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5" r:id="rId10"/>
    <p:sldId id="276" r:id="rId11"/>
    <p:sldId id="274" r:id="rId12"/>
    <p:sldId id="277" r:id="rId13"/>
    <p:sldId id="278" r:id="rId14"/>
    <p:sldId id="263" r:id="rId15"/>
    <p:sldId id="270" r:id="rId16"/>
    <p:sldId id="266" r:id="rId17"/>
    <p:sldId id="267" r:id="rId18"/>
    <p:sldId id="279" r:id="rId19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Arial Unicode MS" panose="020B0604020202020204" pitchFamily="50" charset="-127"/>
      <p:regular r:id="rId25"/>
    </p:embeddedFont>
    <p:embeddedFont>
      <p:font typeface="Berlin Sans FB" panose="020E0602020502020306" pitchFamily="34" charset="0"/>
      <p:regular r:id="rId26"/>
      <p:bold r:id="rId27"/>
    </p:embeddedFont>
    <p:embeddedFont>
      <p:font typeface="LG스마트체 Regular" panose="020B0600000101010101" pitchFamily="50" charset="-127"/>
      <p:regular r:id="rId28"/>
    </p:embeddedFont>
    <p:embeddedFont>
      <p:font typeface="Microsoft Sans Serif" panose="020B0604020202020204" pitchFamily="34" charset="0"/>
      <p:regular r:id="rId29"/>
    </p:embeddedFont>
    <p:embeddedFont>
      <p:font typeface="Segoe UI Black" panose="020B0A02040204020203" pitchFamily="34" charset="0"/>
      <p:bold r:id="rId30"/>
      <p:boldItalic r:id="rId31"/>
    </p:embeddedFont>
    <p:embeddedFont>
      <p:font typeface="나눔스퀘어 네오 Regular" panose="00000500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C80"/>
    <a:srgbClr val="FFFFCC"/>
    <a:srgbClr val="FFFFFF"/>
    <a:srgbClr val="0881C3"/>
    <a:srgbClr val="1BA1E2"/>
    <a:srgbClr val="D5E8D4"/>
    <a:srgbClr val="FFF2CC"/>
    <a:srgbClr val="6D8764"/>
    <a:srgbClr val="E3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717" autoAdjust="0"/>
  </p:normalViewPr>
  <p:slideViewPr>
    <p:cSldViewPr>
      <p:cViewPr>
        <p:scale>
          <a:sx n="75" d="100"/>
          <a:sy n="75" d="100"/>
        </p:scale>
        <p:origin x="834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03B95-E2C5-43E9-92BE-C7F37DB68CAA}" type="datetimeFigureOut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B5E7-2175-4EB4-B376-5A5C902618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3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6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6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8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B5E7-2175-4EB4-B376-5A5C902618E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8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E7B6-8D2D-4919-AE9A-3499610BA41A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694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525-516E-4E49-8F2D-DEDD60B9D5D3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01B-CCD0-4AF9-89EB-168B2A4C9571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BE94-126B-46CD-A0EF-102C7F21275C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"/>
            <a:ext cx="9144000" cy="69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8936" y="170465"/>
            <a:ext cx="4137950" cy="476432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나눔스퀘어 네오 Regular" pitchFamily="2" charset="-127"/>
                <a:ea typeface="나눔스퀘어 네오 Regular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E1E7-9A80-4698-81F3-C4D2C251AADC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8B0A-EF9A-449F-BA8F-238CBB87A705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E5A1-4605-4F17-A617-ACDBC0F1D170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458-4797-4933-BF22-742073B86BF5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824B-EA44-46AD-A2A8-98F64286E1CE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1B4-FB2F-4CD2-A3F6-FB86EC8EF8B8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E667-0039-41A7-A652-90AEE312BC2B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1009-8424-4903-86C7-F67D6B6C2895}" type="datetime1">
              <a:rPr lang="ko-KR" altLang="en-US" smtClean="0"/>
              <a:pPr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‹#›  / 23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723B-F26B-4AA8-891D-E4291B8B55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94482"/>
            <a:ext cx="9155575" cy="5845214"/>
            <a:chOff x="-54522" y="-10943"/>
            <a:chExt cx="9231002" cy="6908775"/>
          </a:xfrm>
          <a:solidFill>
            <a:schemeClr val="tx1">
              <a:lumMod val="65000"/>
              <a:lumOff val="35000"/>
              <a:alpha val="50196"/>
            </a:schemeClr>
          </a:solidFill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lum bright="40000"/>
            </a:blip>
            <a:srcRect/>
            <a:stretch>
              <a:fillRect/>
            </a:stretch>
          </p:blipFill>
          <p:spPr bwMode="auto">
            <a:xfrm>
              <a:off x="-9175" y="-10160"/>
              <a:ext cx="9153175" cy="6878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-54522" y="-10943"/>
              <a:ext cx="9231002" cy="6908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4208" y="5857892"/>
              <a:ext cx="184731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40186" y="2117397"/>
            <a:ext cx="646362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Berlin Sans FB" pitchFamily="34" charset="0"/>
                <a:ea typeface="Segoe UI Black" pitchFamily="34" charset="0"/>
              </a:rPr>
              <a:t>German Traffic Sign Recognition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Berlin Sans FB" pitchFamily="34" charset="0"/>
                <a:ea typeface="Segoe UI Black" pitchFamily="34" charset="0"/>
              </a:rPr>
              <a:t>Classification Team Project</a:t>
            </a:r>
            <a:endParaRPr lang="ko-KR" altLang="en-US" sz="36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0608" y="1857364"/>
            <a:ext cx="7074820" cy="23285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erlin Sans FB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508" y="3268917"/>
            <a:ext cx="46249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FF00"/>
                </a:solidFill>
                <a:latin typeface="Berlin Sans FB" pitchFamily="34" charset="0"/>
                <a:ea typeface="Segoe UI Black" pitchFamily="34" charset="0"/>
              </a:rPr>
              <a:t>- Based on Ensemble Models -</a:t>
            </a:r>
            <a:endParaRPr lang="ko-KR" altLang="en-US" sz="28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2361" y="5396227"/>
            <a:ext cx="15792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400" dirty="0">
                <a:solidFill>
                  <a:prstClr val="white"/>
                </a:solidFill>
                <a:latin typeface="Berlin Sans FB" pitchFamily="34" charset="0"/>
                <a:ea typeface="Segoe UI Black" pitchFamily="34" charset="0"/>
              </a:rPr>
              <a:t>2023.02.24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28" y="224768"/>
            <a:ext cx="31021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  <a:ea typeface="나눔스퀘어 네오 Regular" pitchFamily="2" charset="-127"/>
              </a:rPr>
              <a:t>2023 SNU-LGE DS 4</a:t>
            </a:r>
            <a:r>
              <a:rPr lang="en-US" altLang="ko-KR" sz="2400" baseline="30000" dirty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  <a:ea typeface="나눔스퀘어 네오 Regular" pitchFamily="2" charset="-127"/>
              </a:rPr>
              <a:t>th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  <a:ea typeface="나눔스퀘어 네오 Regular" pitchFamily="2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  <a:ea typeface="나눔스퀘어 네오 Regular" pitchFamily="2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9010" y="6570543"/>
            <a:ext cx="21515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나눔스퀘어 네오 Regular" pitchFamily="2" charset="-127"/>
                <a:ea typeface="나눔스퀘어 네오 Regular" pitchFamily="2" charset="-127"/>
              </a:rPr>
              <a:t>문현찬</a:t>
            </a:r>
            <a:r>
              <a:rPr lang="en-US" altLang="ko-KR" sz="1200" dirty="0">
                <a:latin typeface="나눔스퀘어 네오 Regular" pitchFamily="2" charset="-127"/>
                <a:ea typeface="나눔스퀘어 네오 Regular" pitchFamily="2" charset="-127"/>
              </a:rPr>
              <a:t>, </a:t>
            </a:r>
            <a:r>
              <a:rPr lang="ko-KR" altLang="en-US" sz="1200" dirty="0">
                <a:latin typeface="나눔스퀘어 네오 Regular" pitchFamily="2" charset="-127"/>
                <a:ea typeface="나눔스퀘어 네오 Regular" pitchFamily="2" charset="-127"/>
              </a:rPr>
              <a:t>김정태</a:t>
            </a:r>
            <a:r>
              <a:rPr lang="en-US" altLang="ko-KR" sz="1200" dirty="0">
                <a:latin typeface="나눔스퀘어 네오 Regular" pitchFamily="2" charset="-127"/>
                <a:ea typeface="나눔스퀘어 네오 Regular" pitchFamily="2" charset="-127"/>
              </a:rPr>
              <a:t>, </a:t>
            </a:r>
            <a:r>
              <a:rPr lang="ko-KR" altLang="en-US" sz="1200" dirty="0">
                <a:latin typeface="나눔스퀘어 네오 Regular" pitchFamily="2" charset="-127"/>
                <a:ea typeface="나눔스퀘어 네오 Regular" pitchFamily="2" charset="-127"/>
              </a:rPr>
              <a:t>박세웅</a:t>
            </a:r>
            <a:r>
              <a:rPr lang="en-US" altLang="ko-KR" sz="1200" dirty="0">
                <a:latin typeface="나눔스퀘어 네오 Regular" pitchFamily="2" charset="-127"/>
                <a:ea typeface="나눔스퀘어 네오 Regular" pitchFamily="2" charset="-127"/>
              </a:rPr>
              <a:t>, </a:t>
            </a:r>
            <a:r>
              <a:rPr lang="ko-KR" altLang="en-US" sz="1200" dirty="0">
                <a:latin typeface="나눔스퀘어 네오 Regular" pitchFamily="2" charset="-127"/>
                <a:ea typeface="나눔스퀘어 네오 Regular" pitchFamily="2" charset="-127"/>
              </a:rPr>
              <a:t>서태민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3323" y="304364"/>
            <a:ext cx="9957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Berlin Sans FB" pitchFamily="34" charset="0"/>
                <a:ea typeface="나눔스퀘어 네오 Regular" pitchFamily="2" charset="-127"/>
              </a:rPr>
              <a:t>Team 10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Berlin Sans FB" pitchFamily="34" charset="0"/>
              <a:ea typeface="나눔스퀘어 네오 Regular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81BDC0B-97A6-468F-9118-08A227D0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36129"/>
              </p:ext>
            </p:extLst>
          </p:nvPr>
        </p:nvGraphicFramePr>
        <p:xfrm>
          <a:off x="530027" y="1528217"/>
          <a:ext cx="8151687" cy="481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81">
                  <a:extLst>
                    <a:ext uri="{9D8B030D-6E8A-4147-A177-3AD203B41FA5}">
                      <a16:colId xmlns:a16="http://schemas.microsoft.com/office/drawing/2014/main" val="399241692"/>
                    </a:ext>
                  </a:extLst>
                </a:gridCol>
                <a:gridCol w="3492553">
                  <a:extLst>
                    <a:ext uri="{9D8B030D-6E8A-4147-A177-3AD203B41FA5}">
                      <a16:colId xmlns:a16="http://schemas.microsoft.com/office/drawing/2014/main" val="3507328890"/>
                    </a:ext>
                  </a:extLst>
                </a:gridCol>
                <a:gridCol w="3492553">
                  <a:extLst>
                    <a:ext uri="{9D8B030D-6E8A-4147-A177-3AD203B41FA5}">
                      <a16:colId xmlns:a16="http://schemas.microsoft.com/office/drawing/2014/main" val="651697353"/>
                    </a:ext>
                  </a:extLst>
                </a:gridCol>
              </a:tblGrid>
              <a:tr h="660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적용결과</a:t>
                      </a:r>
                      <a:endParaRPr lang="en-US" altLang="ko-KR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2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실 예시</a:t>
                      </a:r>
                      <a:r>
                        <a:rPr lang="en-US" altLang="ko-KR" sz="12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u="sng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Scheduler : Reduce LR</a:t>
                      </a:r>
                    </a:p>
                    <a:p>
                      <a:pPr algn="ctr"/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N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번 반복 내에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validation loss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가 줄어들지 않으면 </a:t>
                      </a:r>
                      <a:endParaRPr lang="en-US" altLang="ko-KR" sz="1100" b="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  <a:p>
                      <a:pPr algn="ctr"/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learning rate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를 </a:t>
                      </a:r>
                      <a:r>
                        <a:rPr lang="el-GR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α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배 만큼 감소</a:t>
                      </a:r>
                      <a:endParaRPr lang="en-US" altLang="ko-KR" sz="1600" b="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u="sng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Early Stopping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N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번 반복 내에 </a:t>
                      </a:r>
                      <a:r>
                        <a:rPr lang="en-US" altLang="ko-KR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validation loss</a:t>
                      </a:r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가 줄어들지 않으면 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강제종료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35728"/>
                  </a:ext>
                </a:extLst>
              </a:tr>
              <a:tr h="2069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모델</a:t>
                      </a:r>
                      <a:r>
                        <a:rPr lang="en-US" altLang="ko-KR" sz="16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03384"/>
                  </a:ext>
                </a:extLst>
              </a:tr>
              <a:tr h="2069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모델</a:t>
                      </a:r>
                      <a:r>
                        <a:rPr lang="en-US" altLang="ko-KR" sz="16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999154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55F0A4-A6EA-4BD6-945D-92DB5E1B7A20}"/>
              </a:ext>
            </a:extLst>
          </p:cNvPr>
          <p:cNvGrpSpPr/>
          <p:nvPr/>
        </p:nvGrpSpPr>
        <p:grpSpPr>
          <a:xfrm>
            <a:off x="5493821" y="2278131"/>
            <a:ext cx="2844000" cy="1870481"/>
            <a:chOff x="4742057" y="2756109"/>
            <a:chExt cx="3718375" cy="225706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E5390FE-C237-44EC-B886-E03D8D3B0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057" y="2756109"/>
              <a:ext cx="3718375" cy="2257067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EFE36D3-0657-4E98-B60C-F3B53A1DE4D1}"/>
                </a:ext>
              </a:extLst>
            </p:cNvPr>
            <p:cNvSpPr/>
            <p:nvPr/>
          </p:nvSpPr>
          <p:spPr>
            <a:xfrm>
              <a:off x="8206628" y="4488965"/>
              <a:ext cx="108000" cy="108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F203111-6ECF-42C6-871A-D46E3087054E}"/>
              </a:ext>
            </a:extLst>
          </p:cNvPr>
          <p:cNvGrpSpPr/>
          <p:nvPr/>
        </p:nvGrpSpPr>
        <p:grpSpPr>
          <a:xfrm>
            <a:off x="1970187" y="2266053"/>
            <a:ext cx="2844000" cy="1870719"/>
            <a:chOff x="824628" y="2753454"/>
            <a:chExt cx="3676876" cy="225108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930C8A-D6D6-431C-9599-C6483F3D0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28" y="2753454"/>
              <a:ext cx="3676876" cy="2251082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F9FC335-ED13-4D4A-9A68-2696AD03109E}"/>
                </a:ext>
              </a:extLst>
            </p:cNvPr>
            <p:cNvSpPr/>
            <p:nvPr/>
          </p:nvSpPr>
          <p:spPr>
            <a:xfrm>
              <a:off x="2931618" y="4333681"/>
              <a:ext cx="108000" cy="108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1156D68-384B-4D8B-8DA6-BD617D83DEED}"/>
                </a:ext>
              </a:extLst>
            </p:cNvPr>
            <p:cNvSpPr/>
            <p:nvPr/>
          </p:nvSpPr>
          <p:spPr>
            <a:xfrm>
              <a:off x="3448984" y="4479731"/>
              <a:ext cx="108000" cy="108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B7F34E7-F75D-412A-8386-036A8BEA8E15}"/>
                </a:ext>
              </a:extLst>
            </p:cNvPr>
            <p:cNvSpPr/>
            <p:nvPr/>
          </p:nvSpPr>
          <p:spPr>
            <a:xfrm>
              <a:off x="3823808" y="4495035"/>
              <a:ext cx="108000" cy="108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07ADA7-41AA-4351-B065-B5083B2A61D4}"/>
                </a:ext>
              </a:extLst>
            </p:cNvPr>
            <p:cNvSpPr/>
            <p:nvPr/>
          </p:nvSpPr>
          <p:spPr>
            <a:xfrm>
              <a:off x="4116968" y="4495035"/>
              <a:ext cx="108000" cy="108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최적화 기법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D7176-A4EA-497D-8604-C77D63CA08EA}"/>
              </a:ext>
            </a:extLst>
          </p:cNvPr>
          <p:cNvSpPr txBox="1"/>
          <p:nvPr/>
        </p:nvSpPr>
        <p:spPr>
          <a:xfrm>
            <a:off x="255682" y="1012666"/>
            <a:ext cx="382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콜백함수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(Callback Function)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적용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D3F35-B5D3-4AAC-B563-4F8C3EF61ED2}"/>
              </a:ext>
            </a:extLst>
          </p:cNvPr>
          <p:cNvSpPr txBox="1"/>
          <p:nvPr/>
        </p:nvSpPr>
        <p:spPr>
          <a:xfrm>
            <a:off x="3505816" y="3212692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Reduce LR 4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 동작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0D990-96FD-48D2-98AC-2D902549DFD4}"/>
              </a:ext>
            </a:extLst>
          </p:cNvPr>
          <p:cNvSpPr txBox="1"/>
          <p:nvPr/>
        </p:nvSpPr>
        <p:spPr>
          <a:xfrm>
            <a:off x="6418706" y="3203509"/>
            <a:ext cx="19191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Epoch 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설정 </a:t>
            </a:r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50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 대비 조기종료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8176F2-9B33-449C-998E-B2396098D077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- 8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7B07E6D-AC66-4937-B470-428CDC1C9A3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r="52233"/>
          <a:stretch/>
        </p:blipFill>
        <p:spPr>
          <a:xfrm>
            <a:off x="5530142" y="4408015"/>
            <a:ext cx="2844000" cy="187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BD1770A-3E51-4E19-B786-22ADB814470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48252"/>
          <a:stretch/>
        </p:blipFill>
        <p:spPr>
          <a:xfrm>
            <a:off x="1987949" y="4387388"/>
            <a:ext cx="2849734" cy="1872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F9AF2491-832B-4AE8-8144-B7C7CA53C154}"/>
              </a:ext>
            </a:extLst>
          </p:cNvPr>
          <p:cNvSpPr/>
          <p:nvPr/>
        </p:nvSpPr>
        <p:spPr>
          <a:xfrm>
            <a:off x="2784567" y="5598571"/>
            <a:ext cx="83536" cy="89751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6B6D996-429B-4EE6-8C5B-2796D7C65FBB}"/>
              </a:ext>
            </a:extLst>
          </p:cNvPr>
          <p:cNvSpPr/>
          <p:nvPr/>
        </p:nvSpPr>
        <p:spPr>
          <a:xfrm>
            <a:off x="3224323" y="5808094"/>
            <a:ext cx="83536" cy="89751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EBD2FB-3650-4BFA-A531-B2073391E72A}"/>
              </a:ext>
            </a:extLst>
          </p:cNvPr>
          <p:cNvSpPr txBox="1"/>
          <p:nvPr/>
        </p:nvSpPr>
        <p:spPr>
          <a:xfrm>
            <a:off x="2826335" y="5355212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Reduce LR 2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 동작 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E40F3B-3405-4233-A6D7-6650001D2591}"/>
              </a:ext>
            </a:extLst>
          </p:cNvPr>
          <p:cNvCxnSpPr>
            <a:cxnSpLocks/>
          </p:cNvCxnSpPr>
          <p:nvPr/>
        </p:nvCxnSpPr>
        <p:spPr>
          <a:xfrm>
            <a:off x="6894195" y="4596765"/>
            <a:ext cx="0" cy="134112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35FAECC-405E-42C7-93A5-4254CE1CAFDB}"/>
              </a:ext>
            </a:extLst>
          </p:cNvPr>
          <p:cNvSpPr/>
          <p:nvPr/>
        </p:nvSpPr>
        <p:spPr>
          <a:xfrm>
            <a:off x="6794959" y="5832547"/>
            <a:ext cx="82604" cy="89502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22FF138A-5AFF-4D25-B732-4D3F7F945E0A}"/>
              </a:ext>
            </a:extLst>
          </p:cNvPr>
          <p:cNvSpPr/>
          <p:nvPr/>
        </p:nvSpPr>
        <p:spPr>
          <a:xfrm rot="10800000">
            <a:off x="6901815" y="5747385"/>
            <a:ext cx="1379220" cy="1905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3CDA60-A333-45E7-BD5D-931924FE03E1}"/>
              </a:ext>
            </a:extLst>
          </p:cNvPr>
          <p:cNvSpPr txBox="1"/>
          <p:nvPr/>
        </p:nvSpPr>
        <p:spPr>
          <a:xfrm>
            <a:off x="6426326" y="5531868"/>
            <a:ext cx="19191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Epoch 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설정 </a:t>
            </a:r>
            <a:r>
              <a:rPr lang="en-US" altLang="ko-KR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50</a:t>
            </a:r>
            <a:r>
              <a:rPr lang="ko-KR" altLang="en-US" sz="1050" dirty="0">
                <a:solidFill>
                  <a:srgbClr val="FF0000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 대비 조기종료</a:t>
            </a:r>
          </a:p>
        </p:txBody>
      </p:sp>
    </p:spTree>
    <p:extLst>
      <p:ext uri="{BB962C8B-B14F-4D97-AF65-F5344CB8AC3E}">
        <p14:creationId xmlns:p14="http://schemas.microsoft.com/office/powerpoint/2010/main" val="419902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앙상블 기법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1A8B8-FD77-4809-BF44-AD797C526221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- 9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BB3BB-5DC5-48A5-B77E-DAFA8D787982}"/>
              </a:ext>
            </a:extLst>
          </p:cNvPr>
          <p:cNvSpPr/>
          <p:nvPr/>
        </p:nvSpPr>
        <p:spPr>
          <a:xfrm>
            <a:off x="107504" y="1628800"/>
            <a:ext cx="5832648" cy="481632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75000"/>
                <a:alpha val="7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cxnSp>
        <p:nvCxnSpPr>
          <p:cNvPr id="7" name="꺾인 연결선 276">
            <a:extLst>
              <a:ext uri="{FF2B5EF4-FFF2-40B4-BE49-F238E27FC236}">
                <a16:creationId xmlns:a16="http://schemas.microsoft.com/office/drawing/2014/main" id="{68020FAB-C33A-4999-8AEC-5318CF8797A4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16200000" flipH="1">
            <a:off x="880932" y="4137152"/>
            <a:ext cx="3124173" cy="14031"/>
          </a:xfrm>
          <a:prstGeom prst="bentConnector3">
            <a:avLst>
              <a:gd name="adj1" fmla="val 50000"/>
            </a:avLst>
          </a:prstGeom>
          <a:ln w="317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C16721A-CCBC-455C-8EF3-4598848A6AC7}"/>
              </a:ext>
            </a:extLst>
          </p:cNvPr>
          <p:cNvSpPr/>
          <p:nvPr/>
        </p:nvSpPr>
        <p:spPr>
          <a:xfrm>
            <a:off x="4913702" y="3208792"/>
            <a:ext cx="181914" cy="19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F052F3-2370-4DCB-A5FF-61DDD269B948}"/>
              </a:ext>
            </a:extLst>
          </p:cNvPr>
          <p:cNvSpPr/>
          <p:nvPr/>
        </p:nvSpPr>
        <p:spPr>
          <a:xfrm>
            <a:off x="4917684" y="4002121"/>
            <a:ext cx="181914" cy="19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97CA-7E8A-4108-B5E5-E8D996839271}"/>
              </a:ext>
            </a:extLst>
          </p:cNvPr>
          <p:cNvSpPr txBox="1"/>
          <p:nvPr/>
        </p:nvSpPr>
        <p:spPr>
          <a:xfrm>
            <a:off x="6910583" y="2278408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베이스 반복 생성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43AD45C-9A98-48D6-A576-EC862CF13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81494"/>
              </p:ext>
            </p:extLst>
          </p:nvPr>
        </p:nvGraphicFramePr>
        <p:xfrm>
          <a:off x="1162650" y="1937047"/>
          <a:ext cx="7519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Valid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ation </a:t>
                      </a:r>
                    </a:p>
                    <a:p>
                      <a:pPr algn="ctr" latinLnBrk="1"/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3EA5F5-C92C-4E5D-BD58-800BC952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00904"/>
              </p:ext>
            </p:extLst>
          </p:nvPr>
        </p:nvGraphicFramePr>
        <p:xfrm>
          <a:off x="1162650" y="3259353"/>
          <a:ext cx="7519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Valid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ation </a:t>
                      </a:r>
                    </a:p>
                    <a:p>
                      <a:pPr algn="ctr" latinLnBrk="1"/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en-US" altLang="ko-KR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FF6D2BB-85C8-4861-B661-554ED76F1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32836"/>
              </p:ext>
            </p:extLst>
          </p:nvPr>
        </p:nvGraphicFramePr>
        <p:xfrm>
          <a:off x="1162650" y="4581659"/>
          <a:ext cx="7519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Train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Valid</a:t>
                      </a:r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ation </a:t>
                      </a:r>
                    </a:p>
                    <a:p>
                      <a:pPr algn="ctr" latinLnBrk="1"/>
                      <a:r>
                        <a:rPr lang="en-US" altLang="ko-KR" sz="105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Fold</a:t>
                      </a:r>
                      <a:endParaRPr lang="ko-KR" altLang="en-US" sz="105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819D78-65CE-449F-901A-A3F2FC00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36991"/>
              </p:ext>
            </p:extLst>
          </p:nvPr>
        </p:nvGraphicFramePr>
        <p:xfrm>
          <a:off x="4913702" y="3140911"/>
          <a:ext cx="699068" cy="114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y_pred2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y_pred3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99C0F7-E368-48D5-9321-0B877BBE8D46}"/>
              </a:ext>
            </a:extLst>
          </p:cNvPr>
          <p:cNvSpPr txBox="1"/>
          <p:nvPr/>
        </p:nvSpPr>
        <p:spPr>
          <a:xfrm>
            <a:off x="3879941" y="215337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predic1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17013-E90A-46E0-829B-F0BAC14AD055}"/>
              </a:ext>
            </a:extLst>
          </p:cNvPr>
          <p:cNvSpPr txBox="1"/>
          <p:nvPr/>
        </p:nvSpPr>
        <p:spPr>
          <a:xfrm>
            <a:off x="4401965" y="566536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AVG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0D2B6A-EF64-4D1C-9361-649640EF9DCE}"/>
              </a:ext>
            </a:extLst>
          </p:cNvPr>
          <p:cNvSpPr/>
          <p:nvPr/>
        </p:nvSpPr>
        <p:spPr>
          <a:xfrm>
            <a:off x="4925787" y="2692420"/>
            <a:ext cx="750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New </a:t>
            </a:r>
          </a:p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Train Data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8E359FA-5A2A-464C-B265-0DB53919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66148"/>
              </p:ext>
            </p:extLst>
          </p:nvPr>
        </p:nvGraphicFramePr>
        <p:xfrm>
          <a:off x="6644350" y="3135016"/>
          <a:ext cx="650069" cy="114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y_pred2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y_pred3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50FBFF9-B2D1-4297-9EA8-E2932378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78345"/>
              </p:ext>
            </p:extLst>
          </p:nvPr>
        </p:nvGraphicFramePr>
        <p:xfrm>
          <a:off x="8022510" y="3135016"/>
          <a:ext cx="650069" cy="114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y_pred2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y_pred3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EB674-D62A-4151-B040-257514720F82}"/>
              </a:ext>
            </a:extLst>
          </p:cNvPr>
          <p:cNvSpPr/>
          <p:nvPr/>
        </p:nvSpPr>
        <p:spPr>
          <a:xfrm>
            <a:off x="6521423" y="3043786"/>
            <a:ext cx="2260343" cy="131094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D28693-7C40-449B-83AA-650E0EA36FE1}"/>
              </a:ext>
            </a:extLst>
          </p:cNvPr>
          <p:cNvSpPr/>
          <p:nvPr/>
        </p:nvSpPr>
        <p:spPr>
          <a:xfrm>
            <a:off x="6516216" y="4460829"/>
            <a:ext cx="2265550" cy="7601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D5852-79F7-4B6B-AFCA-E3BC27571592}"/>
              </a:ext>
            </a:extLst>
          </p:cNvPr>
          <p:cNvGrpSpPr/>
          <p:nvPr/>
        </p:nvGrpSpPr>
        <p:grpSpPr>
          <a:xfrm>
            <a:off x="253113" y="3528719"/>
            <a:ext cx="360482" cy="375669"/>
            <a:chOff x="4328694" y="2147102"/>
            <a:chExt cx="360482" cy="375669"/>
          </a:xfrm>
        </p:grpSpPr>
        <p:sp>
          <p:nvSpPr>
            <p:cNvPr id="24" name="모서리가 둥근 직사각형 120">
              <a:extLst>
                <a:ext uri="{FF2B5EF4-FFF2-40B4-BE49-F238E27FC236}">
                  <a16:creationId xmlns:a16="http://schemas.microsoft.com/office/drawing/2014/main" id="{E63710A4-FFDC-4CAA-BB4E-8F8FC3BBC6D8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31CC4A-D3CD-4B72-85BC-8CC58EE2130E}"/>
                </a:ext>
              </a:extLst>
            </p:cNvPr>
            <p:cNvSpPr txBox="1"/>
            <p:nvPr/>
          </p:nvSpPr>
          <p:spPr>
            <a:xfrm>
              <a:off x="4328694" y="217063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1</a:t>
              </a:r>
              <a:endParaRPr lang="ko-KR" altLang="en-US" sz="1600" b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26" name="꺾인 연결선 92">
            <a:extLst>
              <a:ext uri="{FF2B5EF4-FFF2-40B4-BE49-F238E27FC236}">
                <a16:creationId xmlns:a16="http://schemas.microsoft.com/office/drawing/2014/main" id="{6A1597F7-284B-4867-BDC2-E59D0D58D7C5}"/>
              </a:ext>
            </a:extLst>
          </p:cNvPr>
          <p:cNvCxnSpPr>
            <a:stCxn id="24" idx="3"/>
            <a:endCxn id="12" idx="1"/>
          </p:cNvCxnSpPr>
          <p:nvPr/>
        </p:nvCxnSpPr>
        <p:spPr>
          <a:xfrm flipV="1">
            <a:off x="613595" y="2394247"/>
            <a:ext cx="549055" cy="1322307"/>
          </a:xfrm>
          <a:prstGeom prst="bentConnector3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133">
            <a:extLst>
              <a:ext uri="{FF2B5EF4-FFF2-40B4-BE49-F238E27FC236}">
                <a16:creationId xmlns:a16="http://schemas.microsoft.com/office/drawing/2014/main" id="{6877A697-E961-4896-A906-20C0AAF6C0C7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 flipV="1">
            <a:off x="613595" y="3716553"/>
            <a:ext cx="549055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137">
            <a:extLst>
              <a:ext uri="{FF2B5EF4-FFF2-40B4-BE49-F238E27FC236}">
                <a16:creationId xmlns:a16="http://schemas.microsoft.com/office/drawing/2014/main" id="{66736140-3F01-4990-80BD-CC7F7E739379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>
            <a:off x="613595" y="3716554"/>
            <a:ext cx="549055" cy="1322305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141">
            <a:extLst>
              <a:ext uri="{FF2B5EF4-FFF2-40B4-BE49-F238E27FC236}">
                <a16:creationId xmlns:a16="http://schemas.microsoft.com/office/drawing/2014/main" id="{B4A4021D-68F5-43AA-9ED4-E0C434828AA4}"/>
              </a:ext>
            </a:extLst>
          </p:cNvPr>
          <p:cNvSpPr/>
          <p:nvPr/>
        </p:nvSpPr>
        <p:spPr>
          <a:xfrm>
            <a:off x="2257470" y="2206413"/>
            <a:ext cx="357065" cy="3756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2">
                  <a:lumMod val="9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0" name="모서리가 둥근 직사각형 144">
            <a:extLst>
              <a:ext uri="{FF2B5EF4-FFF2-40B4-BE49-F238E27FC236}">
                <a16:creationId xmlns:a16="http://schemas.microsoft.com/office/drawing/2014/main" id="{251B0E67-DFF8-4180-9ECF-07651E586599}"/>
              </a:ext>
            </a:extLst>
          </p:cNvPr>
          <p:cNvSpPr/>
          <p:nvPr/>
        </p:nvSpPr>
        <p:spPr>
          <a:xfrm>
            <a:off x="2257470" y="3528719"/>
            <a:ext cx="357065" cy="3756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2">
                  <a:lumMod val="9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1" name="모서리가 둥근 직사각형 147">
            <a:extLst>
              <a:ext uri="{FF2B5EF4-FFF2-40B4-BE49-F238E27FC236}">
                <a16:creationId xmlns:a16="http://schemas.microsoft.com/office/drawing/2014/main" id="{2548DF13-5C83-48C9-9AB5-101D20F8D450}"/>
              </a:ext>
            </a:extLst>
          </p:cNvPr>
          <p:cNvSpPr/>
          <p:nvPr/>
        </p:nvSpPr>
        <p:spPr>
          <a:xfrm>
            <a:off x="2257470" y="4851025"/>
            <a:ext cx="357065" cy="3756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2">
                  <a:lumMod val="9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cxnSp>
        <p:nvCxnSpPr>
          <p:cNvPr id="32" name="꺾인 연결선 152">
            <a:extLst>
              <a:ext uri="{FF2B5EF4-FFF2-40B4-BE49-F238E27FC236}">
                <a16:creationId xmlns:a16="http://schemas.microsoft.com/office/drawing/2014/main" id="{BD4157AA-876B-46C8-8805-FB294E1D98F8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1914606" y="2394247"/>
            <a:ext cx="342864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152">
            <a:extLst>
              <a:ext uri="{FF2B5EF4-FFF2-40B4-BE49-F238E27FC236}">
                <a16:creationId xmlns:a16="http://schemas.microsoft.com/office/drawing/2014/main" id="{066A3216-8FA7-41CE-86B1-D2F701D772A1}"/>
              </a:ext>
            </a:extLst>
          </p:cNvPr>
          <p:cNvCxnSpPr>
            <a:stCxn id="13" idx="3"/>
            <a:endCxn id="30" idx="1"/>
          </p:cNvCxnSpPr>
          <p:nvPr/>
        </p:nvCxnSpPr>
        <p:spPr>
          <a:xfrm>
            <a:off x="1914606" y="3716553"/>
            <a:ext cx="342864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152">
            <a:extLst>
              <a:ext uri="{FF2B5EF4-FFF2-40B4-BE49-F238E27FC236}">
                <a16:creationId xmlns:a16="http://schemas.microsoft.com/office/drawing/2014/main" id="{1FDC4BEB-0BAE-4919-8B67-8A5859706357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1914606" y="5038859"/>
            <a:ext cx="342864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76">
            <a:extLst>
              <a:ext uri="{FF2B5EF4-FFF2-40B4-BE49-F238E27FC236}">
                <a16:creationId xmlns:a16="http://schemas.microsoft.com/office/drawing/2014/main" id="{C342EE91-DDED-4423-A4DC-D11E46F3C081}"/>
              </a:ext>
            </a:extLst>
          </p:cNvPr>
          <p:cNvCxnSpPr>
            <a:stCxn id="29" idx="3"/>
            <a:endCxn id="8" idx="2"/>
          </p:cNvCxnSpPr>
          <p:nvPr/>
        </p:nvCxnSpPr>
        <p:spPr>
          <a:xfrm>
            <a:off x="2614535" y="2394248"/>
            <a:ext cx="2299167" cy="910280"/>
          </a:xfrm>
          <a:prstGeom prst="bentConnector3">
            <a:avLst>
              <a:gd name="adj1" fmla="val 8682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81">
            <a:extLst>
              <a:ext uri="{FF2B5EF4-FFF2-40B4-BE49-F238E27FC236}">
                <a16:creationId xmlns:a16="http://schemas.microsoft.com/office/drawing/2014/main" id="{F15FFDC5-AC1F-401D-B249-EFB68ECEA739}"/>
              </a:ext>
            </a:extLst>
          </p:cNvPr>
          <p:cNvCxnSpPr>
            <a:stCxn id="30" idx="3"/>
            <a:endCxn id="15" idx="1"/>
          </p:cNvCxnSpPr>
          <p:nvPr/>
        </p:nvCxnSpPr>
        <p:spPr>
          <a:xfrm flipV="1">
            <a:off x="2614535" y="3715625"/>
            <a:ext cx="2299167" cy="92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90">
            <a:extLst>
              <a:ext uri="{FF2B5EF4-FFF2-40B4-BE49-F238E27FC236}">
                <a16:creationId xmlns:a16="http://schemas.microsoft.com/office/drawing/2014/main" id="{69901C48-DBAE-4DB6-BAF6-84840394965C}"/>
              </a:ext>
            </a:extLst>
          </p:cNvPr>
          <p:cNvCxnSpPr>
            <a:stCxn id="31" idx="3"/>
            <a:endCxn id="10" idx="2"/>
          </p:cNvCxnSpPr>
          <p:nvPr/>
        </p:nvCxnSpPr>
        <p:spPr>
          <a:xfrm flipV="1">
            <a:off x="2614535" y="4097857"/>
            <a:ext cx="2303149" cy="941003"/>
          </a:xfrm>
          <a:prstGeom prst="bentConnector3">
            <a:avLst>
              <a:gd name="adj1" fmla="val 8676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2A67B3-BDC6-431F-BEBA-9945D57C2425}"/>
              </a:ext>
            </a:extLst>
          </p:cNvPr>
          <p:cNvSpPr txBox="1"/>
          <p:nvPr/>
        </p:nvSpPr>
        <p:spPr>
          <a:xfrm>
            <a:off x="2211998" y="2224841"/>
            <a:ext cx="3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C</a:t>
            </a:r>
            <a:r>
              <a:rPr lang="en-US" altLang="ko-KR" sz="1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11</a:t>
            </a:r>
            <a:endParaRPr lang="ko-KR" altLang="en-US" sz="1600" b="1" baseline="-25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Microsoft Sans Serif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962300-B09A-4BD3-9D77-CF6372BA7AF9}"/>
              </a:ext>
            </a:extLst>
          </p:cNvPr>
          <p:cNvSpPr txBox="1"/>
          <p:nvPr/>
        </p:nvSpPr>
        <p:spPr>
          <a:xfrm>
            <a:off x="2212240" y="35492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C</a:t>
            </a:r>
            <a:r>
              <a:rPr lang="en-US" altLang="ko-KR" sz="1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12</a:t>
            </a:r>
            <a:endParaRPr lang="ko-KR" altLang="en-US" sz="1600" b="1" baseline="-25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Microsoft Sans Serif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8A0E1-03B3-4215-BE37-F5A3B5E6CFD1}"/>
              </a:ext>
            </a:extLst>
          </p:cNvPr>
          <p:cNvSpPr txBox="1"/>
          <p:nvPr/>
        </p:nvSpPr>
        <p:spPr>
          <a:xfrm>
            <a:off x="2211998" y="486249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C</a:t>
            </a:r>
            <a:r>
              <a:rPr lang="en-US" altLang="ko-KR" sz="1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rPr>
              <a:t>13</a:t>
            </a:r>
            <a:endParaRPr lang="ko-KR" altLang="en-US" sz="1600" b="1" baseline="-25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Microsoft Sans Serif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38DC75-14D8-491D-986E-E66D79B5AC7A}"/>
              </a:ext>
            </a:extLst>
          </p:cNvPr>
          <p:cNvSpPr txBox="1"/>
          <p:nvPr/>
        </p:nvSpPr>
        <p:spPr>
          <a:xfrm>
            <a:off x="3879941" y="3474669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predic2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7F6D02-DDAD-4C54-8E6D-73987F6FB1B7}"/>
              </a:ext>
            </a:extLst>
          </p:cNvPr>
          <p:cNvSpPr txBox="1"/>
          <p:nvPr/>
        </p:nvSpPr>
        <p:spPr>
          <a:xfrm>
            <a:off x="3879941" y="4802060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predic3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58588D-A022-4DB8-958B-6A50345E226E}"/>
              </a:ext>
            </a:extLst>
          </p:cNvPr>
          <p:cNvSpPr txBox="1"/>
          <p:nvPr/>
        </p:nvSpPr>
        <p:spPr>
          <a:xfrm>
            <a:off x="2037343" y="1665069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ko-KR" sz="1050" u="sng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 네오 Regular" panose="00000500000000000000" pitchFamily="2" charset="-127"/>
              </a:rPr>
              <a:t>Base-Learner</a:t>
            </a:r>
            <a:endParaRPr lang="ko-KR" altLang="en-US" sz="1050" u="sng">
              <a:solidFill>
                <a:schemeClr val="tx1">
                  <a:lumMod val="50000"/>
                  <a:lumOff val="50000"/>
                </a:schemeClr>
              </a:solidFill>
              <a:ea typeface="나눔스퀘어 네오 Regular" panose="000005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BC38D9-BF6B-4FCD-9232-290C1BC5D8CB}"/>
              </a:ext>
            </a:extLst>
          </p:cNvPr>
          <p:cNvSpPr/>
          <p:nvPr/>
        </p:nvSpPr>
        <p:spPr>
          <a:xfrm>
            <a:off x="2943484" y="2183322"/>
            <a:ext cx="836717" cy="4163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Validation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Data1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E2485F-4E2D-41E6-A932-88F97002D4DE}"/>
              </a:ext>
            </a:extLst>
          </p:cNvPr>
          <p:cNvSpPr/>
          <p:nvPr/>
        </p:nvSpPr>
        <p:spPr>
          <a:xfrm>
            <a:off x="2943484" y="3487990"/>
            <a:ext cx="836717" cy="4163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Validation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Data2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520723-BC67-4E45-8681-A3B956E673E1}"/>
              </a:ext>
            </a:extLst>
          </p:cNvPr>
          <p:cNvSpPr/>
          <p:nvPr/>
        </p:nvSpPr>
        <p:spPr>
          <a:xfrm>
            <a:off x="2948167" y="4830591"/>
            <a:ext cx="836717" cy="41639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Validation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Data3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8F5DC28-D047-4DE2-B5B0-EE0E3BE9D3A5}"/>
              </a:ext>
            </a:extLst>
          </p:cNvPr>
          <p:cNvCxnSpPr/>
          <p:nvPr/>
        </p:nvCxnSpPr>
        <p:spPr>
          <a:xfrm>
            <a:off x="2868392" y="1833720"/>
            <a:ext cx="0" cy="3531289"/>
          </a:xfrm>
          <a:prstGeom prst="line">
            <a:avLst/>
          </a:prstGeom>
          <a:ln w="15875">
            <a:solidFill>
              <a:schemeClr val="bg1">
                <a:lumMod val="7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D3A16D-1453-46C2-B0C3-97801E424660}"/>
              </a:ext>
            </a:extLst>
          </p:cNvPr>
          <p:cNvSpPr txBox="1"/>
          <p:nvPr/>
        </p:nvSpPr>
        <p:spPr>
          <a:xfrm>
            <a:off x="2914499" y="1657375"/>
            <a:ext cx="10711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ko-KR" sz="1050" u="sng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 네오 Regular" panose="00000500000000000000" pitchFamily="2" charset="-127"/>
              </a:rPr>
              <a:t>Model Prediction</a:t>
            </a:r>
            <a:endParaRPr lang="ko-KR" altLang="en-US" sz="1050" u="sng">
              <a:solidFill>
                <a:schemeClr val="tx1">
                  <a:lumMod val="50000"/>
                  <a:lumOff val="50000"/>
                </a:schemeClr>
              </a:solidFill>
              <a:ea typeface="나눔스퀘어 네오 Regular" panose="000005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FC858-2BA5-4B47-97BA-FF8F734AAFE1}"/>
              </a:ext>
            </a:extLst>
          </p:cNvPr>
          <p:cNvSpPr txBox="1"/>
          <p:nvPr/>
        </p:nvSpPr>
        <p:spPr>
          <a:xfrm>
            <a:off x="1140122" y="1657375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ko-KR" sz="1050" u="sng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 네오 Regular" panose="00000500000000000000" pitchFamily="2" charset="-127"/>
              </a:rPr>
              <a:t>Preparation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2EBE84-C04C-46AA-988A-01EA49510135}"/>
              </a:ext>
            </a:extLst>
          </p:cNvPr>
          <p:cNvCxnSpPr/>
          <p:nvPr/>
        </p:nvCxnSpPr>
        <p:spPr>
          <a:xfrm>
            <a:off x="2064701" y="1833720"/>
            <a:ext cx="0" cy="3531289"/>
          </a:xfrm>
          <a:prstGeom prst="line">
            <a:avLst/>
          </a:prstGeom>
          <a:ln w="15875">
            <a:solidFill>
              <a:schemeClr val="bg1">
                <a:lumMod val="7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B061CC-58B9-4F09-B0DA-F43E8A9C6228}"/>
              </a:ext>
            </a:extLst>
          </p:cNvPr>
          <p:cNvCxnSpPr/>
          <p:nvPr/>
        </p:nvCxnSpPr>
        <p:spPr>
          <a:xfrm>
            <a:off x="4080298" y="1833720"/>
            <a:ext cx="0" cy="3531289"/>
          </a:xfrm>
          <a:prstGeom prst="line">
            <a:avLst/>
          </a:prstGeom>
          <a:ln w="15875">
            <a:solidFill>
              <a:schemeClr val="bg1">
                <a:lumMod val="7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152">
            <a:extLst>
              <a:ext uri="{FF2B5EF4-FFF2-40B4-BE49-F238E27FC236}">
                <a16:creationId xmlns:a16="http://schemas.microsoft.com/office/drawing/2014/main" id="{9E88506F-74B1-4A8A-93C3-9F7814605A13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2868392" y="5912216"/>
            <a:ext cx="722311" cy="706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  <a:alpha val="7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B9C696-7C02-4628-A848-45C2BBB30273}"/>
              </a:ext>
            </a:extLst>
          </p:cNvPr>
          <p:cNvSpPr txBox="1"/>
          <p:nvPr/>
        </p:nvSpPr>
        <p:spPr>
          <a:xfrm>
            <a:off x="4648567" y="1672763"/>
            <a:ext cx="1237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ko-KR" sz="1050" u="sng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 네오 Regular" panose="00000500000000000000" pitchFamily="2" charset="-127"/>
              </a:rPr>
              <a:t>New Train/Test Data</a:t>
            </a:r>
            <a:endParaRPr lang="ko-KR" altLang="en-US" sz="1050" u="sng">
              <a:solidFill>
                <a:schemeClr val="tx1">
                  <a:lumMod val="50000"/>
                  <a:lumOff val="50000"/>
                </a:schemeClr>
              </a:solidFill>
              <a:ea typeface="나눔스퀘어 네오 Regular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0EF071-1D54-4DBD-BF7C-7B644E669868}"/>
              </a:ext>
            </a:extLst>
          </p:cNvPr>
          <p:cNvSpPr txBox="1"/>
          <p:nvPr/>
        </p:nvSpPr>
        <p:spPr>
          <a:xfrm rot="16200000">
            <a:off x="7348684" y="3472730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…</a:t>
            </a:r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073F97-BC52-4ECE-8D4D-AA69CE17C54C}"/>
              </a:ext>
            </a:extLst>
          </p:cNvPr>
          <p:cNvSpPr txBox="1"/>
          <p:nvPr/>
        </p:nvSpPr>
        <p:spPr>
          <a:xfrm rot="16200000">
            <a:off x="7348685" y="4565825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…</a:t>
            </a:r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39226A-4EAE-4ADC-BD7F-56E46F7165A2}"/>
              </a:ext>
            </a:extLst>
          </p:cNvPr>
          <p:cNvSpPr txBox="1"/>
          <p:nvPr/>
        </p:nvSpPr>
        <p:spPr>
          <a:xfrm rot="16200000">
            <a:off x="7348685" y="2489137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…</a:t>
            </a:r>
            <a:endParaRPr lang="ko-KR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2A63B3-9B40-4459-A6C8-ED9FEBDFDFF6}"/>
              </a:ext>
            </a:extLst>
          </p:cNvPr>
          <p:cNvSpPr/>
          <p:nvPr/>
        </p:nvSpPr>
        <p:spPr>
          <a:xfrm>
            <a:off x="2031676" y="5706255"/>
            <a:ext cx="836716" cy="41192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Test Data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4CA6FE5-54EE-4E23-B627-584B74D9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4580"/>
              </p:ext>
            </p:extLst>
          </p:nvPr>
        </p:nvGraphicFramePr>
        <p:xfrm>
          <a:off x="3590703" y="5482374"/>
          <a:ext cx="751956" cy="87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y_pred2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y_pred3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0E9D79C-DF67-49E2-ABF4-F3E882E5D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49648"/>
              </p:ext>
            </p:extLst>
          </p:nvPr>
        </p:nvGraphicFramePr>
        <p:xfrm>
          <a:off x="4913703" y="5661263"/>
          <a:ext cx="699067" cy="51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New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Test Data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2013E28A-BDF6-4097-BC92-8F6F401F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42867"/>
              </p:ext>
            </p:extLst>
          </p:nvPr>
        </p:nvGraphicFramePr>
        <p:xfrm>
          <a:off x="6641428" y="4579758"/>
          <a:ext cx="652992" cy="51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New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Test Data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0D91B61-CB7F-4791-8DE5-72CC97D8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21591"/>
              </p:ext>
            </p:extLst>
          </p:nvPr>
        </p:nvGraphicFramePr>
        <p:xfrm>
          <a:off x="8008194" y="4566120"/>
          <a:ext cx="652992" cy="51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New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Test Data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꺾인 연결선 152">
            <a:extLst>
              <a:ext uri="{FF2B5EF4-FFF2-40B4-BE49-F238E27FC236}">
                <a16:creationId xmlns:a16="http://schemas.microsoft.com/office/drawing/2014/main" id="{707A19AA-BE8A-4C97-85A0-26F4436CD489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4342659" y="5919279"/>
            <a:ext cx="571044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  <a:alpha val="7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221">
            <a:extLst>
              <a:ext uri="{FF2B5EF4-FFF2-40B4-BE49-F238E27FC236}">
                <a16:creationId xmlns:a16="http://schemas.microsoft.com/office/drawing/2014/main" id="{395A46E1-EAD7-487C-94A9-88704329FEE1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5940152" y="2785843"/>
            <a:ext cx="838314" cy="1251122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D09A2E-6725-4990-9885-54C4820E1ACD}"/>
              </a:ext>
            </a:extLst>
          </p:cNvPr>
          <p:cNvGrpSpPr/>
          <p:nvPr/>
        </p:nvGrpSpPr>
        <p:grpSpPr>
          <a:xfrm>
            <a:off x="6791881" y="2580519"/>
            <a:ext cx="360482" cy="375669"/>
            <a:chOff x="4328694" y="2147102"/>
            <a:chExt cx="360482" cy="375669"/>
          </a:xfrm>
        </p:grpSpPr>
        <p:sp>
          <p:nvSpPr>
            <p:cNvPr id="65" name="모서리가 둥근 직사각형 320">
              <a:extLst>
                <a:ext uri="{FF2B5EF4-FFF2-40B4-BE49-F238E27FC236}">
                  <a16:creationId xmlns:a16="http://schemas.microsoft.com/office/drawing/2014/main" id="{ACC44E7B-D08D-44E8-99C5-B0B09D1AE730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D93233-4877-4EFA-A137-D774F3752676}"/>
                </a:ext>
              </a:extLst>
            </p:cNvPr>
            <p:cNvSpPr txBox="1"/>
            <p:nvPr/>
          </p:nvSpPr>
          <p:spPr>
            <a:xfrm>
              <a:off x="4328694" y="217063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1</a:t>
              </a:r>
              <a:endParaRPr lang="ko-KR" altLang="en-US" sz="1600" b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0AA20F0-2781-4510-8F59-7FF9854E88D4}"/>
              </a:ext>
            </a:extLst>
          </p:cNvPr>
          <p:cNvGrpSpPr/>
          <p:nvPr/>
        </p:nvGrpSpPr>
        <p:grpSpPr>
          <a:xfrm>
            <a:off x="8143772" y="2580519"/>
            <a:ext cx="377026" cy="375669"/>
            <a:chOff x="4328694" y="2147102"/>
            <a:chExt cx="377026" cy="375669"/>
          </a:xfrm>
        </p:grpSpPr>
        <p:sp>
          <p:nvSpPr>
            <p:cNvPr id="68" name="모서리가 둥근 직사각형 323">
              <a:extLst>
                <a:ext uri="{FF2B5EF4-FFF2-40B4-BE49-F238E27FC236}">
                  <a16:creationId xmlns:a16="http://schemas.microsoft.com/office/drawing/2014/main" id="{3C60FB3E-DDD0-4837-BEB8-7B40CF1E0E97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912AC8-6288-4C04-853E-4069E3CBE279}"/>
                </a:ext>
              </a:extLst>
            </p:cNvPr>
            <p:cNvSpPr txBox="1"/>
            <p:nvPr/>
          </p:nvSpPr>
          <p:spPr>
            <a:xfrm>
              <a:off x="4328694" y="217063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</a:t>
              </a:r>
              <a:endParaRPr lang="ko-KR" altLang="en-US" sz="1600" b="1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38717E2-1BAC-4CFE-B4DC-DEE2FD0503C2}"/>
              </a:ext>
            </a:extLst>
          </p:cNvPr>
          <p:cNvSpPr txBox="1"/>
          <p:nvPr/>
        </p:nvSpPr>
        <p:spPr>
          <a:xfrm>
            <a:off x="255682" y="1012666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앙상블 기법 적용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40BFED-8FAD-453F-8384-6C866187D359}"/>
              </a:ext>
            </a:extLst>
          </p:cNvPr>
          <p:cNvGrpSpPr/>
          <p:nvPr/>
        </p:nvGrpSpPr>
        <p:grpSpPr>
          <a:xfrm>
            <a:off x="2428875" y="1057275"/>
            <a:ext cx="2038672" cy="314324"/>
            <a:chOff x="6477744" y="1085850"/>
            <a:chExt cx="2371303" cy="31432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8C530A-20B0-4B5B-B28F-418D69A09742}"/>
                </a:ext>
              </a:extLst>
            </p:cNvPr>
            <p:cNvSpPr/>
            <p:nvPr/>
          </p:nvSpPr>
          <p:spPr>
            <a:xfrm>
              <a:off x="6477744" y="1085850"/>
              <a:ext cx="1123950" cy="3143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Stacking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45CCA0F-B9A7-4BFF-AAE0-844C570B8D53}"/>
                </a:ext>
              </a:extLst>
            </p:cNvPr>
            <p:cNvSpPr/>
            <p:nvPr/>
          </p:nvSpPr>
          <p:spPr>
            <a:xfrm>
              <a:off x="7725097" y="1085850"/>
              <a:ext cx="1123950" cy="31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Voting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8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앙상블 기법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DC51-5647-4A82-988C-23CD780D2C4E}"/>
              </a:ext>
            </a:extLst>
          </p:cNvPr>
          <p:cNvSpPr txBox="1"/>
          <p:nvPr/>
        </p:nvSpPr>
        <p:spPr>
          <a:xfrm>
            <a:off x="4226393" y="655511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- 10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B59A1-D8CB-4A39-894D-20B172E979DD}"/>
              </a:ext>
            </a:extLst>
          </p:cNvPr>
          <p:cNvSpPr txBox="1"/>
          <p:nvPr/>
        </p:nvSpPr>
        <p:spPr>
          <a:xfrm>
            <a:off x="255682" y="1012666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앙상블 기법 적용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8D20A1-ECFB-4A2E-9156-0CC1D85DE5B1}"/>
              </a:ext>
            </a:extLst>
          </p:cNvPr>
          <p:cNvGrpSpPr/>
          <p:nvPr/>
        </p:nvGrpSpPr>
        <p:grpSpPr>
          <a:xfrm>
            <a:off x="2428875" y="1057275"/>
            <a:ext cx="2038672" cy="314324"/>
            <a:chOff x="6477744" y="1085850"/>
            <a:chExt cx="2371303" cy="3143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FE914B-6C62-427F-8C46-21D032B93741}"/>
                </a:ext>
              </a:extLst>
            </p:cNvPr>
            <p:cNvSpPr/>
            <p:nvPr/>
          </p:nvSpPr>
          <p:spPr>
            <a:xfrm>
              <a:off x="6477744" y="1085850"/>
              <a:ext cx="1123950" cy="3143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Stacking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1C1525-C072-46E5-B9F6-3D7BDA0502D7}"/>
                </a:ext>
              </a:extLst>
            </p:cNvPr>
            <p:cNvSpPr/>
            <p:nvPr/>
          </p:nvSpPr>
          <p:spPr>
            <a:xfrm>
              <a:off x="7725097" y="1085850"/>
              <a:ext cx="1123950" cy="31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Voting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1F0060-5199-42E8-97EB-CE2618682B8F}"/>
              </a:ext>
            </a:extLst>
          </p:cNvPr>
          <p:cNvGrpSpPr/>
          <p:nvPr/>
        </p:nvGrpSpPr>
        <p:grpSpPr>
          <a:xfrm>
            <a:off x="1268940" y="2677517"/>
            <a:ext cx="809028" cy="376558"/>
            <a:chOff x="4332112" y="2147102"/>
            <a:chExt cx="809028" cy="376558"/>
          </a:xfrm>
        </p:grpSpPr>
        <p:sp>
          <p:nvSpPr>
            <p:cNvPr id="13" name="모서리가 둥근 직사각형 42">
              <a:extLst>
                <a:ext uri="{FF2B5EF4-FFF2-40B4-BE49-F238E27FC236}">
                  <a16:creationId xmlns:a16="http://schemas.microsoft.com/office/drawing/2014/main" id="{7202386C-C653-4422-9B14-5A0774F72F95}"/>
                </a:ext>
              </a:extLst>
            </p:cNvPr>
            <p:cNvSpPr/>
            <p:nvPr/>
          </p:nvSpPr>
          <p:spPr>
            <a:xfrm>
              <a:off x="4332112" y="2147102"/>
              <a:ext cx="809028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4C10CD-7585-474D-985D-16419A74BF12}"/>
                </a:ext>
              </a:extLst>
            </p:cNvPr>
            <p:cNvSpPr txBox="1"/>
            <p:nvPr/>
          </p:nvSpPr>
          <p:spPr>
            <a:xfrm>
              <a:off x="4374831" y="2185106"/>
              <a:ext cx="702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Model</a:t>
              </a:r>
              <a:r>
                <a:rPr lang="en-US" altLang="ko-KR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1</a:t>
              </a:r>
              <a:endParaRPr lang="ko-KR" altLang="en-US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꺾인 연결선 44">
            <a:extLst>
              <a:ext uri="{FF2B5EF4-FFF2-40B4-BE49-F238E27FC236}">
                <a16:creationId xmlns:a16="http://schemas.microsoft.com/office/drawing/2014/main" id="{9CB9C03E-F56B-49D8-A38C-A3287D79193D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2077968" y="2865352"/>
            <a:ext cx="843517" cy="1015997"/>
          </a:xfrm>
          <a:prstGeom prst="bentConnector3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426B2D-72B5-4948-BA64-FFF9398E991D}"/>
              </a:ext>
            </a:extLst>
          </p:cNvPr>
          <p:cNvGrpSpPr/>
          <p:nvPr/>
        </p:nvGrpSpPr>
        <p:grpSpPr>
          <a:xfrm>
            <a:off x="1268940" y="3693516"/>
            <a:ext cx="809028" cy="376558"/>
            <a:chOff x="4332112" y="2147102"/>
            <a:chExt cx="809028" cy="376558"/>
          </a:xfrm>
        </p:grpSpPr>
        <p:sp>
          <p:nvSpPr>
            <p:cNvPr id="17" name="모서리가 둥근 직사각형 46">
              <a:extLst>
                <a:ext uri="{FF2B5EF4-FFF2-40B4-BE49-F238E27FC236}">
                  <a16:creationId xmlns:a16="http://schemas.microsoft.com/office/drawing/2014/main" id="{B70FD5EA-3868-4307-BD53-7917ED12E47F}"/>
                </a:ext>
              </a:extLst>
            </p:cNvPr>
            <p:cNvSpPr/>
            <p:nvPr/>
          </p:nvSpPr>
          <p:spPr>
            <a:xfrm>
              <a:off x="4332112" y="2147102"/>
              <a:ext cx="809028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F085CD-A0EB-4434-9470-98E3EE167079}"/>
                </a:ext>
              </a:extLst>
            </p:cNvPr>
            <p:cNvSpPr txBox="1"/>
            <p:nvPr/>
          </p:nvSpPr>
          <p:spPr>
            <a:xfrm>
              <a:off x="4374831" y="2185106"/>
              <a:ext cx="702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Model</a:t>
              </a:r>
              <a:r>
                <a:rPr lang="en-US" altLang="ko-KR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2</a:t>
              </a:r>
              <a:endParaRPr lang="ko-KR" altLang="en-US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3D014B-50B9-405E-A1B6-CA16A4A9573F}"/>
              </a:ext>
            </a:extLst>
          </p:cNvPr>
          <p:cNvGrpSpPr/>
          <p:nvPr/>
        </p:nvGrpSpPr>
        <p:grpSpPr>
          <a:xfrm>
            <a:off x="1268940" y="4709515"/>
            <a:ext cx="809028" cy="376558"/>
            <a:chOff x="4332112" y="2147102"/>
            <a:chExt cx="809028" cy="376558"/>
          </a:xfrm>
        </p:grpSpPr>
        <p:sp>
          <p:nvSpPr>
            <p:cNvPr id="20" name="모서리가 둥근 직사각형 49">
              <a:extLst>
                <a:ext uri="{FF2B5EF4-FFF2-40B4-BE49-F238E27FC236}">
                  <a16:creationId xmlns:a16="http://schemas.microsoft.com/office/drawing/2014/main" id="{8CB53AB3-ACB1-4FCF-9BC3-C9897DBDE23C}"/>
                </a:ext>
              </a:extLst>
            </p:cNvPr>
            <p:cNvSpPr/>
            <p:nvPr/>
          </p:nvSpPr>
          <p:spPr>
            <a:xfrm>
              <a:off x="4332112" y="2147102"/>
              <a:ext cx="809028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33634A-861D-4694-9001-E28A67CFFDD1}"/>
                </a:ext>
              </a:extLst>
            </p:cNvPr>
            <p:cNvSpPr txBox="1"/>
            <p:nvPr/>
          </p:nvSpPr>
          <p:spPr>
            <a:xfrm>
              <a:off x="4374831" y="2185106"/>
              <a:ext cx="702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Model</a:t>
              </a:r>
              <a:r>
                <a:rPr lang="en-US" altLang="ko-KR" sz="16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3</a:t>
              </a:r>
              <a:endParaRPr lang="ko-KR" altLang="en-US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BDAD86-D265-4057-AE55-5EFE3677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2303"/>
              </p:ext>
            </p:extLst>
          </p:nvPr>
        </p:nvGraphicFramePr>
        <p:xfrm>
          <a:off x="2921485" y="3485957"/>
          <a:ext cx="1050111" cy="79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Concatenate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   , 43 x 3)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BFDA93A-3F4C-4928-BC1E-B478073C8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33829"/>
              </p:ext>
            </p:extLst>
          </p:nvPr>
        </p:nvGraphicFramePr>
        <p:xfrm>
          <a:off x="4290057" y="3485956"/>
          <a:ext cx="1050111" cy="79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Dense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   , 256)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5D7D24B-DE36-4758-AA56-11999C978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50528"/>
              </p:ext>
            </p:extLst>
          </p:nvPr>
        </p:nvGraphicFramePr>
        <p:xfrm>
          <a:off x="5658629" y="3485956"/>
          <a:ext cx="1050111" cy="79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Dropout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   ,    )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A7C600E-CCCE-475A-8945-FFCB236BC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04982"/>
              </p:ext>
            </p:extLst>
          </p:nvPr>
        </p:nvGraphicFramePr>
        <p:xfrm>
          <a:off x="7027201" y="3485956"/>
          <a:ext cx="1050111" cy="79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Dense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   , 43)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꺾인 연결선 59">
            <a:extLst>
              <a:ext uri="{FF2B5EF4-FFF2-40B4-BE49-F238E27FC236}">
                <a16:creationId xmlns:a16="http://schemas.microsoft.com/office/drawing/2014/main" id="{1FFC4BAF-817C-4AA1-8F80-9D741CA4038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 flipV="1">
            <a:off x="2077968" y="3881349"/>
            <a:ext cx="84351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62">
            <a:extLst>
              <a:ext uri="{FF2B5EF4-FFF2-40B4-BE49-F238E27FC236}">
                <a16:creationId xmlns:a16="http://schemas.microsoft.com/office/drawing/2014/main" id="{0CC6A4BE-DBAC-44EF-A1E9-910B4821B987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077968" y="3881349"/>
            <a:ext cx="843517" cy="10160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65">
            <a:extLst>
              <a:ext uri="{FF2B5EF4-FFF2-40B4-BE49-F238E27FC236}">
                <a16:creationId xmlns:a16="http://schemas.microsoft.com/office/drawing/2014/main" id="{3A871250-18BB-4FA0-ACC5-EF8AAF0E85E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971596" y="3881348"/>
            <a:ext cx="31846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65">
            <a:extLst>
              <a:ext uri="{FF2B5EF4-FFF2-40B4-BE49-F238E27FC236}">
                <a16:creationId xmlns:a16="http://schemas.microsoft.com/office/drawing/2014/main" id="{C4D37F4F-455E-458E-9FEE-253E8DDB2FE5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340168" y="3881348"/>
            <a:ext cx="318461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65">
            <a:extLst>
              <a:ext uri="{FF2B5EF4-FFF2-40B4-BE49-F238E27FC236}">
                <a16:creationId xmlns:a16="http://schemas.microsoft.com/office/drawing/2014/main" id="{EA551B32-6F12-4AC1-9FDF-7D2DF3E18D62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708740" y="3881348"/>
            <a:ext cx="318461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6EC0CF-CB7C-47C8-AA2B-2D8F28D8DC1E}"/>
              </a:ext>
            </a:extLst>
          </p:cNvPr>
          <p:cNvSpPr txBox="1"/>
          <p:nvPr/>
        </p:nvSpPr>
        <p:spPr>
          <a:xfrm>
            <a:off x="501452" y="1681063"/>
            <a:ext cx="5085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이번 프로젝트에 적용한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Stacking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구조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(Simple CNN, ResNet50)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6D416-46BD-4C9D-AB4C-DE24E14A90D5}"/>
              </a:ext>
            </a:extLst>
          </p:cNvPr>
          <p:cNvSpPr txBox="1"/>
          <p:nvPr/>
        </p:nvSpPr>
        <p:spPr>
          <a:xfrm>
            <a:off x="4559451" y="5704900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각 예측 값들의 결합으로 최종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예측 함 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D72545-7B46-402F-8997-C921CF5F1670}"/>
              </a:ext>
            </a:extLst>
          </p:cNvPr>
          <p:cNvCxnSpPr/>
          <p:nvPr/>
        </p:nvCxnSpPr>
        <p:spPr>
          <a:xfrm>
            <a:off x="1268940" y="5301208"/>
            <a:ext cx="0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818965-2E12-4B6B-BB10-725FF8349A8B}"/>
              </a:ext>
            </a:extLst>
          </p:cNvPr>
          <p:cNvCxnSpPr/>
          <p:nvPr/>
        </p:nvCxnSpPr>
        <p:spPr>
          <a:xfrm>
            <a:off x="3971596" y="5301208"/>
            <a:ext cx="0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1DAAD-AE50-4CF2-9AFB-5985F110DC62}"/>
              </a:ext>
            </a:extLst>
          </p:cNvPr>
          <p:cNvCxnSpPr/>
          <p:nvPr/>
        </p:nvCxnSpPr>
        <p:spPr>
          <a:xfrm>
            <a:off x="8067458" y="5301208"/>
            <a:ext cx="0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D1E5BA-FF57-4E48-A9ED-ADC4C36A7BD8}"/>
              </a:ext>
            </a:extLst>
          </p:cNvPr>
          <p:cNvCxnSpPr/>
          <p:nvPr/>
        </p:nvCxnSpPr>
        <p:spPr>
          <a:xfrm>
            <a:off x="1268940" y="5481228"/>
            <a:ext cx="270265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53AE685-11C7-4A81-A09E-2917CAA9A9ED}"/>
              </a:ext>
            </a:extLst>
          </p:cNvPr>
          <p:cNvCxnSpPr>
            <a:cxnSpLocks/>
          </p:cNvCxnSpPr>
          <p:nvPr/>
        </p:nvCxnSpPr>
        <p:spPr>
          <a:xfrm>
            <a:off x="3971596" y="5481228"/>
            <a:ext cx="40958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3FA19D-151F-4EEE-81FA-E5DF4A2D4F2E}"/>
              </a:ext>
            </a:extLst>
          </p:cNvPr>
          <p:cNvSpPr txBox="1"/>
          <p:nvPr/>
        </p:nvSpPr>
        <p:spPr>
          <a:xfrm>
            <a:off x="1588833" y="5714425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단일 모델 별 각 예측 값 추출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4168F-6F0D-4A34-BC45-7604F8071374}"/>
              </a:ext>
            </a:extLst>
          </p:cNvPr>
          <p:cNvSpPr txBox="1"/>
          <p:nvPr/>
        </p:nvSpPr>
        <p:spPr>
          <a:xfrm>
            <a:off x="2278124" y="5340563"/>
            <a:ext cx="6222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Stage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B9086-34DA-4704-808E-FE19517B718D}"/>
              </a:ext>
            </a:extLst>
          </p:cNvPr>
          <p:cNvSpPr txBox="1"/>
          <p:nvPr/>
        </p:nvSpPr>
        <p:spPr>
          <a:xfrm>
            <a:off x="5732849" y="5340563"/>
            <a:ext cx="6222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138093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AB8892-3D96-4822-B617-714BD3EC1D5A}"/>
              </a:ext>
            </a:extLst>
          </p:cNvPr>
          <p:cNvSpPr/>
          <p:nvPr/>
        </p:nvSpPr>
        <p:spPr>
          <a:xfrm>
            <a:off x="5172074" y="2143124"/>
            <a:ext cx="3676651" cy="42957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75000"/>
                <a:alpha val="7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앙상블 기법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D24BC-855D-41CB-88FF-0BE21555124B}"/>
              </a:ext>
            </a:extLst>
          </p:cNvPr>
          <p:cNvSpPr txBox="1"/>
          <p:nvPr/>
        </p:nvSpPr>
        <p:spPr>
          <a:xfrm>
            <a:off x="4226393" y="6555117"/>
            <a:ext cx="7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- 11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814E7-F97B-414C-8337-8CC1D068D62D}"/>
              </a:ext>
            </a:extLst>
          </p:cNvPr>
          <p:cNvSpPr txBox="1"/>
          <p:nvPr/>
        </p:nvSpPr>
        <p:spPr>
          <a:xfrm>
            <a:off x="255682" y="1012666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앙상블 기법 적용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2077AB-AC85-4C1A-BB01-B12CA092EBA4}"/>
              </a:ext>
            </a:extLst>
          </p:cNvPr>
          <p:cNvGrpSpPr/>
          <p:nvPr/>
        </p:nvGrpSpPr>
        <p:grpSpPr>
          <a:xfrm>
            <a:off x="2428875" y="1057275"/>
            <a:ext cx="2038672" cy="314324"/>
            <a:chOff x="6477744" y="1085850"/>
            <a:chExt cx="2371303" cy="3143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D07C9F-C3C3-4E17-8CBF-018C653CEE29}"/>
                </a:ext>
              </a:extLst>
            </p:cNvPr>
            <p:cNvSpPr/>
            <p:nvPr/>
          </p:nvSpPr>
          <p:spPr>
            <a:xfrm>
              <a:off x="6477744" y="1085850"/>
              <a:ext cx="1123950" cy="31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Stacking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5E9A37-E34E-49C3-A0AD-AFCBB728C9BD}"/>
                </a:ext>
              </a:extLst>
            </p:cNvPr>
            <p:cNvSpPr/>
            <p:nvPr/>
          </p:nvSpPr>
          <p:spPr>
            <a:xfrm>
              <a:off x="7725097" y="1085850"/>
              <a:ext cx="1123950" cy="3143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Voting</a:t>
              </a:r>
              <a:endParaRPr lang="ko-KR" altLang="en-US" sz="1400" b="1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197309-CFCB-4B43-8230-4C9C6952707B}"/>
              </a:ext>
            </a:extLst>
          </p:cNvPr>
          <p:cNvSpPr/>
          <p:nvPr/>
        </p:nvSpPr>
        <p:spPr>
          <a:xfrm>
            <a:off x="1543878" y="5217779"/>
            <a:ext cx="2850968" cy="6918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75000"/>
                <a:alpha val="7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3B05EFA-A55B-4461-8492-C914326F11DD}"/>
              </a:ext>
            </a:extLst>
          </p:cNvPr>
          <p:cNvSpPr/>
          <p:nvPr/>
        </p:nvSpPr>
        <p:spPr>
          <a:xfrm>
            <a:off x="2329607" y="2198335"/>
            <a:ext cx="1151501" cy="63405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Test Data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E61C24-0BD7-48D0-837F-FA5AA7E3BAC0}"/>
              </a:ext>
            </a:extLst>
          </p:cNvPr>
          <p:cNvGrpSpPr/>
          <p:nvPr/>
        </p:nvGrpSpPr>
        <p:grpSpPr>
          <a:xfrm>
            <a:off x="1605517" y="3533943"/>
            <a:ext cx="360482" cy="375669"/>
            <a:chOff x="4328694" y="2147102"/>
            <a:chExt cx="360482" cy="375669"/>
          </a:xfrm>
        </p:grpSpPr>
        <p:sp>
          <p:nvSpPr>
            <p:cNvPr id="16" name="모서리가 둥근 직사각형 23">
              <a:extLst>
                <a:ext uri="{FF2B5EF4-FFF2-40B4-BE49-F238E27FC236}">
                  <a16:creationId xmlns:a16="http://schemas.microsoft.com/office/drawing/2014/main" id="{03B741DB-50E8-4A6D-A6BF-8A713FCD4CF8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A535C3-EF51-478D-BDDE-6EE78BF51FA8}"/>
                </a:ext>
              </a:extLst>
            </p:cNvPr>
            <p:cNvSpPr txBox="1"/>
            <p:nvPr/>
          </p:nvSpPr>
          <p:spPr>
            <a:xfrm>
              <a:off x="4328694" y="217063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1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5E5230-3788-4897-BC32-9904A7F15CAA}"/>
              </a:ext>
            </a:extLst>
          </p:cNvPr>
          <p:cNvGrpSpPr/>
          <p:nvPr/>
        </p:nvGrpSpPr>
        <p:grpSpPr>
          <a:xfrm>
            <a:off x="2344265" y="3533943"/>
            <a:ext cx="360482" cy="375669"/>
            <a:chOff x="4328694" y="2147102"/>
            <a:chExt cx="360482" cy="375669"/>
          </a:xfrm>
        </p:grpSpPr>
        <p:sp>
          <p:nvSpPr>
            <p:cNvPr id="19" name="모서리가 둥근 직사각형 26">
              <a:extLst>
                <a:ext uri="{FF2B5EF4-FFF2-40B4-BE49-F238E27FC236}">
                  <a16:creationId xmlns:a16="http://schemas.microsoft.com/office/drawing/2014/main" id="{7375D779-5C72-45AB-80D8-581C8C89C65C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B9ACCF-503B-4F37-9FA6-F22EE51B8B09}"/>
                </a:ext>
              </a:extLst>
            </p:cNvPr>
            <p:cNvSpPr txBox="1"/>
            <p:nvPr/>
          </p:nvSpPr>
          <p:spPr>
            <a:xfrm>
              <a:off x="4328694" y="2170630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2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245042-1E98-4B57-8E12-B193D207F610}"/>
              </a:ext>
            </a:extLst>
          </p:cNvPr>
          <p:cNvGrpSpPr/>
          <p:nvPr/>
        </p:nvGrpSpPr>
        <p:grpSpPr>
          <a:xfrm>
            <a:off x="3867344" y="3533943"/>
            <a:ext cx="372218" cy="375669"/>
            <a:chOff x="4328694" y="2147102"/>
            <a:chExt cx="372218" cy="375669"/>
          </a:xfrm>
        </p:grpSpPr>
        <p:sp>
          <p:nvSpPr>
            <p:cNvPr id="22" name="모서리가 둥근 직사각형 29">
              <a:extLst>
                <a:ext uri="{FF2B5EF4-FFF2-40B4-BE49-F238E27FC236}">
                  <a16:creationId xmlns:a16="http://schemas.microsoft.com/office/drawing/2014/main" id="{94782B93-85D1-4DFB-9117-FF9FF4783C4C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BE1593-F712-48BD-A793-BE3B20994146}"/>
                </a:ext>
              </a:extLst>
            </p:cNvPr>
            <p:cNvSpPr txBox="1"/>
            <p:nvPr/>
          </p:nvSpPr>
          <p:spPr>
            <a:xfrm>
              <a:off x="4328694" y="2170630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C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901F7B-F413-47C5-8AC0-455A48765225}"/>
              </a:ext>
            </a:extLst>
          </p:cNvPr>
          <p:cNvSpPr txBox="1"/>
          <p:nvPr/>
        </p:nvSpPr>
        <p:spPr>
          <a:xfrm rot="16200000">
            <a:off x="2965995" y="3460610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…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9D1377-6BD3-4DDD-8A2A-25DE0449CB38}"/>
              </a:ext>
            </a:extLst>
          </p:cNvPr>
          <p:cNvSpPr/>
          <p:nvPr/>
        </p:nvSpPr>
        <p:spPr>
          <a:xfrm>
            <a:off x="1645578" y="5371782"/>
            <a:ext cx="2552274" cy="411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Voting</a:t>
            </a:r>
            <a:endParaRPr lang="ko-KR" altLang="en-US" sz="1200" b="1" baseline="-25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84F279-1D80-42D6-AE29-14135D7BAC28}"/>
              </a:ext>
            </a:extLst>
          </p:cNvPr>
          <p:cNvGrpSpPr/>
          <p:nvPr/>
        </p:nvGrpSpPr>
        <p:grpSpPr>
          <a:xfrm>
            <a:off x="1608934" y="4449396"/>
            <a:ext cx="357065" cy="375669"/>
            <a:chOff x="4332111" y="2147102"/>
            <a:chExt cx="357065" cy="375669"/>
          </a:xfrm>
        </p:grpSpPr>
        <p:sp>
          <p:nvSpPr>
            <p:cNvPr id="27" name="모서리가 둥근 직사각형 46">
              <a:extLst>
                <a:ext uri="{FF2B5EF4-FFF2-40B4-BE49-F238E27FC236}">
                  <a16:creationId xmlns:a16="http://schemas.microsoft.com/office/drawing/2014/main" id="{DDFF7065-FEDF-4678-979B-C6E7F5E4E4D4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E67FE8-0BC8-4C21-B668-E18B65D29B42}"/>
                </a:ext>
              </a:extLst>
            </p:cNvPr>
            <p:cNvSpPr txBox="1"/>
            <p:nvPr/>
          </p:nvSpPr>
          <p:spPr>
            <a:xfrm>
              <a:off x="4345550" y="2171943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P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1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BDD78D-3281-4D51-BDE5-44D8FE60F189}"/>
              </a:ext>
            </a:extLst>
          </p:cNvPr>
          <p:cNvSpPr txBox="1"/>
          <p:nvPr/>
        </p:nvSpPr>
        <p:spPr>
          <a:xfrm rot="5400000">
            <a:off x="2965995" y="4663074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…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D49628-A3AA-49F7-A8C9-49BC81B78A9D}"/>
              </a:ext>
            </a:extLst>
          </p:cNvPr>
          <p:cNvGrpSpPr/>
          <p:nvPr/>
        </p:nvGrpSpPr>
        <p:grpSpPr>
          <a:xfrm>
            <a:off x="2344265" y="4449396"/>
            <a:ext cx="357065" cy="375669"/>
            <a:chOff x="4332111" y="2147102"/>
            <a:chExt cx="357065" cy="375669"/>
          </a:xfrm>
        </p:grpSpPr>
        <p:sp>
          <p:nvSpPr>
            <p:cNvPr id="31" name="모서리가 둥근 직사각형 56">
              <a:extLst>
                <a:ext uri="{FF2B5EF4-FFF2-40B4-BE49-F238E27FC236}">
                  <a16:creationId xmlns:a16="http://schemas.microsoft.com/office/drawing/2014/main" id="{308CFE5F-109C-4AEE-AA7F-4E75955E0E94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01877B-0E48-4179-A601-2AB28C4C3FED}"/>
                </a:ext>
              </a:extLst>
            </p:cNvPr>
            <p:cNvSpPr txBox="1"/>
            <p:nvPr/>
          </p:nvSpPr>
          <p:spPr>
            <a:xfrm>
              <a:off x="4345550" y="2171943"/>
              <a:ext cx="3369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P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2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7816D3-88F0-4091-AA08-C1C0AF36D2E7}"/>
              </a:ext>
            </a:extLst>
          </p:cNvPr>
          <p:cNvGrpSpPr/>
          <p:nvPr/>
        </p:nvGrpSpPr>
        <p:grpSpPr>
          <a:xfrm>
            <a:off x="3867344" y="4449396"/>
            <a:ext cx="377641" cy="375669"/>
            <a:chOff x="4332111" y="2147102"/>
            <a:chExt cx="377641" cy="375669"/>
          </a:xfrm>
        </p:grpSpPr>
        <p:sp>
          <p:nvSpPr>
            <p:cNvPr id="34" name="모서리가 둥근 직사각형 59">
              <a:extLst>
                <a:ext uri="{FF2B5EF4-FFF2-40B4-BE49-F238E27FC236}">
                  <a16:creationId xmlns:a16="http://schemas.microsoft.com/office/drawing/2014/main" id="{F1C5827E-92F0-48F7-8C77-025D0B2A954E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AC639-04E8-48C5-B758-2AEB7CC5B942}"/>
                </a:ext>
              </a:extLst>
            </p:cNvPr>
            <p:cNvSpPr txBox="1"/>
            <p:nvPr/>
          </p:nvSpPr>
          <p:spPr>
            <a:xfrm>
              <a:off x="4345550" y="217194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P</a:t>
              </a:r>
              <a:r>
                <a:rPr lang="en-US" altLang="ko-KR" sz="14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m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36" name="꺾인 연결선 61">
            <a:extLst>
              <a:ext uri="{FF2B5EF4-FFF2-40B4-BE49-F238E27FC236}">
                <a16:creationId xmlns:a16="http://schemas.microsoft.com/office/drawing/2014/main" id="{D7956FE6-0F46-4F4C-B74B-495CB5AB503F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>
            <a:off x="1787467" y="3934148"/>
            <a:ext cx="0" cy="49071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71">
            <a:extLst>
              <a:ext uri="{FF2B5EF4-FFF2-40B4-BE49-F238E27FC236}">
                <a16:creationId xmlns:a16="http://schemas.microsoft.com/office/drawing/2014/main" id="{269519FC-5BB4-4BB0-BFBC-E2E086682007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 rot="5400000">
            <a:off x="1995638" y="2624223"/>
            <a:ext cx="701550" cy="1117891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61">
            <a:extLst>
              <a:ext uri="{FF2B5EF4-FFF2-40B4-BE49-F238E27FC236}">
                <a16:creationId xmlns:a16="http://schemas.microsoft.com/office/drawing/2014/main" id="{9A3840D9-574C-4A98-864D-5255EE80497E}"/>
              </a:ext>
            </a:extLst>
          </p:cNvPr>
          <p:cNvCxnSpPr/>
          <p:nvPr/>
        </p:nvCxnSpPr>
        <p:spPr>
          <a:xfrm>
            <a:off x="2522797" y="3934148"/>
            <a:ext cx="0" cy="49071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61">
            <a:extLst>
              <a:ext uri="{FF2B5EF4-FFF2-40B4-BE49-F238E27FC236}">
                <a16:creationId xmlns:a16="http://schemas.microsoft.com/office/drawing/2014/main" id="{F766647D-182A-4A5D-B076-A69256617095}"/>
              </a:ext>
            </a:extLst>
          </p:cNvPr>
          <p:cNvCxnSpPr/>
          <p:nvPr/>
        </p:nvCxnSpPr>
        <p:spPr>
          <a:xfrm>
            <a:off x="4045876" y="3934148"/>
            <a:ext cx="0" cy="49071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79">
            <a:extLst>
              <a:ext uri="{FF2B5EF4-FFF2-40B4-BE49-F238E27FC236}">
                <a16:creationId xmlns:a16="http://schemas.microsoft.com/office/drawing/2014/main" id="{30D21E74-E4A8-4D65-95A6-FCE1167EFBD8}"/>
              </a:ext>
            </a:extLst>
          </p:cNvPr>
          <p:cNvCxnSpPr>
            <a:stCxn id="14" idx="3"/>
            <a:endCxn id="19" idx="0"/>
          </p:cNvCxnSpPr>
          <p:nvPr/>
        </p:nvCxnSpPr>
        <p:spPr>
          <a:xfrm rot="5400000">
            <a:off x="2365012" y="2993597"/>
            <a:ext cx="701550" cy="379143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84">
            <a:extLst>
              <a:ext uri="{FF2B5EF4-FFF2-40B4-BE49-F238E27FC236}">
                <a16:creationId xmlns:a16="http://schemas.microsoft.com/office/drawing/2014/main" id="{259A1490-6398-4555-A3B0-6F1371670F17}"/>
              </a:ext>
            </a:extLst>
          </p:cNvPr>
          <p:cNvCxnSpPr>
            <a:stCxn id="14" idx="3"/>
            <a:endCxn id="22" idx="0"/>
          </p:cNvCxnSpPr>
          <p:nvPr/>
        </p:nvCxnSpPr>
        <p:spPr>
          <a:xfrm rot="16200000" flipH="1">
            <a:off x="3126551" y="2611200"/>
            <a:ext cx="701550" cy="1143936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87">
            <a:extLst>
              <a:ext uri="{FF2B5EF4-FFF2-40B4-BE49-F238E27FC236}">
                <a16:creationId xmlns:a16="http://schemas.microsoft.com/office/drawing/2014/main" id="{16E1E628-9871-4686-97E9-6E56129F042E}"/>
              </a:ext>
            </a:extLst>
          </p:cNvPr>
          <p:cNvCxnSpPr>
            <a:stCxn id="14" idx="3"/>
          </p:cNvCxnSpPr>
          <p:nvPr/>
        </p:nvCxnSpPr>
        <p:spPr>
          <a:xfrm rot="16200000" flipH="1">
            <a:off x="2717525" y="3020226"/>
            <a:ext cx="701550" cy="325884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32DC91C-B742-4774-A235-DB41A12C08E3}"/>
              </a:ext>
            </a:extLst>
          </p:cNvPr>
          <p:cNvGrpSpPr/>
          <p:nvPr/>
        </p:nvGrpSpPr>
        <p:grpSpPr>
          <a:xfrm>
            <a:off x="2384740" y="6116258"/>
            <a:ext cx="1073950" cy="375669"/>
            <a:chOff x="4332111" y="2147102"/>
            <a:chExt cx="357065" cy="375669"/>
          </a:xfrm>
        </p:grpSpPr>
        <p:sp>
          <p:nvSpPr>
            <p:cNvPr id="44" name="모서리가 둥근 직사각형 94">
              <a:extLst>
                <a:ext uri="{FF2B5EF4-FFF2-40B4-BE49-F238E27FC236}">
                  <a16:creationId xmlns:a16="http://schemas.microsoft.com/office/drawing/2014/main" id="{3303745C-8F52-4FE4-9C3D-AB4F1128A8A9}"/>
                </a:ext>
              </a:extLst>
            </p:cNvPr>
            <p:cNvSpPr/>
            <p:nvPr/>
          </p:nvSpPr>
          <p:spPr>
            <a:xfrm>
              <a:off x="4332111" y="2147102"/>
              <a:ext cx="357065" cy="375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CC6C8C-31F1-4EC9-9FC3-0935656299C5}"/>
                </a:ext>
              </a:extLst>
            </p:cNvPr>
            <p:cNvSpPr txBox="1"/>
            <p:nvPr/>
          </p:nvSpPr>
          <p:spPr>
            <a:xfrm>
              <a:off x="4367443" y="2180410"/>
              <a:ext cx="278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  <a:cs typeface="Microsoft Sans Serif" panose="020B0604020202020204" pitchFamily="34" charset="0"/>
                </a:rPr>
                <a:t>Prediction</a:t>
              </a:r>
              <a:endParaRPr lang="ko-KR" altLang="en-US" sz="1600" baseline="-25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46" name="꺾인 연결선 96">
            <a:extLst>
              <a:ext uri="{FF2B5EF4-FFF2-40B4-BE49-F238E27FC236}">
                <a16:creationId xmlns:a16="http://schemas.microsoft.com/office/drawing/2014/main" id="{6C8F4BF3-B6BB-4226-BFFF-4C96EABAA72A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 rot="16200000" flipH="1">
            <a:off x="2081233" y="4531299"/>
            <a:ext cx="546717" cy="1134248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99">
            <a:extLst>
              <a:ext uri="{FF2B5EF4-FFF2-40B4-BE49-F238E27FC236}">
                <a16:creationId xmlns:a16="http://schemas.microsoft.com/office/drawing/2014/main" id="{2CA42D04-F9AC-4A85-A400-68F7DF51D4DF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 rot="16200000" flipH="1">
            <a:off x="2448898" y="4898964"/>
            <a:ext cx="546717" cy="398917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102">
            <a:extLst>
              <a:ext uri="{FF2B5EF4-FFF2-40B4-BE49-F238E27FC236}">
                <a16:creationId xmlns:a16="http://schemas.microsoft.com/office/drawing/2014/main" id="{E3487FAE-7D78-4A36-9679-ADB0B4E5097E}"/>
              </a:ext>
            </a:extLst>
          </p:cNvPr>
          <p:cNvCxnSpPr>
            <a:stCxn id="34" idx="2"/>
            <a:endCxn id="25" idx="0"/>
          </p:cNvCxnSpPr>
          <p:nvPr/>
        </p:nvCxnSpPr>
        <p:spPr>
          <a:xfrm rot="5400000">
            <a:off x="3210438" y="4536342"/>
            <a:ext cx="546717" cy="112416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105">
            <a:extLst>
              <a:ext uri="{FF2B5EF4-FFF2-40B4-BE49-F238E27FC236}">
                <a16:creationId xmlns:a16="http://schemas.microsoft.com/office/drawing/2014/main" id="{62742BE2-6D94-4FE2-B96B-7D3FCED4F085}"/>
              </a:ext>
            </a:extLst>
          </p:cNvPr>
          <p:cNvCxnSpPr>
            <a:endCxn id="25" idx="0"/>
          </p:cNvCxnSpPr>
          <p:nvPr/>
        </p:nvCxnSpPr>
        <p:spPr>
          <a:xfrm rot="5400000">
            <a:off x="2808998" y="4937783"/>
            <a:ext cx="546717" cy="321281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61">
            <a:extLst>
              <a:ext uri="{FF2B5EF4-FFF2-40B4-BE49-F238E27FC236}">
                <a16:creationId xmlns:a16="http://schemas.microsoft.com/office/drawing/2014/main" id="{B1B96EB5-B799-4A12-8BFC-4E4FC0864270}"/>
              </a:ext>
            </a:extLst>
          </p:cNvPr>
          <p:cNvCxnSpPr/>
          <p:nvPr/>
        </p:nvCxnSpPr>
        <p:spPr>
          <a:xfrm>
            <a:off x="3234264" y="3934148"/>
            <a:ext cx="0" cy="490713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112">
            <a:extLst>
              <a:ext uri="{FF2B5EF4-FFF2-40B4-BE49-F238E27FC236}">
                <a16:creationId xmlns:a16="http://schemas.microsoft.com/office/drawing/2014/main" id="{023237AD-5A31-46A9-BAFF-8F3E8F2FE0D0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>
            <a:off x="2921715" y="5783704"/>
            <a:ext cx="0" cy="332554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Applsci 12 07554 g003 550">
            <a:extLst>
              <a:ext uri="{FF2B5EF4-FFF2-40B4-BE49-F238E27FC236}">
                <a16:creationId xmlns:a16="http://schemas.microsoft.com/office/drawing/2014/main" id="{DCCFB2F8-A9F1-4A4A-A1A1-FA42B8800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2" b="23682"/>
          <a:stretch/>
        </p:blipFill>
        <p:spPr bwMode="auto">
          <a:xfrm>
            <a:off x="5341080" y="2538707"/>
            <a:ext cx="2641297" cy="16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7BE9E1C-2660-4694-894C-8829AA981BE1}"/>
              </a:ext>
            </a:extLst>
          </p:cNvPr>
          <p:cNvSpPr txBox="1"/>
          <p:nvPr/>
        </p:nvSpPr>
        <p:spPr>
          <a:xfrm>
            <a:off x="501452" y="1681063"/>
            <a:ext cx="617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이번 프로젝트에 적용한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Hard Voting / Soft Voting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구조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(Simple CNN, ResNet50)</a:t>
            </a:r>
          </a:p>
        </p:txBody>
      </p:sp>
      <p:pic>
        <p:nvPicPr>
          <p:cNvPr id="55" name="Picture 2" descr="Applsci 12 07554 g003 550">
            <a:extLst>
              <a:ext uri="{FF2B5EF4-FFF2-40B4-BE49-F238E27FC236}">
                <a16:creationId xmlns:a16="http://schemas.microsoft.com/office/drawing/2014/main" id="{FEFBE814-30DA-4489-B139-92D39167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8" b="14788"/>
          <a:stretch/>
        </p:blipFill>
        <p:spPr bwMode="auto">
          <a:xfrm>
            <a:off x="5358144" y="4820056"/>
            <a:ext cx="3342477" cy="15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422783-29DC-432D-B39B-97D9D438733D}"/>
              </a:ext>
            </a:extLst>
          </p:cNvPr>
          <p:cNvSpPr/>
          <p:nvPr/>
        </p:nvSpPr>
        <p:spPr>
          <a:xfrm>
            <a:off x="6505870" y="2248176"/>
            <a:ext cx="1009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Hard Voting</a:t>
            </a:r>
            <a:endParaRPr lang="ko-KR" altLang="en-US" sz="1400" b="1" u="sng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4D4F68-D807-48C8-B866-AA9392329E02}"/>
              </a:ext>
            </a:extLst>
          </p:cNvPr>
          <p:cNvSpPr/>
          <p:nvPr/>
        </p:nvSpPr>
        <p:spPr>
          <a:xfrm>
            <a:off x="6529915" y="4079502"/>
            <a:ext cx="960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u="sng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Soft Voting</a:t>
            </a:r>
            <a:endParaRPr lang="ko-KR" altLang="en-US" sz="1400" b="1" u="sng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DD876-5469-44D9-BECA-057A6F70D991}"/>
              </a:ext>
            </a:extLst>
          </p:cNvPr>
          <p:cNvSpPr txBox="1"/>
          <p:nvPr/>
        </p:nvSpPr>
        <p:spPr>
          <a:xfrm>
            <a:off x="611560" y="3564633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학습모델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742943-4144-4E79-901F-A8C140117E76}"/>
              </a:ext>
            </a:extLst>
          </p:cNvPr>
          <p:cNvSpPr txBox="1"/>
          <p:nvPr/>
        </p:nvSpPr>
        <p:spPr>
          <a:xfrm>
            <a:off x="951396" y="44833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예측</a:t>
            </a:r>
            <a:endParaRPr lang="ko-KR" altLang="en-US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734FCE-BDC6-4009-941D-2762A0820CD6}"/>
              </a:ext>
            </a:extLst>
          </p:cNvPr>
          <p:cNvSpPr txBox="1"/>
          <p:nvPr/>
        </p:nvSpPr>
        <p:spPr>
          <a:xfrm>
            <a:off x="951396" y="539083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투표</a:t>
            </a:r>
            <a:endParaRPr lang="ko-KR" altLang="en-US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DA79C5-81A2-4B31-A7B5-BEB334D329FB}"/>
              </a:ext>
            </a:extLst>
          </p:cNvPr>
          <p:cNvSpPr txBox="1"/>
          <p:nvPr/>
        </p:nvSpPr>
        <p:spPr>
          <a:xfrm>
            <a:off x="951396" y="617300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결과</a:t>
            </a:r>
            <a:endParaRPr lang="ko-KR" altLang="en-US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F9B16D-3110-4A0E-B1A4-C70A7269A79A}"/>
              </a:ext>
            </a:extLst>
          </p:cNvPr>
          <p:cNvSpPr txBox="1"/>
          <p:nvPr/>
        </p:nvSpPr>
        <p:spPr>
          <a:xfrm>
            <a:off x="781478" y="243041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</a:t>
            </a:r>
          </a:p>
        </p:txBody>
      </p:sp>
      <p:cxnSp>
        <p:nvCxnSpPr>
          <p:cNvPr id="62" name="구부러진 연결선 118">
            <a:extLst>
              <a:ext uri="{FF2B5EF4-FFF2-40B4-BE49-F238E27FC236}">
                <a16:creationId xmlns:a16="http://schemas.microsoft.com/office/drawing/2014/main" id="{EA89AD53-E801-4832-AA26-CF2D197F9D81}"/>
              </a:ext>
            </a:extLst>
          </p:cNvPr>
          <p:cNvCxnSpPr>
            <a:cxnSpLocks/>
            <a:stCxn id="61" idx="1"/>
            <a:endCxn id="12" idx="3"/>
          </p:cNvCxnSpPr>
          <p:nvPr/>
        </p:nvCxnSpPr>
        <p:spPr>
          <a:xfrm rot="10800000" flipV="1">
            <a:off x="4394846" y="4291012"/>
            <a:ext cx="777228" cy="1272678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3C802E4-5996-4BEB-8F17-7BC5C8F347C6}"/>
              </a:ext>
            </a:extLst>
          </p:cNvPr>
          <p:cNvSpPr/>
          <p:nvPr/>
        </p:nvSpPr>
        <p:spPr>
          <a:xfrm>
            <a:off x="5248274" y="2534335"/>
            <a:ext cx="3524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각 모델들의 결과값 대상 가장 많은 표를 얻은 결과 선정</a:t>
            </a:r>
            <a:endParaRPr lang="ko-KR" altLang="en-US" sz="11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6A1B9F-1268-4F38-916B-3959531FB8C0}"/>
              </a:ext>
            </a:extLst>
          </p:cNvPr>
          <p:cNvSpPr/>
          <p:nvPr/>
        </p:nvSpPr>
        <p:spPr>
          <a:xfrm>
            <a:off x="5248274" y="4403009"/>
            <a:ext cx="35242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각 </a:t>
            </a:r>
            <a:r>
              <a:rPr lang="en-US" altLang="ko-KR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</a:t>
            </a:r>
            <a:r>
              <a:rPr lang="ko-KR" altLang="en-US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별로 모델들이 예측한 확률값을 합산해서 </a:t>
            </a:r>
            <a:endParaRPr lang="en-US" altLang="ko-KR" sz="1100" dirty="0">
              <a:solidFill>
                <a:srgbClr val="666666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가장 높은 </a:t>
            </a:r>
            <a:r>
              <a:rPr lang="en-US" altLang="ko-KR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</a:t>
            </a:r>
            <a:r>
              <a:rPr lang="ko-KR" altLang="en-US" sz="1100" dirty="0">
                <a:solidFill>
                  <a:srgbClr val="666666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를 선택</a:t>
            </a:r>
            <a:endParaRPr lang="ko-KR" altLang="en-US" sz="11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98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6686550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03 </a:t>
            </a:r>
            <a:r>
              <a:rPr lang="ko-KR" altLang="en-US" dirty="0">
                <a:latin typeface="Arial Narrow" panose="020B0606020202030204" pitchFamily="34" charset="0"/>
              </a:rPr>
              <a:t>시험 결과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학습결과 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943BFD-02DC-4EF6-952D-76AFB8D3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37204"/>
              </p:ext>
            </p:extLst>
          </p:nvPr>
        </p:nvGraphicFramePr>
        <p:xfrm>
          <a:off x="391602" y="1899076"/>
          <a:ext cx="8399325" cy="458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845">
                  <a:extLst>
                    <a:ext uri="{9D8B030D-6E8A-4147-A177-3AD203B41FA5}">
                      <a16:colId xmlns:a16="http://schemas.microsoft.com/office/drawing/2014/main" val="985389460"/>
                    </a:ext>
                  </a:extLst>
                </a:gridCol>
                <a:gridCol w="299729">
                  <a:extLst>
                    <a:ext uri="{9D8B030D-6E8A-4147-A177-3AD203B41FA5}">
                      <a16:colId xmlns:a16="http://schemas.microsoft.com/office/drawing/2014/main" val="3384856430"/>
                    </a:ext>
                  </a:extLst>
                </a:gridCol>
                <a:gridCol w="983225">
                  <a:extLst>
                    <a:ext uri="{9D8B030D-6E8A-4147-A177-3AD203B41FA5}">
                      <a16:colId xmlns:a16="http://schemas.microsoft.com/office/drawing/2014/main" val="1115067461"/>
                    </a:ext>
                  </a:extLst>
                </a:gridCol>
                <a:gridCol w="902064">
                  <a:extLst>
                    <a:ext uri="{9D8B030D-6E8A-4147-A177-3AD203B41FA5}">
                      <a16:colId xmlns:a16="http://schemas.microsoft.com/office/drawing/2014/main" val="2918566901"/>
                    </a:ext>
                  </a:extLst>
                </a:gridCol>
                <a:gridCol w="1009526">
                  <a:extLst>
                    <a:ext uri="{9D8B030D-6E8A-4147-A177-3AD203B41FA5}">
                      <a16:colId xmlns:a16="http://schemas.microsoft.com/office/drawing/2014/main" val="952360028"/>
                    </a:ext>
                  </a:extLst>
                </a:gridCol>
                <a:gridCol w="697834">
                  <a:extLst>
                    <a:ext uri="{9D8B030D-6E8A-4147-A177-3AD203B41FA5}">
                      <a16:colId xmlns:a16="http://schemas.microsoft.com/office/drawing/2014/main" val="2179538904"/>
                    </a:ext>
                  </a:extLst>
                </a:gridCol>
                <a:gridCol w="601590">
                  <a:extLst>
                    <a:ext uri="{9D8B030D-6E8A-4147-A177-3AD203B41FA5}">
                      <a16:colId xmlns:a16="http://schemas.microsoft.com/office/drawing/2014/main" val="1554427207"/>
                    </a:ext>
                  </a:extLst>
                </a:gridCol>
                <a:gridCol w="601590">
                  <a:extLst>
                    <a:ext uri="{9D8B030D-6E8A-4147-A177-3AD203B41FA5}">
                      <a16:colId xmlns:a16="http://schemas.microsoft.com/office/drawing/2014/main" val="1867253832"/>
                    </a:ext>
                  </a:extLst>
                </a:gridCol>
                <a:gridCol w="601590">
                  <a:extLst>
                    <a:ext uri="{9D8B030D-6E8A-4147-A177-3AD203B41FA5}">
                      <a16:colId xmlns:a16="http://schemas.microsoft.com/office/drawing/2014/main" val="4218521687"/>
                    </a:ext>
                  </a:extLst>
                </a:gridCol>
                <a:gridCol w="601590">
                  <a:extLst>
                    <a:ext uri="{9D8B030D-6E8A-4147-A177-3AD203B41FA5}">
                      <a16:colId xmlns:a16="http://schemas.microsoft.com/office/drawing/2014/main" val="777457058"/>
                    </a:ext>
                  </a:extLst>
                </a:gridCol>
                <a:gridCol w="601590">
                  <a:extLst>
                    <a:ext uri="{9D8B030D-6E8A-4147-A177-3AD203B41FA5}">
                      <a16:colId xmlns:a16="http://schemas.microsoft.com/office/drawing/2014/main" val="2552055103"/>
                    </a:ext>
                  </a:extLst>
                </a:gridCol>
                <a:gridCol w="754152">
                  <a:extLst>
                    <a:ext uri="{9D8B030D-6E8A-4147-A177-3AD203B41FA5}">
                      <a16:colId xmlns:a16="http://schemas.microsoft.com/office/drawing/2014/main" val="1573134269"/>
                    </a:ext>
                  </a:extLst>
                </a:gridCol>
              </a:tblGrid>
              <a:tr h="4032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Candidate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Models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Input size 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No. of parameters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(Trainable)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epochs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Loss 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Accuracy 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f1 score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83821"/>
                  </a:ext>
                </a:extLst>
              </a:tr>
              <a:tr h="414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Train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Valid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Train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Valid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Valid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Test (4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67875"/>
                  </a:ext>
                </a:extLst>
              </a:tr>
              <a:tr h="43613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Single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Simple CNN1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32 x 32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4,225,387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(4,225,195)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47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0.025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0.025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99.14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99.60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99.65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94.6 (1</a:t>
                      </a:r>
                      <a:r>
                        <a:rPr lang="ko-KR" altLang="en-US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차</a:t>
                      </a: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05119"/>
                  </a:ext>
                </a:extLst>
              </a:tr>
              <a:tr h="4361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Simple CNN2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32 x 32 x 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1,052,843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(1,051,435)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21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0.001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0.009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99.98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99.85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99.83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685169"/>
                  </a:ext>
                </a:extLst>
              </a:tr>
              <a:tr h="4376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Resnet50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32 x 32 x 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1,084,779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(1,082,091)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23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100.0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99.94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99.94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-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470453"/>
                  </a:ext>
                </a:extLst>
              </a:tr>
              <a:tr h="4376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Resnet50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64 x 64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18,822,891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(18,809,451)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34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100.0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99.96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99.95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-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30325"/>
                  </a:ext>
                </a:extLst>
              </a:tr>
              <a:tr h="43768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Ensemble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Stacking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(Simple CNN2)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32 x 32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3,202,860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(44,331)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50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0.002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100.0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99.99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99.99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99.1 (2</a:t>
                      </a:r>
                      <a:r>
                        <a:rPr lang="ko-KR" altLang="en-US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차</a:t>
                      </a: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202872"/>
                  </a:ext>
                </a:extLst>
              </a:tr>
              <a:tr h="4376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6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Stacking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(Resnet50)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64 x 64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56,490,860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(22,187)</a:t>
                      </a:r>
                      <a:endParaRPr lang="ko-KR" altLang="en-US" sz="105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50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0.005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0.000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99.3 (3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차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76639"/>
                  </a:ext>
                </a:extLst>
              </a:tr>
              <a:tr h="4630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7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Hard Voting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(Single 1~4)</a:t>
                      </a:r>
                      <a:endParaRPr lang="en-US" altLang="ko-KR" sz="11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32 x 32 x 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64 x 64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99.4 (4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차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883743"/>
                  </a:ext>
                </a:extLst>
              </a:tr>
              <a:tr h="4630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네오 Regular" panose="020B0600000101010101" charset="-127"/>
                        <a:ea typeface="나눔스퀘어 네오 Regular" panose="020B0600000101010101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8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Soft Voting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(Single 1~4)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32 x 32 x 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64 x 64 x 3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-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100.0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  <a:cs typeface="+mn-cs"/>
                        </a:rPr>
                        <a:t>-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199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65B44F-1646-4B26-A141-A04C5B75A7CD}"/>
              </a:ext>
            </a:extLst>
          </p:cNvPr>
          <p:cNvSpPr txBox="1"/>
          <p:nvPr/>
        </p:nvSpPr>
        <p:spPr>
          <a:xfrm>
            <a:off x="255682" y="1012666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itchFamily="2" charset="-127"/>
              </a:rPr>
              <a:t> 학습결과 비교표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9B94-4829-4AEB-B57C-E0F9272C68D1}"/>
              </a:ext>
            </a:extLst>
          </p:cNvPr>
          <p:cNvSpPr txBox="1"/>
          <p:nvPr/>
        </p:nvSpPr>
        <p:spPr>
          <a:xfrm>
            <a:off x="480035" y="1473917"/>
            <a:ext cx="6841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단일 모델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개와 앙상블 모델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개에 대해서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Train:Valid = 8:2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기준으로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Accuracy, f1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결과 비교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9A71A-CFC5-4A15-A9BB-341331D2519A}"/>
              </a:ext>
            </a:extLst>
          </p:cNvPr>
          <p:cNvSpPr txBox="1"/>
          <p:nvPr/>
        </p:nvSpPr>
        <p:spPr>
          <a:xfrm>
            <a:off x="7716969" y="1637466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Tensorflow</a:t>
            </a:r>
            <a:r>
              <a:rPr lang="en-US" altLang="ko-KR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2.11.0</a:t>
            </a:r>
            <a:endParaRPr lang="ko-KR" altLang="en-US" sz="11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C483B-FABC-4D86-B774-91D8158116DA}"/>
              </a:ext>
            </a:extLst>
          </p:cNvPr>
          <p:cNvSpPr txBox="1"/>
          <p:nvPr/>
        </p:nvSpPr>
        <p:spPr>
          <a:xfrm>
            <a:off x="4226393" y="655511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- 12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54EE0D13-9111-46E8-B2F4-5DE6FA5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" y="169863"/>
            <a:ext cx="6686550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03 </a:t>
            </a:r>
            <a:r>
              <a:rPr lang="ko-KR" altLang="en-US" dirty="0">
                <a:latin typeface="Arial Narrow" panose="020B0606020202030204" pitchFamily="34" charset="0"/>
              </a:rPr>
              <a:t>시험 결과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최종 모델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F14DA-6E3F-4DAB-96B0-825AC0B49F1F}"/>
              </a:ext>
            </a:extLst>
          </p:cNvPr>
          <p:cNvSpPr txBox="1"/>
          <p:nvPr/>
        </p:nvSpPr>
        <p:spPr>
          <a:xfrm>
            <a:off x="5122933" y="5145120"/>
            <a:ext cx="363112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테스트 데이터 예측값 간 결합 비교  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+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상이한 이미지 직접 관찰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공통 제외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을 통한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</a:p>
          <a:p>
            <a:pPr algn="ctr"/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Soft Voting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최종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54CC5-4AB0-431C-94F6-5BF876C80812}"/>
              </a:ext>
            </a:extLst>
          </p:cNvPr>
          <p:cNvSpPr txBox="1"/>
          <p:nvPr/>
        </p:nvSpPr>
        <p:spPr>
          <a:xfrm>
            <a:off x="255682" y="1012666"/>
            <a:ext cx="4883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앙상블 모델 결과 비교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(Soft Vs. Hard Voting)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23E30B-6347-4D52-A13A-6FCA3710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1" y="2153682"/>
            <a:ext cx="3993363" cy="245617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E25981-8CB1-4983-98C5-0D1F121C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00777"/>
              </p:ext>
            </p:extLst>
          </p:nvPr>
        </p:nvGraphicFramePr>
        <p:xfrm>
          <a:off x="564227" y="2420888"/>
          <a:ext cx="3769932" cy="140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092">
                  <a:extLst>
                    <a:ext uri="{9D8B030D-6E8A-4147-A177-3AD203B41FA5}">
                      <a16:colId xmlns:a16="http://schemas.microsoft.com/office/drawing/2014/main" val="174900507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54200872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71988727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845069782"/>
                    </a:ext>
                  </a:extLst>
                </a:gridCol>
              </a:tblGrid>
              <a:tr h="3520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Method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Test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예측결과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en-US" altLang="ko-KR" sz="1400" b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8,673)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직접 관찰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00916"/>
                  </a:ext>
                </a:extLst>
              </a:tr>
              <a:tr h="3520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예측 동일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예측 상이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정답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 /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틀림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71423"/>
                  </a:ext>
                </a:extLst>
              </a:tr>
              <a:tr h="35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Hard Voting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8,652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 /15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869040"/>
                  </a:ext>
                </a:extLst>
              </a:tr>
              <a:tr h="35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Soft Voting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8,652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18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14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 / 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252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56627F5-DC85-49CB-994A-DFDF9F0D1A09}"/>
              </a:ext>
            </a:extLst>
          </p:cNvPr>
          <p:cNvSpPr txBox="1"/>
          <p:nvPr/>
        </p:nvSpPr>
        <p:spPr>
          <a:xfrm>
            <a:off x="1080980" y="1670644"/>
            <a:ext cx="2805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간 예측한 결과 결합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92C36-9B16-4014-AC30-2553FDC66CC1}"/>
              </a:ext>
            </a:extLst>
          </p:cNvPr>
          <p:cNvSpPr txBox="1"/>
          <p:nvPr/>
        </p:nvSpPr>
        <p:spPr>
          <a:xfrm>
            <a:off x="5078511" y="1691099"/>
            <a:ext cx="3741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상이한 결과</a:t>
            </a:r>
            <a:r>
              <a:rPr lang="en-US" altLang="ko-KR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(18</a:t>
            </a:r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</a:t>
            </a:r>
            <a:r>
              <a:rPr lang="en-US" altLang="ko-KR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에 대한 직접 관찰</a:t>
            </a:r>
            <a:r>
              <a:rPr lang="en-US" altLang="ko-KR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표기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3CDE8-71B3-4E05-BD0D-B5231BA8801A}"/>
              </a:ext>
            </a:extLst>
          </p:cNvPr>
          <p:cNvSpPr/>
          <p:nvPr/>
        </p:nvSpPr>
        <p:spPr>
          <a:xfrm>
            <a:off x="2433067" y="3105150"/>
            <a:ext cx="1898249" cy="73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BDCDCAE-96DD-4B42-A7A6-D34C30358E6C}"/>
              </a:ext>
            </a:extLst>
          </p:cNvPr>
          <p:cNvSpPr/>
          <p:nvPr/>
        </p:nvSpPr>
        <p:spPr>
          <a:xfrm>
            <a:off x="4442842" y="3161182"/>
            <a:ext cx="431800" cy="4254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19EB21-570C-4388-9762-5B7EFC2A89AD}"/>
              </a:ext>
            </a:extLst>
          </p:cNvPr>
          <p:cNvCxnSpPr>
            <a:cxnSpLocks/>
          </p:cNvCxnSpPr>
          <p:nvPr/>
        </p:nvCxnSpPr>
        <p:spPr>
          <a:xfrm>
            <a:off x="467544" y="2066522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돋보기 - 무료 개 아이콘">
            <a:extLst>
              <a:ext uri="{FF2B5EF4-FFF2-40B4-BE49-F238E27FC236}">
                <a16:creationId xmlns:a16="http://schemas.microsoft.com/office/drawing/2014/main" id="{11B25F15-781D-41E6-891E-29C75F48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55135" y="3608135"/>
            <a:ext cx="540945" cy="54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024366-0891-47A0-ADD6-D07BF269AF87}"/>
              </a:ext>
            </a:extLst>
          </p:cNvPr>
          <p:cNvCxnSpPr>
            <a:cxnSpLocks/>
          </p:cNvCxnSpPr>
          <p:nvPr/>
        </p:nvCxnSpPr>
        <p:spPr>
          <a:xfrm>
            <a:off x="4874642" y="2066522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E3FB1D-B740-43EB-9B33-E814C759D7A8}"/>
              </a:ext>
            </a:extLst>
          </p:cNvPr>
          <p:cNvSpPr/>
          <p:nvPr/>
        </p:nvSpPr>
        <p:spPr>
          <a:xfrm rot="5400000">
            <a:off x="2259219" y="3949948"/>
            <a:ext cx="431800" cy="4254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4062F-4E32-46DE-B518-AABFBFAD4EA1}"/>
              </a:ext>
            </a:extLst>
          </p:cNvPr>
          <p:cNvSpPr txBox="1"/>
          <p:nvPr/>
        </p:nvSpPr>
        <p:spPr>
          <a:xfrm>
            <a:off x="1175557" y="4439514"/>
            <a:ext cx="2674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예상</a:t>
            </a:r>
            <a:r>
              <a:rPr lang="en-US" altLang="ko-KR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r>
              <a:rPr lang="ko-KR" altLang="en-US" sz="16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정확도 기반 모델 선정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F1390C-F756-4B3A-B3EE-56AE9C742B3B}"/>
              </a:ext>
            </a:extLst>
          </p:cNvPr>
          <p:cNvCxnSpPr>
            <a:cxnSpLocks/>
          </p:cNvCxnSpPr>
          <p:nvPr/>
        </p:nvCxnSpPr>
        <p:spPr>
          <a:xfrm>
            <a:off x="467544" y="4835392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BA906B7-1C57-4B14-9F2E-42025DAF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19960"/>
              </p:ext>
            </p:extLst>
          </p:nvPr>
        </p:nvGraphicFramePr>
        <p:xfrm>
          <a:off x="467544" y="5025617"/>
          <a:ext cx="4084257" cy="1418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092">
                  <a:extLst>
                    <a:ext uri="{9D8B030D-6E8A-4147-A177-3AD203B41FA5}">
                      <a16:colId xmlns:a16="http://schemas.microsoft.com/office/drawing/2014/main" val="1749005071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542008723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71988727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845069782"/>
                    </a:ext>
                  </a:extLst>
                </a:gridCol>
              </a:tblGrid>
              <a:tr h="382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Method</a:t>
                      </a:r>
                      <a:endParaRPr lang="ko-KR" altLang="en-US" sz="1400" b="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Test Case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정답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가정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예상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정확도 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71423"/>
                  </a:ext>
                </a:extLst>
              </a:tr>
              <a:tr h="382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Hard Voting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8,673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8,655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(8.652 + 3)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99.79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869040"/>
                  </a:ext>
                </a:extLst>
              </a:tr>
              <a:tr h="382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Soft Voting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8,673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8,666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(8,652 + 14)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99.92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252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8B7AC9-B10E-4C17-910F-6E1B1B13D735}"/>
              </a:ext>
            </a:extLst>
          </p:cNvPr>
          <p:cNvSpPr txBox="1"/>
          <p:nvPr/>
        </p:nvSpPr>
        <p:spPr>
          <a:xfrm>
            <a:off x="495232" y="6469610"/>
            <a:ext cx="393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※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정답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가정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기준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: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예측 동일갯수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+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직접 관찰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정답갯수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868EC11B-6B8F-4576-B8B6-AD513A6F70FF}"/>
              </a:ext>
            </a:extLst>
          </p:cNvPr>
          <p:cNvSpPr/>
          <p:nvPr/>
        </p:nvSpPr>
        <p:spPr>
          <a:xfrm>
            <a:off x="4465306" y="2796540"/>
            <a:ext cx="342914" cy="32195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01868F49-8EC6-4D69-954D-2E2B5170CEBE}"/>
              </a:ext>
            </a:extLst>
          </p:cNvPr>
          <p:cNvSpPr/>
          <p:nvPr/>
        </p:nvSpPr>
        <p:spPr>
          <a:xfrm>
            <a:off x="2697937" y="4011930"/>
            <a:ext cx="342914" cy="32195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16155-2D66-48BB-A05D-B8A51DFA825C}"/>
              </a:ext>
            </a:extLst>
          </p:cNvPr>
          <p:cNvSpPr txBox="1"/>
          <p:nvPr/>
        </p:nvSpPr>
        <p:spPr>
          <a:xfrm>
            <a:off x="4226393" y="655511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- 13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79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5972175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04 </a:t>
            </a:r>
            <a:r>
              <a:rPr lang="ko-KR" altLang="en-US" dirty="0">
                <a:latin typeface="Arial Narrow" panose="020B0606020202030204" pitchFamily="34" charset="0"/>
              </a:rPr>
              <a:t>결론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8D5D7-2778-482F-A04D-3FC17E89B932}"/>
              </a:ext>
            </a:extLst>
          </p:cNvPr>
          <p:cNvSpPr txBox="1"/>
          <p:nvPr/>
        </p:nvSpPr>
        <p:spPr>
          <a:xfrm>
            <a:off x="395536" y="1196752"/>
            <a:ext cx="7279557" cy="88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해당 프로젝트는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비교적 단순한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CNN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모델에서도 높은 성능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을 보였으나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테스트 셋에서 성능이 크게 감소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하는 결과를 확인하였음 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4CA91-3D0F-4D20-A962-FD3E184E0742}"/>
              </a:ext>
            </a:extLst>
          </p:cNvPr>
          <p:cNvSpPr txBox="1"/>
          <p:nvPr/>
        </p:nvSpPr>
        <p:spPr>
          <a:xfrm>
            <a:off x="430222" y="4581128"/>
            <a:ext cx="8035148" cy="88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앙상블 기법 중에서도 동일한 모형 기반의 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Stacking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방식 보다는 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다양한 형태의 혼합 모형 기반의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Voting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방식에서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우수한 성능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결과를 확인하였음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2028A-2D73-49B5-83D9-EC3404E4154F}"/>
              </a:ext>
            </a:extLst>
          </p:cNvPr>
          <p:cNvSpPr txBox="1"/>
          <p:nvPr/>
        </p:nvSpPr>
        <p:spPr>
          <a:xfrm>
            <a:off x="395536" y="2929856"/>
            <a:ext cx="7880684" cy="46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단일 모델 보다는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Stacking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모델에서 성능이 일부 개선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되는 결과를 확인 하였음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47909-17CE-4427-80C1-FA034E83D9A7}"/>
              </a:ext>
            </a:extLst>
          </p:cNvPr>
          <p:cNvSpPr txBox="1"/>
          <p:nvPr/>
        </p:nvSpPr>
        <p:spPr>
          <a:xfrm>
            <a:off x="551708" y="2065590"/>
            <a:ext cx="4755661" cy="592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Validation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 셋 기준 정확도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99.6%, f1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score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99.6%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수준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차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Test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제출 결과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f1 score 94.6% (Validation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대비 약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5.0%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감소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832B4-D419-4CCE-B3D6-EFA660433965}"/>
              </a:ext>
            </a:extLst>
          </p:cNvPr>
          <p:cNvSpPr txBox="1"/>
          <p:nvPr/>
        </p:nvSpPr>
        <p:spPr>
          <a:xfrm>
            <a:off x="551708" y="3372203"/>
            <a:ext cx="7097264" cy="92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Validation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 셋 기준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Simple CNN2 Single Vs. Stacking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정확도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0.14% f1 score 0.16%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                                                    Resnet50 Single Vs. Stacking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정확도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0.06%, f1 score 0.06%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개선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- 2, 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차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Test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제출 결과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f1 score 99.1%, 99.3%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확인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(1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차 제출 대비 약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4.5%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76B82-B81E-4476-B88F-E3147B83DE09}"/>
              </a:ext>
            </a:extLst>
          </p:cNvPr>
          <p:cNvSpPr txBox="1"/>
          <p:nvPr/>
        </p:nvSpPr>
        <p:spPr>
          <a:xfrm>
            <a:off x="551708" y="5454942"/>
            <a:ext cx="5340308" cy="705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- Train / Valid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 셋에서는 정확도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f1 score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결과는 유사하였으나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차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Test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제출 결과 기준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f1 score 99.4%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확인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(3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차 제출 대비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0.1%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F6493-B73C-43B1-B1C4-BD08166A9E00}"/>
              </a:ext>
            </a:extLst>
          </p:cNvPr>
          <p:cNvSpPr txBox="1"/>
          <p:nvPr/>
        </p:nvSpPr>
        <p:spPr>
          <a:xfrm>
            <a:off x="4226393" y="655511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- 14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5972175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04 </a:t>
            </a:r>
            <a:r>
              <a:rPr lang="ko-KR" altLang="en-US" dirty="0">
                <a:latin typeface="Arial Narrow" panose="020B0606020202030204" pitchFamily="34" charset="0"/>
              </a:rPr>
              <a:t>결론 </a:t>
            </a:r>
            <a:r>
              <a:rPr lang="en-US" altLang="ko-KR" sz="2000" dirty="0">
                <a:latin typeface="Arial Narrow" panose="020B0606020202030204" pitchFamily="34" charset="0"/>
              </a:rPr>
              <a:t>| Lesson &amp; 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F9D3B-701C-4420-8D4A-C3F5F315C026}"/>
              </a:ext>
            </a:extLst>
          </p:cNvPr>
          <p:cNvSpPr txBox="1"/>
          <p:nvPr/>
        </p:nvSpPr>
        <p:spPr>
          <a:xfrm>
            <a:off x="303976" y="1196752"/>
            <a:ext cx="8669361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수업 과정에서 배운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 Weight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이나 이미지 증강 방식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(SMOTE, Image Augmentation)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 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 불균형 문제에 있어 성능이 개선되는 결과를 눈으로 직접 확인할 수 있었고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Scheduler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와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Early Stopping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등의 최적화 기법이 현 프로젝트 과정에서도 잘 동작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하였음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94259-E0A5-40F3-9BEB-F2E5881D5865}"/>
              </a:ext>
            </a:extLst>
          </p:cNvPr>
          <p:cNvSpPr txBox="1"/>
          <p:nvPr/>
        </p:nvSpPr>
        <p:spPr>
          <a:xfrm>
            <a:off x="303976" y="2924944"/>
            <a:ext cx="8664551" cy="1296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다만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딥러닝 모델이 결과에 대한 해석이 불가능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하다 보니 모델이 주어진 이미지로부터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어떤 근거로 분류하였는지 까지는 이번 교육 과정에서 알기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어려워 여러 시험 케이스를 </a:t>
            </a:r>
            <a:endParaRPr lang="en-US" altLang="ko-KR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통해서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Metrics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최종 결과 중심으로 접근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할 수 밖에 없었음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E75C-4867-4604-8AF7-A0BFFB35F16F}"/>
              </a:ext>
            </a:extLst>
          </p:cNvPr>
          <p:cNvSpPr txBox="1"/>
          <p:nvPr/>
        </p:nvSpPr>
        <p:spPr>
          <a:xfrm>
            <a:off x="303976" y="4653156"/>
            <a:ext cx="8200835" cy="1296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▪ 추후에는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딥러닝 모델에 활용할 수 있는 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Interpretable AI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까지 연계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되어 각 이미지를 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분류하는 근거 기반으로 실제 문제를 더 잘 개선할 수 있는 방안에 대해서도 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 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교육 과정에 포함되기를 기대함</a:t>
            </a:r>
            <a:endParaRPr lang="en-US" altLang="ko-KR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6F34A-62AC-4095-9C8C-525B914F3144}"/>
              </a:ext>
            </a:extLst>
          </p:cNvPr>
          <p:cNvSpPr txBox="1"/>
          <p:nvPr/>
        </p:nvSpPr>
        <p:spPr>
          <a:xfrm>
            <a:off x="4289864" y="498752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SHAP(https://github.com/slundberg/shap)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A9392-B440-46C5-8ABD-619A897786FD}"/>
              </a:ext>
            </a:extLst>
          </p:cNvPr>
          <p:cNvSpPr txBox="1"/>
          <p:nvPr/>
        </p:nvSpPr>
        <p:spPr>
          <a:xfrm>
            <a:off x="4226393" y="655511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- 15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86251-55E5-4F21-845B-F6379819C46B}"/>
              </a:ext>
            </a:extLst>
          </p:cNvPr>
          <p:cNvSpPr txBox="1"/>
          <p:nvPr/>
        </p:nvSpPr>
        <p:spPr>
          <a:xfrm>
            <a:off x="3699710" y="3134064"/>
            <a:ext cx="174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Q &amp; A</a:t>
            </a:r>
            <a:endParaRPr lang="ko-KR" altLang="en-US" sz="5400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E9CF6-B1DD-412B-BFD8-99D4BD07B920}"/>
              </a:ext>
            </a:extLst>
          </p:cNvPr>
          <p:cNvSpPr txBox="1"/>
          <p:nvPr/>
        </p:nvSpPr>
        <p:spPr>
          <a:xfrm>
            <a:off x="3674003" y="231031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DS 4</a:t>
            </a:r>
            <a:r>
              <a:rPr lang="ko-KR" altLang="en-US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</a:t>
            </a:r>
            <a:r>
              <a:rPr lang="en-US" altLang="ko-KR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7</a:t>
            </a:r>
            <a:r>
              <a:rPr lang="ko-KR" altLang="en-US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주 과정 모두 고생하셨습니다</a:t>
            </a:r>
            <a:r>
              <a:rPr lang="en-US" altLang="ko-KR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. </a:t>
            </a:r>
            <a:r>
              <a:rPr lang="en-US" altLang="ko-KR" sz="24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sym typeface="Wingdings" panose="05000000000000000000" pitchFamily="2" charset="2"/>
              </a:rPr>
              <a:t></a:t>
            </a:r>
            <a:endParaRPr lang="ko-KR" altLang="en-US" sz="2400" b="1" dirty="0">
              <a:solidFill>
                <a:schemeClr val="bg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3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274" y="1543909"/>
            <a:ext cx="1935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01  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778" y="2071678"/>
            <a:ext cx="261113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문제 정의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연구 범위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274" y="3357562"/>
            <a:ext cx="297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02  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프로세스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778" y="3882447"/>
            <a:ext cx="3302338" cy="189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프로세스 요약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Solution 1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모델 설계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Solution 2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데이터 불균형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Solution 3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최적화 기법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Solution 4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앙상블 기법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6140" y="1543909"/>
            <a:ext cx="289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03  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시험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9954" y="2071678"/>
            <a:ext cx="261113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학습결과 비교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최종 모델 선정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6140" y="3357562"/>
            <a:ext cx="289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04  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9954" y="3882447"/>
            <a:ext cx="261113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수행 결과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  <a:cs typeface="Arial Unicode MS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Arial Unicode MS" pitchFamily="50" charset="-127"/>
              </a:rPr>
              <a:t> Lesson &amp; Learn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-1432519" y="3678239"/>
            <a:ext cx="421484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2894001" y="3678239"/>
            <a:ext cx="4214842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20"/>
          <p:cNvSpPr txBox="1">
            <a:spLocks noGrp="1"/>
          </p:cNvSpPr>
          <p:nvPr>
            <p:ph type="title"/>
          </p:nvPr>
        </p:nvSpPr>
        <p:spPr>
          <a:xfrm>
            <a:off x="28936" y="147071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 Narrow" panose="020B0606020202030204" pitchFamily="34" charset="0"/>
              </a:rPr>
              <a:t>01 </a:t>
            </a:r>
            <a:r>
              <a:rPr lang="ko-KR" altLang="en-US" b="1" dirty="0">
                <a:latin typeface="Arial Narrow" panose="020B0606020202030204" pitchFamily="34" charset="0"/>
              </a:rPr>
              <a:t>개요 </a:t>
            </a:r>
            <a:r>
              <a:rPr lang="en-US" altLang="ko-KR" sz="2000" b="1" dirty="0">
                <a:latin typeface="Arial Narrow" panose="020B0606020202030204" pitchFamily="34" charset="0"/>
              </a:rPr>
              <a:t>| </a:t>
            </a:r>
            <a:r>
              <a:rPr lang="ko-KR" altLang="en-US" sz="2000" b="1" dirty="0">
                <a:latin typeface="Arial Narrow" panose="020B0606020202030204" pitchFamily="34" charset="0"/>
              </a:rPr>
              <a:t>문제 정의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68047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문제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224251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8046" y="2236727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가장 우수한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Macro F1 Score</a:t>
            </a: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발굴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8046" y="1647150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43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 </a:t>
            </a:r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교통 표지판에 대한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이미지 분류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286159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데이터 셋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30908"/>
              </p:ext>
            </p:extLst>
          </p:nvPr>
        </p:nvGraphicFramePr>
        <p:xfrm>
          <a:off x="830773" y="3380612"/>
          <a:ext cx="5066059" cy="259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0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u="sng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학습 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테스트 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사진 크기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15 x 15 ~ 250 x 250 pixel (RGB)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데이터 수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26,010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8,670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라벨 수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최소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180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장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최대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1260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장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239668" y="2485028"/>
            <a:ext cx="2614603" cy="3824292"/>
            <a:chOff x="5929322" y="2786058"/>
            <a:chExt cx="2965544" cy="41264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786058"/>
              <a:ext cx="2941175" cy="204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29322" y="4843096"/>
              <a:ext cx="2965544" cy="2069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9" name="TextBox 28"/>
          <p:cNvSpPr txBox="1"/>
          <p:nvPr/>
        </p:nvSpPr>
        <p:spPr>
          <a:xfrm>
            <a:off x="6723632" y="2128161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각 라벨별 데이터 분포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FCFB9-F5B3-4ABE-B883-A8B8F2FE6FDC}"/>
              </a:ext>
            </a:extLst>
          </p:cNvPr>
          <p:cNvSpPr txBox="1"/>
          <p:nvPr/>
        </p:nvSpPr>
        <p:spPr>
          <a:xfrm>
            <a:off x="255682" y="101266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itchFamily="2" charset="-127"/>
              </a:rPr>
              <a:t> 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D91ED-2ECF-4DBF-992F-54C071634333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- 1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01 </a:t>
            </a:r>
            <a:r>
              <a:rPr lang="ko-KR" altLang="en-US" dirty="0">
                <a:latin typeface="Arial Narrow" panose="020B0606020202030204" pitchFamily="34" charset="0"/>
              </a:rPr>
              <a:t>개요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연구 범위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9062" y="125538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프로젝트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Challenge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74456" y="2088328"/>
            <a:ext cx="6195089" cy="4000503"/>
            <a:chOff x="1241395" y="2088328"/>
            <a:chExt cx="7188257" cy="4000503"/>
          </a:xfrm>
        </p:grpSpPr>
        <p:grpSp>
          <p:nvGrpSpPr>
            <p:cNvPr id="27" name="그룹 26"/>
            <p:cNvGrpSpPr/>
            <p:nvPr/>
          </p:nvGrpSpPr>
          <p:grpSpPr>
            <a:xfrm>
              <a:off x="1241395" y="2088328"/>
              <a:ext cx="7152891" cy="3378025"/>
              <a:chOff x="1241395" y="2088328"/>
              <a:chExt cx="7152891" cy="337802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36990" y="2133804"/>
                <a:ext cx="6397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해당 미션에 </a:t>
                </a:r>
                <a:r>
                  <a:rPr lang="ko-KR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적합한 모델 </a:t>
                </a:r>
                <a:r>
                  <a:rPr lang="ko-KR" altLang="en-US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은 무엇인가</a:t>
                </a:r>
                <a:r>
                  <a:rPr lang="en-US" altLang="ko-KR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?</a:t>
                </a:r>
                <a:endParaRPr lang="ko-KR" altLang="en-US" sz="2400" dirty="0"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36990" y="3436859"/>
                <a:ext cx="6231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데이터 불균형 </a:t>
                </a:r>
                <a:r>
                  <a:rPr lang="ko-KR" altLang="en-US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을 어떻게 극복할 것인가</a:t>
                </a:r>
                <a:r>
                  <a:rPr lang="en-US" altLang="ko-KR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?</a:t>
                </a:r>
                <a:endParaRPr lang="ko-KR" altLang="en-US" sz="2400" dirty="0"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6990" y="5000754"/>
                <a:ext cx="6314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학습 모델을 어떻게 </a:t>
                </a:r>
                <a:r>
                  <a:rPr lang="ko-KR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최적화 </a:t>
                </a:r>
                <a:r>
                  <a:rPr lang="ko-KR" altLang="en-US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할 것인가</a:t>
                </a:r>
                <a:r>
                  <a:rPr lang="en-US" altLang="ko-KR" sz="2400" dirty="0"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?</a:t>
                </a:r>
                <a:r>
                  <a:rPr lang="ko-KR" alt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 </a:t>
                </a:r>
                <a:endParaRPr lang="ko-KR" altLang="en-US" sz="2400" dirty="0"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7" name="다이아몬드 16"/>
              <p:cNvSpPr/>
              <p:nvPr/>
            </p:nvSpPr>
            <p:spPr>
              <a:xfrm>
                <a:off x="1241395" y="2088328"/>
                <a:ext cx="584799" cy="504000"/>
              </a:xfrm>
              <a:prstGeom prst="diamond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8" name="다이아몬드 17"/>
              <p:cNvSpPr/>
              <p:nvPr/>
            </p:nvSpPr>
            <p:spPr>
              <a:xfrm>
                <a:off x="1241395" y="3414977"/>
                <a:ext cx="584799" cy="504000"/>
              </a:xfrm>
              <a:prstGeom prst="diamond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9" name="다이아몬드 18"/>
              <p:cNvSpPr/>
              <p:nvPr/>
            </p:nvSpPr>
            <p:spPr>
              <a:xfrm>
                <a:off x="1241395" y="4962353"/>
                <a:ext cx="584799" cy="504000"/>
              </a:xfrm>
              <a:prstGeom prst="diamond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87949" y="2612702"/>
                <a:ext cx="6506337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-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전처리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: Image Input Size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통일화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itchFamily="2" charset="-127"/>
                  </a:rPr>
                  <a:t> / Normalization (0~1)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itchFamily="2" charset="-127"/>
                  </a:rPr>
                  <a:t>-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모델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: CNN (+ Pretrained model), Ensemble, … </a:t>
                </a:r>
                <a:endPara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954449" y="3898586"/>
              <a:ext cx="6475203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itchFamily="2" charset="-127"/>
                </a:rPr>
                <a:t> Weight Balancing</a:t>
              </a:r>
            </a:p>
            <a:p>
              <a:pPr>
                <a:lnSpc>
                  <a:spcPct val="13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itchFamily="2" charset="-127"/>
                </a:rPr>
                <a:t> Over and under sampling</a:t>
              </a:r>
            </a:p>
            <a:p>
              <a:pPr>
                <a:lnSpc>
                  <a:spcPct val="13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itchFamily="2" charset="-127"/>
                </a:rPr>
                <a:t> Data Augmentation 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54449" y="5466353"/>
              <a:ext cx="6475203" cy="6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itchFamily="2" charset="-127"/>
                </a:rPr>
                <a:t> optimizer : SGD, Adam, ….</a:t>
              </a:r>
            </a:p>
            <a:p>
              <a:pPr>
                <a:lnSpc>
                  <a:spcPct val="130000"/>
                </a:lnSpc>
                <a:buFontTx/>
                <a:buChar char="-"/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ea typeface="나눔스퀘어 네오 Regular" pitchFamily="2" charset="-127"/>
                </a:rPr>
                <a:t> Learning Rate, Scheduler, Early Stopping, … 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296000" y="1788483"/>
            <a:ext cx="655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6068A9-B580-40D5-B451-079A7CE61BA8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- 2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8935" y="170465"/>
            <a:ext cx="7193668" cy="476432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요약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84414"/>
              </p:ext>
            </p:extLst>
          </p:nvPr>
        </p:nvGraphicFramePr>
        <p:xfrm>
          <a:off x="480035" y="1938222"/>
          <a:ext cx="8240804" cy="437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2219">
                  <a:extLst>
                    <a:ext uri="{9D8B030D-6E8A-4147-A177-3AD203B41FA5}">
                      <a16:colId xmlns:a16="http://schemas.microsoft.com/office/drawing/2014/main" val="3364667269"/>
                    </a:ext>
                  </a:extLst>
                </a:gridCol>
                <a:gridCol w="1602219">
                  <a:extLst>
                    <a:ext uri="{9D8B030D-6E8A-4147-A177-3AD203B41FA5}">
                      <a16:colId xmlns:a16="http://schemas.microsoft.com/office/drawing/2014/main" val="714675433"/>
                    </a:ext>
                  </a:extLst>
                </a:gridCol>
              </a:tblGrid>
              <a:tr h="309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프로세스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스퀘어 네오 Regular" pitchFamily="2" charset="-127"/>
                        <a:ea typeface="나눔스퀘어 네오 Regular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후보 모델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#1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후보 모델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#2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후보 모델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#3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후보 모델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#4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모델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구성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Model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Simple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CNN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Simple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CNN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Resnet50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Resnet50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68090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Input Size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32 x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32 x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32 x 32 x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32 x 32 x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64 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64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No. of Layers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12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79659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Output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403186"/>
                  </a:ext>
                </a:extLst>
              </a:tr>
              <a:tr h="2901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전처리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Train : Valid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8 :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8 : 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8 : 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8 : 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394532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Normalization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[0,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[0, 1]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[0, 1]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[0, 1]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Data Imbalance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Class Weight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SMOTE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Oversampling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Image Augmentation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Image Augmentation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07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최적화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Optimizer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Adam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Adam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Adam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Adam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Loss Function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Categorical Cross Entropy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Categorical Cross Entropy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Categorical Cross Entropy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Categorical Cross Entropy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1204089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Batch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32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32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64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653690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Epochs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676902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Learning Rate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나눔스퀘어 네오 Regular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0.001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0.001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0.001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0.001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Scheduler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Reduce LR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Reduce LR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Reduce LR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Reduce LR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1103"/>
                  </a:ext>
                </a:extLst>
              </a:tr>
              <a:tr h="29010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Early</a:t>
                      </a:r>
                      <a:r>
                        <a:rPr lang="en-US" altLang="ko-KR" sz="1200" baseline="0" dirty="0">
                          <a:latin typeface="Arial Narrow" panose="020B0606020202030204" pitchFamily="34" charset="0"/>
                          <a:ea typeface="나눔스퀘어 네오 Regular" panose="00000500000000000000" pitchFamily="2" charset="-127"/>
                        </a:rPr>
                        <a:t> Stopping</a:t>
                      </a:r>
                      <a:endParaRPr lang="ko-KR" altLang="en-US" sz="1200" dirty="0">
                        <a:latin typeface="Arial Narrow" panose="020B0606020202030204" pitchFamily="34" charset="0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나눔스퀘어 네오 Regular" pitchFamily="2" charset="-127"/>
                        </a:rPr>
                        <a:t> (val loss)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나눔스퀘어 네오 Regular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나눔스퀘어 네오 Regular" pitchFamily="2" charset="-127"/>
                          <a:cs typeface="+mn-cs"/>
                        </a:rPr>
                        <a:t> (val loss)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나눔스퀘어 네오 Regular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A3C1BB-CE78-462B-92FE-FFB36B4E23D8}"/>
              </a:ext>
            </a:extLst>
          </p:cNvPr>
          <p:cNvSpPr txBox="1"/>
          <p:nvPr/>
        </p:nvSpPr>
        <p:spPr>
          <a:xfrm>
            <a:off x="255682" y="1012666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CNN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후보모델 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6FEE-D04C-43FA-8656-D8C82275DC7F}"/>
              </a:ext>
            </a:extLst>
          </p:cNvPr>
          <p:cNvSpPr txBox="1"/>
          <p:nvPr/>
        </p:nvSpPr>
        <p:spPr>
          <a:xfrm>
            <a:off x="480035" y="1473917"/>
            <a:ext cx="6149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다양한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CNN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기반 모델 개발 및 비교 시험을 통해 최종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4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 후보 모델을 선정함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0B5B2-25CC-4E03-B77C-CABC192B9EBE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- 3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8935" y="170465"/>
            <a:ext cx="5335545" cy="476432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모델 설계</a:t>
            </a:r>
          </a:p>
        </p:txBody>
      </p:sp>
      <p:sp>
        <p:nvSpPr>
          <p:cNvPr id="8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42874" y="1580225"/>
            <a:ext cx="6709370" cy="3594550"/>
            <a:chOff x="1043608" y="1421140"/>
            <a:chExt cx="7239679" cy="4095975"/>
          </a:xfrm>
        </p:grpSpPr>
        <p:pic>
          <p:nvPicPr>
            <p:cNvPr id="1026" name="Picture 2" descr="Introduction To Convolutional Neural Network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444795"/>
              <a:ext cx="7239679" cy="407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72068" y="1421140"/>
              <a:ext cx="2582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Convolutional Neural Network</a:t>
              </a:r>
              <a:endParaRPr lang="ko-KR" altLang="en-US" sz="1600" b="1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6836" y="5331693"/>
            <a:ext cx="7718267" cy="102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수년 간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Image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분류 문제를 위해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CNN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 연구되었고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성능이 매우 뛰어남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여러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Framework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에서 간단히 구현 가능하며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수 많은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Pre-Trained Model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 배포 되었기 때문에 단기간 내 다양한 실험을 할 수 있을 것으로 판단함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2180F-06C3-489E-AF5B-A7E21151BD26}"/>
              </a:ext>
            </a:extLst>
          </p:cNvPr>
          <p:cNvSpPr txBox="1"/>
          <p:nvPr/>
        </p:nvSpPr>
        <p:spPr>
          <a:xfrm>
            <a:off x="255682" y="1012666"/>
            <a:ext cx="4472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Traffic Sign Image Recognition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모델 선정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17352-E302-4A92-A21B-2B8DE4A63873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- 4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92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8935" y="170465"/>
            <a:ext cx="5335545" cy="476432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모델 설계</a:t>
            </a:r>
          </a:p>
        </p:txBody>
      </p:sp>
      <p:sp>
        <p:nvSpPr>
          <p:cNvPr id="8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3774009" y="240635"/>
            <a:ext cx="1284741" cy="4679178"/>
            <a:chOff x="323526" y="1988840"/>
            <a:chExt cx="1762094" cy="4771229"/>
          </a:xfrm>
        </p:grpSpPr>
        <p:grpSp>
          <p:nvGrpSpPr>
            <p:cNvPr id="5" name="그룹 4"/>
            <p:cNvGrpSpPr/>
            <p:nvPr/>
          </p:nvGrpSpPr>
          <p:grpSpPr>
            <a:xfrm>
              <a:off x="323528" y="1988840"/>
              <a:ext cx="1762092" cy="895938"/>
              <a:chOff x="827583" y="4319232"/>
              <a:chExt cx="1762092" cy="89593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27584" y="4319232"/>
                <a:ext cx="1762091" cy="301322"/>
              </a:xfrm>
              <a:prstGeom prst="rect">
                <a:avLst/>
              </a:prstGeom>
              <a:solidFill>
                <a:srgbClr val="DAE8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CONV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27584" y="4612526"/>
                <a:ext cx="1762091" cy="301322"/>
              </a:xfrm>
              <a:prstGeom prst="rect">
                <a:avLst/>
              </a:prstGeom>
              <a:solidFill>
                <a:srgbClr val="FA6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Batch Norm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827583" y="4913848"/>
                <a:ext cx="1762091" cy="301322"/>
              </a:xfrm>
              <a:prstGeom prst="rect">
                <a:avLst/>
              </a:prstGeom>
              <a:solidFill>
                <a:srgbClr val="E3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ReLu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23527" y="3101131"/>
              <a:ext cx="1762092" cy="895938"/>
              <a:chOff x="827582" y="5387223"/>
              <a:chExt cx="1762092" cy="89593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27583" y="5387223"/>
                <a:ext cx="1762091" cy="301322"/>
              </a:xfrm>
              <a:prstGeom prst="rect">
                <a:avLst/>
              </a:prstGeom>
              <a:solidFill>
                <a:srgbClr val="DAE8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CONV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7583" y="5680517"/>
                <a:ext cx="1762091" cy="301322"/>
              </a:xfrm>
              <a:prstGeom prst="rect">
                <a:avLst/>
              </a:prstGeom>
              <a:solidFill>
                <a:srgbClr val="FA6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Batch Norm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2" y="5981839"/>
                <a:ext cx="1762091" cy="301322"/>
              </a:xfrm>
              <a:prstGeom prst="rect">
                <a:avLst/>
              </a:prstGeom>
              <a:solidFill>
                <a:srgbClr val="E3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ReLu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23527" y="4213422"/>
              <a:ext cx="1762091" cy="301322"/>
            </a:xfrm>
            <a:prstGeom prst="rect">
              <a:avLst/>
            </a:prstGeom>
            <a:solidFill>
              <a:srgbClr val="6D8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FFFF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Max Pool</a:t>
              </a:r>
              <a:endParaRPr lang="ko-KR" altLang="en-US" sz="1600" dirty="0">
                <a:solidFill>
                  <a:srgbClr val="FFFFFF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9" name="직선 연결선 18"/>
            <p:cNvCxnSpPr>
              <a:stCxn id="11" idx="2"/>
              <a:endCxn id="12" idx="0"/>
            </p:cNvCxnSpPr>
            <p:nvPr/>
          </p:nvCxnSpPr>
          <p:spPr>
            <a:xfrm>
              <a:off x="1204574" y="2884778"/>
              <a:ext cx="0" cy="2163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2"/>
              <a:endCxn id="16" idx="0"/>
            </p:cNvCxnSpPr>
            <p:nvPr/>
          </p:nvCxnSpPr>
          <p:spPr>
            <a:xfrm>
              <a:off x="1204573" y="3997069"/>
              <a:ext cx="0" cy="2163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23527" y="4780180"/>
              <a:ext cx="1762091" cy="3013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FFFF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Drop Out</a:t>
              </a:r>
              <a:endParaRPr lang="ko-KR" altLang="en-US" sz="1600" dirty="0">
                <a:solidFill>
                  <a:srgbClr val="FFFFFF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3526" y="5346938"/>
              <a:ext cx="1762091" cy="301322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Flattening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3526" y="5866112"/>
              <a:ext cx="1762091" cy="301322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FC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3526" y="6161046"/>
              <a:ext cx="1762091" cy="3013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FFFF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Drop Out</a:t>
              </a:r>
              <a:endParaRPr lang="ko-KR" altLang="en-US" sz="1600" dirty="0">
                <a:solidFill>
                  <a:srgbClr val="FFFFFF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3526" y="6458747"/>
              <a:ext cx="1762091" cy="301322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FC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33" name="직선 연결선 32"/>
            <p:cNvCxnSpPr>
              <a:stCxn id="16" idx="2"/>
              <a:endCxn id="28" idx="0"/>
            </p:cNvCxnSpPr>
            <p:nvPr/>
          </p:nvCxnSpPr>
          <p:spPr>
            <a:xfrm>
              <a:off x="1204573" y="4514744"/>
              <a:ext cx="0" cy="2654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8" idx="2"/>
              <a:endCxn id="29" idx="0"/>
            </p:cNvCxnSpPr>
            <p:nvPr/>
          </p:nvCxnSpPr>
          <p:spPr>
            <a:xfrm flipH="1">
              <a:off x="1204572" y="5081502"/>
              <a:ext cx="1" cy="2654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9" idx="2"/>
              <a:endCxn id="30" idx="0"/>
            </p:cNvCxnSpPr>
            <p:nvPr/>
          </p:nvCxnSpPr>
          <p:spPr>
            <a:xfrm>
              <a:off x="1204572" y="5648260"/>
              <a:ext cx="0" cy="2178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오른쪽 화살표 40"/>
          <p:cNvSpPr/>
          <p:nvPr/>
        </p:nvSpPr>
        <p:spPr>
          <a:xfrm>
            <a:off x="1532116" y="2404921"/>
            <a:ext cx="447596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064" y="17008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Input</a:t>
            </a:r>
            <a:endParaRPr lang="ko-KR" altLang="en-US" sz="1600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1606" y="1412776"/>
            <a:ext cx="31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Simple CNN Model Architecture</a:t>
            </a:r>
            <a:endParaRPr lang="ko-KR" altLang="en-US" b="1" u="sng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DE1C8-C2A5-476B-BC26-257E2374280D}"/>
              </a:ext>
            </a:extLst>
          </p:cNvPr>
          <p:cNvSpPr txBox="1"/>
          <p:nvPr/>
        </p:nvSpPr>
        <p:spPr>
          <a:xfrm>
            <a:off x="255682" y="1012666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CNN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Model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구조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B74A661B-2F7C-4B76-A150-9270EC6E9EF5}"/>
              </a:ext>
            </a:extLst>
          </p:cNvPr>
          <p:cNvSpPr/>
          <p:nvPr/>
        </p:nvSpPr>
        <p:spPr>
          <a:xfrm rot="16200000">
            <a:off x="3227157" y="2152957"/>
            <a:ext cx="168429" cy="2432483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9045F-A543-47D4-9D8F-A71C15F2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8" y="2108737"/>
            <a:ext cx="933450" cy="9429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2977BFB-4E11-47A3-A661-5CB2AB06B47F}"/>
              </a:ext>
            </a:extLst>
          </p:cNvPr>
          <p:cNvSpPr txBox="1"/>
          <p:nvPr/>
        </p:nvSpPr>
        <p:spPr>
          <a:xfrm>
            <a:off x="517119" y="299695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32 x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32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x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7" name="오른쪽 화살표 40">
            <a:extLst>
              <a:ext uri="{FF2B5EF4-FFF2-40B4-BE49-F238E27FC236}">
                <a16:creationId xmlns:a16="http://schemas.microsoft.com/office/drawing/2014/main" id="{470E9891-3123-46F1-A57B-B662DBC2C755}"/>
              </a:ext>
            </a:extLst>
          </p:cNvPr>
          <p:cNvSpPr/>
          <p:nvPr/>
        </p:nvSpPr>
        <p:spPr>
          <a:xfrm>
            <a:off x="7020272" y="2404921"/>
            <a:ext cx="447596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B90A87-1EB6-46F7-977F-E119D4CBB4A7}"/>
              </a:ext>
            </a:extLst>
          </p:cNvPr>
          <p:cNvSpPr txBox="1"/>
          <p:nvPr/>
        </p:nvSpPr>
        <p:spPr>
          <a:xfrm>
            <a:off x="7868349" y="179430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Output</a:t>
            </a:r>
            <a:endParaRPr lang="ko-KR" altLang="en-US" sz="1600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5AC40A-4DC7-49D2-98B1-B713C452C3ED}"/>
              </a:ext>
            </a:extLst>
          </p:cNvPr>
          <p:cNvSpPr txBox="1"/>
          <p:nvPr/>
        </p:nvSpPr>
        <p:spPr>
          <a:xfrm>
            <a:off x="7596335" y="2178961"/>
            <a:ext cx="1306768" cy="79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 43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개에 대한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개별 확률값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(Max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확률값 선정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948FB3-9204-456F-B92B-3635D8D622A3}"/>
              </a:ext>
            </a:extLst>
          </p:cNvPr>
          <p:cNvSpPr/>
          <p:nvPr/>
        </p:nvSpPr>
        <p:spPr>
          <a:xfrm>
            <a:off x="1824081" y="3490823"/>
            <a:ext cx="35525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Simple CNN 2</a:t>
            </a:r>
            <a:r>
              <a: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모델은 해당구간 </a:t>
            </a:r>
            <a:r>
              <a:rPr lang="en-US" altLang="ko-KR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</a:t>
            </a:r>
            <a:r>
              <a: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 실시 후 </a:t>
            </a:r>
            <a:r>
              <a:rPr lang="en-US" altLang="ko-KR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Flatten</a:t>
            </a:r>
            <a:r>
              <a: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으로</a:t>
            </a:r>
            <a:r>
              <a:rPr lang="en-US" altLang="ko-KR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이동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6B7E5A-7595-47FD-9E29-F9067FF85CF5}"/>
              </a:ext>
            </a:extLst>
          </p:cNvPr>
          <p:cNvSpPr txBox="1"/>
          <p:nvPr/>
        </p:nvSpPr>
        <p:spPr>
          <a:xfrm>
            <a:off x="3011411" y="3927353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ResNet50 Model Architecture</a:t>
            </a:r>
            <a:endParaRPr lang="ko-KR" altLang="en-US" b="1" u="sng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E8294B-C6C0-4325-B5D1-689CF6626F2B}"/>
              </a:ext>
            </a:extLst>
          </p:cNvPr>
          <p:cNvGrpSpPr/>
          <p:nvPr/>
        </p:nvGrpSpPr>
        <p:grpSpPr>
          <a:xfrm>
            <a:off x="1664288" y="4627809"/>
            <a:ext cx="5504183" cy="1818287"/>
            <a:chOff x="10116615" y="4792908"/>
            <a:chExt cx="7093713" cy="247476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CBB8918-E4C6-4B32-A7B6-469B82A538A3}"/>
                </a:ext>
              </a:extLst>
            </p:cNvPr>
            <p:cNvGrpSpPr/>
            <p:nvPr/>
          </p:nvGrpSpPr>
          <p:grpSpPr>
            <a:xfrm rot="16200000">
              <a:off x="9725555" y="5188213"/>
              <a:ext cx="1762092" cy="979971"/>
              <a:chOff x="827583" y="4319232"/>
              <a:chExt cx="1762092" cy="895938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15BBADF-45BE-4B84-8CF7-A76BFE45E580}"/>
                  </a:ext>
                </a:extLst>
              </p:cNvPr>
              <p:cNvSpPr/>
              <p:nvPr/>
            </p:nvSpPr>
            <p:spPr>
              <a:xfrm>
                <a:off x="827584" y="4319232"/>
                <a:ext cx="1762091" cy="301322"/>
              </a:xfrm>
              <a:prstGeom prst="rect">
                <a:avLst/>
              </a:prstGeom>
              <a:solidFill>
                <a:srgbClr val="DAE8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CONV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613E22D-0487-4788-B62A-FEB74C9D849D}"/>
                  </a:ext>
                </a:extLst>
              </p:cNvPr>
              <p:cNvSpPr/>
              <p:nvPr/>
            </p:nvSpPr>
            <p:spPr>
              <a:xfrm>
                <a:off x="827584" y="4612526"/>
                <a:ext cx="1762091" cy="301322"/>
              </a:xfrm>
              <a:prstGeom prst="rect">
                <a:avLst/>
              </a:prstGeom>
              <a:solidFill>
                <a:srgbClr val="FA6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Batch Norm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522F512-46F1-43C8-B8A6-35BD616B4AEC}"/>
                  </a:ext>
                </a:extLst>
              </p:cNvPr>
              <p:cNvSpPr/>
              <p:nvPr/>
            </p:nvSpPr>
            <p:spPr>
              <a:xfrm>
                <a:off x="827583" y="4913848"/>
                <a:ext cx="1762091" cy="301322"/>
              </a:xfrm>
              <a:prstGeom prst="rect">
                <a:avLst/>
              </a:prstGeom>
              <a:solidFill>
                <a:srgbClr val="E3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ReLu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3F51292-BA9E-4BD9-B0FB-79C3ED9957AB}"/>
                </a:ext>
              </a:extLst>
            </p:cNvPr>
            <p:cNvGrpSpPr/>
            <p:nvPr/>
          </p:nvGrpSpPr>
          <p:grpSpPr>
            <a:xfrm rot="16200000">
              <a:off x="10942174" y="5188214"/>
              <a:ext cx="1762092" cy="979971"/>
              <a:chOff x="827582" y="5387223"/>
              <a:chExt cx="1762092" cy="895938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A1E6DEE-12D4-4483-A591-38FA93D12AB6}"/>
                  </a:ext>
                </a:extLst>
              </p:cNvPr>
              <p:cNvSpPr/>
              <p:nvPr/>
            </p:nvSpPr>
            <p:spPr>
              <a:xfrm>
                <a:off x="827583" y="5387223"/>
                <a:ext cx="1762091" cy="301322"/>
              </a:xfrm>
              <a:prstGeom prst="rect">
                <a:avLst/>
              </a:prstGeom>
              <a:solidFill>
                <a:srgbClr val="DAE8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CONV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95EC72F-C9DA-4AE5-8BBB-A6AF34589490}"/>
                  </a:ext>
                </a:extLst>
              </p:cNvPr>
              <p:cNvSpPr/>
              <p:nvPr/>
            </p:nvSpPr>
            <p:spPr>
              <a:xfrm>
                <a:off x="827583" y="5680517"/>
                <a:ext cx="1762091" cy="301322"/>
              </a:xfrm>
              <a:prstGeom prst="rect">
                <a:avLst/>
              </a:prstGeom>
              <a:solidFill>
                <a:srgbClr val="FA6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Batch Norm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1F494E1-2F2C-4B7C-B497-E2E364D36808}"/>
                  </a:ext>
                </a:extLst>
              </p:cNvPr>
              <p:cNvSpPr/>
              <p:nvPr/>
            </p:nvSpPr>
            <p:spPr>
              <a:xfrm>
                <a:off x="827582" y="5981839"/>
                <a:ext cx="1762091" cy="301322"/>
              </a:xfrm>
              <a:prstGeom prst="rect">
                <a:avLst/>
              </a:prstGeom>
              <a:solidFill>
                <a:srgbClr val="E3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rial Narrow" panose="020B0606020202030204" pitchFamily="34" charset="0"/>
                    <a:ea typeface="나눔스퀘어 네오 Regular" panose="00000500000000000000" pitchFamily="2" charset="-127"/>
                  </a:rPr>
                  <a:t>ReLu</a:t>
                </a:r>
                <a:endParaRPr lang="ko-KR" altLang="en-US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67B9D2-1C2B-40F6-B974-5C8D1BB9B618}"/>
                </a:ext>
              </a:extLst>
            </p:cNvPr>
            <p:cNvSpPr/>
            <p:nvPr/>
          </p:nvSpPr>
          <p:spPr>
            <a:xfrm rot="16200000">
              <a:off x="13550685" y="5509165"/>
              <a:ext cx="1762091" cy="329584"/>
            </a:xfrm>
            <a:prstGeom prst="rect">
              <a:avLst/>
            </a:prstGeom>
            <a:solidFill>
              <a:srgbClr val="6D8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FFFFFF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Max Pool</a:t>
              </a:r>
              <a:endParaRPr lang="ko-KR" altLang="en-US" sz="1600" dirty="0">
                <a:solidFill>
                  <a:srgbClr val="FFFFFF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1457B5F-749C-4E61-8DD4-4F47D62DD97E}"/>
                </a:ext>
              </a:extLst>
            </p:cNvPr>
            <p:cNvCxnSpPr>
              <a:stCxn id="80" idx="2"/>
              <a:endCxn id="75" idx="0"/>
            </p:cNvCxnSpPr>
            <p:nvPr/>
          </p:nvCxnSpPr>
          <p:spPr>
            <a:xfrm rot="16200000">
              <a:off x="11214904" y="5559874"/>
              <a:ext cx="0" cy="2366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F4E85B-CB4D-4CA7-AAA0-C401E47D8F34}"/>
                </a:ext>
              </a:extLst>
            </p:cNvPr>
            <p:cNvSpPr/>
            <p:nvPr/>
          </p:nvSpPr>
          <p:spPr>
            <a:xfrm rot="16200000">
              <a:off x="14153763" y="5509164"/>
              <a:ext cx="1762091" cy="329584"/>
            </a:xfrm>
            <a:prstGeom prst="rect">
              <a:avLst/>
            </a:prstGeom>
            <a:solidFill>
              <a:srgbClr val="B1DD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Conv Block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359F9-3305-4267-8555-7C5B461A3F74}"/>
                </a:ext>
              </a:extLst>
            </p:cNvPr>
            <p:cNvSpPr/>
            <p:nvPr/>
          </p:nvSpPr>
          <p:spPr>
            <a:xfrm rot="16200000">
              <a:off x="16164490" y="5509162"/>
              <a:ext cx="1762091" cy="329584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FC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58" name="꺾인 연결선 19">
              <a:extLst>
                <a:ext uri="{FF2B5EF4-FFF2-40B4-BE49-F238E27FC236}">
                  <a16:creationId xmlns:a16="http://schemas.microsoft.com/office/drawing/2014/main" id="{0523CC8D-3BC7-4778-A248-BCC4B6E1945F}"/>
                </a:ext>
              </a:extLst>
            </p:cNvPr>
            <p:cNvCxnSpPr>
              <a:stCxn id="79" idx="3"/>
            </p:cNvCxnSpPr>
            <p:nvPr/>
          </p:nvCxnSpPr>
          <p:spPr>
            <a:xfrm rot="16200000" flipH="1">
              <a:off x="11600587" y="3798770"/>
              <a:ext cx="888419" cy="2885183"/>
            </a:xfrm>
            <a:prstGeom prst="bentConnector4">
              <a:avLst>
                <a:gd name="adj1" fmla="val -25731"/>
                <a:gd name="adj2" fmla="val 999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D80036D-A9EF-480E-9A10-2688C0F56987}"/>
                </a:ext>
              </a:extLst>
            </p:cNvPr>
            <p:cNvCxnSpPr>
              <a:stCxn id="77" idx="2"/>
              <a:endCxn id="60" idx="0"/>
            </p:cNvCxnSpPr>
            <p:nvPr/>
          </p:nvCxnSpPr>
          <p:spPr>
            <a:xfrm flipV="1">
              <a:off x="12313199" y="5678197"/>
              <a:ext cx="287771" cy="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F03412-0BFB-47A7-A72D-4A5CDD298B66}"/>
                </a:ext>
              </a:extLst>
            </p:cNvPr>
            <p:cNvSpPr/>
            <p:nvPr/>
          </p:nvSpPr>
          <p:spPr>
            <a:xfrm rot="16200000">
              <a:off x="11884716" y="5513405"/>
              <a:ext cx="1762091" cy="329584"/>
            </a:xfrm>
            <a:prstGeom prst="rect">
              <a:avLst/>
            </a:prstGeom>
            <a:solidFill>
              <a:srgbClr val="DAE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CONV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28E3641-168F-47A8-B192-2AC430ED61BD}"/>
                </a:ext>
              </a:extLst>
            </p:cNvPr>
            <p:cNvSpPr/>
            <p:nvPr/>
          </p:nvSpPr>
          <p:spPr>
            <a:xfrm rot="16200000">
              <a:off x="12205519" y="5513405"/>
              <a:ext cx="1762091" cy="329584"/>
            </a:xfrm>
            <a:prstGeom prst="rect">
              <a:avLst/>
            </a:prstGeom>
            <a:solidFill>
              <a:srgbClr val="FA6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Batch Norm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2" name="오른쪽 중괄호 61">
              <a:extLst>
                <a:ext uri="{FF2B5EF4-FFF2-40B4-BE49-F238E27FC236}">
                  <a16:creationId xmlns:a16="http://schemas.microsoft.com/office/drawing/2014/main" id="{C5C0D3FE-F652-4E96-AEF9-328A055F1D7A}"/>
                </a:ext>
              </a:extLst>
            </p:cNvPr>
            <p:cNvSpPr/>
            <p:nvPr/>
          </p:nvSpPr>
          <p:spPr>
            <a:xfrm rot="5400000">
              <a:off x="11537316" y="5258904"/>
              <a:ext cx="242449" cy="2937288"/>
            </a:xfrm>
            <a:prstGeom prst="rightBrace">
              <a:avLst>
                <a:gd name="adj1" fmla="val 8333"/>
                <a:gd name="adj2" fmla="val 5036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3" name="TextBox 7195">
              <a:extLst>
                <a:ext uri="{FF2B5EF4-FFF2-40B4-BE49-F238E27FC236}">
                  <a16:creationId xmlns:a16="http://schemas.microsoft.com/office/drawing/2014/main" id="{95E7B9A6-81C5-4889-AE3D-FADC8C029A12}"/>
                </a:ext>
              </a:extLst>
            </p:cNvPr>
            <p:cNvSpPr txBox="1"/>
            <p:nvPr/>
          </p:nvSpPr>
          <p:spPr>
            <a:xfrm>
              <a:off x="11040720" y="6848773"/>
              <a:ext cx="1196585" cy="418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Conv Block</a:t>
              </a:r>
              <a:endPara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124D6F8-02E9-4535-AF7F-F1C3271B1805}"/>
                </a:ext>
              </a:extLst>
            </p:cNvPr>
            <p:cNvSpPr/>
            <p:nvPr/>
          </p:nvSpPr>
          <p:spPr>
            <a:xfrm rot="16200000">
              <a:off x="12983352" y="5509165"/>
              <a:ext cx="1762092" cy="329584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ID Block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65" name="꺾인 연결선 121">
              <a:extLst>
                <a:ext uri="{FF2B5EF4-FFF2-40B4-BE49-F238E27FC236}">
                  <a16:creationId xmlns:a16="http://schemas.microsoft.com/office/drawing/2014/main" id="{030A8A4E-2BC5-406F-8B0A-56C7A49E2CFA}"/>
                </a:ext>
              </a:extLst>
            </p:cNvPr>
            <p:cNvCxnSpPr/>
            <p:nvPr/>
          </p:nvCxnSpPr>
          <p:spPr>
            <a:xfrm rot="16200000" flipH="1">
              <a:off x="13765240" y="5313785"/>
              <a:ext cx="69830" cy="630964"/>
            </a:xfrm>
            <a:prstGeom prst="bentConnector4">
              <a:avLst>
                <a:gd name="adj1" fmla="val -1473149"/>
                <a:gd name="adj2" fmla="val 992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091A25-F4D9-40D0-8057-D025A31BAFFF}"/>
                </a:ext>
              </a:extLst>
            </p:cNvPr>
            <p:cNvSpPr/>
            <p:nvPr/>
          </p:nvSpPr>
          <p:spPr>
            <a:xfrm rot="16200000">
              <a:off x="14573764" y="5509162"/>
              <a:ext cx="1762092" cy="329584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ID Block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7C675F4-167A-41CB-A8A4-3F6AC0F64500}"/>
                </a:ext>
              </a:extLst>
            </p:cNvPr>
            <p:cNvSpPr/>
            <p:nvPr/>
          </p:nvSpPr>
          <p:spPr>
            <a:xfrm rot="16200000">
              <a:off x="14994590" y="5509164"/>
              <a:ext cx="1762091" cy="329584"/>
            </a:xfrm>
            <a:prstGeom prst="rect">
              <a:avLst/>
            </a:prstGeom>
            <a:solidFill>
              <a:srgbClr val="6D8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FFFFFF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Max Pool</a:t>
              </a:r>
              <a:endParaRPr lang="ko-KR" altLang="en-US" sz="1600" dirty="0">
                <a:solidFill>
                  <a:srgbClr val="FFFFFF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27DA5FA-BF09-4FEF-B9EE-6473FAFBA28D}"/>
                </a:ext>
              </a:extLst>
            </p:cNvPr>
            <p:cNvCxnSpPr>
              <a:stCxn id="61" idx="2"/>
              <a:endCxn id="64" idx="0"/>
            </p:cNvCxnSpPr>
            <p:nvPr/>
          </p:nvCxnSpPr>
          <p:spPr>
            <a:xfrm flipV="1">
              <a:off x="13251357" y="5673957"/>
              <a:ext cx="448249" cy="42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F5467BA-36B3-4D11-8840-B7EBDEAA5C91}"/>
                </a:ext>
              </a:extLst>
            </p:cNvPr>
            <p:cNvCxnSpPr>
              <a:stCxn id="64" idx="2"/>
              <a:endCxn id="52" idx="0"/>
            </p:cNvCxnSpPr>
            <p:nvPr/>
          </p:nvCxnSpPr>
          <p:spPr>
            <a:xfrm>
              <a:off x="14029190" y="5673957"/>
              <a:ext cx="23774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A054A353-C22F-4B21-9CC0-4FC2F9479B13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 flipV="1">
              <a:off x="14596523" y="5673956"/>
              <a:ext cx="273494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643118-815E-47BF-A6E8-701DE8B617A4}"/>
                </a:ext>
              </a:extLst>
            </p:cNvPr>
            <p:cNvSpPr/>
            <p:nvPr/>
          </p:nvSpPr>
          <p:spPr>
            <a:xfrm rot="16200000">
              <a:off x="15820892" y="5509164"/>
              <a:ext cx="1762091" cy="329584"/>
            </a:xfrm>
            <a:prstGeom prst="rect">
              <a:avLst/>
            </a:prstGeom>
            <a:solidFill>
              <a:srgbClr val="F8C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GAP</a:t>
              </a:r>
              <a:endParaRPr lang="ko-KR" altLang="en-US" sz="1600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72" name="TextBox 140">
              <a:extLst>
                <a:ext uri="{FF2B5EF4-FFF2-40B4-BE49-F238E27FC236}">
                  <a16:creationId xmlns:a16="http://schemas.microsoft.com/office/drawing/2014/main" id="{0F591289-24A1-43C2-8DE8-53271901783B}"/>
                </a:ext>
              </a:extLst>
            </p:cNvPr>
            <p:cNvSpPr txBox="1"/>
            <p:nvPr/>
          </p:nvSpPr>
          <p:spPr>
            <a:xfrm>
              <a:off x="16013083" y="5409682"/>
              <a:ext cx="578874" cy="50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. . .</a:t>
              </a:r>
              <a:endParaRPr lang="ko-KR" altLang="en-US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81" name="오른쪽 화살표 40">
            <a:extLst>
              <a:ext uri="{FF2B5EF4-FFF2-40B4-BE49-F238E27FC236}">
                <a16:creationId xmlns:a16="http://schemas.microsoft.com/office/drawing/2014/main" id="{0A2BDFCA-CBA2-40C9-BD08-DD8267C9D096}"/>
              </a:ext>
            </a:extLst>
          </p:cNvPr>
          <p:cNvSpPr/>
          <p:nvPr/>
        </p:nvSpPr>
        <p:spPr>
          <a:xfrm>
            <a:off x="1136152" y="5108373"/>
            <a:ext cx="447596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82" name="오른쪽 화살표 40">
            <a:extLst>
              <a:ext uri="{FF2B5EF4-FFF2-40B4-BE49-F238E27FC236}">
                <a16:creationId xmlns:a16="http://schemas.microsoft.com/office/drawing/2014/main" id="{DD36E387-F754-40AA-A02E-B421CF6E8ACF}"/>
              </a:ext>
            </a:extLst>
          </p:cNvPr>
          <p:cNvSpPr/>
          <p:nvPr/>
        </p:nvSpPr>
        <p:spPr>
          <a:xfrm>
            <a:off x="7282133" y="5155595"/>
            <a:ext cx="447596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2DCA9A-1F0A-4681-94BC-F991B08611D7}"/>
              </a:ext>
            </a:extLst>
          </p:cNvPr>
          <p:cNvSpPr txBox="1"/>
          <p:nvPr/>
        </p:nvSpPr>
        <p:spPr>
          <a:xfrm>
            <a:off x="7929734" y="443711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Output</a:t>
            </a:r>
            <a:endParaRPr lang="ko-KR" altLang="en-US" sz="1600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94A872-1D97-4FA4-8322-FFD2E1E58013}"/>
              </a:ext>
            </a:extLst>
          </p:cNvPr>
          <p:cNvSpPr txBox="1"/>
          <p:nvPr/>
        </p:nvSpPr>
        <p:spPr>
          <a:xfrm>
            <a:off x="7657720" y="4895794"/>
            <a:ext cx="1306768" cy="79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 43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개에 대한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개별 확률값</a:t>
            </a:r>
            <a:endParaRPr lang="en-US" altLang="ko-KR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(Max 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확률값 선정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D8E97-E1A0-4999-90B0-86DBC22A1AC3}"/>
              </a:ext>
            </a:extLst>
          </p:cNvPr>
          <p:cNvSpPr txBox="1"/>
          <p:nvPr/>
        </p:nvSpPr>
        <p:spPr>
          <a:xfrm>
            <a:off x="339424" y="4437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Input</a:t>
            </a:r>
            <a:endParaRPr lang="ko-KR" altLang="en-US" sz="1600" b="1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85D2E25D-F31B-4EC1-9C5A-B5B91962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6" y="4845041"/>
            <a:ext cx="933450" cy="942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D411B85-549E-4E22-AC63-A3CC6746F156}"/>
              </a:ext>
            </a:extLst>
          </p:cNvPr>
          <p:cNvSpPr txBox="1"/>
          <p:nvPr/>
        </p:nvSpPr>
        <p:spPr>
          <a:xfrm>
            <a:off x="235229" y="573325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32 x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32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x</a:t>
            </a:r>
            <a:r>
              <a:rPr lang="ko-KR" altLang="en-US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</a:t>
            </a:r>
          </a:p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64 x 64 x 3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6818D8-F9E4-4CBE-B9B0-55B75B8D261E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- 5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데이터 불균형 </a:t>
            </a:r>
          </a:p>
        </p:txBody>
      </p:sp>
      <p:sp>
        <p:nvSpPr>
          <p:cNvPr id="10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698864-14E4-46EE-9C58-9E48BC943435}"/>
              </a:ext>
            </a:extLst>
          </p:cNvPr>
          <p:cNvGrpSpPr/>
          <p:nvPr/>
        </p:nvGrpSpPr>
        <p:grpSpPr>
          <a:xfrm>
            <a:off x="3738538" y="2379810"/>
            <a:ext cx="1800200" cy="618515"/>
            <a:chOff x="4384160" y="2319115"/>
            <a:chExt cx="2168182" cy="7986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970916C-9BDD-46BB-8A17-22627F468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35" r="23500"/>
            <a:stretch/>
          </p:blipFill>
          <p:spPr>
            <a:xfrm>
              <a:off x="4897042" y="2320358"/>
              <a:ext cx="1059876" cy="797371"/>
            </a:xfrm>
            <a:prstGeom prst="rect">
              <a:avLst/>
            </a:prstGeom>
          </p:spPr>
        </p:pic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90695F57-A8A1-47A0-B40C-925FD01FE13D}"/>
                </a:ext>
              </a:extLst>
            </p:cNvPr>
            <p:cNvSpPr txBox="1"/>
            <p:nvPr/>
          </p:nvSpPr>
          <p:spPr>
            <a:xfrm>
              <a:off x="4384160" y="2519006"/>
              <a:ext cx="708944" cy="44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Minority</a:t>
              </a:r>
            </a:p>
            <a:p>
              <a:pPr algn="ctr"/>
              <a:r>
                <a:rPr lang="en-US" altLang="ko-KR" sz="11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Class</a:t>
              </a:r>
              <a:endPara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A20B219D-AF38-4780-A4BB-F449417998E8}"/>
                </a:ext>
              </a:extLst>
            </p:cNvPr>
            <p:cNvSpPr txBox="1"/>
            <p:nvPr/>
          </p:nvSpPr>
          <p:spPr>
            <a:xfrm>
              <a:off x="5843397" y="2319115"/>
              <a:ext cx="708945" cy="44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Majority</a:t>
              </a:r>
            </a:p>
            <a:p>
              <a:pPr algn="ctr"/>
              <a:r>
                <a:rPr lang="en-US" altLang="ko-KR" sz="11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Class</a:t>
              </a:r>
              <a:endParaRPr lang="ko-KR" altLang="en-US" sz="1100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F55ECBB-6912-46F9-8B06-C6214C17BA8D}"/>
              </a:ext>
            </a:extLst>
          </p:cNvPr>
          <p:cNvSpPr txBox="1"/>
          <p:nvPr/>
        </p:nvSpPr>
        <p:spPr>
          <a:xfrm>
            <a:off x="255682" y="1012666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Imbalanced Data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처리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3AD3F3-B95A-4652-AFA1-C97423BA2C35}"/>
              </a:ext>
            </a:extLst>
          </p:cNvPr>
          <p:cNvSpPr/>
          <p:nvPr/>
        </p:nvSpPr>
        <p:spPr>
          <a:xfrm>
            <a:off x="455490" y="1828203"/>
            <a:ext cx="288000" cy="36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290EFB-B3CF-4F79-8BDD-915DBFA9A622}"/>
              </a:ext>
            </a:extLst>
          </p:cNvPr>
          <p:cNvSpPr/>
          <p:nvPr/>
        </p:nvSpPr>
        <p:spPr>
          <a:xfrm>
            <a:off x="799118" y="1821338"/>
            <a:ext cx="2823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클래스 가중치 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 Class Weight</a:t>
            </a:r>
            <a:endParaRPr lang="ko-KR" altLang="en-US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4DEA8E-4114-40D5-A8F8-2A5BA861B063}"/>
              </a:ext>
            </a:extLst>
          </p:cNvPr>
          <p:cNvSpPr/>
          <p:nvPr/>
        </p:nvSpPr>
        <p:spPr>
          <a:xfrm>
            <a:off x="488454" y="4092725"/>
            <a:ext cx="288000" cy="36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FEB20-919E-4573-AECF-E43A8CCF4721}"/>
              </a:ext>
            </a:extLst>
          </p:cNvPr>
          <p:cNvSpPr/>
          <p:nvPr/>
        </p:nvSpPr>
        <p:spPr>
          <a:xfrm>
            <a:off x="832082" y="4085860"/>
            <a:ext cx="329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이미지 증강 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 Image Augmentation</a:t>
            </a:r>
            <a:endParaRPr lang="ko-KR" altLang="en-US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CBF4026-E23C-4BCE-9F38-CC8338641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75"/>
          <a:stretch/>
        </p:blipFill>
        <p:spPr>
          <a:xfrm>
            <a:off x="5735140" y="2229962"/>
            <a:ext cx="2638800" cy="19466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C135D0E-B7B6-42AF-9858-5F09CA84E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30"/>
          <a:stretch/>
        </p:blipFill>
        <p:spPr>
          <a:xfrm>
            <a:off x="941955" y="2229962"/>
            <a:ext cx="2639445" cy="1918253"/>
          </a:xfrm>
          <a:prstGeom prst="rect">
            <a:avLst/>
          </a:prstGeom>
        </p:spPr>
      </p:pic>
      <p:sp>
        <p:nvSpPr>
          <p:cNvPr id="27" name="오른쪽 화살표 40">
            <a:extLst>
              <a:ext uri="{FF2B5EF4-FFF2-40B4-BE49-F238E27FC236}">
                <a16:creationId xmlns:a16="http://schemas.microsoft.com/office/drawing/2014/main" id="{55C6661E-A157-48C4-88B8-34ECCE761F27}"/>
              </a:ext>
            </a:extLst>
          </p:cNvPr>
          <p:cNvSpPr/>
          <p:nvPr/>
        </p:nvSpPr>
        <p:spPr>
          <a:xfrm>
            <a:off x="3676574" y="3061624"/>
            <a:ext cx="1924128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94FA3-707C-4F9A-9A2D-5DAA584301BF}"/>
              </a:ext>
            </a:extLst>
          </p:cNvPr>
          <p:cNvSpPr txBox="1"/>
          <p:nvPr/>
        </p:nvSpPr>
        <p:spPr>
          <a:xfrm>
            <a:off x="480035" y="1473917"/>
            <a:ext cx="5586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클래스 가중치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이미지 증강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오버샘플링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가지 기법을 각 모델에 접목함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2F11B-881B-4CE8-AC1C-4CE2CDAC5A81}"/>
              </a:ext>
            </a:extLst>
          </p:cNvPr>
          <p:cNvSpPr txBox="1"/>
          <p:nvPr/>
        </p:nvSpPr>
        <p:spPr>
          <a:xfrm>
            <a:off x="3592876" y="2301914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0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A281-8864-48B6-8B1B-DF8FC1E48B26}"/>
              </a:ext>
            </a:extLst>
          </p:cNvPr>
          <p:cNvSpPr txBox="1"/>
          <p:nvPr/>
        </p:nvSpPr>
        <p:spPr>
          <a:xfrm>
            <a:off x="3592876" y="3444169"/>
            <a:ext cx="224933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적은 데이터셋에는 높은 가중치를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,</a:t>
            </a:r>
          </a:p>
          <a:p>
            <a:pPr algn="ctr"/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많은 데이터셋에는 낮은 가중치를 부여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89052-78B6-4DA5-9752-B0E95F8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1" y="4355697"/>
            <a:ext cx="2428874" cy="21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2557F7B-6674-400F-82C6-8AC94D4C8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363" y="4682226"/>
            <a:ext cx="1824038" cy="1754683"/>
          </a:xfrm>
          <a:prstGeom prst="rect">
            <a:avLst/>
          </a:prstGeom>
        </p:spPr>
      </p:pic>
      <p:sp>
        <p:nvSpPr>
          <p:cNvPr id="33" name="오른쪽 화살표 40">
            <a:extLst>
              <a:ext uri="{FF2B5EF4-FFF2-40B4-BE49-F238E27FC236}">
                <a16:creationId xmlns:a16="http://schemas.microsoft.com/office/drawing/2014/main" id="{220191FB-0EE2-40AB-94BA-1EEB17BD50C8}"/>
              </a:ext>
            </a:extLst>
          </p:cNvPr>
          <p:cNvSpPr/>
          <p:nvPr/>
        </p:nvSpPr>
        <p:spPr>
          <a:xfrm>
            <a:off x="3676574" y="5204538"/>
            <a:ext cx="1924128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307B24-5196-4C29-84C7-94EEEADFC8C0}"/>
              </a:ext>
            </a:extLst>
          </p:cNvPr>
          <p:cNvSpPr txBox="1"/>
          <p:nvPr/>
        </p:nvSpPr>
        <p:spPr>
          <a:xfrm>
            <a:off x="3779912" y="5566900"/>
            <a:ext cx="1348446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회전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(Rotation)             </a:t>
            </a:r>
          </a:p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확대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/</a:t>
            </a:r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축소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(Zoom)</a:t>
            </a:r>
          </a:p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수평 이동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(Width Shift)</a:t>
            </a:r>
          </a:p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수직 이동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(Height Shift)</a:t>
            </a:r>
          </a:p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전단 변환 </a:t>
            </a:r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(Shear)</a:t>
            </a:r>
            <a:endParaRPr lang="ko-KR" altLang="en-US" sz="10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92223-A001-443E-AC05-466BC1557884}"/>
              </a:ext>
            </a:extLst>
          </p:cNvPr>
          <p:cNvSpPr txBox="1"/>
          <p:nvPr/>
        </p:nvSpPr>
        <p:spPr>
          <a:xfrm>
            <a:off x="4222812" y="4958317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이미지 증강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93C53-4C20-4B50-8C71-DC9908E108FF}"/>
              </a:ext>
            </a:extLst>
          </p:cNvPr>
          <p:cNvSpPr txBox="1"/>
          <p:nvPr/>
        </p:nvSpPr>
        <p:spPr>
          <a:xfrm>
            <a:off x="5112799" y="5566900"/>
            <a:ext cx="386644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10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0.15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</a:t>
            </a:r>
          </a:p>
          <a:p>
            <a:r>
              <a:rPr lang="en-US" altLang="ko-KR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0.15</a:t>
            </a:r>
            <a:endParaRPr lang="ko-KR" altLang="en-US" sz="10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B9C552-DB42-45D4-960E-B3E049826958}"/>
              </a:ext>
            </a:extLst>
          </p:cNvPr>
          <p:cNvSpPr txBox="1"/>
          <p:nvPr/>
        </p:nvSpPr>
        <p:spPr>
          <a:xfrm>
            <a:off x="1843389" y="4452290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원본 이미지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BBBD1-6EAD-4F0F-BA76-6547AF9AEF68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- 6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8575" y="169863"/>
            <a:ext cx="7186613" cy="476250"/>
          </a:xfrm>
        </p:spPr>
        <p:txBody>
          <a:bodyPr/>
          <a:lstStyle/>
          <a:p>
            <a:r>
              <a:rPr lang="en-US" altLang="ko-KR" dirty="0">
                <a:latin typeface="Arial Narrow" panose="020B0606020202030204" pitchFamily="34" charset="0"/>
              </a:rPr>
              <a:t>02 </a:t>
            </a:r>
            <a:r>
              <a:rPr lang="ko-KR" altLang="en-US" dirty="0">
                <a:latin typeface="Arial Narrow" panose="020B0606020202030204" pitchFamily="34" charset="0"/>
              </a:rPr>
              <a:t>프로세스 </a:t>
            </a:r>
            <a:r>
              <a:rPr lang="en-US" altLang="ko-KR" sz="2000" dirty="0">
                <a:latin typeface="Arial Narrow" panose="020B0606020202030204" pitchFamily="34" charset="0"/>
              </a:rPr>
              <a:t>| </a:t>
            </a:r>
            <a:r>
              <a:rPr lang="ko-KR" altLang="en-US" sz="2000" dirty="0">
                <a:latin typeface="Arial Narrow" panose="020B0606020202030204" pitchFamily="34" charset="0"/>
              </a:rPr>
              <a:t>데이터 불균형 </a:t>
            </a:r>
          </a:p>
        </p:txBody>
      </p:sp>
      <p:sp>
        <p:nvSpPr>
          <p:cNvPr id="10" name="제목 6"/>
          <p:cNvSpPr txBox="1">
            <a:spLocks/>
          </p:cNvSpPr>
          <p:nvPr/>
        </p:nvSpPr>
        <p:spPr>
          <a:xfrm>
            <a:off x="7487920" y="203775"/>
            <a:ext cx="1657307" cy="47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  <a:cs typeface="+mj-cs"/>
              </a:rPr>
              <a:t>Solution 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나눔스퀘어 네오 Regular" panose="00000500000000000000" pitchFamily="2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3AD3F3-B95A-4652-AFA1-C97423BA2C35}"/>
              </a:ext>
            </a:extLst>
          </p:cNvPr>
          <p:cNvSpPr/>
          <p:nvPr/>
        </p:nvSpPr>
        <p:spPr>
          <a:xfrm>
            <a:off x="455490" y="1059601"/>
            <a:ext cx="288000" cy="36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290EFB-B3CF-4F79-8BDD-915DBFA9A622}"/>
              </a:ext>
            </a:extLst>
          </p:cNvPr>
          <p:cNvSpPr/>
          <p:nvPr/>
        </p:nvSpPr>
        <p:spPr>
          <a:xfrm>
            <a:off x="799118" y="1052736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오버샘플링 </a:t>
            </a:r>
            <a:r>
              <a:rPr lang="en-US" altLang="ko-KR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| Oversampling</a:t>
            </a:r>
            <a:endParaRPr lang="ko-KR" altLang="en-US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27" name="오른쪽 화살표 40">
            <a:extLst>
              <a:ext uri="{FF2B5EF4-FFF2-40B4-BE49-F238E27FC236}">
                <a16:creationId xmlns:a16="http://schemas.microsoft.com/office/drawing/2014/main" id="{55C6661E-A157-48C4-88B8-34ECCE761F27}"/>
              </a:ext>
            </a:extLst>
          </p:cNvPr>
          <p:cNvSpPr/>
          <p:nvPr/>
        </p:nvSpPr>
        <p:spPr>
          <a:xfrm>
            <a:off x="3707904" y="2772605"/>
            <a:ext cx="1924128" cy="350607"/>
          </a:xfrm>
          <a:prstGeom prst="rightArrow">
            <a:avLst>
              <a:gd name="adj1" fmla="val 50000"/>
              <a:gd name="adj2" fmla="val 7636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8F932-F66F-4B4C-8218-2E04E47B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4602" y="2043092"/>
            <a:ext cx="1294998" cy="72871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73F95D9-E20B-47C3-BECB-A88F238244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7875" r="9050" b="48298"/>
          <a:stretch/>
        </p:blipFill>
        <p:spPr>
          <a:xfrm>
            <a:off x="755576" y="1913455"/>
            <a:ext cx="2747701" cy="17880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8BFE82-07AD-41D8-8F39-61B03E284B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50538" r="9050" b="3925"/>
          <a:stretch/>
        </p:blipFill>
        <p:spPr>
          <a:xfrm>
            <a:off x="5795488" y="1913455"/>
            <a:ext cx="2747701" cy="18578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AF1EEE-E877-4381-8FBF-B95DB1FAEDC9}"/>
              </a:ext>
            </a:extLst>
          </p:cNvPr>
          <p:cNvSpPr txBox="1"/>
          <p:nvPr/>
        </p:nvSpPr>
        <p:spPr>
          <a:xfrm>
            <a:off x="6372200" y="2694196"/>
            <a:ext cx="1807721" cy="22659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36000" rIns="72000" bIns="36000" rtlCol="0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Data Balancing (Class</a:t>
            </a:r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당 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1,008</a:t>
            </a:r>
            <a:r>
              <a:rPr lang="ko-KR" altLang="en-US" sz="1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)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E36973-07F0-497E-91A1-0025A8ACF73D}"/>
              </a:ext>
            </a:extLst>
          </p:cNvPr>
          <p:cNvSpPr txBox="1"/>
          <p:nvPr/>
        </p:nvSpPr>
        <p:spPr>
          <a:xfrm>
            <a:off x="647997" y="3745638"/>
            <a:ext cx="378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PCA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를 활용한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Oversampling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전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후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Train Data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분포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4A9F73-E788-49CD-81FD-ECE5BEDCE0B7}"/>
              </a:ext>
            </a:extLst>
          </p:cNvPr>
          <p:cNvSpPr txBox="1"/>
          <p:nvPr/>
        </p:nvSpPr>
        <p:spPr>
          <a:xfrm>
            <a:off x="647997" y="1482417"/>
            <a:ext cx="328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 SMOTE Oversampling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전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후 </a:t>
            </a:r>
            <a:r>
              <a:rPr lang="en-US" altLang="ko-KR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Train Data </a:t>
            </a:r>
            <a:r>
              <a:rPr lang="ko-KR" altLang="en-US" sz="14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분포</a:t>
            </a:r>
            <a:endParaRPr lang="en-US" altLang="ko-KR" sz="14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99B5D4-A446-4488-944E-16E3D789E614}"/>
              </a:ext>
            </a:extLst>
          </p:cNvPr>
          <p:cNvGrpSpPr/>
          <p:nvPr/>
        </p:nvGrpSpPr>
        <p:grpSpPr>
          <a:xfrm>
            <a:off x="827584" y="4311348"/>
            <a:ext cx="7767046" cy="1920046"/>
            <a:chOff x="853172" y="4677306"/>
            <a:chExt cx="7767046" cy="192004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D95B36D-2F1A-401B-A72E-C6DA6AEF86C5}"/>
                </a:ext>
              </a:extLst>
            </p:cNvPr>
            <p:cNvGrpSpPr/>
            <p:nvPr/>
          </p:nvGrpSpPr>
          <p:grpSpPr>
            <a:xfrm>
              <a:off x="853172" y="4677306"/>
              <a:ext cx="5139255" cy="1920046"/>
              <a:chOff x="817661" y="4498509"/>
              <a:chExt cx="5583491" cy="215086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1F02D339-7F7B-4AF0-BC1A-5F8519808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61" y="4517042"/>
                <a:ext cx="2705100" cy="2080310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40417C5D-6B3E-4DA1-AEEF-004F0ADDECA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8752" y="4498509"/>
                <a:ext cx="2732400" cy="2150865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A46183D-6620-4AE0-9406-D8A81FE6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392" y="4697526"/>
              <a:ext cx="2480826" cy="1891738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BEBC390-4869-4014-8D9A-4E80BCDFC198}"/>
              </a:ext>
            </a:extLst>
          </p:cNvPr>
          <p:cNvSpPr txBox="1"/>
          <p:nvPr/>
        </p:nvSpPr>
        <p:spPr>
          <a:xfrm>
            <a:off x="3592876" y="3165023"/>
            <a:ext cx="212750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적은 데이터셋 대상 오버샘플링 실시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E7FACC-A0B4-4EE8-8F0D-984382782988}"/>
              </a:ext>
            </a:extLst>
          </p:cNvPr>
          <p:cNvSpPr txBox="1"/>
          <p:nvPr/>
        </p:nvSpPr>
        <p:spPr>
          <a:xfrm>
            <a:off x="1501690" y="1810802"/>
            <a:ext cx="12554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SMOTE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기법 적용 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A2358-4FA8-4332-B9FD-F15D150CC5C5}"/>
              </a:ext>
            </a:extLst>
          </p:cNvPr>
          <p:cNvSpPr txBox="1"/>
          <p:nvPr/>
        </p:nvSpPr>
        <p:spPr>
          <a:xfrm>
            <a:off x="6541602" y="1810802"/>
            <a:ext cx="12554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SMOTE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기법 적용 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FD736D-D227-4D47-A707-51A9B049A166}"/>
              </a:ext>
            </a:extLst>
          </p:cNvPr>
          <p:cNvSpPr txBox="1"/>
          <p:nvPr/>
        </p:nvSpPr>
        <p:spPr>
          <a:xfrm>
            <a:off x="1421788" y="4184973"/>
            <a:ext cx="12554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SMOTE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기법 적용 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C1C223-A3E3-4FA1-8B43-657DF49C1702}"/>
              </a:ext>
            </a:extLst>
          </p:cNvPr>
          <p:cNvSpPr txBox="1"/>
          <p:nvPr/>
        </p:nvSpPr>
        <p:spPr>
          <a:xfrm>
            <a:off x="3993710" y="4171275"/>
            <a:ext cx="125547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SMOTE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기법 적용 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C50482-D57F-46FC-9E69-12CB83377EFF}"/>
              </a:ext>
            </a:extLst>
          </p:cNvPr>
          <p:cNvSpPr txBox="1"/>
          <p:nvPr/>
        </p:nvSpPr>
        <p:spPr>
          <a:xfrm>
            <a:off x="6138708" y="4171275"/>
            <a:ext cx="246574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1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개 </a:t>
            </a:r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Class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대상 </a:t>
            </a:r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SMOTE 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기법 적용 전</a:t>
            </a:r>
            <a:r>
              <a:rPr lang="en-US" altLang="ko-KR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/</a:t>
            </a:r>
            <a:r>
              <a:rPr lang="ko-KR" altLang="en-US" sz="1000" b="1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후 비교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313795-19AB-4222-BE83-0D73C7A36A8D}"/>
              </a:ext>
            </a:extLst>
          </p:cNvPr>
          <p:cNvGrpSpPr/>
          <p:nvPr/>
        </p:nvGrpSpPr>
        <p:grpSpPr>
          <a:xfrm>
            <a:off x="6485805" y="6216566"/>
            <a:ext cx="2110740" cy="253841"/>
            <a:chOff x="6485805" y="6438508"/>
            <a:chExt cx="2110740" cy="25384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952C886-6CDA-4A4C-B880-FB666759B111}"/>
                </a:ext>
              </a:extLst>
            </p:cNvPr>
            <p:cNvSpPr/>
            <p:nvPr/>
          </p:nvSpPr>
          <p:spPr>
            <a:xfrm>
              <a:off x="6485805" y="6530340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1A475EA-DEA7-4018-9039-00E9D2CBA6F4}"/>
                </a:ext>
              </a:extLst>
            </p:cNvPr>
            <p:cNvSpPr/>
            <p:nvPr/>
          </p:nvSpPr>
          <p:spPr>
            <a:xfrm>
              <a:off x="7508155" y="6530340"/>
              <a:ext cx="83820" cy="8382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EE6DA-9EF9-4C4C-BD27-9B587B0FAAF3}"/>
                </a:ext>
              </a:extLst>
            </p:cNvPr>
            <p:cNvSpPr txBox="1"/>
            <p:nvPr/>
          </p:nvSpPr>
          <p:spPr>
            <a:xfrm>
              <a:off x="6524757" y="6446128"/>
              <a:ext cx="1020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원본</a:t>
              </a:r>
              <a:r>
                <a:rPr lang="en-US" altLang="ko-KR" sz="10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(Original)</a:t>
              </a:r>
              <a:endParaRPr lang="ko-KR" altLang="en-US" sz="1000" dirty="0">
                <a:latin typeface="Arial Narrow" panose="020B0606020202030204" pitchFamily="34" charset="0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90924D0-0149-4657-848D-DC75D1F446CC}"/>
                </a:ext>
              </a:extLst>
            </p:cNvPr>
            <p:cNvSpPr txBox="1"/>
            <p:nvPr/>
          </p:nvSpPr>
          <p:spPr>
            <a:xfrm>
              <a:off x="7576317" y="6438508"/>
              <a:ext cx="1020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Arial Narrow" panose="020B0606020202030204" pitchFamily="34" charset="0"/>
                  <a:ea typeface="나눔스퀘어 네오 Regular" panose="00000500000000000000" pitchFamily="2" charset="-127"/>
                </a:rPr>
                <a:t>오버샘플링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DB01F9-B2F9-4806-87A5-AD2137FC4631}"/>
              </a:ext>
            </a:extLst>
          </p:cNvPr>
          <p:cNvSpPr txBox="1"/>
          <p:nvPr/>
        </p:nvSpPr>
        <p:spPr>
          <a:xfrm>
            <a:off x="4226393" y="6555117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  <a:ea typeface="나눔스퀘어 네오 Regular" panose="00000500000000000000" pitchFamily="2" charset="-127"/>
              </a:rPr>
              <a:t>- 7 / 15 - </a:t>
            </a:r>
            <a:endParaRPr lang="ko-KR" altLang="en-US" sz="1200" dirty="0">
              <a:latin typeface="Arial Narrow" panose="020B0606020202030204" pitchFamily="34" charset="0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4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1923</Words>
  <Application>Microsoft Office PowerPoint</Application>
  <PresentationFormat>화면 슬라이드 쇼(4:3)</PresentationFormat>
  <Paragraphs>572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Arial Unicode MS</vt:lpstr>
      <vt:lpstr>Wingdings</vt:lpstr>
      <vt:lpstr>Berlin Sans FB</vt:lpstr>
      <vt:lpstr>나눔스퀘어 네오 Regular</vt:lpstr>
      <vt:lpstr>Arial</vt:lpstr>
      <vt:lpstr>맑은 고딕</vt:lpstr>
      <vt:lpstr>Segoe UI Black</vt:lpstr>
      <vt:lpstr>Arial Narrow</vt:lpstr>
      <vt:lpstr>Microsoft Sans Serif</vt:lpstr>
      <vt:lpstr>LG스마트체 Regular</vt:lpstr>
      <vt:lpstr>Office 테마</vt:lpstr>
      <vt:lpstr>PowerPoint 프레젠테이션</vt:lpstr>
      <vt:lpstr>Contents</vt:lpstr>
      <vt:lpstr>01 개요 | 문제 정의</vt:lpstr>
      <vt:lpstr>01 개요 | 연구 범위</vt:lpstr>
      <vt:lpstr>02 프로세스 | 요약</vt:lpstr>
      <vt:lpstr>02 프로세스 | 모델 설계</vt:lpstr>
      <vt:lpstr>02 프로세스 | 모델 설계</vt:lpstr>
      <vt:lpstr>02 프로세스 | 데이터 불균형 </vt:lpstr>
      <vt:lpstr>02 프로세스 | 데이터 불균형 </vt:lpstr>
      <vt:lpstr>02 프로세스 | 최적화 기법</vt:lpstr>
      <vt:lpstr>02 프로세스 | 앙상블 기법</vt:lpstr>
      <vt:lpstr>02 프로세스 | 앙상블 기법</vt:lpstr>
      <vt:lpstr>02 프로세스 | 앙상블 기법</vt:lpstr>
      <vt:lpstr>03 시험 결과 | 학습결과 비교</vt:lpstr>
      <vt:lpstr>03 시험 결과 | 최종 모델 선정</vt:lpstr>
      <vt:lpstr>04 결론 | 수행 결과</vt:lpstr>
      <vt:lpstr>04 결론 | Lesson &amp; Learn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TAEMIN SEO</dc:creator>
  <cp:lastModifiedBy>서태민/책임연구원/CX기술팀(taemin.seo@lge.com)</cp:lastModifiedBy>
  <cp:revision>130</cp:revision>
  <dcterms:created xsi:type="dcterms:W3CDTF">2023-02-17T01:39:43Z</dcterms:created>
  <dcterms:modified xsi:type="dcterms:W3CDTF">2023-02-24T00:13:52Z</dcterms:modified>
</cp:coreProperties>
</file>