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269" r:id="rId3"/>
    <p:sldId id="270" r:id="rId4"/>
    <p:sldId id="271" r:id="rId5"/>
    <p:sldId id="264" r:id="rId6"/>
    <p:sldId id="268" r:id="rId7"/>
    <p:sldId id="295" r:id="rId8"/>
    <p:sldId id="266" r:id="rId9"/>
    <p:sldId id="296" r:id="rId10"/>
    <p:sldId id="279" r:id="rId11"/>
    <p:sldId id="280" r:id="rId12"/>
    <p:sldId id="283" r:id="rId13"/>
    <p:sldId id="285" r:id="rId14"/>
    <p:sldId id="289" r:id="rId15"/>
    <p:sldId id="290" r:id="rId16"/>
    <p:sldId id="291" r:id="rId17"/>
    <p:sldId id="288" r:id="rId18"/>
    <p:sldId id="292" r:id="rId19"/>
    <p:sldId id="282" r:id="rId20"/>
    <p:sldId id="277" r:id="rId21"/>
    <p:sldId id="278" r:id="rId2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EBF1DE"/>
    <a:srgbClr val="DCE6F2"/>
    <a:srgbClr val="EEECE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34" autoAdjust="0"/>
    <p:restoredTop sz="96429" autoAdjust="0"/>
  </p:normalViewPr>
  <p:slideViewPr>
    <p:cSldViewPr showGuides="1">
      <p:cViewPr varScale="1">
        <p:scale>
          <a:sx n="85" d="100"/>
          <a:sy n="85" d="100"/>
        </p:scale>
        <p:origin x="1824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BE135-741F-4042-BEF7-30E2E02748A3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D744D-A5B8-43BB-8367-5BF48FA04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4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744D-A5B8-43BB-8367-5BF48FA048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08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69CF58-823B-44AF-8A02-AD3926E99B51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71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426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0913"/>
            <a:fld id="{6D9ED8BC-CB6B-470B-B8CF-354B448C7917}" type="slidenum">
              <a:rPr lang="ko-KR" altLang="en-US" smtClean="0"/>
              <a:pPr defTabSz="950913"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56750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0913"/>
            <a:fld id="{6D9ED8BC-CB6B-470B-B8CF-354B448C7917}" type="slidenum">
              <a:rPr lang="ko-KR" altLang="en-US" smtClean="0">
                <a:solidFill>
                  <a:prstClr val="black"/>
                </a:solidFill>
              </a:rPr>
              <a:pPr defTabSz="950913"/>
              <a:t>21</a:t>
            </a:fld>
            <a:endParaRPr lang="en-US" altLang="ko-K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6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09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32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459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69CF58-823B-44AF-8A02-AD3926E99B51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773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69CF58-823B-44AF-8A02-AD3926E99B51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35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69CF58-823B-44AF-8A02-AD3926E99B51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97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69CF58-823B-44AF-8A02-AD3926E99B51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94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69CF58-823B-44AF-8A02-AD3926E99B51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6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E4CC-EC0C-48EF-AC00-55BB449506B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1BDD-7284-48FD-9E2B-956C96173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4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E4CC-EC0C-48EF-AC00-55BB449506B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1BDD-7284-48FD-9E2B-956C96173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8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E4CC-EC0C-48EF-AC00-55BB449506B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1BDD-7284-48FD-9E2B-956C96173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7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E4CC-EC0C-48EF-AC00-55BB449506B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1BDD-7284-48FD-9E2B-956C96173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E4CC-EC0C-48EF-AC00-55BB449506B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1BDD-7284-48FD-9E2B-956C96173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91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E4CC-EC0C-48EF-AC00-55BB449506B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1BDD-7284-48FD-9E2B-956C96173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6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E4CC-EC0C-48EF-AC00-55BB449506B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1BDD-7284-48FD-9E2B-956C96173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2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E4CC-EC0C-48EF-AC00-55BB449506B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1BDD-7284-48FD-9E2B-956C96173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4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E4CC-EC0C-48EF-AC00-55BB449506B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1BDD-7284-48FD-9E2B-956C96173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E4CC-EC0C-48EF-AC00-55BB449506B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1BDD-7284-48FD-9E2B-956C96173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0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E4CC-EC0C-48EF-AC00-55BB449506B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1BDD-7284-48FD-9E2B-956C96173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5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3E4CC-EC0C-48EF-AC00-55BB449506BF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1BDD-7284-48FD-9E2B-956C96173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8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2446" y="2924944"/>
            <a:ext cx="4667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u="sng" smtClean="0"/>
              <a:t>HR Profile</a:t>
            </a:r>
            <a:endParaRPr lang="ko-KR" altLang="en-US" sz="7200" b="1" u="sng"/>
          </a:p>
        </p:txBody>
      </p:sp>
    </p:spTree>
    <p:extLst>
      <p:ext uri="{BB962C8B-B14F-4D97-AF65-F5344CB8AC3E}">
        <p14:creationId xmlns:p14="http://schemas.microsoft.com/office/powerpoint/2010/main" val="36393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12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51016" y="1873211"/>
            <a:ext cx="7212445" cy="47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3231" tIns="33231" rIns="33231" bIns="33231">
            <a:spAutoFit/>
          </a:bodyPr>
          <a:lstStyle>
            <a:defPPr>
              <a:defRPr lang="ko-KR"/>
            </a:defPPr>
            <a:lvl1pPr marL="0" marR="0" lvl="0" indent="0" defTabSz="95885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 kumimoji="1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defRPr>
            </a:lvl1pPr>
          </a:lstStyle>
          <a:p>
            <a:pPr marL="90488" indent="-90488" fontAlgn="t">
              <a:buFont typeface="Wingdings" panose="05000000000000000000" pitchFamily="2" charset="2"/>
              <a:buChar char="§"/>
              <a:defRPr/>
            </a:pPr>
            <a:r>
              <a:rPr lang="ko-KR" altLang="en-US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가동률 및</a:t>
            </a:r>
            <a:r>
              <a:rPr lang="en-US" altLang="ko-KR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품질의 향상</a:t>
            </a:r>
            <a:endParaRPr lang="en-US" altLang="ko-KR" sz="1200" b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fontAlgn="t">
              <a:buNone/>
              <a:defRPr/>
            </a:pPr>
            <a:r>
              <a:rPr lang="en-US" altLang="ko-KR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- Gear / Bearing</a:t>
            </a:r>
            <a:r>
              <a:rPr lang="ko-KR" altLang="en-US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등 의 조립 불량</a:t>
            </a:r>
            <a:r>
              <a:rPr lang="en-US" altLang="ko-KR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노화를 진단 및 예지하여</a:t>
            </a:r>
            <a:r>
              <a:rPr lang="en-US" altLang="ko-KR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설비의 이물</a:t>
            </a:r>
            <a:r>
              <a:rPr lang="en-US" altLang="ko-KR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r>
              <a:rPr lang="ko-KR" altLang="en-US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주행 불안정 등의 생산 차질 요소를 사전 차단 </a:t>
            </a:r>
            <a:endParaRPr lang="en-US" altLang="ko-KR" sz="1200" b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8" name="Rectangle 25"/>
          <p:cNvSpPr>
            <a:spLocks noChangeArrowheads="1"/>
          </p:cNvSpPr>
          <p:nvPr/>
        </p:nvSpPr>
        <p:spPr bwMode="auto">
          <a:xfrm>
            <a:off x="196774" y="608491"/>
            <a:ext cx="820241" cy="4012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ko-KR" altLang="en-US" sz="1300" b="1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개요 </a:t>
            </a:r>
            <a:endParaRPr lang="en-US" altLang="ko-KR" sz="1300" b="1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194325" y="1145779"/>
            <a:ext cx="820241" cy="5826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en-US" altLang="ko-KR" sz="1300" b="1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Pain</a:t>
            </a:r>
          </a:p>
          <a:p>
            <a:pPr algn="ctr" eaLnBrk="0" latinLnBrk="0" hangingPunct="0">
              <a:defRPr/>
            </a:pPr>
            <a:r>
              <a:rPr lang="en-US" altLang="ko-KR" sz="1300" b="1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Point</a:t>
            </a:r>
          </a:p>
        </p:txBody>
      </p:sp>
      <p:sp>
        <p:nvSpPr>
          <p:cNvPr id="83" name="Text Box 12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51015" y="1075973"/>
            <a:ext cx="6356066" cy="65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3231" tIns="33231" rIns="33231" bIns="33231">
            <a:spAutoFit/>
          </a:bodyPr>
          <a:lstStyle>
            <a:defPPr>
              <a:defRPr lang="ko-KR"/>
            </a:defPPr>
            <a:lvl1pPr marL="0" marR="0" lvl="0" indent="0" defTabSz="95885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 kumimoji="1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defRPr>
            </a:lvl1pPr>
          </a:lstStyle>
          <a:p>
            <a:pPr marL="90488" indent="-90488" fontAlgn="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양산 시 진공 챔버 내 부품손상 및 조립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Miss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등 상태 확인 불가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(PM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주기 등 특정 시기에만 확인 가능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en-US" altLang="ko-KR" sz="1200" b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 </a:t>
            </a:r>
          </a:p>
          <a:p>
            <a:pPr marL="90488" indent="-90488" fontAlgn="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이상 발생 인지 후 작업중지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대량 불량 및 수율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Loss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발생 </a:t>
            </a: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7" name="Rectangle 23"/>
          <p:cNvSpPr>
            <a:spLocks noChangeArrowheads="1"/>
          </p:cNvSpPr>
          <p:nvPr/>
        </p:nvSpPr>
        <p:spPr bwMode="auto">
          <a:xfrm>
            <a:off x="1434018" y="3033239"/>
            <a:ext cx="1145896" cy="4809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Data</a:t>
            </a:r>
            <a:r>
              <a:rPr lang="ko-KR" altLang="en-US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 수집</a:t>
            </a:r>
            <a:endParaRPr lang="en-US" altLang="ko-KR" sz="1100" kern="0" dirty="0">
              <a:solidFill>
                <a:prstClr val="black"/>
              </a:solidFill>
              <a:latin typeface="+mj-lt"/>
              <a:ea typeface="LG스마트체 Regular" panose="020B0600000101010101" pitchFamily="50" charset="-127"/>
            </a:endParaRP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전처리기 개발</a:t>
            </a:r>
            <a:endParaRPr lang="ko-KR" altLang="ko-KR" sz="1100" kern="0" dirty="0">
              <a:solidFill>
                <a:prstClr val="black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88" name="Rectangle 23"/>
          <p:cNvSpPr>
            <a:spLocks noChangeArrowheads="1"/>
          </p:cNvSpPr>
          <p:nvPr/>
        </p:nvSpPr>
        <p:spPr bwMode="auto">
          <a:xfrm>
            <a:off x="2853032" y="3033239"/>
            <a:ext cx="1140477" cy="4809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장비 연동</a:t>
            </a:r>
            <a:endParaRPr lang="en-US" altLang="ko-KR" sz="1100" kern="0" dirty="0">
              <a:solidFill>
                <a:prstClr val="black"/>
              </a:solidFill>
              <a:latin typeface="+mj-lt"/>
              <a:ea typeface="LG스마트체 Regular" panose="020B0600000101010101" pitchFamily="50" charset="-127"/>
            </a:endParaRP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Interface </a:t>
            </a:r>
            <a:r>
              <a:rPr lang="ko-KR" altLang="en-US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구축</a:t>
            </a:r>
            <a:endParaRPr lang="ko-KR" altLang="ko-KR" sz="1100" kern="0" dirty="0">
              <a:solidFill>
                <a:prstClr val="black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93" name="Rectangle 23"/>
          <p:cNvSpPr>
            <a:spLocks noChangeArrowheads="1"/>
          </p:cNvSpPr>
          <p:nvPr/>
        </p:nvSpPr>
        <p:spPr bwMode="auto">
          <a:xfrm>
            <a:off x="4399979" y="3033239"/>
            <a:ext cx="1140477" cy="4809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진단</a:t>
            </a:r>
            <a:r>
              <a:rPr lang="en-US" altLang="ko-KR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/</a:t>
            </a:r>
            <a:r>
              <a:rPr lang="ko-KR" altLang="en-US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예지</a:t>
            </a:r>
            <a:endParaRPr lang="en-US" altLang="ko-KR" sz="1100" kern="0" dirty="0">
              <a:solidFill>
                <a:prstClr val="black"/>
              </a:solidFill>
              <a:latin typeface="+mj-lt"/>
              <a:ea typeface="LG스마트체 Regular" panose="020B0600000101010101" pitchFamily="50" charset="-127"/>
            </a:endParaRP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ML</a:t>
            </a:r>
            <a:r>
              <a:rPr lang="ko-KR" altLang="en-US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 모델 구축</a:t>
            </a:r>
            <a:endParaRPr lang="ko-KR" altLang="ko-KR" sz="1100" kern="0" dirty="0">
              <a:solidFill>
                <a:prstClr val="black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94" name="Rectangle 23"/>
          <p:cNvSpPr>
            <a:spLocks noChangeArrowheads="1"/>
          </p:cNvSpPr>
          <p:nvPr/>
        </p:nvSpPr>
        <p:spPr bwMode="auto">
          <a:xfrm>
            <a:off x="5849873" y="3032951"/>
            <a:ext cx="1392637" cy="4809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상태 감시</a:t>
            </a:r>
            <a:endParaRPr lang="en-US" altLang="ko-KR" sz="1100" kern="0" dirty="0">
              <a:solidFill>
                <a:prstClr val="black"/>
              </a:solidFill>
              <a:latin typeface="+mj-lt"/>
              <a:ea typeface="LG스마트체 Regular" panose="020B0600000101010101" pitchFamily="50" charset="-127"/>
            </a:endParaRP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Alarm</a:t>
            </a:r>
            <a:r>
              <a:rPr lang="ko-KR" altLang="en-US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 </a:t>
            </a:r>
            <a:r>
              <a:rPr lang="en-US" altLang="ko-KR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System </a:t>
            </a:r>
            <a:r>
              <a:rPr lang="ko-KR" altLang="en-US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구축</a:t>
            </a:r>
            <a:endParaRPr lang="en-US" altLang="ko-KR" sz="1100" kern="0" dirty="0">
              <a:solidFill>
                <a:prstClr val="black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95" name="Rectangle 23"/>
          <p:cNvSpPr>
            <a:spLocks noChangeArrowheads="1"/>
          </p:cNvSpPr>
          <p:nvPr/>
        </p:nvSpPr>
        <p:spPr bwMode="auto">
          <a:xfrm>
            <a:off x="7567848" y="3032951"/>
            <a:ext cx="1140477" cy="4809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Model </a:t>
            </a:r>
            <a:r>
              <a:rPr lang="ko-KR" altLang="en-US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적용</a:t>
            </a:r>
            <a:endParaRPr lang="en-US" altLang="ko-KR" sz="1100" kern="0" dirty="0">
              <a:solidFill>
                <a:prstClr val="black"/>
              </a:solidFill>
              <a:latin typeface="+mj-lt"/>
              <a:ea typeface="LG스마트체 Regular" panose="020B0600000101010101" pitchFamily="50" charset="-127"/>
            </a:endParaRP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설비 확대</a:t>
            </a:r>
            <a:endParaRPr lang="en-US" altLang="ko-KR" sz="1100" kern="0" dirty="0">
              <a:solidFill>
                <a:prstClr val="black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97" name="오른쪽 화살표 96"/>
          <p:cNvSpPr/>
          <p:nvPr/>
        </p:nvSpPr>
        <p:spPr>
          <a:xfrm>
            <a:off x="1434018" y="3199402"/>
            <a:ext cx="7505540" cy="14861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23" b="1" dirty="0">
              <a:solidFill>
                <a:srgbClr val="FF0000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31796" y="2966770"/>
            <a:ext cx="324795" cy="16645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" tIns="3323" rIns="3323" bIns="332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prstClr val="white"/>
                </a:solidFill>
                <a:latin typeface="+mj-lt"/>
                <a:ea typeface="LG스마트체 Regular" panose="020B0600000101010101" pitchFamily="50" charset="-127"/>
              </a:rPr>
              <a:t>완료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794112" y="2979125"/>
            <a:ext cx="324795" cy="16645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" tIns="3323" rIns="3323" bIns="332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>
                <a:solidFill>
                  <a:prstClr val="white"/>
                </a:solidFill>
                <a:latin typeface="+mj-lt"/>
                <a:ea typeface="LG스마트체 Regular" panose="020B0600000101010101" pitchFamily="50" charset="-127"/>
              </a:rPr>
              <a:t>완료</a:t>
            </a:r>
            <a:endParaRPr kumimoji="1" lang="ko-KR" altLang="en-US" sz="800" b="1" dirty="0">
              <a:solidFill>
                <a:prstClr val="white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152563" y="2859614"/>
            <a:ext cx="567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‘20.11/20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584190" y="2859614"/>
            <a:ext cx="567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‘21.1/10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907347" y="2859614"/>
            <a:ext cx="72065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‘~21.06/15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6621596" y="2859326"/>
            <a:ext cx="567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‘~21.7/31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8184371" y="2867046"/>
            <a:ext cx="6386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‘~21.9/30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779002" y="1870053"/>
            <a:ext cx="1576071" cy="237607"/>
            <a:chOff x="7162337" y="2600204"/>
            <a:chExt cx="1576071" cy="237607"/>
          </a:xfrm>
        </p:grpSpPr>
        <p:sp>
          <p:nvSpPr>
            <p:cNvPr id="56" name="Text Box 125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>
              <a:off x="7484456" y="2600204"/>
              <a:ext cx="1253952" cy="237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3231" tIns="33231" rIns="33231" bIns="33231">
              <a:spAutoFit/>
            </a:bodyPr>
            <a:lstStyle>
              <a:defPPr>
                <a:defRPr lang="ko-KR"/>
              </a:defPPr>
              <a:lvl1pPr marL="0" marR="0" lvl="0" indent="0" defTabSz="958850" eaLnBrk="1" latinLnBrk="1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q"/>
                <a:tabLst/>
                <a:defRPr kumimoji="1" sz="1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defRPr>
              </a:lvl1pPr>
            </a:lstStyle>
            <a:p>
              <a:pPr fontAlgn="t">
                <a:buNone/>
                <a:defRPr/>
              </a:pPr>
              <a:r>
                <a:rPr lang="en-US" altLang="ko-KR" sz="11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LG스마트체 Regular" panose="020B0600000101010101" pitchFamily="50" charset="-127"/>
                </a:rPr>
                <a:t>PHM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7162337" y="2643753"/>
              <a:ext cx="324795" cy="16645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23" tIns="3323" rIns="3323" bIns="3323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>
                  <a:solidFill>
                    <a:schemeClr val="bg1"/>
                  </a:solidFill>
                  <a:latin typeface="+mj-lt"/>
                  <a:ea typeface="LG스마트체 Regular" panose="020B0600000101010101" pitchFamily="50" charset="-127"/>
                </a:rPr>
                <a:t>Goal</a:t>
              </a:r>
              <a:endParaRPr kumimoji="1" lang="ko-KR" altLang="en-US" sz="800" b="1" dirty="0">
                <a:solidFill>
                  <a:schemeClr val="bg1"/>
                </a:solidFill>
                <a:latin typeface="+mj-lt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194324" y="1858919"/>
            <a:ext cx="820241" cy="6949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ko-KR" altLang="en-US" sz="1300" b="1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차별화 </a:t>
            </a:r>
            <a:endParaRPr lang="en-US" altLang="ko-KR" sz="1300" b="1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  <a:p>
            <a:pPr algn="ctr" eaLnBrk="0" latinLnBrk="0" hangingPunct="0">
              <a:defRPr/>
            </a:pPr>
            <a:r>
              <a:rPr lang="ko-KR" altLang="en-US" sz="1300" b="1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목표</a:t>
            </a:r>
            <a:endParaRPr lang="en-US" altLang="ko-KR" sz="1300" b="1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67" name="Rectangle 25"/>
          <p:cNvSpPr>
            <a:spLocks noChangeArrowheads="1"/>
          </p:cNvSpPr>
          <p:nvPr/>
        </p:nvSpPr>
        <p:spPr bwMode="auto">
          <a:xfrm>
            <a:off x="194324" y="2684336"/>
            <a:ext cx="820241" cy="10709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en-US" altLang="ko-KR" sz="1300" b="1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Road</a:t>
            </a:r>
          </a:p>
          <a:p>
            <a:pPr algn="ctr" eaLnBrk="0" latinLnBrk="0" hangingPunct="0">
              <a:defRPr/>
            </a:pPr>
            <a:r>
              <a:rPr lang="en-US" altLang="ko-KR" sz="1300" b="1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Map</a:t>
            </a:r>
          </a:p>
        </p:txBody>
      </p:sp>
      <p:sp>
        <p:nvSpPr>
          <p:cNvPr id="69" name="Rectangle 25"/>
          <p:cNvSpPr>
            <a:spLocks noChangeArrowheads="1"/>
          </p:cNvSpPr>
          <p:nvPr/>
        </p:nvSpPr>
        <p:spPr bwMode="auto">
          <a:xfrm>
            <a:off x="194324" y="3885768"/>
            <a:ext cx="820241" cy="182218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ko-KR" altLang="en-US" sz="1300" b="1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접근법</a:t>
            </a:r>
            <a:endParaRPr lang="en-US" altLang="ko-KR" sz="1300" b="1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  <a:p>
            <a:pPr algn="ctr" eaLnBrk="0" latinLnBrk="0" hangingPunct="0">
              <a:defRPr/>
            </a:pPr>
            <a:endParaRPr lang="en-US" altLang="ko-KR" sz="1300" b="1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  <a:p>
            <a:pPr algn="ctr" eaLnBrk="0" latinLnBrk="0" hangingPunct="0">
              <a:defRPr/>
            </a:pPr>
            <a:r>
              <a:rPr lang="ko-KR" altLang="en-US" sz="1300" b="1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및</a:t>
            </a:r>
            <a:endParaRPr lang="en-US" altLang="ko-KR" sz="1300" b="1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  <a:p>
            <a:pPr algn="ctr" eaLnBrk="0" latinLnBrk="0" hangingPunct="0">
              <a:defRPr/>
            </a:pPr>
            <a:endParaRPr lang="en-US" altLang="ko-KR" sz="1300" b="1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  <a:p>
            <a:pPr algn="ctr" eaLnBrk="0" latinLnBrk="0" hangingPunct="0">
              <a:defRPr/>
            </a:pPr>
            <a:r>
              <a:rPr lang="ko-KR" altLang="en-US" sz="1300" b="1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성과</a:t>
            </a:r>
            <a:endParaRPr lang="en-US" altLang="ko-KR" sz="1300" b="1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70" name="Rectangle 25"/>
          <p:cNvSpPr>
            <a:spLocks noChangeArrowheads="1"/>
          </p:cNvSpPr>
          <p:nvPr/>
        </p:nvSpPr>
        <p:spPr bwMode="auto">
          <a:xfrm>
            <a:off x="194323" y="5844477"/>
            <a:ext cx="820241" cy="7768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ko-KR" altLang="en-US" sz="1300" b="1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결론</a:t>
            </a:r>
            <a:endParaRPr lang="en-US" altLang="ko-KR" sz="1300" b="1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71" name="Text Box 12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51015" y="5997126"/>
            <a:ext cx="7917099" cy="53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3231" tIns="33231" rIns="33231" bIns="33231">
            <a:spAutoFit/>
          </a:bodyPr>
          <a:lstStyle>
            <a:defPPr>
              <a:defRPr lang="ko-KR"/>
            </a:defPPr>
            <a:lvl1pPr marL="0" marR="0" lvl="0" indent="0" defTabSz="95885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 kumimoji="1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defRPr>
            </a:lvl1pPr>
          </a:lstStyle>
          <a:p>
            <a:pPr fontAlgn="base">
              <a:buFont typeface="Wingdings" pitchFamily="2" charset="2"/>
              <a:buNone/>
              <a:defRPr/>
            </a:pP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특정 부품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(Bevel Gear)</a:t>
            </a:r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의 고장 정도에 대해 정확도 높은 진단을 내릴 수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있는 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Model</a:t>
            </a:r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확보함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fontAlgn="base">
              <a:buNone/>
              <a:defRPr/>
            </a:pP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실제 </a:t>
            </a:r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현장에서 예상되는 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 Imbalanced</a:t>
            </a:r>
            <a:r>
              <a:rPr lang="ko-KR" altLang="en-US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상황에서 성능을 끌어올릴 수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있는 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Solution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 확보함</a:t>
            </a: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en-US" altLang="ko-KR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7" name="직사각형 116"/>
          <p:cNvSpPr>
            <a:spLocks noChangeArrowheads="1"/>
          </p:cNvSpPr>
          <p:nvPr/>
        </p:nvSpPr>
        <p:spPr bwMode="auto">
          <a:xfrm>
            <a:off x="1488085" y="3856713"/>
            <a:ext cx="1087798" cy="30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3200" rIns="0" bIns="43200">
            <a:spAutoFit/>
          </a:bodyPr>
          <a:lstStyle>
            <a:defPPr>
              <a:defRPr lang="ko-KR"/>
            </a:defPPr>
            <a:lvl1pPr marL="0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5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0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3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8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22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7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11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55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994" indent="-84994" defTabSz="631474">
              <a:spcBef>
                <a:spcPts val="92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Arial Narrow"/>
                <a:ea typeface="LG스마트체2.0 Regular"/>
                <a:sym typeface="Wingdings 2" pitchFamily="18" charset="2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Arial Narrow"/>
                <a:ea typeface="LG스마트체2.0 Regular"/>
                <a:sym typeface="Wingdings 2" pitchFamily="18" charset="2"/>
              </a:rPr>
              <a:t>Classification</a:t>
            </a:r>
            <a:endParaRPr lang="ko-KR" altLang="en-US" sz="1400" b="1" dirty="0">
              <a:solidFill>
                <a:prstClr val="black"/>
              </a:solidFill>
              <a:latin typeface="Arial Narrow"/>
              <a:ea typeface="LG스마트체2.0 Regular"/>
              <a:sym typeface="Wingdings 2" pitchFamily="18" charset="2"/>
            </a:endParaRPr>
          </a:p>
        </p:txBody>
      </p:sp>
      <p:sp>
        <p:nvSpPr>
          <p:cNvPr id="136" name="직사각형 135"/>
          <p:cNvSpPr>
            <a:spLocks noChangeArrowheads="1"/>
          </p:cNvSpPr>
          <p:nvPr/>
        </p:nvSpPr>
        <p:spPr bwMode="auto">
          <a:xfrm>
            <a:off x="3542038" y="3852473"/>
            <a:ext cx="929100" cy="30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3200" rIns="0" bIns="43200">
            <a:spAutoFit/>
          </a:bodyPr>
          <a:lstStyle>
            <a:defPPr>
              <a:defRPr lang="ko-KR"/>
            </a:defPPr>
            <a:lvl1pPr marL="0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5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0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3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8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22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7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11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55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994" indent="-84994" defTabSz="631474">
              <a:spcBef>
                <a:spcPts val="92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Arial Narrow"/>
                <a:ea typeface="LG스마트체2.0 Regular"/>
                <a:sym typeface="Wingdings 2" pitchFamily="18" charset="2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Arial Narrow"/>
                <a:ea typeface="LG스마트체2.0 Regular"/>
                <a:sym typeface="Wingdings 2" pitchFamily="18" charset="2"/>
              </a:rPr>
              <a:t>Regression</a:t>
            </a:r>
            <a:endParaRPr lang="ko-KR" altLang="en-US" sz="1400" b="1" dirty="0">
              <a:solidFill>
                <a:prstClr val="black"/>
              </a:solidFill>
              <a:latin typeface="Arial Narrow"/>
              <a:ea typeface="LG스마트체2.0 Regular"/>
              <a:sym typeface="Wingdings 2" pitchFamily="18" charset="2"/>
            </a:endParaRPr>
          </a:p>
        </p:txBody>
      </p:sp>
      <p:sp>
        <p:nvSpPr>
          <p:cNvPr id="137" name="직사각형 136"/>
          <p:cNvSpPr>
            <a:spLocks noChangeArrowheads="1"/>
          </p:cNvSpPr>
          <p:nvPr/>
        </p:nvSpPr>
        <p:spPr bwMode="auto">
          <a:xfrm>
            <a:off x="5437294" y="3862964"/>
            <a:ext cx="1341073" cy="30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3200" rIns="0" bIns="43200">
            <a:spAutoFit/>
          </a:bodyPr>
          <a:lstStyle>
            <a:defPPr>
              <a:defRPr lang="ko-KR"/>
            </a:defPPr>
            <a:lvl1pPr marL="0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5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0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3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8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22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7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11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55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994" indent="-84994" defTabSz="631474">
              <a:spcBef>
                <a:spcPts val="92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Arial Narrow"/>
                <a:ea typeface="LG스마트체2.0 Regular"/>
                <a:sym typeface="Wingdings 2" pitchFamily="18" charset="2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Arial Narrow"/>
                <a:ea typeface="LG스마트체2.0 Regular"/>
                <a:sym typeface="Wingdings 2" pitchFamily="18" charset="2"/>
              </a:rPr>
              <a:t>Imbalanced Data</a:t>
            </a:r>
            <a:endParaRPr lang="ko-KR" altLang="en-US" sz="1400" b="1" dirty="0">
              <a:solidFill>
                <a:prstClr val="black"/>
              </a:solidFill>
              <a:latin typeface="Arial Narrow"/>
              <a:ea typeface="LG스마트체2.0 Regular"/>
              <a:sym typeface="Wingdings 2" pitchFamily="18" charset="2"/>
            </a:endParaRPr>
          </a:p>
        </p:txBody>
      </p:sp>
      <p:sp>
        <p:nvSpPr>
          <p:cNvPr id="138" name="직사각형 137"/>
          <p:cNvSpPr>
            <a:spLocks noChangeArrowheads="1"/>
          </p:cNvSpPr>
          <p:nvPr/>
        </p:nvSpPr>
        <p:spPr bwMode="auto">
          <a:xfrm>
            <a:off x="7744523" y="3868772"/>
            <a:ext cx="1317027" cy="30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3200" rIns="0" bIns="43200">
            <a:spAutoFit/>
          </a:bodyPr>
          <a:lstStyle>
            <a:defPPr>
              <a:defRPr lang="ko-KR"/>
            </a:defPPr>
            <a:lvl1pPr marL="0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5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0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3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8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22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7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11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55" algn="l" defTabSz="914290" rtl="0" eaLnBrk="1" latinLnBrk="1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994" indent="-84994" defTabSz="631474">
              <a:spcBef>
                <a:spcPts val="92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Arial Narrow"/>
                <a:ea typeface="LG스마트체2.0 Regular"/>
                <a:sym typeface="Wingdings 2" pitchFamily="18" charset="2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Arial Narrow"/>
                <a:ea typeface="LG스마트체2.0 Regular"/>
                <a:sym typeface="Wingdings 2" pitchFamily="18" charset="2"/>
              </a:rPr>
              <a:t>Outlier Detection</a:t>
            </a:r>
            <a:endParaRPr lang="ko-KR" altLang="en-US" sz="1400" b="1" dirty="0">
              <a:solidFill>
                <a:prstClr val="black"/>
              </a:solidFill>
              <a:latin typeface="Arial Narrow"/>
              <a:ea typeface="LG스마트체2.0 Regular"/>
              <a:sym typeface="Wingdings 2" pitchFamily="18" charset="2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86389" y="4296706"/>
            <a:ext cx="730879" cy="73087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itchFamily="50" charset="-127"/>
              </a:rPr>
              <a:t>Hard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itchFamily="50" charset="-127"/>
              </a:rPr>
              <a:t>Defect</a:t>
            </a:r>
            <a:endParaRPr lang="ko-KR" altLang="en-US" sz="1000" b="1" dirty="0">
              <a:solidFill>
                <a:srgbClr val="FF0000"/>
              </a:solidFill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1258199" y="4307511"/>
            <a:ext cx="769500" cy="7695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</a:rPr>
              <a:t>Normal</a:t>
            </a:r>
            <a:endParaRPr lang="ko-KR" altLang="en-US" sz="10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1708462" y="4977078"/>
            <a:ext cx="730879" cy="73087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itchFamily="50" charset="-127"/>
              </a:rPr>
              <a:t>Soft</a:t>
            </a:r>
          </a:p>
          <a:p>
            <a:pPr algn="ctr"/>
            <a:r>
              <a:rPr lang="en-US" altLang="ko-KR" sz="1000" b="1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itchFamily="50" charset="-127"/>
              </a:rPr>
              <a:t>Defect</a:t>
            </a:r>
            <a:endParaRPr lang="ko-KR" altLang="en-US" sz="1000" b="1" dirty="0">
              <a:solidFill>
                <a:srgbClr val="006600"/>
              </a:solidFill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1097" y="4090444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Predict 99% </a:t>
            </a:r>
            <a:r>
              <a:rPr lang="en-US" altLang="ko-KR" sz="2400" b="1" dirty="0">
                <a:solidFill>
                  <a:srgbClr val="0000FF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↑</a:t>
            </a:r>
            <a:endParaRPr lang="ko-KR" altLang="en-US" sz="24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492" y="4342490"/>
            <a:ext cx="1288247" cy="117871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70040" y="5370645"/>
            <a:ext cx="1537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Arial Narrow" panose="020B0606020202030204" pitchFamily="34" charset="0"/>
                <a:ea typeface="LG스마트체 Regular" pitchFamily="50" charset="-127"/>
              </a:rPr>
              <a:t>Defect Degree</a:t>
            </a:r>
            <a:endParaRPr lang="ko-KR" altLang="en-US" sz="1200" b="1" dirty="0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780360" y="5363773"/>
            <a:ext cx="829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415827" y="415100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Predict 98% </a:t>
            </a:r>
            <a:r>
              <a:rPr lang="en-US" altLang="ko-KR" sz="2400" b="1" dirty="0">
                <a:solidFill>
                  <a:srgbClr val="0000FF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↑</a:t>
            </a:r>
            <a:endParaRPr lang="ko-KR" altLang="en-US" sz="24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rot="2027802">
            <a:off x="5430916" y="4283200"/>
            <a:ext cx="1744044" cy="112117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204981" y="4287429"/>
            <a:ext cx="763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itchFamily="50" charset="-127"/>
              </a:rPr>
              <a:t>Defect</a:t>
            </a:r>
            <a:endParaRPr lang="ko-KR" altLang="en-US" b="1" dirty="0">
              <a:solidFill>
                <a:srgbClr val="FF0000"/>
              </a:solidFill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15708" y="4290029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Arial Narrow" panose="020B0606020202030204" pitchFamily="34" charset="0"/>
                <a:ea typeface="LG스마트체 Regular" pitchFamily="50" charset="-127"/>
              </a:rPr>
              <a:t>Normal</a:t>
            </a:r>
            <a:endParaRPr lang="ko-KR" altLang="en-US" b="1" dirty="0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148" name="Text Box 12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51016" y="2351202"/>
            <a:ext cx="3034065" cy="25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3231" tIns="33231" rIns="33231" bIns="33231">
            <a:spAutoFit/>
          </a:bodyPr>
          <a:lstStyle>
            <a:defPPr>
              <a:defRPr lang="ko-KR"/>
            </a:defPPr>
            <a:lvl1pPr marL="0" marR="0" lvl="0" indent="0" defTabSz="95885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 kumimoji="1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defRPr>
            </a:lvl1pPr>
          </a:lstStyle>
          <a:p>
            <a:pPr marL="90488" indent="-90488" fontAlgn="t">
              <a:buFont typeface="Wingdings" panose="05000000000000000000" pitchFamily="2" charset="2"/>
              <a:buChar char="§"/>
              <a:defRPr/>
            </a:pP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상태 기반 </a:t>
            </a:r>
            <a:r>
              <a:rPr lang="en-US" altLang="ko-KR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응용을 통한 관리 </a:t>
            </a:r>
            <a:r>
              <a:rPr lang="en-US" altLang="ko-KR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System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구축</a:t>
            </a:r>
            <a:endParaRPr lang="en-US" altLang="ko-KR" sz="1200" b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9" name="Rectangle 17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18754" y="696438"/>
            <a:ext cx="746473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762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장비 관리 효율화</a:t>
            </a:r>
            <a:r>
              <a:rPr lang="en-US" altLang="ko-KR" sz="1600" b="1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및 가동률 향상을 위한 증착 라인 반송 구동부 고장 </a:t>
            </a:r>
            <a:r>
              <a:rPr lang="ko-KR" altLang="en-US" sz="1600" b="1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예지 </a:t>
            </a:r>
            <a:r>
              <a:rPr lang="ko-KR" altLang="en-US" sz="1600" b="1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시스템 </a:t>
            </a:r>
            <a:r>
              <a:rPr lang="en-US" altLang="ko-KR" sz="1600" b="1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– 4</a:t>
            </a:r>
            <a:r>
              <a:rPr lang="ko-KR" altLang="en-US" sz="1600" b="1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가지 접근</a:t>
            </a:r>
            <a:endParaRPr lang="ko-KR" altLang="en-US" sz="1600" b="1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813563" y="4132716"/>
            <a:ext cx="1571565" cy="1342494"/>
            <a:chOff x="7660818" y="4203118"/>
            <a:chExt cx="1571565" cy="1342494"/>
          </a:xfrm>
        </p:grpSpPr>
        <p:sp>
          <p:nvSpPr>
            <p:cNvPr id="142" name="타원 141"/>
            <p:cNvSpPr/>
            <p:nvPr/>
          </p:nvSpPr>
          <p:spPr>
            <a:xfrm>
              <a:off x="7696435" y="4478934"/>
              <a:ext cx="934306" cy="93430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Normal</a:t>
              </a:r>
              <a:endParaRPr lang="ko-KR" altLang="en-US" sz="12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84546" y="4203118"/>
              <a:ext cx="617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3200" dirty="0">
                  <a:solidFill>
                    <a:srgbClr val="FF0000"/>
                  </a:solidFill>
                </a:rPr>
                <a:t> </a:t>
              </a:r>
              <a:endParaRPr lang="ko-KR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8458091" y="4318437"/>
              <a:ext cx="390782" cy="39078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8695056" y="4402709"/>
              <a:ext cx="53732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Arial Narrow" panose="020B0606020202030204" pitchFamily="34" charset="0"/>
                  <a:ea typeface="LG스마트체 Regular" pitchFamily="50" charset="-127"/>
                </a:rPr>
                <a:t>Defect</a:t>
              </a:r>
              <a:endParaRPr lang="ko-KR" altLang="en-US" sz="1100" b="1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itchFamily="50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879594" y="4521711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rgbClr val="0000FF"/>
                  </a:solidFill>
                </a:rPr>
                <a:t> </a:t>
              </a:r>
              <a:endParaRPr lang="ko-KR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080543" y="453145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rgbClr val="0000FF"/>
                  </a:solidFill>
                </a:rPr>
                <a:t> </a:t>
              </a:r>
              <a:endParaRPr lang="ko-KR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961793" y="4923193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rgbClr val="0000FF"/>
                  </a:solidFill>
                </a:rPr>
                <a:t> </a:t>
              </a:r>
              <a:endParaRPr lang="ko-KR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142185" y="4911351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rgbClr val="0000FF"/>
                  </a:solidFill>
                </a:rPr>
                <a:t> </a:t>
              </a:r>
              <a:endParaRPr lang="ko-KR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022708" y="4359097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rgbClr val="0000FF"/>
                  </a:solidFill>
                </a:rPr>
                <a:t> </a:t>
              </a:r>
              <a:endParaRPr lang="ko-KR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296137" y="4447367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rgbClr val="0000FF"/>
                  </a:solidFill>
                </a:rPr>
                <a:t> </a:t>
              </a:r>
              <a:endParaRPr lang="ko-KR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441070" y="4711819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rgbClr val="0000FF"/>
                  </a:solidFill>
                </a:rPr>
                <a:t> </a:t>
              </a:r>
              <a:endParaRPr lang="ko-KR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660818" y="4702171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rgbClr val="0000FF"/>
                  </a:solidFill>
                </a:rPr>
                <a:t> </a:t>
              </a:r>
              <a:endParaRPr lang="ko-KR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775103" y="4426383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rgbClr val="0000FF"/>
                  </a:solidFill>
                </a:rPr>
                <a:t> </a:t>
              </a:r>
              <a:endParaRPr lang="ko-KR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289232" y="4617530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rgbClr val="0000FF"/>
                  </a:solidFill>
                </a:rPr>
                <a:t> </a:t>
              </a:r>
              <a:endParaRPr lang="ko-KR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792662" y="4940599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rgbClr val="0000FF"/>
                  </a:solidFill>
                </a:rPr>
                <a:t> </a:t>
              </a:r>
              <a:endParaRPr lang="ko-KR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062510" y="5083947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rgbClr val="0000FF"/>
                  </a:solidFill>
                </a:rPr>
                <a:t> </a:t>
              </a:r>
              <a:endParaRPr lang="ko-KR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335482" y="4874885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rgbClr val="0000FF"/>
                  </a:solidFill>
                </a:rPr>
                <a:t> </a:t>
              </a:r>
              <a:endParaRPr lang="ko-KR" alt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534590" y="4208477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Solution </a:t>
            </a:r>
            <a:r>
              <a:rPr lang="ko-KR" altLang="en-US" sz="20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확보</a:t>
            </a:r>
            <a:endParaRPr lang="ko-KR" altLang="en-US" sz="2000" b="1" dirty="0">
              <a:solidFill>
                <a:srgbClr val="0000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285304" y="2974768"/>
            <a:ext cx="324795" cy="16645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" tIns="3323" rIns="3323" bIns="332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prstClr val="white"/>
                </a:solidFill>
                <a:latin typeface="+mj-lt"/>
                <a:ea typeface="LG스마트체 Regular" panose="020B0600000101010101" pitchFamily="50" charset="-127"/>
              </a:rPr>
              <a:t>완료</a:t>
            </a:r>
          </a:p>
        </p:txBody>
      </p:sp>
      <p:sp>
        <p:nvSpPr>
          <p:cNvPr id="78" name="Text Box 144"/>
          <p:cNvSpPr txBox="1">
            <a:spLocks noChangeArrowheads="1"/>
          </p:cNvSpPr>
          <p:nvPr/>
        </p:nvSpPr>
        <p:spPr bwMode="auto">
          <a:xfrm>
            <a:off x="0" y="32052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경력사항 </a:t>
            </a:r>
            <a:r>
              <a:rPr lang="ko-KR" altLang="en-US" sz="2200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유첨</a:t>
            </a:r>
            <a:r>
              <a:rPr lang="en-US" altLang="ko-KR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1. </a:t>
            </a:r>
            <a:r>
              <a:rPr lang="ko-KR" altLang="en-US" sz="2000" smtClean="0">
                <a:solidFill>
                  <a:schemeClr val="bg1"/>
                </a:solidFill>
                <a:latin typeface="Arial Narrow" pitchFamily="34" charset="0"/>
                <a:ea typeface="LG스마트체 Regular" pitchFamily="50" charset="-127"/>
              </a:rPr>
              <a:t>설비 </a:t>
            </a:r>
            <a:r>
              <a:rPr lang="ko-KR" altLang="en-US" sz="2000">
                <a:solidFill>
                  <a:schemeClr val="bg1"/>
                </a:solidFill>
                <a:latin typeface="Arial Narrow" pitchFamily="34" charset="0"/>
                <a:ea typeface="LG스마트체 Regular" pitchFamily="50" charset="-127"/>
              </a:rPr>
              <a:t>반송 구동부 고장 진단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itchFamily="34" charset="0"/>
                <a:ea typeface="LG스마트체 Regular" pitchFamily="50" charset="-127"/>
              </a:rPr>
              <a:t>System</a:t>
            </a:r>
            <a:endParaRPr lang="ko-KR" altLang="en-US" sz="2000">
              <a:solidFill>
                <a:schemeClr val="bg1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837479" y="2964248"/>
            <a:ext cx="324795" cy="16645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" tIns="3323" rIns="3323" bIns="332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prstClr val="white"/>
                </a:solidFill>
                <a:latin typeface="+mj-lt"/>
                <a:ea typeface="LG스마트체 Regular" panose="020B0600000101010101" pitchFamily="50" charset="-127"/>
              </a:rPr>
              <a:t>완료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514465" y="2960678"/>
            <a:ext cx="324795" cy="16645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" tIns="3323" rIns="3323" bIns="332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prstClr val="white"/>
                </a:solidFill>
                <a:latin typeface="+mj-lt"/>
                <a:ea typeface="LG스마트체 Regular" panose="020B0600000101010101" pitchFamily="50" charset="-127"/>
              </a:rPr>
              <a:t>완료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96750" y="4163968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후속 연구 필요</a:t>
            </a:r>
            <a:endParaRPr lang="ko-KR" altLang="en-US" sz="14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8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999154" y="1993506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Negative</a:t>
            </a:r>
            <a:endParaRPr lang="ko-KR" altLang="en-US" sz="1200">
              <a:solidFill>
                <a:srgbClr val="0000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36929" y="3191973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Negative</a:t>
            </a:r>
            <a:endParaRPr lang="ko-KR" altLang="en-US" sz="1200">
              <a:solidFill>
                <a:srgbClr val="0000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2932" y="1160308"/>
            <a:ext cx="8973365" cy="5892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63776" indent="-263776" defTabSz="844083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tabLst>
                <a:tab pos="3477445" algn="l"/>
              </a:tabLst>
            </a:pPr>
            <a:r>
              <a:rPr lang="en-US" altLang="ko-KR" sz="1400" b="1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Classification &amp; Regression</a:t>
            </a:r>
            <a:r>
              <a:rPr lang="ko-KR" altLang="en-US" sz="1400" b="1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의 주요 </a:t>
            </a:r>
            <a:r>
              <a:rPr lang="en-US" altLang="ko-KR" sz="1400" b="1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Model </a:t>
            </a:r>
            <a:r>
              <a:rPr lang="ko-KR" altLang="en-US" sz="1400" b="1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모두 높은 </a:t>
            </a:r>
            <a:r>
              <a:rPr lang="en-US" altLang="ko-KR" sz="1400" b="1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Test Accuracy(99% </a:t>
            </a:r>
            <a:r>
              <a:rPr lang="ko-KR" altLang="en-US" sz="1400" b="1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이상</a:t>
            </a:r>
            <a:r>
              <a:rPr lang="en-US" altLang="ko-KR" sz="1400" b="1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)</a:t>
            </a:r>
            <a:r>
              <a:rPr lang="ko-KR" altLang="en-US" sz="1400" b="1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를 확보하였으며</a:t>
            </a:r>
            <a:r>
              <a:rPr lang="en-US" altLang="ko-KR" sz="1400" b="1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, </a:t>
            </a:r>
          </a:p>
          <a:p>
            <a:pPr defTabSz="844083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3477445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      Confusion Matrix</a:t>
            </a:r>
            <a:r>
              <a:rPr lang="ko-KR" altLang="en-US" sz="140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분석 시 높은 </a:t>
            </a:r>
            <a:r>
              <a:rPr lang="en-US" altLang="ko-KR" sz="1400" baseline="3000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*</a:t>
            </a:r>
            <a:r>
              <a:rPr lang="ko-KR" altLang="en-US" sz="140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정밀도와 </a:t>
            </a:r>
            <a:r>
              <a:rPr lang="en-US" altLang="ko-KR" sz="1400" baseline="3000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*</a:t>
            </a:r>
            <a:r>
              <a:rPr lang="ko-KR" altLang="en-US" sz="140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민감도를 가지므로 신뢰도 높은 </a:t>
            </a:r>
            <a:r>
              <a:rPr lang="en-US" altLang="ko-KR" sz="140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Model</a:t>
            </a:r>
            <a:r>
              <a:rPr lang="ko-KR" altLang="en-US" sz="140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로서 실제 현장에 적용가능함을 확인함</a:t>
            </a:r>
            <a:r>
              <a:rPr lang="en-US" altLang="ko-KR" sz="1400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2932" y="5387240"/>
            <a:ext cx="8740135" cy="60939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63776" indent="-263776" defTabSz="844083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tabLst>
                <a:tab pos="3477445" algn="l"/>
              </a:tabLst>
            </a:pPr>
            <a:r>
              <a:rPr kumimoji="1" lang="ko-KR" altLang="en-US" sz="1400" b="1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실제 현장에서 발생 가능성이 높은 </a:t>
            </a:r>
            <a:r>
              <a:rPr kumimoji="1" lang="en-US" altLang="ko-KR" sz="1400" b="1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Data Imbalanced </a:t>
            </a:r>
            <a:r>
              <a:rPr kumimoji="1" lang="ko-KR" altLang="en-US" sz="1400" b="1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상황에서 성능을 끌어올릴 수 있는 </a:t>
            </a:r>
            <a:r>
              <a:rPr kumimoji="1" lang="en-US" altLang="ko-KR" sz="1400" b="1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Solution</a:t>
            </a:r>
            <a:r>
              <a:rPr kumimoji="1" lang="ko-KR" altLang="en-US" sz="1400" b="1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을 확보했으며</a:t>
            </a:r>
            <a:r>
              <a:rPr kumimoji="1" lang="en-US" altLang="ko-KR" sz="1400" b="1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, </a:t>
            </a:r>
          </a:p>
          <a:p>
            <a:pPr defTabSz="844083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3477445" algn="l"/>
              </a:tabLst>
            </a:pPr>
            <a:r>
              <a:rPr kumimoji="1" lang="en-US" altLang="ko-KR" sz="1400" b="1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       Defect Data</a:t>
            </a:r>
            <a:r>
              <a:rPr kumimoji="1" lang="ko-KR" altLang="en-US" sz="1400" b="1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가 </a:t>
            </a:r>
            <a:r>
              <a:rPr kumimoji="1" lang="en-US" altLang="ko-KR" sz="1400" b="1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zero </a:t>
            </a:r>
            <a:r>
              <a:rPr kumimoji="1" lang="ko-KR" altLang="en-US" sz="1400" b="1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상태인 </a:t>
            </a:r>
            <a:r>
              <a:rPr kumimoji="1" lang="en-US" altLang="ko-KR" sz="1400" b="1" dirty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Outlier Detection </a:t>
            </a:r>
            <a:r>
              <a:rPr kumimoji="1" lang="en-US" altLang="ko-KR" sz="1400" b="1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Methodology</a:t>
            </a:r>
            <a:r>
              <a:rPr kumimoji="1" lang="ko-KR" altLang="en-US" sz="1400" b="1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를 확인함</a:t>
            </a:r>
            <a:r>
              <a:rPr kumimoji="1" lang="en-US" altLang="ko-KR" sz="1400" b="1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.</a:t>
            </a:r>
            <a:endParaRPr kumimoji="1" lang="en-US" altLang="ko-KR" sz="1400" b="1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54348"/>
              </p:ext>
            </p:extLst>
          </p:nvPr>
        </p:nvGraphicFramePr>
        <p:xfrm>
          <a:off x="2743769" y="2422292"/>
          <a:ext cx="3147734" cy="198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556"/>
                <a:gridCol w="580913"/>
                <a:gridCol w="580171"/>
                <a:gridCol w="629547"/>
                <a:gridCol w="629547"/>
              </a:tblGrid>
              <a:tr h="287963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True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Value</a:t>
                      </a:r>
                      <a:endParaRPr lang="ko-KR" altLang="en-US" sz="140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148">
                <a:tc gridSpan="2"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Normal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Soft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defect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Hard</a:t>
                      </a:r>
                    </a:p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defect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148">
                <a:tc row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Predict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</a:p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Value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Normal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558</a:t>
                      </a:r>
                      <a:endParaRPr lang="ko-KR" altLang="en-US" sz="1200" dirty="0">
                        <a:solidFill>
                          <a:srgbClr val="0000FF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Soft</a:t>
                      </a:r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defect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135</a:t>
                      </a:r>
                      <a:endParaRPr lang="ko-KR" altLang="en-US" sz="1200" dirty="0">
                        <a:solidFill>
                          <a:srgbClr val="0000FF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Hard</a:t>
                      </a:r>
                    </a:p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defect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356</a:t>
                      </a:r>
                      <a:endParaRPr lang="ko-KR" altLang="en-US" sz="1200" dirty="0">
                        <a:solidFill>
                          <a:srgbClr val="0000FF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9154" y="4457001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&lt;Confusion Matrix&gt;</a:t>
            </a:r>
            <a:endParaRPr lang="ko-KR" altLang="en-US" sz="12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9349" y="3670408"/>
            <a:ext cx="2231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aseline="30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*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정밀도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= (135+356) / (135 + 356) = 1.0</a:t>
            </a:r>
            <a:endParaRPr lang="ko-KR" altLang="en-US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09349" y="3980789"/>
            <a:ext cx="25555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aseline="30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*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민감도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= (135+356) / (</a:t>
            </a:r>
            <a:r>
              <a:rPr lang="en-US" altLang="ko-KR" sz="11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+ 135 + 356) = 0.998</a:t>
            </a:r>
            <a:endParaRPr lang="ko-KR" altLang="en-US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541893" y="3640992"/>
            <a:ext cx="201876" cy="702476"/>
            <a:chOff x="2131455" y="3012440"/>
            <a:chExt cx="201876" cy="815647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131455" y="3012440"/>
              <a:ext cx="190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131455" y="3828087"/>
              <a:ext cx="2018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131455" y="3012440"/>
              <a:ext cx="0" cy="8156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36929" y="385373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Positive</a:t>
            </a:r>
            <a:endParaRPr lang="ko-KR" altLang="en-US" sz="120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541894" y="3345860"/>
            <a:ext cx="19040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358972" y="2246726"/>
            <a:ext cx="0" cy="17556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4942750" y="2305149"/>
            <a:ext cx="815648" cy="99507"/>
            <a:chOff x="4607618" y="1699263"/>
            <a:chExt cx="815648" cy="99507"/>
          </a:xfrm>
        </p:grpSpPr>
        <p:cxnSp>
          <p:nvCxnSpPr>
            <p:cNvPr id="41" name="직선 연결선 40"/>
            <p:cNvCxnSpPr/>
            <p:nvPr/>
          </p:nvCxnSpPr>
          <p:spPr>
            <a:xfrm rot="5400000">
              <a:off x="5376339" y="1746190"/>
              <a:ext cx="938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4557866" y="1749017"/>
              <a:ext cx="9950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>
              <a:off x="5015442" y="1291440"/>
              <a:ext cx="0" cy="8156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5076265" y="1993507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Positive</a:t>
            </a:r>
            <a:endParaRPr lang="ko-KR" altLang="en-US" sz="120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82" y="2852079"/>
            <a:ext cx="1206773" cy="68208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73000" y="670714"/>
            <a:ext cx="1237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최종 결론</a:t>
            </a:r>
            <a:endParaRPr lang="ko-KR" altLang="en-US" sz="1600" dirty="0"/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0" y="32052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경력사항 </a:t>
            </a:r>
            <a:r>
              <a:rPr lang="ko-KR" altLang="en-US" sz="2200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유첨</a:t>
            </a:r>
            <a:r>
              <a:rPr lang="en-US" altLang="ko-KR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1. </a:t>
            </a:r>
            <a:r>
              <a:rPr lang="ko-KR" altLang="en-US" sz="2000" smtClean="0">
                <a:solidFill>
                  <a:schemeClr val="bg1"/>
                </a:solidFill>
                <a:latin typeface="Arial Narrow" pitchFamily="34" charset="0"/>
                <a:ea typeface="LG스마트체 Regular" pitchFamily="50" charset="-127"/>
              </a:rPr>
              <a:t>설비 </a:t>
            </a:r>
            <a:r>
              <a:rPr lang="ko-KR" altLang="en-US" sz="2000">
                <a:solidFill>
                  <a:schemeClr val="bg1"/>
                </a:solidFill>
                <a:latin typeface="Arial Narrow" pitchFamily="34" charset="0"/>
                <a:ea typeface="LG스마트체 Regular" pitchFamily="50" charset="-127"/>
              </a:rPr>
              <a:t>반송 구동부 고장 진단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itchFamily="34" charset="0"/>
                <a:ea typeface="LG스마트체 Regular" pitchFamily="50" charset="-127"/>
              </a:rPr>
              <a:t>System</a:t>
            </a:r>
            <a:endParaRPr lang="ko-KR" altLang="en-US" sz="2000">
              <a:solidFill>
                <a:schemeClr val="bg1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5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3"/>
          <p:cNvSpPr>
            <a:spLocks noChangeArrowheads="1"/>
          </p:cNvSpPr>
          <p:nvPr/>
        </p:nvSpPr>
        <p:spPr bwMode="auto">
          <a:xfrm>
            <a:off x="7971905" y="2606628"/>
            <a:ext cx="1478471" cy="4809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 적용 평가</a:t>
            </a:r>
            <a:endParaRPr lang="en-US" altLang="ko-KR" sz="1100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(Backend API </a:t>
            </a:r>
            <a:r>
              <a:rPr lang="ko-KR" altLang="en-US" sz="1100" kern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구축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844933" y="2492715"/>
            <a:ext cx="324795" cy="16645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" tIns="3323" rIns="3323" bIns="332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prstClr val="white"/>
                </a:solidFill>
                <a:latin typeface="+mj-lt"/>
                <a:ea typeface="LG스마트체 Regular" panose="020B0600000101010101" pitchFamily="50" charset="-127"/>
              </a:rPr>
              <a:t>완료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6477579" y="2606628"/>
            <a:ext cx="1140477" cy="4809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Optimizer</a:t>
            </a: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ko-KR" altLang="en-US" sz="1100" kern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설계</a:t>
            </a:r>
            <a:endParaRPr lang="en-US" altLang="ko-KR" sz="1100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8" name="Rectangle 25"/>
          <p:cNvSpPr>
            <a:spLocks noChangeArrowheads="1"/>
          </p:cNvSpPr>
          <p:nvPr/>
        </p:nvSpPr>
        <p:spPr bwMode="auto">
          <a:xfrm>
            <a:off x="320451" y="615593"/>
            <a:ext cx="820241" cy="4012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ko-KR" altLang="en-US" sz="1300" b="1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개요 </a:t>
            </a:r>
            <a:endParaRPr lang="en-US" altLang="ko-KR" sz="1300" b="1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318002" y="1152882"/>
            <a:ext cx="820241" cy="4990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en-US" altLang="ko-KR" sz="13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Pain</a:t>
            </a:r>
          </a:p>
          <a:p>
            <a:pPr algn="ctr" eaLnBrk="0" latinLnBrk="0" hangingPunct="0">
              <a:defRPr/>
            </a:pPr>
            <a:r>
              <a:rPr lang="en-US" altLang="ko-KR" sz="13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Point</a:t>
            </a:r>
          </a:p>
        </p:txBody>
      </p:sp>
      <p:sp>
        <p:nvSpPr>
          <p:cNvPr id="83" name="Text Box 12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56441" y="1143142"/>
            <a:ext cx="7810471" cy="47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3231" tIns="33231" rIns="33231" bIns="33231">
            <a:spAutoFit/>
          </a:bodyPr>
          <a:lstStyle>
            <a:defPPr>
              <a:defRPr lang="ko-KR"/>
            </a:defPPr>
            <a:lvl1pPr marL="0" marR="0" lvl="0" indent="0" defTabSz="95885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 kumimoji="1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defRPr>
            </a:lvl1pPr>
          </a:lstStyle>
          <a:p>
            <a:pPr marL="90488" indent="-90488" fontAlgn="t"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latin typeface="Arial Narrow" pitchFamily="34" charset="0"/>
                <a:ea typeface="LG스마트체 Regular" pitchFamily="50" charset="-127"/>
              </a:rPr>
              <a:t>공정 진행 전 </a:t>
            </a:r>
            <a:r>
              <a:rPr lang="en-US" altLang="ko-KR" sz="1200" dirty="0" smtClean="0">
                <a:latin typeface="Arial Narrow" pitchFamily="34" charset="0"/>
                <a:ea typeface="LG스마트체 Regular" pitchFamily="50" charset="-127"/>
              </a:rPr>
              <a:t>Global Maxima</a:t>
            </a:r>
            <a:r>
              <a:rPr lang="ko-KR" altLang="en-US" sz="1200" smtClean="0">
                <a:latin typeface="Arial Narrow" pitchFamily="34" charset="0"/>
                <a:ea typeface="LG스마트체 Regular" pitchFamily="50" charset="-127"/>
              </a:rPr>
              <a:t>를 찾기위해</a:t>
            </a:r>
            <a:r>
              <a:rPr lang="en-US" altLang="ko-KR" sz="1200" dirty="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200" smtClean="0">
                <a:latin typeface="Arial Narrow" pitchFamily="34" charset="0"/>
                <a:ea typeface="LG스마트체 Regular" pitchFamily="50" charset="-127"/>
              </a:rPr>
              <a:t>단위 </a:t>
            </a:r>
            <a:r>
              <a:rPr lang="en-US" altLang="ko-KR" sz="1200" dirty="0" smtClean="0">
                <a:latin typeface="Arial Narrow" pitchFamily="34" charset="0"/>
                <a:ea typeface="LG스마트체 Regular" pitchFamily="50" charset="-127"/>
              </a:rPr>
              <a:t>Step</a:t>
            </a:r>
            <a:r>
              <a:rPr lang="ko-KR" altLang="en-US" sz="1200" smtClean="0">
                <a:latin typeface="Arial Narrow" pitchFamily="34" charset="0"/>
                <a:ea typeface="LG스마트체 Regular" pitchFamily="50" charset="-127"/>
              </a:rPr>
              <a:t>으로 진행하다 보니 </a:t>
            </a:r>
            <a:r>
              <a:rPr lang="en-US" altLang="ko-KR" sz="1200" dirty="0" smtClean="0">
                <a:latin typeface="Arial Narrow" pitchFamily="34" charset="0"/>
                <a:ea typeface="LG스마트체 Regular" pitchFamily="50" charset="-127"/>
              </a:rPr>
              <a:t>Tact Time</a:t>
            </a:r>
            <a:r>
              <a:rPr lang="ko-KR" altLang="en-US" sz="1200" smtClean="0">
                <a:latin typeface="Arial Narrow" pitchFamily="34" charset="0"/>
                <a:ea typeface="LG스마트체 Regular" pitchFamily="50" charset="-127"/>
              </a:rPr>
              <a:t>이 초과함</a:t>
            </a:r>
            <a:r>
              <a:rPr lang="en-US" altLang="ko-KR" sz="1200" dirty="0" smtClean="0">
                <a:latin typeface="Arial Narrow" pitchFamily="34" charset="0"/>
                <a:ea typeface="LG스마트체 Regular" pitchFamily="50" charset="-127"/>
              </a:rPr>
              <a:t>.</a:t>
            </a:r>
          </a:p>
          <a:p>
            <a:pPr marL="90488" indent="-90488" fontAlgn="t"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latin typeface="Arial Narrow" pitchFamily="34" charset="0"/>
                <a:ea typeface="LG스마트체 Regular" pitchFamily="50" charset="-127"/>
              </a:rPr>
              <a:t>단위 </a:t>
            </a:r>
            <a:r>
              <a:rPr lang="en-US" altLang="ko-KR" sz="1200" dirty="0" smtClean="0">
                <a:latin typeface="Arial Narrow" pitchFamily="34" charset="0"/>
                <a:ea typeface="LG스마트체 Regular" pitchFamily="50" charset="-127"/>
              </a:rPr>
              <a:t>Step</a:t>
            </a:r>
            <a:r>
              <a:rPr lang="ko-KR" altLang="en-US" sz="1200" smtClean="0">
                <a:latin typeface="Arial Narrow" pitchFamily="34" charset="0"/>
                <a:ea typeface="LG스마트체 Regular" pitchFamily="50" charset="-127"/>
              </a:rPr>
              <a:t>으로 찾은 </a:t>
            </a:r>
            <a:r>
              <a:rPr lang="en-US" altLang="ko-KR" sz="1200" dirty="0" smtClean="0">
                <a:latin typeface="Arial Narrow" pitchFamily="34" charset="0"/>
                <a:ea typeface="LG스마트체 Regular" pitchFamily="50" charset="-127"/>
              </a:rPr>
              <a:t>Maxima</a:t>
            </a:r>
            <a:r>
              <a:rPr lang="ko-KR" altLang="en-US" sz="1200" smtClean="0">
                <a:latin typeface="Arial Narrow" pitchFamily="34" charset="0"/>
                <a:ea typeface="LG스마트체 Regular" pitchFamily="50" charset="-127"/>
              </a:rPr>
              <a:t>가 실제 </a:t>
            </a:r>
            <a:r>
              <a:rPr lang="en-US" altLang="ko-KR" sz="1200" dirty="0" smtClean="0">
                <a:latin typeface="Arial Narrow" pitchFamily="34" charset="0"/>
                <a:ea typeface="LG스마트체 Regular" pitchFamily="50" charset="-127"/>
              </a:rPr>
              <a:t>Global Maxima</a:t>
            </a:r>
            <a:r>
              <a:rPr lang="ko-KR" altLang="en-US" sz="1200" smtClean="0">
                <a:latin typeface="Arial Narrow" pitchFamily="34" charset="0"/>
                <a:ea typeface="LG스마트체 Regular" pitchFamily="50" charset="-127"/>
              </a:rPr>
              <a:t>인지 알 수 없음</a:t>
            </a:r>
            <a:r>
              <a:rPr lang="en-US" altLang="ko-KR" sz="1200" dirty="0" smtClean="0">
                <a:latin typeface="Arial Narrow" pitchFamily="34" charset="0"/>
                <a:ea typeface="LG스마트체 Regular" pitchFamily="50" charset="-127"/>
              </a:rPr>
              <a:t>.</a:t>
            </a:r>
          </a:p>
        </p:txBody>
      </p:sp>
      <p:sp>
        <p:nvSpPr>
          <p:cNvPr id="87" name="Rectangle 23"/>
          <p:cNvSpPr>
            <a:spLocks noChangeArrowheads="1"/>
          </p:cNvSpPr>
          <p:nvPr/>
        </p:nvSpPr>
        <p:spPr bwMode="auto">
          <a:xfrm>
            <a:off x="1335440" y="2594977"/>
            <a:ext cx="1145896" cy="4809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  <a:r>
              <a:rPr lang="ko-KR" altLang="en-US" sz="1100" ker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100" kern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수집 및</a:t>
            </a:r>
            <a:endParaRPr lang="en-US" altLang="ko-KR" sz="11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전처리</a:t>
            </a:r>
            <a:endParaRPr lang="ko-KR" altLang="ko-KR" sz="11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8" name="Rectangle 23"/>
          <p:cNvSpPr>
            <a:spLocks noChangeArrowheads="1"/>
          </p:cNvSpPr>
          <p:nvPr/>
        </p:nvSpPr>
        <p:spPr bwMode="auto">
          <a:xfrm>
            <a:off x="2838712" y="2594977"/>
            <a:ext cx="1783638" cy="4809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Objective Function </a:t>
            </a:r>
            <a:r>
              <a:rPr lang="ko-KR" altLang="en-US" sz="1100" kern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정의</a:t>
            </a:r>
            <a:endParaRPr lang="en-US" altLang="ko-KR" sz="1100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(Regression Model </a:t>
            </a:r>
            <a:r>
              <a:rPr lang="ko-KR" altLang="en-US" sz="1100" kern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학습</a:t>
            </a: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93" name="Rectangle 23"/>
          <p:cNvSpPr>
            <a:spLocks noChangeArrowheads="1"/>
          </p:cNvSpPr>
          <p:nvPr/>
        </p:nvSpPr>
        <p:spPr bwMode="auto">
          <a:xfrm>
            <a:off x="4979726" y="2599706"/>
            <a:ext cx="1140477" cy="4809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altLang="ko-KR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Model</a:t>
            </a: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평가</a:t>
            </a:r>
            <a:endParaRPr lang="en-US" altLang="ko-KR" sz="1100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7" name="오른쪽 화살표 96"/>
          <p:cNvSpPr/>
          <p:nvPr/>
        </p:nvSpPr>
        <p:spPr>
          <a:xfrm>
            <a:off x="1335440" y="2760669"/>
            <a:ext cx="8114936" cy="16747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23" b="1" dirty="0">
              <a:solidFill>
                <a:srgbClr val="FF0000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318001" y="1788045"/>
            <a:ext cx="820241" cy="5461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ko-KR" altLang="en-US" sz="1300" b="1" dirty="0" smtClean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목적</a:t>
            </a:r>
            <a:endParaRPr lang="en-US" altLang="ko-KR" sz="1300" b="1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67" name="Rectangle 25"/>
          <p:cNvSpPr>
            <a:spLocks noChangeArrowheads="1"/>
          </p:cNvSpPr>
          <p:nvPr/>
        </p:nvSpPr>
        <p:spPr bwMode="auto">
          <a:xfrm>
            <a:off x="318001" y="2470307"/>
            <a:ext cx="820241" cy="7403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en-US" altLang="ko-KR" sz="13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Road</a:t>
            </a:r>
          </a:p>
          <a:p>
            <a:pPr algn="ctr" eaLnBrk="0" latinLnBrk="0" hangingPunct="0">
              <a:defRPr/>
            </a:pPr>
            <a:r>
              <a:rPr lang="en-US" altLang="ko-KR" sz="13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Map</a:t>
            </a:r>
          </a:p>
        </p:txBody>
      </p:sp>
      <p:sp>
        <p:nvSpPr>
          <p:cNvPr id="70" name="Rectangle 25"/>
          <p:cNvSpPr>
            <a:spLocks noChangeArrowheads="1"/>
          </p:cNvSpPr>
          <p:nvPr/>
        </p:nvSpPr>
        <p:spPr bwMode="auto">
          <a:xfrm>
            <a:off x="318000" y="3346687"/>
            <a:ext cx="820241" cy="32817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ko-KR" altLang="en-US" sz="1300" b="1" dirty="0" smtClean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접근법</a:t>
            </a:r>
            <a:endParaRPr lang="en-US" altLang="ko-KR" sz="1300" b="1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148" name="Text Box 12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58199" y="1895705"/>
            <a:ext cx="8647801" cy="25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3231" tIns="33231" rIns="33231" bIns="33231">
            <a:spAutoFit/>
          </a:bodyPr>
          <a:lstStyle>
            <a:defPPr>
              <a:defRPr lang="ko-KR"/>
            </a:defPPr>
            <a:lvl1pPr marL="0" marR="0" lvl="0" indent="0" defTabSz="95885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 kumimoji="1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defRPr>
            </a:lvl1pPr>
          </a:lstStyle>
          <a:p>
            <a:pPr marL="90488" indent="-90488" fontAlgn="t">
              <a:buFont typeface="Wingdings" panose="05000000000000000000" pitchFamily="2" charset="2"/>
              <a:buChar char="§"/>
              <a:defRPr/>
            </a:pPr>
            <a:r>
              <a:rPr lang="ko-KR" altLang="en-US" sz="12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수집 된 </a:t>
            </a:r>
            <a:r>
              <a:rPr lang="en-US" altLang="ko-KR" sz="12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X(Axis), Y(Focus) Data</a:t>
            </a:r>
            <a:r>
              <a:rPr lang="ko-KR" altLang="en-US" sz="1200" b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활용하여 </a:t>
            </a:r>
            <a:r>
              <a:rPr lang="en-US" altLang="ko-KR" sz="12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ML </a:t>
            </a:r>
            <a:r>
              <a:rPr lang="ko-KR" altLang="en-US" sz="1200" b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 </a:t>
            </a:r>
            <a:r>
              <a:rPr lang="en-US" altLang="ko-KR" sz="12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Object Function</a:t>
            </a:r>
            <a:r>
              <a:rPr lang="ko-KR" altLang="en-US" sz="1200" b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구축하고</a:t>
            </a:r>
            <a:r>
              <a:rPr lang="en-US" altLang="ko-KR" sz="12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Function </a:t>
            </a:r>
            <a:r>
              <a:rPr lang="ko-KR" altLang="en-US" sz="1200" b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내 최대 값을 가지는 </a:t>
            </a:r>
            <a:r>
              <a:rPr lang="en-US" altLang="ko-KR" sz="12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X </a:t>
            </a:r>
            <a:r>
              <a:rPr lang="ko-KR" altLang="en-US" sz="1200" b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값들을 찾아내는 것이 목표</a:t>
            </a:r>
            <a:endParaRPr lang="en-US" altLang="ko-KR" sz="1200" b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9" name="Rectangle 17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35440" y="635351"/>
            <a:ext cx="4208196" cy="286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머신러닝 활용 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Hexapod </a:t>
            </a:r>
            <a:r>
              <a:rPr lang="ko-KR" altLang="en-US" sz="14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최적 위치 제어</a:t>
            </a:r>
            <a:endParaRPr lang="en-US" altLang="ko-KR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" name="Text Box 144"/>
          <p:cNvSpPr txBox="1">
            <a:spLocks noChangeArrowheads="1"/>
          </p:cNvSpPr>
          <p:nvPr/>
        </p:nvSpPr>
        <p:spPr bwMode="auto">
          <a:xfrm>
            <a:off x="0" y="32052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경력사항 </a:t>
            </a:r>
            <a:r>
              <a:rPr lang="ko-KR" altLang="en-US" sz="2200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유첨</a:t>
            </a:r>
            <a:r>
              <a:rPr lang="en-US" altLang="ko-KR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2. ML</a:t>
            </a:r>
            <a:r>
              <a:rPr lang="ko-KR" altLang="en-US" sz="22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활용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Hexapod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최적 제어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Position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도출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Project</a:t>
            </a:r>
            <a:endParaRPr lang="en-US" altLang="ko-KR" sz="20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40557" y="4158640"/>
            <a:ext cx="1478926" cy="1133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+mj-ea"/>
              </a:rPr>
              <a:t>AI Model</a:t>
            </a:r>
          </a:p>
          <a:p>
            <a:pPr algn="ctr">
              <a:lnSpc>
                <a:spcPct val="13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+mj-ea"/>
              </a:rPr>
              <a:t>Focus Predict</a:t>
            </a:r>
            <a:endParaRPr lang="ko-KR" altLang="en-US" sz="1600" dirty="0">
              <a:solidFill>
                <a:schemeClr val="tx1"/>
              </a:solidFill>
              <a:latin typeface="Arial Narrow" panose="020B0606020202030204" pitchFamily="34" charset="0"/>
              <a:ea typeface="+mj-ea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094185" y="4438833"/>
            <a:ext cx="227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11700"/>
              </p:ext>
            </p:extLst>
          </p:nvPr>
        </p:nvGraphicFramePr>
        <p:xfrm>
          <a:off x="1618375" y="3904274"/>
          <a:ext cx="22935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515"/>
                <a:gridCol w="764515"/>
                <a:gridCol w="764515"/>
              </a:tblGrid>
              <a:tr h="38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lX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(min ~ max)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lY</a:t>
                      </a:r>
                    </a:p>
                    <a:p>
                      <a:pPr marL="0" marR="0" lvl="0" indent="0" algn="ctr" defTabSz="8718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(min ~ max)</a:t>
                      </a:r>
                      <a:endParaRPr lang="ko-KR" altLang="en-US" sz="2000" b="1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lZ</a:t>
                      </a:r>
                    </a:p>
                    <a:p>
                      <a:pPr marL="0" marR="0" lvl="0" indent="0" algn="ctr" defTabSz="8718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(min ~ max)</a:t>
                      </a:r>
                      <a:endParaRPr lang="ko-KR" altLang="en-US" sz="2000" b="1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1908388" y="3514359"/>
            <a:ext cx="1710751" cy="37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 anchor="t">
            <a:spAutoFit/>
          </a:bodyPr>
          <a:lstStyle/>
          <a:p>
            <a:pPr algn="ctr" eaLnBrk="0" latinLnBrk="0" hangingPunct="0">
              <a:lnSpc>
                <a:spcPct val="130000"/>
              </a:lnSpc>
            </a:pPr>
            <a:r>
              <a:rPr lang="en-US" altLang="ko-KR" sz="1400" b="1" kern="0" dirty="0" smtClean="0">
                <a:latin typeface="Arial Narrow" pitchFamily="34" charset="0"/>
                <a:ea typeface="LG스마트체 Regular" pitchFamily="50" charset="-127"/>
                <a:cs typeface="Arial" pitchFamily="34" charset="0"/>
              </a:rPr>
              <a:t>Axis Boundary Set</a:t>
            </a:r>
            <a:endParaRPr lang="ko-KR" altLang="en-US" sz="1400" b="1" kern="0" dirty="0" smtClean="0">
              <a:latin typeface="Arial Narrow" pitchFamily="34" charset="0"/>
              <a:ea typeface="LG스마트체 Regular" pitchFamily="50" charset="-127"/>
              <a:cs typeface="Arial" pitchFamily="34" charset="0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59314"/>
              </p:ext>
            </p:extLst>
          </p:nvPr>
        </p:nvGraphicFramePr>
        <p:xfrm>
          <a:off x="1618376" y="4659796"/>
          <a:ext cx="229354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515"/>
                <a:gridCol w="764515"/>
                <a:gridCol w="764515"/>
              </a:tblGrid>
              <a:tr h="342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lU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(min ~ max)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lV</a:t>
                      </a:r>
                    </a:p>
                    <a:p>
                      <a:pPr marL="0" marR="0" lvl="0" indent="0" algn="ctr" defTabSz="8718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(min ~ max)</a:t>
                      </a:r>
                      <a:endParaRPr lang="ko-KR" altLang="en-US" sz="2000" b="1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lW</a:t>
                      </a:r>
                    </a:p>
                    <a:p>
                      <a:pPr marL="0" marR="0" lvl="0" indent="0" algn="ctr" defTabSz="87188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(min ~ max)</a:t>
                      </a:r>
                      <a:endParaRPr lang="ko-KR" altLang="en-US" sz="2000" b="1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7563000" y="4174228"/>
            <a:ext cx="1971975" cy="10869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+mj-ea"/>
              </a:rPr>
              <a:t>Optimizer</a:t>
            </a:r>
            <a:endParaRPr lang="ko-KR" altLang="en-US" sz="1600" dirty="0">
              <a:solidFill>
                <a:schemeClr val="tx1"/>
              </a:solidFill>
              <a:latin typeface="Arial Narrow" panose="020B0606020202030204" pitchFamily="34" charset="0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481043" y="3776134"/>
            <a:ext cx="1597954" cy="37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 anchor="t">
            <a:spAutoFit/>
          </a:bodyPr>
          <a:lstStyle/>
          <a:p>
            <a:pPr algn="ctr" eaLnBrk="0" latinLnBrk="0" hangingPunct="0">
              <a:lnSpc>
                <a:spcPct val="130000"/>
              </a:lnSpc>
            </a:pPr>
            <a:r>
              <a:rPr lang="en-US" altLang="ko-KR" sz="1400" b="1" kern="0" dirty="0" smtClean="0">
                <a:latin typeface="Arial Narrow" pitchFamily="34" charset="0"/>
                <a:ea typeface="LG스마트체 Regular" pitchFamily="50" charset="-127"/>
                <a:cs typeface="Arial" pitchFamily="34" charset="0"/>
              </a:rPr>
              <a:t>Objective Function</a:t>
            </a:r>
            <a:endParaRPr lang="ko-KR" altLang="en-US" sz="1400" b="1" kern="0" dirty="0" smtClean="0">
              <a:latin typeface="Arial Narrow" pitchFamily="34" charset="0"/>
              <a:ea typeface="LG스마트체 Regular" pitchFamily="50" charset="-127"/>
              <a:cs typeface="Arial" pitchFamily="34" charset="0"/>
            </a:endParaRPr>
          </a:p>
        </p:txBody>
      </p:sp>
      <p:cxnSp>
        <p:nvCxnSpPr>
          <p:cNvPr id="37" name="직선 화살표 연결선 36"/>
          <p:cNvCxnSpPr>
            <a:stCxn id="30" idx="3"/>
            <a:endCxn id="35" idx="1"/>
          </p:cNvCxnSpPr>
          <p:nvPr/>
        </p:nvCxnSpPr>
        <p:spPr>
          <a:xfrm flipV="1">
            <a:off x="6019483" y="4717703"/>
            <a:ext cx="1543517" cy="7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6759427" y="4312388"/>
            <a:ext cx="448789" cy="37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 anchor="t">
            <a:spAutoFit/>
          </a:bodyPr>
          <a:lstStyle/>
          <a:p>
            <a:pPr eaLnBrk="0" latinLnBrk="0" hangingPunct="0">
              <a:lnSpc>
                <a:spcPct val="130000"/>
              </a:lnSpc>
            </a:pPr>
            <a:r>
              <a:rPr lang="en-US" altLang="ko-KR" sz="1400" b="1" kern="0" dirty="0" smtClean="0">
                <a:solidFill>
                  <a:srgbClr val="FF0000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</a:rPr>
              <a:t>No</a:t>
            </a:r>
            <a:endParaRPr lang="ko-KR" altLang="en-US" sz="1400" b="1" kern="0" dirty="0" smtClean="0">
              <a:solidFill>
                <a:srgbClr val="FF0000"/>
              </a:solidFill>
              <a:latin typeface="Arial Narrow" pitchFamily="34" charset="0"/>
              <a:ea typeface="LG스마트체 Regular" pitchFamily="50" charset="-127"/>
              <a:cs typeface="Arial" pitchFamily="34" charset="0"/>
            </a:endParaRPr>
          </a:p>
        </p:txBody>
      </p:sp>
      <p:cxnSp>
        <p:nvCxnSpPr>
          <p:cNvPr id="39" name="꺾인 연결선 38"/>
          <p:cNvCxnSpPr>
            <a:stCxn id="35" idx="2"/>
            <a:endCxn id="34" idx="2"/>
          </p:cNvCxnSpPr>
          <p:nvPr/>
        </p:nvCxnSpPr>
        <p:spPr>
          <a:xfrm rot="5400000" flipH="1">
            <a:off x="5584977" y="2297167"/>
            <a:ext cx="144181" cy="5783840"/>
          </a:xfrm>
          <a:prstGeom prst="bentConnector3">
            <a:avLst>
              <a:gd name="adj1" fmla="val -1585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3094021" y="5456388"/>
            <a:ext cx="817522" cy="37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 anchor="t">
            <a:spAutoFit/>
          </a:bodyPr>
          <a:lstStyle/>
          <a:p>
            <a:pPr eaLnBrk="0" latinLnBrk="0" hangingPunct="0">
              <a:lnSpc>
                <a:spcPct val="130000"/>
              </a:lnSpc>
            </a:pPr>
            <a:r>
              <a:rPr lang="en-US" altLang="ko-KR" sz="1400" b="1" kern="0" dirty="0" smtClean="0">
                <a:latin typeface="Arial Narrow" pitchFamily="34" charset="0"/>
                <a:ea typeface="LG스마트체 Regular" pitchFamily="50" charset="-127"/>
                <a:cs typeface="Arial" pitchFamily="34" charset="0"/>
              </a:rPr>
              <a:t>Update</a:t>
            </a:r>
            <a:endParaRPr lang="ko-KR" altLang="en-US" sz="1400" b="1" kern="0" dirty="0" smtClean="0">
              <a:latin typeface="Arial Narrow" pitchFamily="34" charset="0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6339686" y="5086349"/>
            <a:ext cx="419741" cy="33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 anchor="t">
            <a:spAutoFit/>
          </a:bodyPr>
          <a:lstStyle/>
          <a:p>
            <a:pPr eaLnBrk="0" latinLnBrk="0" hangingPunct="0">
              <a:lnSpc>
                <a:spcPct val="130000"/>
              </a:lnSpc>
            </a:pPr>
            <a:r>
              <a:rPr lang="en-US" altLang="ko-KR" sz="1200" b="1" kern="0" dirty="0" smtClean="0">
                <a:solidFill>
                  <a:srgbClr val="0000CC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</a:rPr>
              <a:t>OK</a:t>
            </a:r>
            <a:endParaRPr lang="ko-KR" altLang="en-US" sz="1200" b="1" kern="0" dirty="0" smtClean="0">
              <a:solidFill>
                <a:srgbClr val="0000CC"/>
              </a:solidFill>
              <a:latin typeface="Arial Narrow" pitchFamily="34" charset="0"/>
              <a:ea typeface="LG스마트체 Regular" pitchFamily="50" charset="-127"/>
              <a:cs typeface="Arial" pitchFamily="34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95117"/>
              </p:ext>
            </p:extLst>
          </p:nvPr>
        </p:nvGraphicFramePr>
        <p:xfrm>
          <a:off x="3659090" y="5968998"/>
          <a:ext cx="354912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21"/>
                <a:gridCol w="591521"/>
                <a:gridCol w="591521"/>
                <a:gridCol w="591521"/>
                <a:gridCol w="591521"/>
                <a:gridCol w="591521"/>
              </a:tblGrid>
              <a:tr h="264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lY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lZ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lU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lV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3" name="꺾인 연결선 42"/>
          <p:cNvCxnSpPr>
            <a:stCxn id="30" idx="3"/>
            <a:endCxn id="42" idx="0"/>
          </p:cNvCxnSpPr>
          <p:nvPr/>
        </p:nvCxnSpPr>
        <p:spPr>
          <a:xfrm flipH="1">
            <a:off x="5433653" y="4725253"/>
            <a:ext cx="585830" cy="1243745"/>
          </a:xfrm>
          <a:prstGeom prst="bentConnector4">
            <a:avLst>
              <a:gd name="adj1" fmla="val -39022"/>
              <a:gd name="adj2" fmla="val 72779"/>
            </a:avLst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1196967" y="2511373"/>
            <a:ext cx="324795" cy="16645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" tIns="3323" rIns="3323" bIns="332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prstClr val="white"/>
                </a:solidFill>
                <a:latin typeface="+mj-lt"/>
                <a:ea typeface="LG스마트체 Regular" panose="020B0600000101010101" pitchFamily="50" charset="-127"/>
              </a:rPr>
              <a:t>완료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704826" y="2512975"/>
            <a:ext cx="324795" cy="16645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" tIns="3323" rIns="3323" bIns="332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>
                <a:solidFill>
                  <a:prstClr val="white"/>
                </a:solidFill>
                <a:latin typeface="+mj-lt"/>
                <a:ea typeface="LG스마트체 Regular" panose="020B0600000101010101" pitchFamily="50" charset="-127"/>
              </a:rPr>
              <a:t>완료</a:t>
            </a:r>
            <a:endParaRPr kumimoji="1" lang="ko-KR" altLang="en-US" sz="800" b="1" dirty="0">
              <a:solidFill>
                <a:prstClr val="white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49949" y="2505279"/>
            <a:ext cx="324795" cy="16645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" tIns="3323" rIns="3323" bIns="332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prstClr val="white"/>
                </a:solidFill>
                <a:latin typeface="+mj-lt"/>
                <a:ea typeface="LG스마트체 Regular" panose="020B0600000101010101" pitchFamily="50" charset="-127"/>
              </a:rPr>
              <a:t>완료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50607" y="2492715"/>
            <a:ext cx="324795" cy="16645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" tIns="3323" rIns="3323" bIns="332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prstClr val="white"/>
                </a:solidFill>
                <a:latin typeface="+mj-lt"/>
                <a:ea typeface="LG스마트체 Regular" panose="020B0600000101010101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268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9890" y="607029"/>
            <a:ext cx="4953000" cy="4524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Arial Narrow" panose="020B0606020202030204" pitchFamily="34" charset="0"/>
              </a:rPr>
              <a:t>Objective Function – Focus Regression</a:t>
            </a:r>
            <a:endParaRPr lang="ko-KR" altLang="en-US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85888"/>
              </p:ext>
            </p:extLst>
          </p:nvPr>
        </p:nvGraphicFramePr>
        <p:xfrm>
          <a:off x="491330" y="1719500"/>
          <a:ext cx="1119011" cy="278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011"/>
              </a:tblGrid>
              <a:tr h="278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LensNum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 Narrow" panose="020B0606020202030204" pitchFamily="34" charset="0"/>
                        </a:rPr>
                        <a:t>MeasureField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 Narrow" panose="020B0606020202030204" pitchFamily="34" charset="0"/>
                        </a:rPr>
                        <a:t>ROI</a:t>
                      </a:r>
                      <a:r>
                        <a:rPr lang="en-US" altLang="ko-KR" sz="1100" baseline="0" dirty="0" smtClean="0">
                          <a:latin typeface="Arial Narrow" panose="020B0606020202030204" pitchFamily="34" charset="0"/>
                        </a:rPr>
                        <a:t>Count</a:t>
                      </a:r>
                      <a:endParaRPr lang="ko-KR" altLang="en-US" sz="1100">
                        <a:latin typeface="Arial Narrow" panose="020B0606020202030204" pitchFamily="34" charset="0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 Narrow" panose="020B0606020202030204" pitchFamily="34" charset="0"/>
                        </a:rPr>
                        <a:t>Position</a:t>
                      </a:r>
                      <a:endParaRPr lang="ko-KR" altLang="en-US" sz="1100">
                        <a:latin typeface="Arial Narrow" panose="020B0606020202030204" pitchFamily="34" charset="0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 Narrow" panose="020B0606020202030204" pitchFamily="34" charset="0"/>
                        </a:rPr>
                        <a:t>lX</a:t>
                      </a:r>
                      <a:endParaRPr lang="ko-KR" altLang="en-US" sz="1100">
                        <a:latin typeface="Arial Narrow" panose="020B0606020202030204" pitchFamily="34" charset="0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 Narrow" panose="020B0606020202030204" pitchFamily="34" charset="0"/>
                        </a:rPr>
                        <a:t>lY</a:t>
                      </a:r>
                      <a:endParaRPr lang="ko-KR" altLang="en-US" sz="1100" dirty="0">
                        <a:latin typeface="Arial Narrow" panose="020B0606020202030204" pitchFamily="34" charset="0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 Narrow" panose="020B0606020202030204" pitchFamily="34" charset="0"/>
                        </a:rPr>
                        <a:t>lZ</a:t>
                      </a:r>
                      <a:endParaRPr lang="ko-KR" altLang="en-US" sz="1100" dirty="0">
                        <a:latin typeface="Arial Narrow" panose="020B0606020202030204" pitchFamily="34" charset="0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 Narrow" panose="020B0606020202030204" pitchFamily="34" charset="0"/>
                        </a:rPr>
                        <a:t>lU</a:t>
                      </a:r>
                      <a:endParaRPr lang="ko-KR" altLang="en-US" sz="1100" dirty="0">
                        <a:latin typeface="Arial Narrow" panose="020B0606020202030204" pitchFamily="34" charset="0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 Narrow" panose="020B0606020202030204" pitchFamily="34" charset="0"/>
                        </a:rPr>
                        <a:t>lV</a:t>
                      </a:r>
                      <a:endParaRPr lang="ko-KR" altLang="en-US" sz="1100" dirty="0">
                        <a:latin typeface="Arial Narrow" panose="020B0606020202030204" pitchFamily="34" charset="0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 Narrow" panose="020B0606020202030204" pitchFamily="34" charset="0"/>
                        </a:rPr>
                        <a:t>lW</a:t>
                      </a:r>
                      <a:endParaRPr lang="ko-KR" altLang="en-US" sz="1100" dirty="0">
                        <a:latin typeface="Arial Narrow" panose="020B0606020202030204" pitchFamily="34" charset="0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>
            <a:off x="1694371" y="2976525"/>
            <a:ext cx="363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2130506" y="2852700"/>
          <a:ext cx="871652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652"/>
              </a:tblGrid>
              <a:tr h="247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Focus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72480" y="1323562"/>
            <a:ext cx="2843781" cy="3307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5"/>
          </a:p>
        </p:txBody>
      </p:sp>
      <p:sp>
        <p:nvSpPr>
          <p:cNvPr id="29" name="TextBox 28"/>
          <p:cNvSpPr txBox="1"/>
          <p:nvPr/>
        </p:nvSpPr>
        <p:spPr>
          <a:xfrm>
            <a:off x="795829" y="1310522"/>
            <a:ext cx="172034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25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Objective Function</a:t>
            </a:r>
            <a:endParaRPr lang="ko-KR" altLang="en-US" sz="1625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6417" y="3119352"/>
            <a:ext cx="1019830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5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Focus Predict </a:t>
            </a:r>
          </a:p>
          <a:p>
            <a:pPr algn="ctr"/>
            <a:r>
              <a:rPr lang="ko-KR" altLang="en-US" sz="975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최적 </a:t>
            </a:r>
            <a:r>
              <a:rPr lang="en-US" altLang="ko-KR" sz="975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Weight </a:t>
            </a:r>
            <a:r>
              <a:rPr lang="ko-KR" altLang="en-US" sz="975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확보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816" y="4873112"/>
            <a:ext cx="34323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MTF Align Realtime Data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8Set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약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7000 Row)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이용하여 </a:t>
            </a:r>
            <a:endParaRPr lang="en-US" altLang="ko-KR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Focus </a:t>
            </a:r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Regression Model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 학습을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진행함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 sz="11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70" y="1249536"/>
            <a:ext cx="6016894" cy="3010965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8265368" y="660837"/>
            <a:ext cx="1434379" cy="461665"/>
            <a:chOff x="8265368" y="333392"/>
            <a:chExt cx="1434379" cy="461665"/>
          </a:xfrm>
        </p:grpSpPr>
        <p:sp>
          <p:nvSpPr>
            <p:cNvPr id="42" name="TextBox 41"/>
            <p:cNvSpPr txBox="1"/>
            <p:nvPr/>
          </p:nvSpPr>
          <p:spPr>
            <a:xfrm>
              <a:off x="8678314" y="333392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Arial Narrow" panose="020B0606020202030204" pitchFamily="34" charset="0"/>
                </a:rPr>
                <a:t>Predict Focus</a:t>
              </a:r>
            </a:p>
            <a:p>
              <a:r>
                <a:rPr lang="en-US" altLang="ko-KR" sz="1200" dirty="0" smtClean="0">
                  <a:latin typeface="Arial Narrow" panose="020B0606020202030204" pitchFamily="34" charset="0"/>
                </a:rPr>
                <a:t>Real Focus</a:t>
              </a:r>
              <a:endParaRPr lang="ko-KR" altLang="en-US" sz="1200">
                <a:latin typeface="Arial Narrow" panose="020B0606020202030204" pitchFamily="34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8265368" y="476672"/>
              <a:ext cx="360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8274326" y="692696"/>
              <a:ext cx="360040" cy="0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615378" y="4387535"/>
            <a:ext cx="5224786" cy="2209817"/>
            <a:chOff x="3213195" y="4608774"/>
            <a:chExt cx="6626969" cy="179619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4"/>
            <a:stretch/>
          </p:blipFill>
          <p:spPr>
            <a:xfrm>
              <a:off x="4245938" y="4608774"/>
              <a:ext cx="5594226" cy="1772554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411235" y="6143354"/>
              <a:ext cx="8053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rial Narrow" panose="020B0606020202030204" pitchFamily="34" charset="0"/>
                </a:rPr>
                <a:t>Accuracy</a:t>
              </a:r>
              <a:endParaRPr lang="ko-KR" altLang="en-US" sz="1100">
                <a:latin typeface="Arial Narrow" panose="020B060602020203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13195" y="5495050"/>
              <a:ext cx="10327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rial Narrow" panose="020B0606020202030204" pitchFamily="34" charset="0"/>
                </a:rPr>
                <a:t>Predict value</a:t>
              </a:r>
              <a:endParaRPr lang="ko-KR" altLang="en-US" sz="1100">
                <a:latin typeface="Arial Narrow" panose="020B060602020203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81896" y="5807384"/>
              <a:ext cx="864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rial Narrow" panose="020B0606020202030204" pitchFamily="34" charset="0"/>
                </a:rPr>
                <a:t>Real value</a:t>
              </a:r>
              <a:endParaRPr lang="ko-KR" altLang="en-US" sz="1100">
                <a:latin typeface="Arial Narrow" panose="020B060602020203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816" y="5378317"/>
            <a:ext cx="35445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8set data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로 학습된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Model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로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Test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2set Data Predict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진행 </a:t>
            </a:r>
            <a:r>
              <a:rPr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시</a:t>
            </a:r>
            <a:endParaRPr lang="en-US" altLang="ko-KR" sz="11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99.6% Accuracy </a:t>
            </a:r>
            <a:r>
              <a:rPr lang="ko-KR" altLang="en-US" sz="11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확보</a:t>
            </a:r>
            <a:endParaRPr lang="ko-KR" altLang="en-US" sz="11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816" y="5965598"/>
            <a:ext cx="437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Optimizing</a:t>
            </a:r>
            <a:r>
              <a:rPr lang="ko-KR" altLang="en-US" sz="12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을 위한 </a:t>
            </a:r>
            <a:r>
              <a:rPr lang="en-US" altLang="ko-KR" sz="1200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Objective Function</a:t>
            </a:r>
            <a:r>
              <a:rPr lang="ko-KR" altLang="en-US" sz="12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으로 사용 적합하다고 판단함</a:t>
            </a:r>
            <a:r>
              <a:rPr lang="en-US" altLang="ko-KR" sz="1200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 sz="120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" name="Text Box 144"/>
          <p:cNvSpPr txBox="1">
            <a:spLocks noChangeArrowheads="1"/>
          </p:cNvSpPr>
          <p:nvPr/>
        </p:nvSpPr>
        <p:spPr bwMode="auto">
          <a:xfrm>
            <a:off x="0" y="32052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경력사항 </a:t>
            </a:r>
            <a:r>
              <a:rPr lang="ko-KR" altLang="en-US" sz="2200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유첨</a:t>
            </a:r>
            <a:r>
              <a:rPr lang="en-US" altLang="ko-KR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2. ML</a:t>
            </a:r>
            <a:r>
              <a:rPr lang="ko-KR" altLang="en-US" sz="22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활용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Hexapod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최적 제어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Position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도출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Project</a:t>
            </a:r>
            <a:endParaRPr lang="en-US" altLang="ko-KR" sz="20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0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r="11060"/>
          <a:stretch/>
        </p:blipFill>
        <p:spPr>
          <a:xfrm>
            <a:off x="1392007" y="3693800"/>
            <a:ext cx="1584177" cy="542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9862" y="748499"/>
            <a:ext cx="445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Objective Function(Model) Overfitting Issue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04" y="1399395"/>
            <a:ext cx="9809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특정 날짜의 </a:t>
            </a: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MTF AA Data</a:t>
            </a:r>
            <a:r>
              <a:rPr lang="ko-KR" altLang="en-US" sz="1600" b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를 분할하여 학습 시킨 뒤 </a:t>
            </a: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Model Accuracy</a:t>
            </a:r>
            <a:r>
              <a:rPr lang="ko-KR" altLang="en-US" sz="1600" b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를 확인했을 경우</a:t>
            </a:r>
            <a:endParaRPr lang="en-US" altLang="ko-KR" sz="1600" b="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    </a:t>
            </a:r>
            <a:r>
              <a:rPr lang="ko-KR" altLang="en-US" sz="1600" b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94~95% </a:t>
            </a:r>
            <a:r>
              <a:rPr lang="ko-KR" altLang="en-US" sz="1600" b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의</a:t>
            </a: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1600" b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정확도가 확인되나</a:t>
            </a: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(</a:t>
            </a:r>
            <a:r>
              <a:rPr lang="ko-KR" altLang="en-US" sz="1600" b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학습에 참여된 </a:t>
            </a: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Data</a:t>
            </a:r>
            <a:r>
              <a:rPr lang="ko-KR" altLang="en-US" sz="1600" b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의 경우에도 </a:t>
            </a: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Train Test</a:t>
            </a:r>
            <a:r>
              <a:rPr lang="ko-KR" altLang="en-US" sz="1600" b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로 분할 함</a:t>
            </a: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    </a:t>
            </a:r>
            <a:r>
              <a:rPr lang="ko-KR" altLang="en-US" sz="1600" b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학습에 참여되지않은 마지막 </a:t>
            </a: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Test-ID</a:t>
            </a:r>
            <a:r>
              <a:rPr lang="ko-KR" altLang="en-US" sz="1600" b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의 </a:t>
            </a: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Data</a:t>
            </a:r>
            <a:r>
              <a:rPr lang="ko-KR" altLang="en-US" sz="1600" b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에서 또한 비슷한 정확도가 확보되지 못하고 정확도가 현저히 낮아짐</a:t>
            </a: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</a:t>
            </a:r>
            <a:endParaRPr lang="ko-KR" altLang="en-US" sz="1600" b="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0802" y="1272437"/>
            <a:ext cx="30588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* </a:t>
            </a:r>
            <a:r>
              <a:rPr lang="ko-KR" altLang="en-US" sz="105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앞선 </a:t>
            </a:r>
            <a:r>
              <a:rPr lang="en-US" altLang="ko-KR" sz="105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Test</a:t>
            </a:r>
            <a:r>
              <a:rPr lang="ko-KR" altLang="en-US" sz="105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05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Data</a:t>
            </a:r>
            <a:r>
              <a:rPr lang="ko-KR" altLang="en-US" sz="105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05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2600Row</a:t>
            </a:r>
            <a:r>
              <a:rPr lang="en-US" altLang="ko-KR" sz="105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+ </a:t>
            </a:r>
            <a:r>
              <a:rPr lang="ko-KR" altLang="en-US" sz="105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마지막 </a:t>
            </a:r>
            <a:r>
              <a:rPr lang="en-US" altLang="ko-KR" sz="105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Test-ID Data </a:t>
            </a:r>
            <a:r>
              <a:rPr lang="ko-KR" altLang="en-US" sz="105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제외 </a:t>
            </a:r>
            <a:endParaRPr lang="ko-KR" altLang="en-US" sz="105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508" y="3263555"/>
            <a:ext cx="4539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학습에 포함시킨 </a:t>
            </a: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Data</a:t>
            </a:r>
            <a:r>
              <a:rPr lang="ko-KR" altLang="en-US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의 </a:t>
            </a: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Test Data Accuracy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636" y="282978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Narrow" panose="020B0606020202030204" pitchFamily="34" charset="0"/>
                <a:cs typeface="Arial" pitchFamily="34" charset="0"/>
              </a:rPr>
              <a:t>Ex)</a:t>
            </a:r>
            <a:endParaRPr lang="ko-KR" altLang="en-US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07804" y="3263555"/>
            <a:ext cx="394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학습에 포함되지 </a:t>
            </a:r>
            <a:r>
              <a:rPr lang="ko-KR" altLang="en-US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않은 </a:t>
            </a: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Data Accuracy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000" y="3693799"/>
            <a:ext cx="1948509" cy="542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3636" y="5126602"/>
            <a:ext cx="5020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MTF Data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두 가지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Type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의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Data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가 공존함</a:t>
            </a:r>
            <a:endParaRPr lang="en-US" altLang="ko-KR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   </a:t>
            </a: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- </a:t>
            </a:r>
            <a:r>
              <a:rPr lang="ko-KR" altLang="en-US" sz="1600" b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극한 </a:t>
            </a:r>
            <a:r>
              <a:rPr lang="ko-KR" altLang="en-US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값을 찾아가는 </a:t>
            </a: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Real-time Data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   - Real time</a:t>
            </a:r>
            <a:r>
              <a:rPr lang="ko-KR" altLang="en-US" sz="1600" b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Test </a:t>
            </a:r>
            <a:r>
              <a:rPr lang="ko-KR" altLang="en-US" sz="1600" b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이후 곧바로 진행되는 </a:t>
            </a:r>
            <a:r>
              <a:rPr lang="en-US" altLang="ko-KR" sz="16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Step(MTF) Align Data </a:t>
            </a:r>
            <a:endParaRPr lang="en-US" altLang="ko-KR" sz="1600" b="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4705635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해결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방안 설정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224241" y="5484062"/>
            <a:ext cx="674679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55075" y="4932620"/>
            <a:ext cx="2791149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* </a:t>
            </a:r>
            <a:r>
              <a:rPr lang="ko-KR" altLang="en-US" sz="1050" b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기존에는 </a:t>
            </a:r>
            <a:r>
              <a:rPr lang="ko-KR" altLang="en-US" sz="1050" b="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두 가지 </a:t>
            </a:r>
            <a:r>
              <a:rPr lang="en-US" altLang="ko-KR" sz="1050" b="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Type</a:t>
            </a:r>
            <a:r>
              <a:rPr lang="ko-KR" altLang="en-US" sz="105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을 모두 학습에 포함 시킴</a:t>
            </a:r>
            <a:endParaRPr lang="en-US" altLang="ko-KR" sz="1050" b="0" dirty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3361" y="5146957"/>
            <a:ext cx="2917786" cy="1158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같은 설비에서 나오는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Data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이지만 </a:t>
            </a: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서로 다른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Data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로 보고 구분하여 </a:t>
            </a: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Modeling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및 확인 예정</a:t>
            </a:r>
            <a:endParaRPr lang="ko-KR" altLang="en-US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6" name="Text Box 144"/>
          <p:cNvSpPr txBox="1">
            <a:spLocks noChangeArrowheads="1"/>
          </p:cNvSpPr>
          <p:nvPr/>
        </p:nvSpPr>
        <p:spPr bwMode="auto">
          <a:xfrm>
            <a:off x="0" y="32052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경력사항 </a:t>
            </a:r>
            <a:r>
              <a:rPr lang="ko-KR" altLang="en-US" sz="2200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유첨</a:t>
            </a:r>
            <a:r>
              <a:rPr lang="en-US" altLang="ko-KR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2. ML</a:t>
            </a:r>
            <a:r>
              <a:rPr lang="ko-KR" altLang="en-US" sz="22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활용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Hexapod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최적 제어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Position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도출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Project</a:t>
            </a:r>
            <a:endParaRPr lang="en-US" altLang="ko-KR" sz="20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8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5113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Model Overfitting Issue – Concept </a:t>
            </a:r>
            <a:r>
              <a:rPr lang="ko-KR" altLang="en-US" b="1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변경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09008" y="2054320"/>
            <a:ext cx="1756652" cy="135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Real-time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</a:t>
            </a:r>
            <a:endParaRPr lang="en-US" altLang="ko-KR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Step Align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390913" y="2054320"/>
            <a:ext cx="1756652" cy="594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Real-time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91677" y="2814378"/>
            <a:ext cx="1756652" cy="594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Step Align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556392" y="1677266"/>
            <a:ext cx="12618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기존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 Set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38297" y="1677266"/>
            <a:ext cx="12618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변경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 Set</a:t>
            </a:r>
          </a:p>
        </p:txBody>
      </p:sp>
      <p:sp>
        <p:nvSpPr>
          <p:cNvPr id="33" name="오른쪽 화살표 32"/>
          <p:cNvSpPr/>
          <p:nvPr/>
        </p:nvSpPr>
        <p:spPr>
          <a:xfrm>
            <a:off x="3488586" y="2487109"/>
            <a:ext cx="478638" cy="621011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263885" y="2352258"/>
            <a:ext cx="57761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93584" y="2213067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극한값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Searching Model</a:t>
            </a:r>
            <a:endParaRPr lang="ko-KR" altLang="en-US" sz="12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263885" y="3108811"/>
            <a:ext cx="57761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93584" y="2969620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Axis Predict Model</a:t>
            </a:r>
            <a:endParaRPr lang="ko-KR" altLang="en-US" sz="12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4608" y="11514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Data </a:t>
            </a:r>
            <a:r>
              <a:rPr lang="ko-KR" altLang="en-US" sz="18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구조 변경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4608" y="3779748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Data Scale </a:t>
            </a:r>
            <a:r>
              <a:rPr lang="ko-KR" altLang="en-US" sz="18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변경 </a:t>
            </a:r>
            <a:r>
              <a:rPr lang="en-US" altLang="ko-KR" sz="1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– </a:t>
            </a:r>
            <a:r>
              <a:rPr lang="ko-KR" altLang="en-US" sz="18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새로운 </a:t>
            </a:r>
            <a:r>
              <a:rPr lang="en-US" altLang="ko-KR" sz="18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Data </a:t>
            </a:r>
            <a:r>
              <a:rPr lang="ko-KR" altLang="en-US" sz="18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유입 시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04251" y="5044160"/>
            <a:ext cx="1238682" cy="767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Model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073218" y="428380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기존</a:t>
            </a:r>
            <a:endParaRPr lang="en-US" altLang="ko-KR" sz="18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79426" y="5044160"/>
            <a:ext cx="1238682" cy="767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New</a:t>
            </a:r>
            <a:r>
              <a:rPr lang="ko-KR" altLang="en-US" sz="16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</a:p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유입</a:t>
            </a: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47" name="구부러진 연결선 46"/>
          <p:cNvCxnSpPr>
            <a:stCxn id="45" idx="2"/>
            <a:endCxn id="43" idx="2"/>
          </p:cNvCxnSpPr>
          <p:nvPr/>
        </p:nvCxnSpPr>
        <p:spPr>
          <a:xfrm rot="5400000">
            <a:off x="2361180" y="4973801"/>
            <a:ext cx="12700" cy="1675175"/>
          </a:xfrm>
          <a:prstGeom prst="curvedConnector3">
            <a:avLst>
              <a:gd name="adj1" fmla="val 4500016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27501" y="5924640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New Data Only Scaling</a:t>
            </a:r>
            <a:endParaRPr lang="ko-KR" altLang="en-US" sz="1200" dirty="0">
              <a:solidFill>
                <a:srgbClr val="0000FF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>
            <a:off x="4192394" y="5058244"/>
            <a:ext cx="478638" cy="621011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025008" y="5026546"/>
            <a:ext cx="1065223" cy="767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Model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860675" y="428380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변경</a:t>
            </a:r>
            <a:endParaRPr lang="en-US" altLang="ko-KR" sz="18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5646" y="4797152"/>
            <a:ext cx="1238682" cy="485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New</a:t>
            </a:r>
            <a:r>
              <a:rPr lang="ko-KR" altLang="en-US" sz="16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</a:p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유입</a:t>
            </a: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68716" y="6165304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Scale Factor Update</a:t>
            </a:r>
            <a:endParaRPr lang="ko-KR" altLang="en-US" sz="1200" dirty="0">
              <a:solidFill>
                <a:srgbClr val="0000FF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35646" y="5555932"/>
            <a:ext cx="1238682" cy="672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Model </a:t>
            </a:r>
            <a:r>
              <a:rPr lang="ko-KR" altLang="en-US" sz="14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학습 시</a:t>
            </a:r>
            <a:endParaRPr lang="en-US" altLang="ko-KR" sz="14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사용된 </a:t>
            </a:r>
            <a:r>
              <a: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  <a:endParaRPr lang="en-US" altLang="ko-KR" sz="14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000938" y="5212062"/>
            <a:ext cx="308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+</a:t>
            </a:r>
            <a:endParaRPr lang="en-US" altLang="ko-KR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239619" y="5026547"/>
            <a:ext cx="1093015" cy="767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New</a:t>
            </a:r>
            <a:r>
              <a:rPr lang="ko-KR" altLang="en-US" sz="16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  <a:endParaRPr lang="en-US" altLang="ko-KR" sz="16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7897029" y="5172413"/>
            <a:ext cx="219888" cy="39267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꺾인 연결선 115"/>
          <p:cNvCxnSpPr>
            <a:stCxn id="61" idx="3"/>
            <a:endCxn id="54" idx="2"/>
          </p:cNvCxnSpPr>
          <p:nvPr/>
        </p:nvCxnSpPr>
        <p:spPr>
          <a:xfrm flipH="1">
            <a:off x="5557620" y="5410161"/>
            <a:ext cx="3775014" cy="383613"/>
          </a:xfrm>
          <a:prstGeom prst="bentConnector4">
            <a:avLst>
              <a:gd name="adj1" fmla="val -6056"/>
              <a:gd name="adj2" fmla="val 320488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239619" y="5748707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Scaling to</a:t>
            </a:r>
            <a:r>
              <a:rPr lang="en-US" altLang="ko-KR" sz="12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endParaRPr lang="en-US" altLang="ko-KR" sz="1200" dirty="0" smtClean="0">
              <a:solidFill>
                <a:srgbClr val="0000FF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 smtClean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Update </a:t>
            </a:r>
            <a:r>
              <a:rPr lang="en-US" altLang="ko-KR" sz="12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scale factor</a:t>
            </a:r>
            <a:endParaRPr lang="ko-KR" altLang="en-US" sz="1200" dirty="0">
              <a:solidFill>
                <a:srgbClr val="0000FF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4" name="Text Box 144"/>
          <p:cNvSpPr txBox="1">
            <a:spLocks noChangeArrowheads="1"/>
          </p:cNvSpPr>
          <p:nvPr/>
        </p:nvSpPr>
        <p:spPr bwMode="auto">
          <a:xfrm>
            <a:off x="0" y="32052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경력사항 </a:t>
            </a:r>
            <a:r>
              <a:rPr lang="ko-KR" altLang="en-US" sz="2200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유첨</a:t>
            </a:r>
            <a:r>
              <a:rPr lang="en-US" altLang="ko-KR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2. ML</a:t>
            </a:r>
            <a:r>
              <a:rPr lang="ko-KR" altLang="en-US" sz="22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활용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Hexapod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최적 제어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Position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도출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Project</a:t>
            </a:r>
            <a:endParaRPr lang="en-US" altLang="ko-KR" sz="20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8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23355" t="10259"/>
          <a:stretch/>
        </p:blipFill>
        <p:spPr>
          <a:xfrm>
            <a:off x="613143" y="1631326"/>
            <a:ext cx="5714050" cy="16575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15892" r="801"/>
          <a:stretch/>
        </p:blipFill>
        <p:spPr>
          <a:xfrm>
            <a:off x="613143" y="3719558"/>
            <a:ext cx="5714049" cy="18569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37868" y="1511142"/>
            <a:ext cx="92204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itchFamily="34" charset="0"/>
              </a:rPr>
              <a:t>--- Predict</a:t>
            </a:r>
          </a:p>
          <a:p>
            <a:r>
              <a:rPr lang="en-US" altLang="ko-KR" sz="1600" b="0" dirty="0" smtClean="0">
                <a:solidFill>
                  <a:srgbClr val="0000FF"/>
                </a:solidFill>
                <a:latin typeface="Arial Narrow" panose="020B0606020202030204" pitchFamily="34" charset="0"/>
                <a:cs typeface="Arial" pitchFamily="34" charset="0"/>
              </a:rPr>
              <a:t>--- Real</a:t>
            </a:r>
            <a:endParaRPr lang="ko-KR" altLang="en-US" sz="1600" b="0" dirty="0">
              <a:solidFill>
                <a:srgbClr val="0000FF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645113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Model Overfitting 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Issue – Concept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변경 후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Test</a:t>
            </a:r>
            <a:endParaRPr lang="ko-KR" altLang="en-US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130" y="2669864"/>
            <a:ext cx="792088" cy="55163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0867" y="1404000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- Concept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변경 전 결과</a:t>
            </a: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0867" y="3431526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- Concept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변경 후 결과</a:t>
            </a:r>
            <a:endParaRPr lang="en-US" altLang="ko-KR" sz="16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21152" y="2221327"/>
            <a:ext cx="1132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Accuracy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618" y="4846780"/>
            <a:ext cx="792088" cy="56212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334070" y="4397420"/>
            <a:ext cx="1132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Accuracy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867" y="5923328"/>
            <a:ext cx="6882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Concept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변경 후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Acc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대폭 상승 확인됨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   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추가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Test 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후 성능 지속된다면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Object Function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으로 사용 가능 할 것으로 보임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</a:t>
            </a:r>
            <a:r>
              <a:rPr lang="ko-KR" altLang="en-US" sz="16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endParaRPr lang="ko-KR" altLang="en-US" sz="1600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6644856" y="3461729"/>
            <a:ext cx="484632" cy="722112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Box 144"/>
          <p:cNvSpPr txBox="1">
            <a:spLocks noChangeArrowheads="1"/>
          </p:cNvSpPr>
          <p:nvPr/>
        </p:nvSpPr>
        <p:spPr bwMode="auto">
          <a:xfrm>
            <a:off x="0" y="32052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경력사항 </a:t>
            </a:r>
            <a:r>
              <a:rPr lang="ko-KR" altLang="en-US" sz="2200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유첨</a:t>
            </a:r>
            <a:r>
              <a:rPr lang="en-US" altLang="ko-KR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2. ML</a:t>
            </a:r>
            <a:r>
              <a:rPr lang="ko-KR" altLang="en-US" sz="22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활용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Hexapod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최적 제어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Position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도출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Project</a:t>
            </a:r>
            <a:endParaRPr lang="en-US" altLang="ko-KR" sz="20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7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Hill Climbing Algorithm in 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0" y="1046961"/>
            <a:ext cx="4502433" cy="203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94915" y="470621"/>
            <a:ext cx="4953000" cy="4134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Arial Narrow" panose="020B0606020202030204" pitchFamily="34" charset="0"/>
              </a:rPr>
              <a:t>Optimizer – hill climbing optimization</a:t>
            </a:r>
            <a:endParaRPr lang="ko-KR" altLang="en-US" b="1" dirty="0"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76771" y="1411027"/>
            <a:ext cx="445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정확한 수식을 알 수 없는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Function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Maximum Value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찾아내는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Machine Learning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최적화 알고리즘 </a:t>
            </a:r>
            <a:endParaRPr lang="ko-KR" altLang="en-US" sz="12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8000" y="3024000"/>
            <a:ext cx="907300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MTF Align Test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찾은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Maxima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실제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Global Maxima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맞는지 확인하기 위한 방법이 필요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-  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학습된 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Focus 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objective Function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사용하여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ROI(0,5,10,-5,-10) 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 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Global Maxima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확인함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200" b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 </a:t>
            </a:r>
            <a:r>
              <a:rPr lang="en-US" altLang="ko-KR" sz="1200" b="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lX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200" b="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lY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200" b="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lZ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200" b="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lU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200" b="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lV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200" b="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lW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Axis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Boundary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실제 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Test 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진행 시 사용된 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Min ~ Max Position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설정 뒤 알고리즘 적용함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200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2535" y="408653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FOVX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확인 결과</a:t>
            </a:r>
            <a:endParaRPr lang="ko-KR" altLang="en-US" sz="14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3" y="4362336"/>
            <a:ext cx="1962319" cy="147173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77" y="4384834"/>
            <a:ext cx="1975939" cy="148195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692" y="4384834"/>
            <a:ext cx="2054062" cy="154054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55" y="4362337"/>
            <a:ext cx="2094528" cy="157089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23" y="4356865"/>
            <a:ext cx="2055532" cy="154164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31187" y="5895188"/>
            <a:ext cx="7054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FOVX 5deg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Maximum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되는 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Axis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적용하였을 때 대칭구조가 확인됨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상으로는 확인이 되지만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실제 구동시 값을 적용했을 때 같은 결과가 나오는 지 확인 필요함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200" b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-&gt; 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프로그램내 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 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알고리즘 적용하여 확인 예정</a:t>
            </a:r>
            <a:endParaRPr lang="ko-KR" altLang="en-US" sz="1200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88073" y="430093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Text Box 144"/>
          <p:cNvSpPr txBox="1">
            <a:spLocks noChangeArrowheads="1"/>
          </p:cNvSpPr>
          <p:nvPr/>
        </p:nvSpPr>
        <p:spPr bwMode="auto">
          <a:xfrm>
            <a:off x="0" y="32052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경력사항 </a:t>
            </a:r>
            <a:r>
              <a:rPr lang="ko-KR" altLang="en-US" sz="2200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유첨</a:t>
            </a:r>
            <a:r>
              <a:rPr lang="en-US" altLang="ko-KR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2. ML</a:t>
            </a:r>
            <a:r>
              <a:rPr lang="ko-KR" altLang="en-US" sz="22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활용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Hexapod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최적 제어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Position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도출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Project</a:t>
            </a:r>
            <a:endParaRPr lang="en-US" altLang="ko-KR" sz="20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8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4649" y="533108"/>
            <a:ext cx="287740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Arial Narrow" panose="020B0606020202030204" pitchFamily="34" charset="0"/>
              </a:rPr>
              <a:t>MTF ML Service Concept</a:t>
            </a:r>
            <a:endParaRPr lang="ko-KR" altLang="en-US" b="1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6769" y="4004446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Narrow" panose="020B0606020202030204" pitchFamily="34" charset="0"/>
                <a:cs typeface="Arial" pitchFamily="34" charset="0"/>
              </a:rPr>
              <a:t>FastAPI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적용 예시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957" y="3804391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Arial Narrow" panose="020B0606020202030204" pitchFamily="34" charset="0"/>
                <a:cs typeface="Arial" pitchFamily="34" charset="0"/>
              </a:rPr>
              <a:t>C++ (MFC)</a:t>
            </a:r>
            <a:endParaRPr lang="ko-KR" altLang="en-US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2911" y="2604746"/>
            <a:ext cx="838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Arial Narrow" panose="020B0606020202030204" pitchFamily="34" charset="0"/>
                <a:cs typeface="Arial" pitchFamily="34" charset="0"/>
              </a:rPr>
              <a:t>Backend</a:t>
            </a:r>
            <a:endParaRPr lang="ko-KR" altLang="en-US" sz="160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299678" y="2478602"/>
            <a:ext cx="1993833" cy="1325789"/>
          </a:xfrm>
          <a:prstGeom prst="cube">
            <a:avLst>
              <a:gd name="adj" fmla="val 241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설비</a:t>
            </a:r>
            <a:endParaRPr lang="en-US" altLang="ko-KR" dirty="0" smtClean="0">
              <a:solidFill>
                <a:schemeClr val="tx1"/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PC</a:t>
            </a:r>
            <a:endParaRPr lang="en-US" altLang="ko-KR" dirty="0">
              <a:solidFill>
                <a:schemeClr val="tx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2551149" y="1567881"/>
            <a:ext cx="1222216" cy="1007245"/>
          </a:xfrm>
          <a:prstGeom prst="cube">
            <a:avLst>
              <a:gd name="adj" fmla="val 160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</a:rPr>
              <a:t>ML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Arial Narrow" panose="020B0606020202030204" pitchFamily="34" charset="0"/>
              </a:rPr>
              <a:t>Model &amp; Optimizer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6243" y="1910754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rial Narrow" panose="020B0606020202030204" pitchFamily="34" charset="0"/>
                <a:cs typeface="Arial" pitchFamily="34" charset="0"/>
              </a:rPr>
              <a:t>Use FastAPI</a:t>
            </a:r>
            <a:endParaRPr lang="ko-KR" altLang="en-US" sz="160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12" name="원호 11"/>
          <p:cNvSpPr/>
          <p:nvPr/>
        </p:nvSpPr>
        <p:spPr>
          <a:xfrm rot="19430407">
            <a:off x="1169306" y="1650100"/>
            <a:ext cx="1667143" cy="936127"/>
          </a:xfrm>
          <a:prstGeom prst="arc">
            <a:avLst>
              <a:gd name="adj1" fmla="val 11341794"/>
              <a:gd name="adj2" fmla="val 0"/>
            </a:avLst>
          </a:prstGeom>
          <a:ln w="3175">
            <a:solidFill>
              <a:srgbClr val="00B0F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 rot="1443957">
            <a:off x="1711481" y="131327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 Narrow" panose="020B0606020202030204" pitchFamily="34" charset="0"/>
                <a:cs typeface="Arial" pitchFamily="34" charset="0"/>
              </a:rPr>
              <a:t>Initial value</a:t>
            </a:r>
            <a:endParaRPr lang="ko-KR" altLang="en-US" sz="140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6179" y="2080031"/>
            <a:ext cx="1316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Arial Narrow" panose="020B0606020202030204" pitchFamily="34" charset="0"/>
                <a:cs typeface="Arial" pitchFamily="34" charset="0"/>
              </a:rPr>
              <a:t>Optimized </a:t>
            </a:r>
            <a:r>
              <a:rPr lang="en-US" altLang="ko-KR" sz="1400" dirty="0">
                <a:latin typeface="Arial Narrow" panose="020B0606020202030204" pitchFamily="34" charset="0"/>
                <a:cs typeface="Arial" pitchFamily="34" charset="0"/>
              </a:rPr>
              <a:t>value</a:t>
            </a:r>
            <a:endParaRPr lang="ko-KR" altLang="en-US" sz="1400">
              <a:latin typeface="Arial Narrow" panose="020B0606020202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876" y="1530706"/>
            <a:ext cx="4330245" cy="22297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65161" y="4198890"/>
            <a:ext cx="2189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ML Service Concept</a:t>
            </a:r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678" y="4777903"/>
            <a:ext cx="65101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가장 효율적으로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Machine Learning Function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적용할 수 있는 방법을 활용하고자 함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Backend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에서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Data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처리 및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Model Update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진행하므로 공정에 영향을 주지 않음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     -   Resource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절약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실시간으로 처리된 값 적용 가능 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8" name="Text Box 144"/>
          <p:cNvSpPr txBox="1">
            <a:spLocks noChangeArrowheads="1"/>
          </p:cNvSpPr>
          <p:nvPr/>
        </p:nvSpPr>
        <p:spPr bwMode="auto">
          <a:xfrm>
            <a:off x="0" y="32052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경력사항 </a:t>
            </a:r>
            <a:r>
              <a:rPr lang="ko-KR" altLang="en-US" sz="2200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유첨</a:t>
            </a:r>
            <a:r>
              <a:rPr lang="en-US" altLang="ko-KR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2. ML</a:t>
            </a:r>
            <a:r>
              <a:rPr lang="ko-KR" altLang="en-US" sz="22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활용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Hexapod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최적 제어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Position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도출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Project</a:t>
            </a:r>
            <a:endParaRPr lang="en-US" altLang="ko-KR" sz="20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6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5"/>
          <p:cNvSpPr>
            <a:spLocks noChangeArrowheads="1"/>
          </p:cNvSpPr>
          <p:nvPr/>
        </p:nvSpPr>
        <p:spPr bwMode="auto">
          <a:xfrm>
            <a:off x="320451" y="615593"/>
            <a:ext cx="820241" cy="4012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ko-KR" altLang="en-US" sz="1300" b="1" dirty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개요 </a:t>
            </a:r>
            <a:endParaRPr lang="en-US" altLang="ko-KR" sz="1300" b="1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318002" y="1152882"/>
            <a:ext cx="820241" cy="4990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en-US" altLang="ko-KR" sz="13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Pain</a:t>
            </a:r>
          </a:p>
          <a:p>
            <a:pPr algn="ctr" eaLnBrk="0" latinLnBrk="0" hangingPunct="0">
              <a:defRPr/>
            </a:pPr>
            <a:r>
              <a:rPr lang="en-US" altLang="ko-KR" sz="13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Point</a:t>
            </a:r>
          </a:p>
        </p:txBody>
      </p:sp>
      <p:sp>
        <p:nvSpPr>
          <p:cNvPr id="83" name="Text Box 12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59966" y="1182307"/>
            <a:ext cx="7810471" cy="34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3231" tIns="33231" rIns="33231" bIns="33231">
            <a:spAutoFit/>
          </a:bodyPr>
          <a:lstStyle>
            <a:defPPr>
              <a:defRPr lang="ko-KR"/>
            </a:defPPr>
            <a:lvl1pPr marL="0" marR="0" lvl="0" indent="0" defTabSz="95885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 kumimoji="1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defRPr>
            </a:lvl1pPr>
          </a:lstStyle>
          <a:p>
            <a:pPr marL="90488" indent="-90488" fontAlgn="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latin typeface="Arial Narrow" pitchFamily="34" charset="0"/>
                <a:ea typeface="LG스마트체 Regular" pitchFamily="50" charset="-127"/>
              </a:rPr>
              <a:t>OLED </a:t>
            </a:r>
            <a:r>
              <a:rPr lang="ko-KR" altLang="en-US" sz="1200" smtClean="0">
                <a:latin typeface="Arial Narrow" pitchFamily="34" charset="0"/>
                <a:ea typeface="LG스마트체 Regular" pitchFamily="50" charset="-127"/>
              </a:rPr>
              <a:t>물류 </a:t>
            </a:r>
            <a:r>
              <a:rPr lang="ko-KR" altLang="en-US" sz="1200" dirty="0" smtClean="0">
                <a:latin typeface="Arial Narrow" pitchFamily="34" charset="0"/>
                <a:ea typeface="LG스마트체 Regular" pitchFamily="50" charset="-127"/>
              </a:rPr>
              <a:t>설비의 </a:t>
            </a:r>
            <a:r>
              <a:rPr lang="ko-KR" altLang="en-US" sz="1200" dirty="0">
                <a:latin typeface="Arial Narrow" pitchFamily="34" charset="0"/>
                <a:ea typeface="LG스마트체 Regular" pitchFamily="50" charset="-127"/>
              </a:rPr>
              <a:t>전</a:t>
            </a:r>
            <a:r>
              <a:rPr lang="en-US" altLang="ko-KR" sz="1200" dirty="0">
                <a:latin typeface="Arial Narrow" pitchFamily="34" charset="0"/>
                <a:ea typeface="LG스마트체 Regular" pitchFamily="50" charset="-127"/>
              </a:rPr>
              <a:t>/</a:t>
            </a:r>
            <a:r>
              <a:rPr lang="ko-KR" altLang="en-US" sz="1200">
                <a:latin typeface="Arial Narrow" pitchFamily="34" charset="0"/>
                <a:ea typeface="LG스마트체 Regular" pitchFamily="50" charset="-127"/>
              </a:rPr>
              <a:t>후 </a:t>
            </a:r>
            <a:r>
              <a:rPr lang="ko-KR" altLang="en-US" sz="1200" smtClean="0">
                <a:latin typeface="Arial Narrow" pitchFamily="34" charset="0"/>
                <a:ea typeface="LG스마트체 Regular" pitchFamily="50" charset="-127"/>
              </a:rPr>
              <a:t>떨림이 </a:t>
            </a:r>
            <a:r>
              <a:rPr lang="ko-KR" altLang="en-US" sz="1200">
                <a:latin typeface="Arial Narrow" pitchFamily="34" charset="0"/>
                <a:ea typeface="LG스마트체 Regular" pitchFamily="50" charset="-127"/>
              </a:rPr>
              <a:t>상</a:t>
            </a:r>
            <a:r>
              <a:rPr lang="en-US" altLang="ko-KR" sz="1200" dirty="0">
                <a:latin typeface="Arial Narrow" pitchFamily="34" charset="0"/>
                <a:ea typeface="LG스마트체 Regular" pitchFamily="50" charset="-127"/>
              </a:rPr>
              <a:t>/</a:t>
            </a:r>
            <a:r>
              <a:rPr lang="ko-KR" altLang="en-US" sz="1200">
                <a:latin typeface="Arial Narrow" pitchFamily="34" charset="0"/>
                <a:ea typeface="LG스마트체 Regular" pitchFamily="50" charset="-127"/>
              </a:rPr>
              <a:t>하 </a:t>
            </a:r>
            <a:r>
              <a:rPr lang="ko-KR" altLang="en-US" sz="1200" smtClean="0">
                <a:latin typeface="Arial Narrow" pitchFamily="34" charset="0"/>
                <a:ea typeface="LG스마트체 Regular" pitchFamily="50" charset="-127"/>
              </a:rPr>
              <a:t>떨림에 영향을 미쳐 공정 </a:t>
            </a:r>
            <a:r>
              <a:rPr lang="en-US" altLang="ko-KR" sz="1200" dirty="0" smtClean="0">
                <a:latin typeface="Arial Narrow" pitchFamily="34" charset="0"/>
                <a:ea typeface="LG스마트체 Regular" pitchFamily="50" charset="-127"/>
              </a:rPr>
              <a:t>Fail </a:t>
            </a:r>
            <a:r>
              <a:rPr lang="ko-KR" altLang="en-US" sz="1200" smtClean="0">
                <a:latin typeface="Arial Narrow" pitchFamily="34" charset="0"/>
                <a:ea typeface="LG스마트체 Regular" pitchFamily="50" charset="-127"/>
              </a:rPr>
              <a:t>확률이 높아 진다는 고객사 의견 </a:t>
            </a:r>
            <a:endParaRPr lang="en-US" altLang="ko-KR" sz="1200" dirty="0" smtClean="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87" name="Rectangle 23"/>
          <p:cNvSpPr>
            <a:spLocks noChangeArrowheads="1"/>
          </p:cNvSpPr>
          <p:nvPr/>
        </p:nvSpPr>
        <p:spPr bwMode="auto">
          <a:xfrm>
            <a:off x="1335440" y="2594977"/>
            <a:ext cx="1145896" cy="4809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Data</a:t>
            </a:r>
            <a:r>
              <a:rPr lang="ko-KR" altLang="en-US" sz="1100" kern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 </a:t>
            </a:r>
            <a:r>
              <a:rPr lang="ko-KR" altLang="en-US" sz="1100" kern="0" smtClean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수집 및</a:t>
            </a:r>
            <a:endParaRPr lang="en-US" altLang="ko-KR" sz="1100" kern="0" dirty="0">
              <a:solidFill>
                <a:prstClr val="black"/>
              </a:solidFill>
              <a:latin typeface="+mj-lt"/>
              <a:ea typeface="LG스마트체 Regular" panose="020B0600000101010101" pitchFamily="50" charset="-127"/>
            </a:endParaRP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 smtClean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전처리</a:t>
            </a:r>
            <a:endParaRPr lang="ko-KR" altLang="ko-KR" sz="1100" kern="0" dirty="0">
              <a:solidFill>
                <a:prstClr val="black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88" name="Rectangle 23"/>
          <p:cNvSpPr>
            <a:spLocks noChangeArrowheads="1"/>
          </p:cNvSpPr>
          <p:nvPr/>
        </p:nvSpPr>
        <p:spPr bwMode="auto">
          <a:xfrm>
            <a:off x="2821130" y="2594977"/>
            <a:ext cx="1140477" cy="4809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설</a:t>
            </a:r>
            <a:r>
              <a:rPr lang="ko-KR" altLang="en-US" sz="1100" kern="0" dirty="0" smtClean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비 조건 별</a:t>
            </a:r>
            <a:endParaRPr lang="en-US" altLang="ko-KR" sz="1100" kern="0" dirty="0" smtClean="0">
              <a:solidFill>
                <a:prstClr val="black"/>
              </a:solidFill>
              <a:latin typeface="+mj-lt"/>
              <a:ea typeface="LG스마트체 Regular" panose="020B0600000101010101" pitchFamily="50" charset="-127"/>
            </a:endParaRP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 smtClean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구동 </a:t>
            </a:r>
            <a:r>
              <a:rPr lang="en-US" altLang="ko-KR" sz="1100" kern="0" dirty="0" smtClean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Test </a:t>
            </a:r>
            <a:r>
              <a:rPr lang="ko-KR" altLang="en-US" sz="1100" kern="0" smtClean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진행</a:t>
            </a:r>
            <a:endParaRPr lang="en-US" altLang="ko-KR" sz="1100" kern="0" dirty="0" smtClean="0">
              <a:solidFill>
                <a:prstClr val="black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93" name="Rectangle 23"/>
          <p:cNvSpPr>
            <a:spLocks noChangeArrowheads="1"/>
          </p:cNvSpPr>
          <p:nvPr/>
        </p:nvSpPr>
        <p:spPr bwMode="auto">
          <a:xfrm>
            <a:off x="4301401" y="2594977"/>
            <a:ext cx="1140477" cy="4809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altLang="ko-KR" sz="1100" kern="0" dirty="0" smtClean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Data </a:t>
            </a:r>
            <a:r>
              <a:rPr lang="ko-KR" altLang="en-US" sz="1100" kern="0" smtClean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분석</a:t>
            </a:r>
            <a:r>
              <a:rPr lang="en-US" altLang="ko-KR" sz="1100" kern="0" dirty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 </a:t>
            </a:r>
            <a:r>
              <a:rPr lang="ko-KR" altLang="en-US" sz="1100" kern="0" smtClean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및</a:t>
            </a:r>
            <a:endParaRPr lang="en-US" altLang="ko-KR" sz="1100" kern="0" dirty="0" smtClean="0">
              <a:solidFill>
                <a:prstClr val="black"/>
              </a:solidFill>
              <a:latin typeface="+mj-lt"/>
              <a:ea typeface="LG스마트체 Regular" panose="020B0600000101010101" pitchFamily="50" charset="-127"/>
            </a:endParaRPr>
          </a:p>
          <a:p>
            <a:pPr algn="ctr" eaLnBrk="1" fontAlgn="base" latinLnBrk="0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ko-KR" altLang="en-US" sz="1100" kern="0" dirty="0" smtClean="0">
                <a:solidFill>
                  <a:prstClr val="black"/>
                </a:solidFill>
                <a:latin typeface="+mj-lt"/>
                <a:ea typeface="LG스마트체 Regular" panose="020B0600000101010101" pitchFamily="50" charset="-127"/>
              </a:rPr>
              <a:t>증명</a:t>
            </a:r>
            <a:endParaRPr lang="en-US" altLang="ko-KR" sz="1100" kern="0" dirty="0" smtClean="0">
              <a:solidFill>
                <a:prstClr val="black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97" name="오른쪽 화살표 96"/>
          <p:cNvSpPr/>
          <p:nvPr/>
        </p:nvSpPr>
        <p:spPr>
          <a:xfrm>
            <a:off x="1335440" y="2760669"/>
            <a:ext cx="4106438" cy="16747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23" b="1" dirty="0">
              <a:solidFill>
                <a:srgbClr val="FF0000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318001" y="1788045"/>
            <a:ext cx="820241" cy="5461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ko-KR" altLang="en-US" sz="1300" b="1" dirty="0" smtClean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목적</a:t>
            </a:r>
            <a:endParaRPr lang="en-US" altLang="ko-KR" sz="1300" b="1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67" name="Rectangle 25"/>
          <p:cNvSpPr>
            <a:spLocks noChangeArrowheads="1"/>
          </p:cNvSpPr>
          <p:nvPr/>
        </p:nvSpPr>
        <p:spPr bwMode="auto">
          <a:xfrm>
            <a:off x="318001" y="2470307"/>
            <a:ext cx="820241" cy="7403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en-US" altLang="ko-KR" sz="13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Road</a:t>
            </a:r>
          </a:p>
          <a:p>
            <a:pPr algn="ctr" eaLnBrk="0" latinLnBrk="0" hangingPunct="0">
              <a:defRPr/>
            </a:pPr>
            <a:r>
              <a:rPr lang="en-US" altLang="ko-KR" sz="13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Map</a:t>
            </a:r>
          </a:p>
        </p:txBody>
      </p:sp>
      <p:sp>
        <p:nvSpPr>
          <p:cNvPr id="70" name="Rectangle 25"/>
          <p:cNvSpPr>
            <a:spLocks noChangeArrowheads="1"/>
          </p:cNvSpPr>
          <p:nvPr/>
        </p:nvSpPr>
        <p:spPr bwMode="auto">
          <a:xfrm>
            <a:off x="318000" y="3346687"/>
            <a:ext cx="820241" cy="32817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ko-KR" altLang="en-US" sz="1300" b="1" dirty="0" smtClean="0">
                <a:solidFill>
                  <a:srgbClr val="000000"/>
                </a:solidFill>
                <a:latin typeface="+mj-lt"/>
                <a:ea typeface="LG스마트체 Regular" panose="020B0600000101010101" pitchFamily="50" charset="-127"/>
              </a:rPr>
              <a:t>접근법</a:t>
            </a:r>
            <a:endParaRPr lang="en-US" altLang="ko-KR" sz="1300" b="1" dirty="0">
              <a:solidFill>
                <a:srgbClr val="000000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148" name="Text Box 12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58199" y="1929968"/>
            <a:ext cx="6486324" cy="25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3231" tIns="33231" rIns="33231" bIns="33231">
            <a:spAutoFit/>
          </a:bodyPr>
          <a:lstStyle>
            <a:defPPr>
              <a:defRPr lang="ko-KR"/>
            </a:defPPr>
            <a:lvl1pPr marL="0" marR="0" lvl="0" indent="0" defTabSz="95885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 kumimoji="1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defRPr>
            </a:lvl1pPr>
          </a:lstStyle>
          <a:p>
            <a:pPr marL="90488" indent="-90488" fontAlgn="t">
              <a:buFont typeface="Wingdings" panose="05000000000000000000" pitchFamily="2" charset="2"/>
              <a:buChar char="§"/>
              <a:defRPr/>
            </a:pPr>
            <a:r>
              <a:rPr lang="ko-KR" altLang="en-US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공정 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 설비 전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 떨림의 영향이 아닌 해당 설비 외 인자라는 것을 증명해야함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200" b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9" name="Rectangle 17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18754" y="696438"/>
            <a:ext cx="746473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762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OLED </a:t>
            </a:r>
            <a:r>
              <a:rPr lang="ko-KR" altLang="en-US" sz="1600" b="1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물류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설비 전</a:t>
            </a:r>
            <a:r>
              <a:rPr lang="en-US" altLang="ko-KR" sz="1600" b="1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/</a:t>
            </a:r>
            <a:r>
              <a:rPr lang="ko-KR" altLang="en-US" sz="1600" b="1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후 관성에 따른 상</a:t>
            </a:r>
            <a:r>
              <a:rPr lang="en-US" altLang="ko-KR" sz="1600" b="1" dirty="0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/</a:t>
            </a:r>
            <a:r>
              <a:rPr lang="ko-KR" altLang="en-US" sz="1600" b="1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하 떨림 량 비교 분석</a:t>
            </a:r>
            <a:endParaRPr lang="ko-KR" altLang="en-US" sz="1600" b="1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73" name="Text Box 144"/>
          <p:cNvSpPr txBox="1">
            <a:spLocks noChangeArrowheads="1"/>
          </p:cNvSpPr>
          <p:nvPr/>
        </p:nvSpPr>
        <p:spPr bwMode="auto">
          <a:xfrm>
            <a:off x="0" y="32052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경력사항 </a:t>
            </a:r>
            <a:r>
              <a:rPr lang="ko-KR" altLang="en-US" sz="2200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유첨</a:t>
            </a:r>
            <a:r>
              <a:rPr lang="en-US" altLang="ko-KR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3. </a:t>
            </a:r>
            <a:r>
              <a:rPr lang="en-US" altLang="ko-KR" sz="20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OLED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물류 </a:t>
            </a:r>
            <a:r>
              <a:rPr lang="ko-KR" altLang="en-US" sz="200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설비</a:t>
            </a:r>
            <a:r>
              <a:rPr lang="en-US" altLang="ko-KR" sz="20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전</a:t>
            </a:r>
            <a:r>
              <a:rPr lang="en-US" altLang="ko-KR" sz="20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/</a:t>
            </a:r>
            <a:r>
              <a:rPr lang="ko-KR" altLang="en-US" sz="200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후 흔들림 양에 따른 상</a:t>
            </a:r>
            <a:r>
              <a:rPr lang="en-US" altLang="ko-KR" sz="20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/</a:t>
            </a:r>
            <a:r>
              <a:rPr lang="ko-KR" altLang="en-US" sz="200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하 떨림 량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비교 분석</a:t>
            </a:r>
            <a:endParaRPr lang="en-US" altLang="ko-KR" sz="20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4" name="직사각형 63"/>
          <p:cNvSpPr>
            <a:spLocks noChangeArrowheads="1"/>
          </p:cNvSpPr>
          <p:nvPr/>
        </p:nvSpPr>
        <p:spPr bwMode="auto">
          <a:xfrm>
            <a:off x="1357272" y="3506861"/>
            <a:ext cx="4343305" cy="37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r>
              <a:rPr lang="en-US" altLang="ko-KR" sz="1400" b="1" dirty="0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▣ Step1. Test </a:t>
            </a:r>
            <a:r>
              <a:rPr lang="ko-KR" altLang="en-US" sz="1400" b="1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전 물류 </a:t>
            </a:r>
            <a:r>
              <a:rPr lang="ko-KR" altLang="en-US" sz="1400" b="1" dirty="0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설비 등속 </a:t>
            </a:r>
            <a:r>
              <a:rPr lang="en-US" altLang="ko-KR" sz="1400" b="1" dirty="0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~ </a:t>
            </a:r>
            <a:r>
              <a:rPr lang="ko-KR" altLang="en-US" sz="1400" b="1" dirty="0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정지 구간 </a:t>
            </a:r>
            <a:r>
              <a:rPr lang="ko-KR" altLang="en-US" sz="1400" b="1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구동 </a:t>
            </a:r>
            <a:r>
              <a:rPr lang="en-US" altLang="ko-KR" sz="1400" b="1" dirty="0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Data </a:t>
            </a:r>
            <a:r>
              <a:rPr lang="ko-KR" altLang="en-US" sz="1400" b="1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분석</a:t>
            </a:r>
            <a:endParaRPr kumimoji="0" lang="en-US" altLang="ko-KR" sz="1200" dirty="0">
              <a:solidFill>
                <a:srgbClr val="000000"/>
              </a:solidFill>
              <a:latin typeface="Arial Narrow" panose="020B0606020202030204" pitchFamily="34" charset="0"/>
              <a:ea typeface="맑은 고딕" pitchFamily="50" charset="-127"/>
              <a:cs typeface="LG스마트체 Regular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58199" y="5762503"/>
            <a:ext cx="5347604" cy="646216"/>
          </a:xfrm>
          <a:prstGeom prst="rect">
            <a:avLst/>
          </a:prstGeom>
        </p:spPr>
        <p:txBody>
          <a:bodyPr wrap="square" lIns="91324" tIns="45663" rIns="91324" bIns="45663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위 그래프의 감속 시간이 짧을 수록</a:t>
            </a:r>
            <a:r>
              <a:rPr lang="en-US" altLang="ko-KR" sz="12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12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기울기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12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가속도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(</a:t>
            </a:r>
            <a:r>
              <a:rPr lang="ko-KR" altLang="en-US" sz="9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나중속도</a:t>
            </a:r>
            <a:r>
              <a:rPr lang="en-US" altLang="ko-KR" sz="9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-</a:t>
            </a:r>
            <a:r>
              <a:rPr lang="ko-KR" altLang="en-US" sz="9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처음속도</a:t>
            </a:r>
            <a:r>
              <a:rPr lang="en-US" altLang="ko-KR" sz="9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9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걸린시간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)</a:t>
            </a:r>
            <a:r>
              <a:rPr lang="ko-KR" altLang="en-US" sz="12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가 커진다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실험 전 가정 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: </a:t>
            </a:r>
            <a:r>
              <a:rPr lang="ko-KR" altLang="en-US" sz="12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이 경우 관성에 의해 전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12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후 방향 흔들림 만이 발생할 것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1531106" y="3993424"/>
            <a:ext cx="4012530" cy="1721049"/>
            <a:chOff x="148381" y="1185292"/>
            <a:chExt cx="3733183" cy="2016224"/>
          </a:xfrm>
        </p:grpSpPr>
        <p:grpSp>
          <p:nvGrpSpPr>
            <p:cNvPr id="82" name="그룹 81"/>
            <p:cNvGrpSpPr/>
            <p:nvPr/>
          </p:nvGrpSpPr>
          <p:grpSpPr>
            <a:xfrm>
              <a:off x="148381" y="1185292"/>
              <a:ext cx="3733183" cy="2016224"/>
              <a:chOff x="238518" y="747330"/>
              <a:chExt cx="3733183" cy="2057123"/>
            </a:xfrm>
          </p:grpSpPr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667" y="1001768"/>
                <a:ext cx="3310970" cy="1388354"/>
              </a:xfrm>
              <a:prstGeom prst="rect">
                <a:avLst/>
              </a:prstGeom>
            </p:spPr>
          </p:pic>
          <p:pic>
            <p:nvPicPr>
              <p:cNvPr id="86" name="그림 8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89623" l="0" r="89620">
                            <a14:foregroundMark x1="3544" y1="4245" x2="6329" y2="81132"/>
                            <a14:foregroundMark x1="5823" y1="76887" x2="11392" y2="80660"/>
                            <a14:backgroundMark x1="14684" y1="24057" x2="62532" y2="71698"/>
                          </a14:backgroundRemoval>
                        </a14:imgEffect>
                      </a14:imgLayer>
                    </a14:imgProps>
                  </a:ext>
                </a:extLst>
              </a:blip>
              <a:srcRect r="90605"/>
              <a:stretch/>
            </p:blipFill>
            <p:spPr>
              <a:xfrm>
                <a:off x="238518" y="747330"/>
                <a:ext cx="349310" cy="2057123"/>
              </a:xfrm>
              <a:prstGeom prst="rect">
                <a:avLst/>
              </a:prstGeom>
            </p:spPr>
          </p:pic>
          <p:cxnSp>
            <p:nvCxnSpPr>
              <p:cNvPr id="89" name="직선 연결선 88"/>
              <p:cNvCxnSpPr/>
              <p:nvPr/>
            </p:nvCxnSpPr>
            <p:spPr bwMode="auto">
              <a:xfrm>
                <a:off x="2908201" y="1193124"/>
                <a:ext cx="0" cy="111934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/>
              <p:cNvCxnSpPr/>
              <p:nvPr/>
            </p:nvCxnSpPr>
            <p:spPr bwMode="auto">
              <a:xfrm>
                <a:off x="3640981" y="2204864"/>
                <a:ext cx="0" cy="97594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1" name="TextBox 90"/>
              <p:cNvSpPr txBox="1"/>
              <p:nvPr/>
            </p:nvSpPr>
            <p:spPr>
              <a:xfrm>
                <a:off x="2568077" y="926441"/>
                <a:ext cx="680247" cy="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감속 </a:t>
                </a:r>
                <a:r>
                  <a:rPr lang="en-US" altLang="ko-KR" sz="9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Sensor</a:t>
                </a:r>
                <a:endParaRPr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291454" y="1997612"/>
                <a:ext cx="680247" cy="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정지 </a:t>
                </a:r>
                <a:r>
                  <a:rPr lang="en-US" altLang="ko-KR" sz="900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Sensor</a:t>
                </a:r>
                <a:endParaRPr lang="ko-KR" altLang="en-US" sz="900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cxnSp>
            <p:nvCxnSpPr>
              <p:cNvPr id="96" name="직선 화살표 연결선 95"/>
              <p:cNvCxnSpPr/>
              <p:nvPr/>
            </p:nvCxnSpPr>
            <p:spPr bwMode="auto">
              <a:xfrm>
                <a:off x="2908200" y="2207424"/>
                <a:ext cx="24460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100" name="TextBox 99"/>
              <p:cNvSpPr txBox="1"/>
              <p:nvPr/>
            </p:nvSpPr>
            <p:spPr>
              <a:xfrm>
                <a:off x="2680391" y="2237290"/>
                <a:ext cx="644064" cy="225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감속시간</a:t>
                </a:r>
              </a:p>
            </p:txBody>
          </p:sp>
          <p:cxnSp>
            <p:nvCxnSpPr>
              <p:cNvPr id="101" name="직선 연결선 100"/>
              <p:cNvCxnSpPr/>
              <p:nvPr/>
            </p:nvCxnSpPr>
            <p:spPr bwMode="auto">
              <a:xfrm>
                <a:off x="3178200" y="2196466"/>
                <a:ext cx="0" cy="120867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4" name="직사각형 83"/>
            <p:cNvSpPr/>
            <p:nvPr/>
          </p:nvSpPr>
          <p:spPr>
            <a:xfrm>
              <a:off x="1351519" y="2845250"/>
              <a:ext cx="96076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 smtClean="0">
                  <a:latin typeface="Arial Narrow" panose="020B0606020202030204" pitchFamily="34" charset="0"/>
                  <a:ea typeface="LG스마트체 Regular" pitchFamily="50" charset="-127"/>
                  <a:cs typeface="LG스마트체 Regular" pitchFamily="50" charset="-127"/>
                </a:rPr>
                <a:t>설비</a:t>
              </a:r>
              <a:r>
                <a:rPr lang="en-US" altLang="ko-KR" sz="1050" dirty="0" smtClean="0">
                  <a:latin typeface="Arial Narrow" panose="020B0606020202030204" pitchFamily="34" charset="0"/>
                  <a:ea typeface="LG스마트체 Regular" pitchFamily="50" charset="-127"/>
                  <a:cs typeface="LG스마트체 Regular" pitchFamily="50" charset="-127"/>
                </a:rPr>
                <a:t> </a:t>
              </a:r>
              <a:r>
                <a:rPr lang="ko-KR" altLang="en-US" sz="1050" smtClean="0">
                  <a:latin typeface="Arial Narrow" panose="020B0606020202030204" pitchFamily="34" charset="0"/>
                  <a:ea typeface="LG스마트체 Regular" pitchFamily="50" charset="-127"/>
                  <a:cs typeface="LG스마트체 Regular" pitchFamily="50" charset="-127"/>
                </a:rPr>
                <a:t>구동 </a:t>
              </a:r>
              <a:r>
                <a:rPr lang="en-US" altLang="ko-KR" sz="1050" dirty="0" smtClean="0">
                  <a:latin typeface="Arial Narrow" panose="020B0606020202030204" pitchFamily="34" charset="0"/>
                </a:rPr>
                <a:t>Graph</a:t>
              </a:r>
              <a:endParaRPr lang="en-US" altLang="ko-KR" sz="1050" dirty="0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1196967" y="2511373"/>
            <a:ext cx="324795" cy="16645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" tIns="3323" rIns="3323" bIns="332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prstClr val="white"/>
                </a:solidFill>
                <a:latin typeface="+mj-lt"/>
                <a:ea typeface="LG스마트체 Regular" panose="020B0600000101010101" pitchFamily="50" charset="-127"/>
              </a:rPr>
              <a:t>완료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04826" y="2512975"/>
            <a:ext cx="324795" cy="16645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" tIns="3323" rIns="3323" bIns="332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>
                <a:solidFill>
                  <a:prstClr val="white"/>
                </a:solidFill>
                <a:latin typeface="+mj-lt"/>
                <a:ea typeface="LG스마트체 Regular" panose="020B0600000101010101" pitchFamily="50" charset="-127"/>
              </a:rPr>
              <a:t>완료</a:t>
            </a:r>
            <a:endParaRPr kumimoji="1" lang="ko-KR" altLang="en-US" sz="800" b="1" dirty="0">
              <a:solidFill>
                <a:prstClr val="white"/>
              </a:solidFill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12685" y="2508681"/>
            <a:ext cx="324795" cy="16645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" tIns="3323" rIns="3323" bIns="332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prstClr val="white"/>
                </a:solidFill>
                <a:latin typeface="+mj-lt"/>
                <a:ea typeface="LG스마트체 Regular" panose="020B0600000101010101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062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4"/>
          <p:cNvSpPr txBox="1">
            <a:spLocks noChangeArrowheads="1"/>
          </p:cNvSpPr>
          <p:nvPr/>
        </p:nvSpPr>
        <p:spPr bwMode="auto">
          <a:xfrm>
            <a:off x="0" y="74627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2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1</a:t>
            </a:r>
            <a:r>
              <a:rPr lang="en-US" altLang="ko-KR" sz="220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. </a:t>
            </a:r>
            <a:r>
              <a:rPr lang="ko-KR" altLang="en-US" sz="22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기본정보</a:t>
            </a:r>
            <a:endParaRPr lang="ko-KR" altLang="en-US" sz="22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624640"/>
            <a:ext cx="9906000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 smtClean="0">
                <a:latin typeface="Arial Narrow" pitchFamily="34" charset="0"/>
                <a:ea typeface="LG스마트체 Regular" pitchFamily="50" charset="-127"/>
              </a:rPr>
              <a:t>1/2</a:t>
            </a:r>
            <a:endParaRPr lang="ko-KR" altLang="en-US" sz="975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08000" y="999000"/>
            <a:ext cx="360000" cy="22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6667" y="629668"/>
            <a:ext cx="84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기본정보 및</a:t>
            </a:r>
            <a:r>
              <a:rPr lang="en-US" altLang="ko-KR" u="sng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10</a:t>
            </a:r>
            <a:r>
              <a:rPr lang="ko-KR" altLang="en-US" u="sng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개년 공과</a:t>
            </a:r>
            <a:r>
              <a:rPr lang="ko-KR" altLang="en-US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는 </a:t>
            </a:r>
            <a:r>
              <a:rPr lang="en-US" altLang="ko-KR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HR profile</a:t>
            </a:r>
            <a:r>
              <a:rPr lang="ko-KR" altLang="en-US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에서 </a:t>
            </a:r>
            <a:r>
              <a:rPr lang="en-US" altLang="ko-KR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</a:t>
            </a:r>
            <a:r>
              <a:rPr lang="ko-KR" altLang="en-US" dirty="0" err="1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캡처</a:t>
            </a:r>
            <a:r>
              <a:rPr lang="ko-KR" altLang="en-US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후 </a:t>
            </a:r>
            <a:r>
              <a:rPr lang="ko-KR" altLang="en-US" dirty="0" err="1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붙여넣기</a:t>
            </a:r>
            <a:r>
              <a:rPr lang="ko-KR" altLang="en-US" dirty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</a:t>
            </a:r>
            <a:r>
              <a:rPr lang="ko-KR" altLang="en-US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가능  </a:t>
            </a:r>
            <a:endParaRPr lang="ko-KR" altLang="en-US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000" y="949470"/>
            <a:ext cx="1075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HR profile </a:t>
            </a:r>
            <a:r>
              <a:rPr lang="ko-KR" altLang="en-US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접속 경로</a:t>
            </a:r>
            <a:r>
              <a:rPr lang="en-US" altLang="ko-KR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: EP </a:t>
            </a:r>
            <a:r>
              <a:rPr lang="ko-KR" altLang="en-US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→ </a:t>
            </a:r>
            <a:r>
              <a:rPr lang="en-US" altLang="ko-KR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HR </a:t>
            </a:r>
            <a:r>
              <a:rPr lang="ko-KR" altLang="en-US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→ </a:t>
            </a:r>
            <a:r>
              <a:rPr lang="en-US" altLang="ko-KR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HR portal </a:t>
            </a:r>
            <a:r>
              <a:rPr lang="ko-KR" altLang="en-US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→ </a:t>
            </a:r>
            <a:r>
              <a:rPr lang="en-US" altLang="ko-KR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My HR </a:t>
            </a:r>
            <a:r>
              <a:rPr lang="ko-KR" altLang="en-US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→ </a:t>
            </a:r>
            <a:r>
              <a:rPr lang="en-US" altLang="ko-KR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Personal Info. </a:t>
            </a:r>
            <a:r>
              <a:rPr lang="ko-KR" altLang="en-US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→ </a:t>
            </a:r>
            <a:r>
              <a:rPr lang="en-US" altLang="ko-KR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HR profile </a:t>
            </a:r>
            <a:r>
              <a:rPr lang="ko-KR" altLang="en-US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클릭</a:t>
            </a:r>
            <a:endParaRPr lang="ko-KR" altLang="en-US" dirty="0">
              <a:solidFill>
                <a:srgbClr val="006600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000" y="1318802"/>
            <a:ext cx="1075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파일명 작성 </a:t>
            </a:r>
            <a:r>
              <a:rPr lang="en-US" altLang="ko-KR" u="sng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: ‘</a:t>
            </a:r>
            <a:r>
              <a:rPr lang="ko-KR" altLang="en-US" u="sng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본인사번</a:t>
            </a:r>
            <a:r>
              <a:rPr lang="en-US" altLang="ko-KR" u="sng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_</a:t>
            </a:r>
            <a:r>
              <a:rPr lang="ko-KR" altLang="en-US" u="sng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이름</a:t>
            </a:r>
            <a:r>
              <a:rPr lang="en-US" altLang="ko-KR" u="sng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_</a:t>
            </a:r>
            <a:r>
              <a:rPr lang="ko-KR" altLang="en-US" u="sng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직책</a:t>
            </a:r>
            <a:r>
              <a:rPr lang="en-US" altLang="ko-KR" u="sng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’</a:t>
            </a:r>
            <a:r>
              <a:rPr lang="ko-KR" altLang="en-US" u="sng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기준으로 작성부탁드립니다</a:t>
            </a:r>
            <a:r>
              <a:rPr lang="en-US" altLang="ko-KR" u="sng" dirty="0" smtClean="0">
                <a:solidFill>
                  <a:srgbClr val="0066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.</a:t>
            </a:r>
            <a:endParaRPr lang="ko-KR" altLang="en-US" u="sng" dirty="0">
              <a:solidFill>
                <a:srgbClr val="006600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89" y="1782936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기본정보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54" y="2152268"/>
            <a:ext cx="6201291" cy="43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63"/>
          <p:cNvSpPr>
            <a:spLocks noChangeArrowheads="1"/>
          </p:cNvSpPr>
          <p:nvPr/>
        </p:nvSpPr>
        <p:spPr bwMode="auto">
          <a:xfrm>
            <a:off x="219985" y="3874342"/>
            <a:ext cx="503740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r>
              <a:rPr lang="en-US" altLang="ko-KR" sz="1400" b="1" dirty="0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▣ Step3. </a:t>
            </a:r>
            <a:r>
              <a:rPr lang="ko-KR" altLang="en-US" sz="1400" b="1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가속도 </a:t>
            </a:r>
            <a:r>
              <a:rPr lang="ko-KR" altLang="en-US" sz="1400" b="1" dirty="0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센서</a:t>
            </a:r>
            <a:r>
              <a:rPr lang="en-US" altLang="ko-KR" sz="1400" b="1" dirty="0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 </a:t>
            </a:r>
            <a:r>
              <a:rPr lang="ko-KR" altLang="en-US" sz="1400" b="1" dirty="0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이용한 물류 설비 주행 시 흔들림 방향 확인 </a:t>
            </a:r>
            <a:r>
              <a:rPr lang="en-US" altLang="ko-KR" sz="1400" b="1" dirty="0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Test</a:t>
            </a:r>
            <a:endParaRPr kumimoji="0" lang="en-US" altLang="ko-KR" sz="1200" dirty="0">
              <a:solidFill>
                <a:srgbClr val="000000"/>
              </a:solidFill>
              <a:latin typeface="Arial Narrow" panose="020B0606020202030204" pitchFamily="34" charset="0"/>
              <a:ea typeface="맑은 고딕" pitchFamily="50" charset="-127"/>
              <a:cs typeface="LG스마트체 Regular" pitchFamily="50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612817" y="4247730"/>
            <a:ext cx="3301843" cy="1987449"/>
            <a:chOff x="150429" y="4491571"/>
            <a:chExt cx="3301843" cy="1987449"/>
          </a:xfrm>
        </p:grpSpPr>
        <p:pic>
          <p:nvPicPr>
            <p:cNvPr id="23" name="Picture 2" descr="C:\Users\user\Desktop\Mask Shuttle 19.jpg"/>
            <p:cNvPicPr>
              <a:picLocks noChangeAspect="1" noChangeArrowheads="1"/>
            </p:cNvPicPr>
            <p:nvPr/>
          </p:nvPicPr>
          <p:blipFill>
            <a:blip r:embed="rId3" cstate="print"/>
            <a:srcRect b="3192"/>
            <a:stretch>
              <a:fillRect/>
            </a:stretch>
          </p:blipFill>
          <p:spPr bwMode="auto">
            <a:xfrm>
              <a:off x="150429" y="4491571"/>
              <a:ext cx="2476065" cy="19874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" name="그룹 97"/>
            <p:cNvGrpSpPr/>
            <p:nvPr/>
          </p:nvGrpSpPr>
          <p:grpSpPr>
            <a:xfrm>
              <a:off x="2533232" y="4967235"/>
              <a:ext cx="919040" cy="1053126"/>
              <a:chOff x="2468054" y="4921534"/>
              <a:chExt cx="919040" cy="1053126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602555" y="4921534"/>
                <a:ext cx="784539" cy="748687"/>
                <a:chOff x="3282800" y="4929101"/>
                <a:chExt cx="784539" cy="748687"/>
              </a:xfrm>
            </p:grpSpPr>
            <p:sp>
              <p:nvSpPr>
                <p:cNvPr id="89" name="정육면체 88"/>
                <p:cNvSpPr/>
                <p:nvPr/>
              </p:nvSpPr>
              <p:spPr bwMode="auto">
                <a:xfrm>
                  <a:off x="3282800" y="5463311"/>
                  <a:ext cx="504589" cy="214477"/>
                </a:xfrm>
                <a:prstGeom prst="cube">
                  <a:avLst>
                    <a:gd name="adj" fmla="val 50331"/>
                  </a:avLst>
                </a:prstGeom>
                <a:solidFill>
                  <a:schemeClr val="tx1"/>
                </a:solidFill>
                <a:ln w="9525" cap="flat" cmpd="sng" algn="ctr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0" name="오른쪽 화살표 89"/>
                <p:cNvSpPr/>
                <p:nvPr/>
              </p:nvSpPr>
              <p:spPr bwMode="auto">
                <a:xfrm rot="16200000">
                  <a:off x="3277078" y="5270004"/>
                  <a:ext cx="410232" cy="125099"/>
                </a:xfrm>
                <a:prstGeom prst="rightArrow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3" name="오른쪽 화살표 92"/>
                <p:cNvSpPr/>
                <p:nvPr/>
              </p:nvSpPr>
              <p:spPr bwMode="auto">
                <a:xfrm rot="18657543">
                  <a:off x="3455374" y="5307970"/>
                  <a:ext cx="375971" cy="152829"/>
                </a:xfrm>
                <a:prstGeom prst="rightArrow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2" name="오른쪽 화살표 91"/>
                <p:cNvSpPr/>
                <p:nvPr/>
              </p:nvSpPr>
              <p:spPr bwMode="auto">
                <a:xfrm>
                  <a:off x="3462423" y="5472778"/>
                  <a:ext cx="419141" cy="103661"/>
                </a:xfrm>
                <a:prstGeom prst="rightArrow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812141" y="5406460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rial Narrow" panose="020B0606020202030204" pitchFamily="34" charset="0"/>
                    </a:rPr>
                    <a:t>Y</a:t>
                  </a:r>
                  <a:endParaRPr lang="ko-KR" altLang="en-US" sz="1000" dirty="0" smtClean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696696" y="5070288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Arial Narrow" panose="020B0606020202030204" pitchFamily="34" charset="0"/>
                    </a:rPr>
                    <a:t>X</a:t>
                  </a:r>
                  <a:endParaRPr lang="ko-KR" altLang="en-US" sz="1000" dirty="0" smtClean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354595" y="4929101"/>
                  <a:ext cx="2551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>
                      <a:latin typeface="Arial Narrow" panose="020B0606020202030204" pitchFamily="34" charset="0"/>
                    </a:rPr>
                    <a:t>Z</a:t>
                  </a:r>
                  <a:endParaRPr lang="ko-KR" altLang="en-US" sz="1000" dirty="0" smtClean="0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2468054" y="5728439"/>
                <a:ext cx="803595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가속도 센서</a:t>
                </a:r>
              </a:p>
            </p:txBody>
          </p:sp>
        </p:grpSp>
      </p:grpSp>
      <p:cxnSp>
        <p:nvCxnSpPr>
          <p:cNvPr id="102" name="구부러진 연결선 101"/>
          <p:cNvCxnSpPr>
            <a:stCxn id="89" idx="1"/>
          </p:cNvCxnSpPr>
          <p:nvPr/>
        </p:nvCxnSpPr>
        <p:spPr bwMode="auto">
          <a:xfrm rot="16200000" flipV="1">
            <a:off x="2917864" y="4954974"/>
            <a:ext cx="33589" cy="787567"/>
          </a:xfrm>
          <a:prstGeom prst="curvedConnector4">
            <a:avLst>
              <a:gd name="adj1" fmla="val 1565334"/>
              <a:gd name="adj2" fmla="val 10032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오른쪽 화살표 87"/>
          <p:cNvSpPr/>
          <p:nvPr/>
        </p:nvSpPr>
        <p:spPr>
          <a:xfrm>
            <a:off x="385917" y="5637255"/>
            <a:ext cx="1506252" cy="259369"/>
          </a:xfrm>
          <a:prstGeom prst="rightArrow">
            <a:avLst>
              <a:gd name="adj1" fmla="val 50000"/>
              <a:gd name="adj2" fmla="val 56719"/>
            </a:avLst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59868" y="6407674"/>
            <a:ext cx="5357003" cy="369217"/>
          </a:xfrm>
          <a:prstGeom prst="rect">
            <a:avLst/>
          </a:prstGeom>
        </p:spPr>
        <p:txBody>
          <a:bodyPr wrap="square" lIns="91324" tIns="45663" rIns="91324" bIns="45663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반송물품에 가속도 센서를 부착하여 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X,Y, Z </a:t>
            </a: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방향의 떨림을 확인한다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19" name="직사각형 63"/>
          <p:cNvSpPr>
            <a:spLocks noChangeArrowheads="1"/>
          </p:cNvSpPr>
          <p:nvPr/>
        </p:nvSpPr>
        <p:spPr bwMode="auto">
          <a:xfrm>
            <a:off x="219985" y="582186"/>
            <a:ext cx="187628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r>
              <a:rPr lang="en-US" altLang="ko-KR" sz="1400" b="1" dirty="0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▣ Step2. Test </a:t>
            </a:r>
            <a:r>
              <a:rPr lang="ko-KR" altLang="en-US" sz="1400" b="1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조건 설정</a:t>
            </a:r>
            <a:endParaRPr kumimoji="0" lang="en-US" altLang="ko-KR" sz="1200" dirty="0">
              <a:solidFill>
                <a:srgbClr val="000000"/>
              </a:solidFill>
              <a:latin typeface="Arial Narrow" panose="020B0606020202030204" pitchFamily="34" charset="0"/>
              <a:ea typeface="맑은 고딕" pitchFamily="50" charset="-127"/>
              <a:cs typeface="LG스마트체 Regular" pitchFamily="50" charset="-127"/>
            </a:endParaRPr>
          </a:p>
        </p:txBody>
      </p:sp>
      <p:graphicFrame>
        <p:nvGraphicFramePr>
          <p:cNvPr id="120" name="Group 7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19154"/>
              </p:ext>
            </p:extLst>
          </p:nvPr>
        </p:nvGraphicFramePr>
        <p:xfrm>
          <a:off x="400317" y="1028681"/>
          <a:ext cx="3492160" cy="1670366"/>
        </p:xfrm>
        <a:graphic>
          <a:graphicData uri="http://schemas.openxmlformats.org/drawingml/2006/table">
            <a:tbl>
              <a:tblPr/>
              <a:tblGrid>
                <a:gridCol w="1425451"/>
                <a:gridCol w="688903"/>
                <a:gridCol w="688903"/>
                <a:gridCol w="688903"/>
              </a:tblGrid>
              <a:tr h="344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이송구간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고속속도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감속속도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감속시간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53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설비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1 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설비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450mm/s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50mm/s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0.5 sec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5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400mm/s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50mm/s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0.5 sec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5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450mm/s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50mm/s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1 sec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5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400mm/s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50mm/s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1 sec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1529287" y="5995293"/>
            <a:ext cx="6431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설비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2</a:t>
            </a:r>
            <a:endParaRPr lang="ko-KR" altLang="en-US" sz="1600" dirty="0"/>
          </a:p>
        </p:txBody>
      </p:sp>
      <p:sp>
        <p:nvSpPr>
          <p:cNvPr id="121" name="직사각형 120"/>
          <p:cNvSpPr/>
          <p:nvPr/>
        </p:nvSpPr>
        <p:spPr>
          <a:xfrm>
            <a:off x="3858857" y="1863864"/>
            <a:ext cx="8519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Arial Narrow" panose="020B0606020202030204" pitchFamily="34" charset="0"/>
                <a:ea typeface="LG스마트체 Regular" pitchFamily="50" charset="-127"/>
              </a:rPr>
              <a:t>Test 1</a:t>
            </a:r>
            <a:r>
              <a:rPr lang="ko-KR" altLang="en-US" sz="1400" b="1" smtClean="0">
                <a:latin typeface="Arial Narrow" panose="020B0606020202030204" pitchFamily="34" charset="0"/>
              </a:rPr>
              <a:t> </a:t>
            </a:r>
            <a:r>
              <a:rPr lang="en-US" altLang="ko-KR" sz="1400" b="1" dirty="0" smtClean="0">
                <a:latin typeface="Arial Narrow" panose="020B0606020202030204" pitchFamily="34" charset="0"/>
              </a:rPr>
              <a:t>~ 4</a:t>
            </a:r>
            <a:endParaRPr lang="en-US" altLang="ko-KR" sz="1400" b="1" dirty="0" smtClean="0">
              <a:latin typeface="Arial Narrow" panose="020B0606020202030204" pitchFamily="34" charset="0"/>
              <a:ea typeface="LG스마트체 Regular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730" y="2774748"/>
            <a:ext cx="5357003" cy="692382"/>
          </a:xfrm>
          <a:prstGeom prst="rect">
            <a:avLst/>
          </a:prstGeom>
        </p:spPr>
        <p:txBody>
          <a:bodyPr wrap="square" lIns="91324" tIns="45663" rIns="91324" bIns="45663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위 조건 별로 각 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5</a:t>
            </a:r>
            <a:r>
              <a:rPr lang="ko-KR" altLang="en-US" sz="12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회 씩 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Test </a:t>
            </a:r>
            <a:r>
              <a:rPr lang="ko-KR" altLang="en-US" sz="12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하여 특정구간 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[</a:t>
            </a:r>
            <a:r>
              <a:rPr lang="ko-KR" altLang="en-US" sz="12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등속 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~ (</a:t>
            </a:r>
            <a:r>
              <a:rPr lang="ko-KR" altLang="en-US" sz="12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정지 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+ 1</a:t>
            </a:r>
            <a:r>
              <a:rPr lang="ko-KR" altLang="en-US" sz="12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초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)] </a:t>
            </a:r>
            <a:r>
              <a:rPr lang="ko-KR" altLang="en-US" sz="12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의 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Data</a:t>
            </a:r>
            <a:r>
              <a:rPr lang="ko-KR" altLang="en-US" sz="12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를 수집한다</a:t>
            </a: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정지 </a:t>
            </a: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+ 1</a:t>
            </a:r>
            <a:r>
              <a:rPr lang="ko-KR" altLang="en-US" sz="105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초 </a:t>
            </a:r>
            <a:r>
              <a:rPr lang="en-US" altLang="ko-KR" sz="105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: </a:t>
            </a:r>
            <a:r>
              <a:rPr lang="ko-KR" altLang="en-US" sz="105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정지 후 떨림량을 보기 위함</a:t>
            </a:r>
            <a:endParaRPr lang="en-US" altLang="ko-KR" sz="105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7" name="직사각형 63"/>
          <p:cNvSpPr>
            <a:spLocks noChangeArrowheads="1"/>
          </p:cNvSpPr>
          <p:nvPr/>
        </p:nvSpPr>
        <p:spPr bwMode="auto">
          <a:xfrm>
            <a:off x="5337977" y="586265"/>
            <a:ext cx="154241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r>
              <a:rPr lang="en-US" altLang="ko-KR" sz="1400" b="1" dirty="0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▣ Step4. </a:t>
            </a:r>
            <a:r>
              <a:rPr lang="ko-KR" altLang="en-US" sz="1400" b="1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결과 도출</a:t>
            </a:r>
            <a:endParaRPr kumimoji="0" lang="en-US" altLang="ko-KR" sz="1200" dirty="0">
              <a:solidFill>
                <a:srgbClr val="000000"/>
              </a:solidFill>
              <a:latin typeface="Arial Narrow" panose="020B0606020202030204" pitchFamily="34" charset="0"/>
              <a:ea typeface="맑은 고딕" pitchFamily="50" charset="-127"/>
              <a:cs typeface="LG스마트체 Regular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424502" y="997684"/>
            <a:ext cx="4481498" cy="830882"/>
          </a:xfrm>
          <a:prstGeom prst="rect">
            <a:avLst/>
          </a:prstGeom>
        </p:spPr>
        <p:txBody>
          <a:bodyPr wrap="square" lIns="91324" tIns="45663" rIns="91324" bIns="45663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수집된 </a:t>
            </a:r>
            <a:r>
              <a:rPr lang="en-US" altLang="ko-KR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Data</a:t>
            </a:r>
            <a:r>
              <a:rPr lang="ko-KR" altLang="en-US" sz="12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를 시각화 </a:t>
            </a:r>
            <a:r>
              <a:rPr lang="en-US" altLang="ko-KR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&amp; </a:t>
            </a:r>
            <a:r>
              <a:rPr lang="ko-KR" altLang="en-US" sz="12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수치화 하여 주행시 떨림 방향을 확인</a:t>
            </a:r>
            <a:r>
              <a:rPr lang="en-US" altLang="ko-KR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특히</a:t>
            </a:r>
            <a:r>
              <a:rPr lang="en-US" altLang="ko-KR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Y </a:t>
            </a:r>
            <a:r>
              <a:rPr lang="ko-KR" altLang="en-US" sz="12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방향 흔들림에 따른 </a:t>
            </a:r>
            <a:r>
              <a:rPr lang="en-US" altLang="ko-KR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Z </a:t>
            </a:r>
            <a:r>
              <a:rPr lang="ko-KR" altLang="en-US" sz="12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방향 흔들림이 발생여부 확인</a:t>
            </a:r>
            <a:r>
              <a:rPr lang="en-US" altLang="ko-KR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78665" y="4864581"/>
            <a:ext cx="6479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Z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Y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X: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우</a:t>
            </a:r>
            <a:endParaRPr lang="ko-KR" altLang="en-US" sz="11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" name="Text Box 144"/>
          <p:cNvSpPr txBox="1">
            <a:spLocks noChangeArrowheads="1"/>
          </p:cNvSpPr>
          <p:nvPr/>
        </p:nvSpPr>
        <p:spPr bwMode="auto">
          <a:xfrm>
            <a:off x="0" y="32052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경력사항 </a:t>
            </a:r>
            <a:r>
              <a:rPr lang="ko-KR" altLang="en-US" sz="2200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유첨</a:t>
            </a:r>
            <a:r>
              <a:rPr lang="en-US" altLang="ko-KR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물류 설비</a:t>
            </a:r>
            <a:r>
              <a:rPr lang="en-US" altLang="ko-KR" sz="20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전</a:t>
            </a:r>
            <a:r>
              <a:rPr lang="en-US" altLang="ko-KR" sz="20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/</a:t>
            </a:r>
            <a:r>
              <a:rPr lang="ko-KR" altLang="en-US" sz="200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후 흔들림 양에 따른 상</a:t>
            </a:r>
            <a:r>
              <a:rPr lang="en-US" altLang="ko-KR" sz="20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/</a:t>
            </a:r>
            <a:r>
              <a:rPr lang="ko-KR" altLang="en-US" sz="200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하 떨림 량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비교 분석</a:t>
            </a:r>
            <a:endParaRPr lang="en-US" altLang="ko-KR" sz="20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9868" y="5995293"/>
            <a:ext cx="6431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설비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itchFamily="50" charset="-127"/>
                <a:cs typeface="LG스마트체 Regular" pitchFamily="50" charset="-127"/>
              </a:rPr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40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93000" y="548680"/>
            <a:ext cx="9780717" cy="738549"/>
          </a:xfrm>
          <a:prstGeom prst="rect">
            <a:avLst/>
          </a:prstGeom>
        </p:spPr>
        <p:txBody>
          <a:bodyPr wrap="square" lIns="91324" tIns="45663" rIns="91324" bIns="45663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목 적 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물류 설비 구동 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 </a:t>
            </a: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정지 시 전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 흔들림 양 차이에 따른 </a:t>
            </a:r>
            <a:r>
              <a:rPr lang="ko-KR" altLang="en-US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반송물품</a:t>
            </a: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상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 진동량 영향성 확인</a:t>
            </a:r>
            <a:endParaRPr lang="en-US" altLang="ko-KR" sz="14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■ </a:t>
            </a: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결 론 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: </a:t>
            </a: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전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후 흔들림 양의 차이에 따른 </a:t>
            </a:r>
            <a:r>
              <a:rPr lang="ko-KR" altLang="en-US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반송물품</a:t>
            </a: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의 상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하 진동 차이 없음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</a:t>
            </a:r>
            <a:endParaRPr lang="ko-KR" altLang="en-US" sz="14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1" name="직사각형 63"/>
          <p:cNvSpPr>
            <a:spLocks noChangeArrowheads="1"/>
          </p:cNvSpPr>
          <p:nvPr/>
        </p:nvSpPr>
        <p:spPr bwMode="auto">
          <a:xfrm>
            <a:off x="101931" y="1340768"/>
            <a:ext cx="253511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LG스마트체 Regular" pitchFamily="50" charset="-127"/>
              </a:rPr>
              <a:t>▣ </a:t>
            </a:r>
            <a:r>
              <a:rPr lang="ko-KR" altLang="en-US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LG스마트체 Regular" pitchFamily="50" charset="-127"/>
              </a:rPr>
              <a:t>반송 물품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LG스마트체 Regular" pitchFamily="50" charset="-127"/>
              </a:rPr>
              <a:t>주행 </a:t>
            </a:r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LG스마트체 Regular" pitchFamily="50" charset="-127"/>
              </a:rPr>
              <a:t>Test Condition </a:t>
            </a:r>
            <a:endParaRPr kumimoji="0" lang="en-US" altLang="ko-KR" sz="12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LG스마트체 Regular" pitchFamily="50" charset="-127"/>
            </a:endParaRPr>
          </a:p>
        </p:txBody>
      </p:sp>
      <p:graphicFrame>
        <p:nvGraphicFramePr>
          <p:cNvPr id="32" name="Group 7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82411"/>
              </p:ext>
            </p:extLst>
          </p:nvPr>
        </p:nvGraphicFramePr>
        <p:xfrm>
          <a:off x="397605" y="1856746"/>
          <a:ext cx="3387760" cy="576064"/>
        </p:xfrm>
        <a:graphic>
          <a:graphicData uri="http://schemas.openxmlformats.org/drawingml/2006/table">
            <a:tbl>
              <a:tblPr/>
              <a:tblGrid>
                <a:gridCol w="1382836"/>
                <a:gridCol w="668308"/>
                <a:gridCol w="668308"/>
                <a:gridCol w="668308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이송구간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고속속도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감속속도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감속시간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설비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1 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설비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450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mm/s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50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mm/s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0.5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sec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9499" marR="19499" marT="18017" marB="18017" anchor="ctr" anchorCtr="1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직사각형 63"/>
          <p:cNvSpPr>
            <a:spLocks noChangeArrowheads="1"/>
          </p:cNvSpPr>
          <p:nvPr/>
        </p:nvSpPr>
        <p:spPr bwMode="auto">
          <a:xfrm>
            <a:off x="101931" y="2564904"/>
            <a:ext cx="382029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LG스마트체 Regular" pitchFamily="50" charset="-127"/>
              </a:rPr>
              <a:t>▣ </a:t>
            </a:r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LG스마트체 Regular" pitchFamily="50" charset="-127"/>
              </a:rPr>
              <a:t>Test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LG스마트체 Regular" pitchFamily="50" charset="-127"/>
              </a:rPr>
              <a:t>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LG스마트체 Regular" pitchFamily="50" charset="-127"/>
              </a:rPr>
              <a:t>결과</a:t>
            </a:r>
            <a:endParaRPr kumimoji="0" lang="en-US" altLang="ko-KR" sz="12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LG스마트체 Regular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401" y="3016785"/>
            <a:ext cx="779793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주행 함에 따라 전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 방향 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반송물품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주행 방향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흔들림은 있으나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이로 인한 상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 방향 떨림 진동량 변화는 없음</a:t>
            </a:r>
            <a:r>
              <a:rPr lang="en-US" altLang="ko-KR" sz="12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24758" y="6445702"/>
            <a:ext cx="7020520" cy="307341"/>
          </a:xfrm>
          <a:prstGeom prst="rect">
            <a:avLst/>
          </a:prstGeom>
        </p:spPr>
        <p:txBody>
          <a:bodyPr wrap="square" lIns="91324" tIns="45663" rIns="91324" bIns="45663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→ </a:t>
            </a:r>
            <a:r>
              <a:rPr lang="en-US" altLang="ko-KR" sz="105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Data</a:t>
            </a:r>
            <a:r>
              <a:rPr lang="en-US" altLang="ko-KR" sz="105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1050" b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분석 시 감속</a:t>
            </a:r>
            <a:r>
              <a:rPr lang="en-US" altLang="ko-KR" sz="105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-</a:t>
            </a:r>
            <a:r>
              <a:rPr lang="ko-KR" altLang="en-US" sz="1050" b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정지 구간에 전</a:t>
            </a:r>
            <a:r>
              <a:rPr lang="en-US" altLang="ko-KR" sz="105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1050" b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후 진동량에 대한 흔들림 차이는 있으나 상</a:t>
            </a:r>
            <a:r>
              <a:rPr lang="en-US" altLang="ko-KR" sz="105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1050" b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하 진동량에 대한 변화는 없음을 증명함</a:t>
            </a:r>
            <a:r>
              <a:rPr lang="en-US" altLang="ko-KR" sz="105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48988" y="3429000"/>
            <a:ext cx="5337236" cy="2836411"/>
            <a:chOff x="4317288" y="2317636"/>
            <a:chExt cx="5554766" cy="3230755"/>
          </a:xfrm>
        </p:grpSpPr>
        <p:grpSp>
          <p:nvGrpSpPr>
            <p:cNvPr id="93" name="그룹 92"/>
            <p:cNvGrpSpPr/>
            <p:nvPr/>
          </p:nvGrpSpPr>
          <p:grpSpPr>
            <a:xfrm>
              <a:off x="8312907" y="2317636"/>
              <a:ext cx="1559147" cy="215444"/>
              <a:chOff x="8526128" y="1728895"/>
              <a:chExt cx="1559147" cy="215444"/>
            </a:xfrm>
          </p:grpSpPr>
          <p:cxnSp>
            <p:nvCxnSpPr>
              <p:cNvPr id="94" name="직선 연결선 93"/>
              <p:cNvCxnSpPr/>
              <p:nvPr/>
            </p:nvCxnSpPr>
            <p:spPr bwMode="auto">
              <a:xfrm>
                <a:off x="8526128" y="1836617"/>
                <a:ext cx="254738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5" name="직사각형 94"/>
              <p:cNvSpPr/>
              <p:nvPr/>
            </p:nvSpPr>
            <p:spPr>
              <a:xfrm>
                <a:off x="8748049" y="1728895"/>
                <a:ext cx="133722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흔들림 </a:t>
                </a:r>
                <a:r>
                  <a:rPr lang="ko-KR" altLang="en-US" sz="8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小 조건</a:t>
                </a:r>
                <a:r>
                  <a:rPr lang="en-US" altLang="ko-KR" sz="8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ko-KR" altLang="en-US" sz="800" b="1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주행 정지점</a:t>
                </a:r>
                <a:endParaRPr lang="en-US" altLang="ko-KR" sz="8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8302869" y="2481285"/>
              <a:ext cx="1567385" cy="215444"/>
              <a:chOff x="8526128" y="1720855"/>
              <a:chExt cx="1567385" cy="215444"/>
            </a:xfrm>
          </p:grpSpPr>
          <p:cxnSp>
            <p:nvCxnSpPr>
              <p:cNvPr id="97" name="직선 연결선 96"/>
              <p:cNvCxnSpPr/>
              <p:nvPr/>
            </p:nvCxnSpPr>
            <p:spPr bwMode="auto">
              <a:xfrm>
                <a:off x="8526128" y="1828578"/>
                <a:ext cx="254738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8" name="직사각형 97"/>
              <p:cNvSpPr/>
              <p:nvPr/>
            </p:nvSpPr>
            <p:spPr>
              <a:xfrm>
                <a:off x="8756287" y="1720855"/>
                <a:ext cx="133722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흔들림 </a:t>
                </a:r>
                <a:r>
                  <a:rPr lang="ko-KR" altLang="en-US" sz="8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大 조건</a:t>
                </a:r>
                <a:r>
                  <a:rPr lang="en-US" altLang="ko-KR" sz="8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ko-KR" altLang="en-US" sz="800" b="1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주행 정지점</a:t>
                </a:r>
                <a:endParaRPr lang="en-US" altLang="ko-KR" sz="8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317288" y="2655295"/>
              <a:ext cx="5539546" cy="2893096"/>
              <a:chOff x="4317288" y="2655295"/>
              <a:chExt cx="5539546" cy="2893096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396146" y="2890528"/>
                <a:ext cx="352021" cy="22708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250000"/>
                  </a:lnSpc>
                </a:pPr>
                <a:r>
                  <a:rPr lang="en-US" altLang="ko-KR" sz="7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0.3</a:t>
                </a:r>
              </a:p>
              <a:p>
                <a:pPr algn="ctr">
                  <a:lnSpc>
                    <a:spcPct val="250000"/>
                  </a:lnSpc>
                </a:pPr>
                <a:endParaRPr lang="en-US" altLang="ko-KR" sz="4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algn="ctr">
                  <a:lnSpc>
                    <a:spcPct val="250000"/>
                  </a:lnSpc>
                </a:pPr>
                <a:r>
                  <a:rPr lang="en-US" altLang="ko-KR" sz="7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0.2</a:t>
                </a:r>
              </a:p>
              <a:p>
                <a:pPr algn="ctr">
                  <a:lnSpc>
                    <a:spcPct val="250000"/>
                  </a:lnSpc>
                </a:pPr>
                <a:endParaRPr lang="en-US" altLang="ko-KR" sz="3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algn="ctr">
                  <a:lnSpc>
                    <a:spcPct val="250000"/>
                  </a:lnSpc>
                </a:pPr>
                <a:r>
                  <a:rPr lang="en-US" altLang="ko-KR" sz="7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0.1</a:t>
                </a:r>
              </a:p>
              <a:p>
                <a:pPr algn="ctr">
                  <a:lnSpc>
                    <a:spcPct val="250000"/>
                  </a:lnSpc>
                </a:pPr>
                <a:endParaRPr lang="en-US" altLang="ko-KR" sz="4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algn="ctr">
                  <a:lnSpc>
                    <a:spcPct val="250000"/>
                  </a:lnSpc>
                </a:pPr>
                <a:r>
                  <a:rPr lang="en-US" altLang="ko-KR" sz="7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0.0</a:t>
                </a:r>
              </a:p>
              <a:p>
                <a:pPr algn="ctr">
                  <a:lnSpc>
                    <a:spcPct val="250000"/>
                  </a:lnSpc>
                </a:pPr>
                <a:endParaRPr lang="en-US" altLang="ko-KR" sz="4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algn="ctr">
                  <a:lnSpc>
                    <a:spcPct val="250000"/>
                  </a:lnSpc>
                </a:pPr>
                <a:r>
                  <a:rPr lang="en-US" altLang="ko-KR" sz="7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-0.1</a:t>
                </a:r>
              </a:p>
            </p:txBody>
          </p:sp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52" t="10280" r="9655" b="7371"/>
              <a:stretch/>
            </p:blipFill>
            <p:spPr>
              <a:xfrm>
                <a:off x="4697249" y="2704769"/>
                <a:ext cx="5159585" cy="2740455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6741201" y="2655295"/>
                <a:ext cx="786120" cy="2979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>
                    <a:latin typeface="Arial Narrow" panose="020B0606020202030204" pitchFamily="34" charset="0"/>
                  </a:rPr>
                  <a:t>Speed</a:t>
                </a:r>
                <a:r>
                  <a:rPr lang="en-US" altLang="ko-KR" sz="11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450</a:t>
                </a:r>
                <a:endParaRPr lang="ko-KR" altLang="en-US" sz="11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9142883" y="2789774"/>
                <a:ext cx="669903" cy="3721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11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17288" y="2766905"/>
                <a:ext cx="512514" cy="280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Arial Narrow" panose="020B0606020202030204" pitchFamily="34" charset="0"/>
                  </a:rPr>
                  <a:t>mm/s²</a:t>
                </a:r>
                <a:endParaRPr lang="ko-KR" altLang="en-US" sz="1000" b="1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grpSp>
            <p:nvGrpSpPr>
              <p:cNvPr id="62" name="그룹 61"/>
              <p:cNvGrpSpPr/>
              <p:nvPr/>
            </p:nvGrpSpPr>
            <p:grpSpPr>
              <a:xfrm>
                <a:off x="4786709" y="2808004"/>
                <a:ext cx="1786059" cy="915409"/>
                <a:chOff x="4987823" y="2383110"/>
                <a:chExt cx="1330647" cy="643568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987823" y="2383110"/>
                  <a:ext cx="1327519" cy="215444"/>
                  <a:chOff x="8526128" y="1804191"/>
                  <a:chExt cx="1327519" cy="215444"/>
                </a:xfrm>
              </p:grpSpPr>
              <p:cxnSp>
                <p:nvCxnSpPr>
                  <p:cNvPr id="91" name="직선 연결선 90"/>
                  <p:cNvCxnSpPr/>
                  <p:nvPr/>
                </p:nvCxnSpPr>
                <p:spPr bwMode="auto">
                  <a:xfrm>
                    <a:off x="8526128" y="1888745"/>
                    <a:ext cx="25473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92" name="직사각형 91"/>
                  <p:cNvSpPr/>
                  <p:nvPr/>
                </p:nvSpPr>
                <p:spPr>
                  <a:xfrm>
                    <a:off x="8742445" y="1804191"/>
                    <a:ext cx="1111202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8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흔들림 </a:t>
                    </a:r>
                    <a:r>
                      <a:rPr lang="ko-KR" altLang="en-US" sz="8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小 조건</a:t>
                    </a:r>
                    <a:r>
                      <a:rPr lang="en-US" altLang="ko-KR" sz="8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(</a:t>
                    </a:r>
                    <a:r>
                      <a:rPr lang="ko-KR" altLang="en-US" sz="800" b="1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전</a:t>
                    </a:r>
                    <a:r>
                      <a:rPr lang="en-US" altLang="ko-KR" sz="8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/</a:t>
                    </a:r>
                    <a:r>
                      <a:rPr lang="ko-KR" altLang="en-US" sz="800" b="1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후</a:t>
                    </a:r>
                    <a:r>
                      <a:rPr lang="en-US" altLang="ko-KR" sz="8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)</a:t>
                    </a:r>
                    <a:endParaRPr lang="en-US" altLang="ko-KR" sz="800" b="1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endParaRPr>
                  </a:p>
                </p:txBody>
              </p:sp>
            </p:grpSp>
            <p:grpSp>
              <p:nvGrpSpPr>
                <p:cNvPr id="82" name="그룹 81"/>
                <p:cNvGrpSpPr/>
                <p:nvPr/>
              </p:nvGrpSpPr>
              <p:grpSpPr>
                <a:xfrm>
                  <a:off x="4993427" y="2527876"/>
                  <a:ext cx="1321915" cy="215444"/>
                  <a:chOff x="8526128" y="1759163"/>
                  <a:chExt cx="1321915" cy="215444"/>
                </a:xfrm>
              </p:grpSpPr>
              <p:sp>
                <p:nvSpPr>
                  <p:cNvPr id="89" name="직사각형 88"/>
                  <p:cNvSpPr/>
                  <p:nvPr/>
                </p:nvSpPr>
                <p:spPr>
                  <a:xfrm>
                    <a:off x="8736841" y="1759163"/>
                    <a:ext cx="1111202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8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흔들림 </a:t>
                    </a:r>
                    <a:r>
                      <a:rPr lang="ko-KR" altLang="en-US" sz="8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小 조건</a:t>
                    </a:r>
                    <a:r>
                      <a:rPr lang="en-US" altLang="ko-KR" sz="8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(</a:t>
                    </a:r>
                    <a:r>
                      <a:rPr lang="ko-KR" altLang="en-US" sz="800" b="1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상</a:t>
                    </a:r>
                    <a:r>
                      <a:rPr lang="en-US" altLang="ko-KR" sz="8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/</a:t>
                    </a:r>
                    <a:r>
                      <a:rPr lang="ko-KR" altLang="en-US" sz="800" b="1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하</a:t>
                    </a:r>
                    <a:r>
                      <a:rPr lang="en-US" altLang="ko-KR" sz="8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)</a:t>
                    </a:r>
                    <a:endParaRPr lang="ko-KR" altLang="en-US" sz="8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endParaRPr>
                  </a:p>
                </p:txBody>
              </p:sp>
              <p:cxnSp>
                <p:nvCxnSpPr>
                  <p:cNvPr id="90" name="직선 연결선 89"/>
                  <p:cNvCxnSpPr/>
                  <p:nvPr/>
                </p:nvCxnSpPr>
                <p:spPr bwMode="auto">
                  <a:xfrm>
                    <a:off x="8526128" y="1837925"/>
                    <a:ext cx="25473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83" name="그룹 82"/>
                <p:cNvGrpSpPr/>
                <p:nvPr/>
              </p:nvGrpSpPr>
              <p:grpSpPr>
                <a:xfrm>
                  <a:off x="4987823" y="2672451"/>
                  <a:ext cx="1327519" cy="215444"/>
                  <a:chOff x="8526128" y="1678077"/>
                  <a:chExt cx="1327519" cy="215444"/>
                </a:xfrm>
              </p:grpSpPr>
              <p:sp>
                <p:nvSpPr>
                  <p:cNvPr id="87" name="직사각형 86"/>
                  <p:cNvSpPr/>
                  <p:nvPr/>
                </p:nvSpPr>
                <p:spPr>
                  <a:xfrm>
                    <a:off x="8742445" y="1678077"/>
                    <a:ext cx="1111202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8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흔들림 </a:t>
                    </a:r>
                    <a:r>
                      <a:rPr lang="ko-KR" altLang="en-US" sz="8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大 조건</a:t>
                    </a:r>
                    <a:r>
                      <a:rPr lang="en-US" altLang="ko-KR" sz="8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(</a:t>
                    </a:r>
                    <a:r>
                      <a:rPr lang="ko-KR" altLang="en-US" sz="800" b="1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전</a:t>
                    </a:r>
                    <a:r>
                      <a:rPr lang="en-US" altLang="ko-KR" sz="8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/</a:t>
                    </a:r>
                    <a:r>
                      <a:rPr lang="ko-KR" altLang="en-US" sz="800" b="1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후</a:t>
                    </a:r>
                    <a:r>
                      <a:rPr lang="en-US" altLang="ko-KR" sz="8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)</a:t>
                    </a:r>
                    <a:endParaRPr lang="ko-KR" altLang="en-US" sz="8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endParaRPr>
                  </a:p>
                </p:txBody>
              </p:sp>
              <p:cxnSp>
                <p:nvCxnSpPr>
                  <p:cNvPr id="88" name="직선 연결선 87"/>
                  <p:cNvCxnSpPr/>
                  <p:nvPr/>
                </p:nvCxnSpPr>
                <p:spPr bwMode="auto">
                  <a:xfrm>
                    <a:off x="8526128" y="1751053"/>
                    <a:ext cx="25473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84" name="그룹 83"/>
                <p:cNvGrpSpPr/>
                <p:nvPr/>
              </p:nvGrpSpPr>
              <p:grpSpPr>
                <a:xfrm>
                  <a:off x="4988599" y="2811234"/>
                  <a:ext cx="1329871" cy="215444"/>
                  <a:chOff x="8517025" y="1591200"/>
                  <a:chExt cx="1329871" cy="215444"/>
                </a:xfrm>
              </p:grpSpPr>
              <p:sp>
                <p:nvSpPr>
                  <p:cNvPr id="85" name="직사각형 84"/>
                  <p:cNvSpPr/>
                  <p:nvPr/>
                </p:nvSpPr>
                <p:spPr>
                  <a:xfrm>
                    <a:off x="8735694" y="1591200"/>
                    <a:ext cx="1111202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8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흔들림 </a:t>
                    </a:r>
                    <a:r>
                      <a:rPr lang="ko-KR" altLang="en-US" sz="8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大 조건</a:t>
                    </a:r>
                    <a:r>
                      <a:rPr lang="en-US" altLang="ko-KR" sz="8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(</a:t>
                    </a:r>
                    <a:r>
                      <a:rPr lang="ko-KR" altLang="en-US" sz="800" b="1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상</a:t>
                    </a:r>
                    <a:r>
                      <a:rPr lang="en-US" altLang="ko-KR" sz="8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/</a:t>
                    </a:r>
                    <a:r>
                      <a:rPr lang="ko-KR" altLang="en-US" sz="800" b="1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하</a:t>
                    </a:r>
                    <a:r>
                      <a:rPr lang="en-US" altLang="ko-KR" sz="800" b="1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a:t>)</a:t>
                    </a:r>
                    <a:endParaRPr lang="ko-KR" altLang="en-US" sz="8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endParaRPr>
                  </a:p>
                </p:txBody>
              </p:sp>
              <p:cxnSp>
                <p:nvCxnSpPr>
                  <p:cNvPr id="86" name="직선 연결선 85"/>
                  <p:cNvCxnSpPr/>
                  <p:nvPr/>
                </p:nvCxnSpPr>
                <p:spPr bwMode="auto">
                  <a:xfrm>
                    <a:off x="8517025" y="1669974"/>
                    <a:ext cx="25473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66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66" name="TextBox 65"/>
              <p:cNvSpPr txBox="1"/>
              <p:nvPr/>
            </p:nvSpPr>
            <p:spPr>
              <a:xfrm>
                <a:off x="6812510" y="3661926"/>
                <a:ext cx="799631" cy="245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상</a:t>
                </a:r>
                <a:r>
                  <a:rPr lang="en-US" altLang="ko-KR" sz="8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/</a:t>
                </a:r>
                <a:r>
                  <a:rPr lang="ko-KR" altLang="en-US" sz="8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하 진동량</a:t>
                </a:r>
              </a:p>
            </p:txBody>
          </p:sp>
          <p:cxnSp>
            <p:nvCxnSpPr>
              <p:cNvPr id="67" name="직선 화살표 연결선 66"/>
              <p:cNvCxnSpPr/>
              <p:nvPr/>
            </p:nvCxnSpPr>
            <p:spPr bwMode="auto">
              <a:xfrm>
                <a:off x="7168157" y="3858130"/>
                <a:ext cx="285431" cy="37176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8" name="TextBox 67"/>
              <p:cNvSpPr txBox="1"/>
              <p:nvPr/>
            </p:nvSpPr>
            <p:spPr>
              <a:xfrm>
                <a:off x="6775191" y="3182890"/>
                <a:ext cx="731065" cy="245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전</a:t>
                </a:r>
                <a:r>
                  <a:rPr lang="en-US" altLang="ko-KR" sz="8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/</a:t>
                </a:r>
                <a:r>
                  <a:rPr lang="ko-KR" altLang="en-US" sz="8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후 진동량</a:t>
                </a:r>
              </a:p>
            </p:txBody>
          </p:sp>
          <p:cxnSp>
            <p:nvCxnSpPr>
              <p:cNvPr id="69" name="직선 화살표 연결선 68"/>
              <p:cNvCxnSpPr/>
              <p:nvPr/>
            </p:nvCxnSpPr>
            <p:spPr bwMode="auto">
              <a:xfrm>
                <a:off x="7353336" y="3387244"/>
                <a:ext cx="300389" cy="36681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1" name="직선 화살표 연결선 70"/>
              <p:cNvCxnSpPr/>
              <p:nvPr/>
            </p:nvCxnSpPr>
            <p:spPr bwMode="auto">
              <a:xfrm flipV="1">
                <a:off x="4967840" y="5016942"/>
                <a:ext cx="2652675" cy="13107"/>
              </a:xfrm>
              <a:prstGeom prst="straightConnector1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arrow" w="med" len="med"/>
                <a:tailEnd type="arrow" w="med" len="med"/>
              </a:ln>
              <a:effectLst/>
            </p:spPr>
          </p:cxnSp>
          <p:sp>
            <p:nvSpPr>
              <p:cNvPr id="78" name="TextBox 77"/>
              <p:cNvSpPr txBox="1"/>
              <p:nvPr/>
            </p:nvSpPr>
            <p:spPr>
              <a:xfrm>
                <a:off x="6034242" y="5030048"/>
                <a:ext cx="624968" cy="240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등속 구간</a:t>
                </a:r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 bwMode="auto">
              <a:xfrm>
                <a:off x="7620516" y="5014316"/>
                <a:ext cx="2157895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arrow" w="med" len="med"/>
                <a:tailEnd type="arrow" w="med" len="med"/>
              </a:ln>
              <a:effectLst/>
            </p:spPr>
          </p:cxnSp>
          <p:sp>
            <p:nvSpPr>
              <p:cNvPr id="80" name="TextBox 79"/>
              <p:cNvSpPr txBox="1"/>
              <p:nvPr/>
            </p:nvSpPr>
            <p:spPr>
              <a:xfrm>
                <a:off x="8096043" y="5023494"/>
                <a:ext cx="867645" cy="240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감속 정지 구간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329759" y="5267938"/>
                <a:ext cx="372372" cy="280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Arial Narrow" panose="020B0606020202030204" pitchFamily="34" charset="0"/>
                  </a:rPr>
                  <a:t>sec</a:t>
                </a:r>
                <a:endParaRPr lang="ko-KR" altLang="en-US" sz="1000" b="1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  <p:cxnSp>
          <p:nvCxnSpPr>
            <p:cNvPr id="5" name="직선 연결선 4"/>
            <p:cNvCxnSpPr/>
            <p:nvPr/>
          </p:nvCxnSpPr>
          <p:spPr bwMode="auto">
            <a:xfrm>
              <a:off x="4730201" y="4009094"/>
              <a:ext cx="5072826" cy="2733"/>
            </a:xfrm>
            <a:prstGeom prst="line">
              <a:avLst/>
            </a:prstGeom>
            <a:solidFill>
              <a:srgbClr val="99CCFF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lgDashDot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/>
          </p:nvCxnSpPr>
          <p:spPr bwMode="auto">
            <a:xfrm>
              <a:off x="4726082" y="4449818"/>
              <a:ext cx="5072826" cy="2733"/>
            </a:xfrm>
            <a:prstGeom prst="line">
              <a:avLst/>
            </a:prstGeom>
            <a:solidFill>
              <a:srgbClr val="99CCFF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lgDashDot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직사각형 54"/>
          <p:cNvSpPr/>
          <p:nvPr/>
        </p:nvSpPr>
        <p:spPr bwMode="auto">
          <a:xfrm>
            <a:off x="3491049" y="4293096"/>
            <a:ext cx="1571812" cy="132343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latinLnBrk="1" hangingPunct="1"/>
            <a:endParaRPr kumimoji="1" lang="ko-KR" altLang="en-US" sz="8000" b="1" smtClean="0">
              <a:solidFill>
                <a:srgbClr val="000000"/>
              </a:solidFill>
              <a:latin typeface="Trebuchet MS" pitchFamily="34" charset="0"/>
              <a:ea typeface="돋움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040600" y="3639374"/>
            <a:ext cx="4809811" cy="2664967"/>
            <a:chOff x="5023715" y="3639374"/>
            <a:chExt cx="4809811" cy="2664967"/>
          </a:xfrm>
        </p:grpSpPr>
        <p:cxnSp>
          <p:nvCxnSpPr>
            <p:cNvPr id="59" name="직선 연결선 58"/>
            <p:cNvCxnSpPr/>
            <p:nvPr/>
          </p:nvCxnSpPr>
          <p:spPr bwMode="auto">
            <a:xfrm>
              <a:off x="5023715" y="5596759"/>
              <a:ext cx="941086" cy="698391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 flipV="1">
              <a:off x="5047220" y="3639374"/>
              <a:ext cx="917581" cy="656094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85" t="11326" r="9808" b="7745"/>
            <a:stretch/>
          </p:blipFill>
          <p:spPr>
            <a:xfrm>
              <a:off x="5977696" y="3639374"/>
              <a:ext cx="3855830" cy="26649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</p:pic>
        <p:sp>
          <p:nvSpPr>
            <p:cNvPr id="64" name="TextBox 63"/>
            <p:cNvSpPr txBox="1"/>
            <p:nvPr/>
          </p:nvSpPr>
          <p:spPr>
            <a:xfrm>
              <a:off x="7438216" y="4196267"/>
              <a:ext cx="18085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▶전</a:t>
              </a:r>
              <a:r>
                <a:rPr lang="en-US" altLang="ko-KR" sz="8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8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후 진동량에 대한 흔들림 차이 발생</a:t>
              </a:r>
              <a:endParaRPr lang="ko-KR" altLang="en-US" sz="8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65" name="직선 화살표 연결선 64"/>
            <p:cNvCxnSpPr/>
            <p:nvPr/>
          </p:nvCxnSpPr>
          <p:spPr bwMode="auto">
            <a:xfrm>
              <a:off x="8436887" y="4383687"/>
              <a:ext cx="119674" cy="295227"/>
            </a:xfrm>
            <a:prstGeom prst="straightConnector1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6622297" y="4731124"/>
              <a:ext cx="12121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▶상</a:t>
              </a:r>
              <a:r>
                <a:rPr lang="en-US" altLang="ko-KR" sz="8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8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하 진동량 변화 없음</a:t>
              </a:r>
            </a:p>
          </p:txBody>
        </p:sp>
        <p:cxnSp>
          <p:nvCxnSpPr>
            <p:cNvPr id="72" name="직선 화살표 연결선 71"/>
            <p:cNvCxnSpPr>
              <a:stCxn id="70" idx="2"/>
            </p:cNvCxnSpPr>
            <p:nvPr/>
          </p:nvCxnSpPr>
          <p:spPr bwMode="auto">
            <a:xfrm>
              <a:off x="7228393" y="4946568"/>
              <a:ext cx="70573" cy="24983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9157584" y="3691720"/>
              <a:ext cx="643669" cy="3266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61" name="Text Box 144"/>
          <p:cNvSpPr txBox="1">
            <a:spLocks noChangeArrowheads="1"/>
          </p:cNvSpPr>
          <p:nvPr/>
        </p:nvSpPr>
        <p:spPr bwMode="auto">
          <a:xfrm>
            <a:off x="0" y="32052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경력사항 </a:t>
            </a:r>
            <a:r>
              <a:rPr lang="ko-KR" altLang="en-US" sz="2200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유첨</a:t>
            </a:r>
            <a:r>
              <a:rPr lang="en-US" altLang="ko-KR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3. </a:t>
            </a:r>
            <a:r>
              <a:rPr lang="ko-KR" altLang="en-US" sz="200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물류 설비</a:t>
            </a:r>
            <a:r>
              <a:rPr lang="en-US" altLang="ko-KR" sz="20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전</a:t>
            </a:r>
            <a:r>
              <a:rPr lang="en-US" altLang="ko-KR" sz="20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/</a:t>
            </a:r>
            <a:r>
              <a:rPr lang="ko-KR" altLang="en-US" sz="200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후 흔들림 양에 따른 상</a:t>
            </a:r>
            <a:r>
              <a:rPr lang="en-US" altLang="ko-KR" sz="20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/</a:t>
            </a:r>
            <a:r>
              <a:rPr lang="ko-KR" altLang="en-US" sz="200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하 떨림 량 </a:t>
            </a:r>
            <a:r>
              <a:rPr lang="ko-KR" altLang="en-US" sz="20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비교 분석</a:t>
            </a:r>
            <a:endParaRPr lang="en-US" altLang="ko-KR" sz="20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2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4"/>
          <p:cNvSpPr txBox="1">
            <a:spLocks noChangeArrowheads="1"/>
          </p:cNvSpPr>
          <p:nvPr/>
        </p:nvSpPr>
        <p:spPr bwMode="auto">
          <a:xfrm>
            <a:off x="0" y="74627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2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2. 10</a:t>
            </a:r>
            <a:r>
              <a:rPr lang="ko-KR" altLang="en-US" sz="22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개년 공과</a:t>
            </a:r>
            <a:endParaRPr lang="ko-KR" altLang="en-US" sz="22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24640"/>
            <a:ext cx="9906000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 smtClean="0">
                <a:latin typeface="Arial Narrow" pitchFamily="34" charset="0"/>
                <a:ea typeface="LG스마트체 Regular" pitchFamily="50" charset="-127"/>
              </a:rPr>
              <a:t>2/2</a:t>
            </a:r>
            <a:endParaRPr lang="ko-KR" altLang="en-US" sz="975">
              <a:latin typeface="Arial Narrow" pitchFamily="34" charset="0"/>
              <a:ea typeface="LG스마트체 Regular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00" y="704740"/>
            <a:ext cx="8190000" cy="57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2343" y="2924944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u="sng" dirty="0" smtClean="0"/>
              <a:t>경력기술서</a:t>
            </a:r>
            <a:endParaRPr lang="ko-KR" altLang="en-US" sz="7200" b="1" u="sng" dirty="0"/>
          </a:p>
        </p:txBody>
      </p:sp>
    </p:spTree>
    <p:extLst>
      <p:ext uri="{BB962C8B-B14F-4D97-AF65-F5344CB8AC3E}">
        <p14:creationId xmlns:p14="http://schemas.microsoft.com/office/powerpoint/2010/main" val="2210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44"/>
          <p:cNvSpPr txBox="1">
            <a:spLocks noChangeArrowheads="1"/>
          </p:cNvSpPr>
          <p:nvPr/>
        </p:nvSpPr>
        <p:spPr bwMode="auto">
          <a:xfrm>
            <a:off x="0" y="74627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2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1. </a:t>
            </a:r>
            <a:r>
              <a:rPr lang="ko-KR" altLang="en-US" sz="22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지원 사유  </a:t>
            </a:r>
            <a:endParaRPr lang="ko-KR" altLang="en-US" sz="22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6616402"/>
            <a:ext cx="9906000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 dirty="0" smtClean="0">
                <a:latin typeface="Arial Narrow" pitchFamily="34" charset="0"/>
                <a:ea typeface="LG스마트체 Regular" pitchFamily="50" charset="-127"/>
              </a:rPr>
              <a:t>1/5</a:t>
            </a:r>
            <a:endParaRPr lang="ko-KR" altLang="en-US" sz="975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2750" y="1083514"/>
            <a:ext cx="97005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제가 </a:t>
            </a:r>
            <a:r>
              <a:rPr lang="ko-KR" altLang="en-US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개발한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지능화 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Project</a:t>
            </a:r>
            <a:r>
              <a:rPr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들을 </a:t>
            </a:r>
            <a:r>
              <a:rPr lang="ko-KR" altLang="en-US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지속 가능한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Application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으로 성장시키고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endParaRPr lang="en-US" altLang="ko-KR" sz="14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저의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경험과 역량을 녹여내고자 ‘빅데이터사이언스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TP’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에 지원했습니다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그 동안 공정 장비 개발 및 장비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 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관리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&amp; 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 관련 업무를 진행하며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 고장 진단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예지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System, 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 최적 제어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Solution, 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공정보정 등의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Project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주도해왔습니다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 과정에서 다양한 공정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경험하고 응용할 수 있다는 장점이 있었지만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비슷한 유형의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Project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연이어 진행하는 경우가 드물기에 적용된 특정 지능화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System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지속적으로 발전시키기에는 한계가 있었습니다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이러한 한계를 극복할 방법을 늘 고민했고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해결방법은 해당분야에 더 깊숙이 파고드는 것 이었습니다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이에 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ML Framework </a:t>
            </a:r>
            <a:r>
              <a:rPr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 및 운영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지능화과제 수행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ML 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 기획 등의 업무는 </a:t>
            </a:r>
            <a:r>
              <a:rPr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제가 쌓아왔던 역량을 발휘하여 고민을 해결하고</a:t>
            </a:r>
            <a:endParaRPr lang="en-US" altLang="ko-KR" sz="14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‘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빅데이터사이언스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TP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’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와</a:t>
            </a:r>
            <a:r>
              <a:rPr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LG</a:t>
            </a:r>
            <a:r>
              <a:rPr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전자에 기여할 수 있는 기회라고 생각합니다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최근 계속해서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DX, AI 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가 큰 화두이기에 제조 분야 내 다양한 지능화 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System</a:t>
            </a:r>
            <a:r>
              <a:rPr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 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적용되고 있습니다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 솔루션들이 단기적으로 이목을 끌기 위한 용도로 사용되는 것이 아니라 필수 요소로 자리매김되고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LG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전자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DX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가 제조업의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State-of-the-art</a:t>
            </a:r>
            <a:r>
              <a:rPr lang="ko-KR" altLang="en-US" sz="1400">
                <a:latin typeface="Arial Narrow" panose="020B0606020202030204" pitchFamily="34" charset="0"/>
                <a:ea typeface="LG스마트체 Regular" panose="020B0600000101010101" pitchFamily="50" charset="-127"/>
              </a:rPr>
              <a:t>로 평가받는 목표를 함께 만들어 가고 싶습니다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en-US" altLang="ko-KR" sz="14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9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44"/>
          <p:cNvSpPr txBox="1">
            <a:spLocks noChangeArrowheads="1"/>
          </p:cNvSpPr>
          <p:nvPr/>
        </p:nvSpPr>
        <p:spPr bwMode="auto">
          <a:xfrm>
            <a:off x="0" y="74627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2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2</a:t>
            </a:r>
            <a:r>
              <a:rPr lang="en-US" altLang="ko-KR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. </a:t>
            </a:r>
            <a:r>
              <a:rPr lang="ko-KR" altLang="en-US" sz="220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핵심 보유 </a:t>
            </a:r>
            <a:r>
              <a:rPr lang="ko-KR" altLang="en-US" sz="22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역량</a:t>
            </a:r>
            <a:endParaRPr lang="ko-KR" altLang="en-US" sz="22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6616402"/>
            <a:ext cx="9906000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 dirty="0" smtClean="0">
                <a:latin typeface="Arial Narrow" pitchFamily="34" charset="0"/>
                <a:ea typeface="LG스마트체 Regular" pitchFamily="50" charset="-127"/>
              </a:rPr>
              <a:t>2/5</a:t>
            </a:r>
            <a:endParaRPr lang="ko-KR" altLang="en-US" sz="975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500" y="596454"/>
            <a:ext cx="4128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보유 역량</a:t>
            </a:r>
            <a:endParaRPr lang="en-US" altLang="ko-KR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Language : Python(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상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), R(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중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), Matlab(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중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), C(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중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), MFC(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중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), SQL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ML/AI Framework : Pytorch(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상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), Tensorflow, Keras(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중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API : FastAPI, Django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Source Version Control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GIT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제조 설비 개발 프로젝트 진행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7105" y="2513981"/>
            <a:ext cx="9495000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역량 상세</a:t>
            </a:r>
            <a:endParaRPr lang="en-US" altLang="ko-KR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첫째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Python, R,  MATLAB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이용한 신호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Data(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소음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진동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영상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처리 및 응용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공정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Data(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광학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진공도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/Motor/Robot 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등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endParaRPr lang="en-US" altLang="ko-KR" sz="12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전처리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및 상관관계 분석 등 업무를 진행해왔습니다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둘째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자가 진단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보정 등 설비 지능화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System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구축하기위해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ML/AI Framework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이용한 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인공지능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Model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하고 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있으며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endParaRPr lang="en-US" altLang="ko-KR" sz="12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나아가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 내 효율적으로 적용하기 위해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Backend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Rest API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구축한 경험이 있습니다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셋째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Data 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 분야에 관심이 많았기에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년간 관련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논문 참고 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및 교육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(Data 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분석과정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머신러닝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딥러닝 이론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&amp; 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실습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이미지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자연어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시계열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Data), </a:t>
            </a:r>
            <a:endParaRPr lang="en-US" altLang="ko-KR" sz="12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진동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소음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처리기법 등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이수하며 꾸준히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최신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Trend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파악 하고 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있습니다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이러한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역량을 바탕으로 빠른 업무 습득력을 통해 팀 내 업무 효율을 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높이겠습니다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또한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제조 설비 개발 현장 경험을 바탕으로 현장의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Needs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와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Issue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고려하여 엔지니어링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효과적으로 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응용할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수 있으며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공정 보정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이상 감지 등 제조분야에 특화된 지능화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System 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개발에 큰 도움이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되겠습니다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71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44"/>
          <p:cNvSpPr txBox="1">
            <a:spLocks noChangeArrowheads="1"/>
          </p:cNvSpPr>
          <p:nvPr/>
        </p:nvSpPr>
        <p:spPr bwMode="auto">
          <a:xfrm>
            <a:off x="0" y="74627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2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3</a:t>
            </a:r>
            <a:r>
              <a:rPr lang="en-US" altLang="ko-KR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. </a:t>
            </a:r>
            <a:r>
              <a:rPr lang="ko-KR" altLang="en-US" sz="220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경력사항 </a:t>
            </a:r>
            <a:r>
              <a:rPr lang="ko-KR" altLang="en-US" sz="220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상세</a:t>
            </a:r>
            <a:endParaRPr lang="ko-KR" altLang="en-US" sz="2200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624640"/>
            <a:ext cx="9906000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 dirty="0" smtClean="0">
                <a:latin typeface="Arial Narrow" pitchFamily="34" charset="0"/>
                <a:ea typeface="LG스마트체 Regular" pitchFamily="50" charset="-127"/>
              </a:rPr>
              <a:t>3/5</a:t>
            </a:r>
            <a:endParaRPr lang="ko-KR" altLang="en-US" sz="975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000" y="5056033"/>
            <a:ext cx="8911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머신러닝 </a:t>
            </a:r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 </a:t>
            </a: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Hexapod </a:t>
            </a:r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최적 위치 </a:t>
            </a: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제어</a:t>
            </a:r>
            <a:endParaRPr lang="en-US" altLang="ko-KR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Hexapod 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 정밀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Align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설비의 최적 위치 탐색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Model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구축</a:t>
            </a:r>
            <a:endParaRPr lang="ko-KR" altLang="en-US" sz="12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- 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최적화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알고리즘 적용을 위한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ML/AI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 목적 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함수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설정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공정 영향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X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인자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&gt;&gt; Y,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예측 모델 학습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(ACC 99%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이상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-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확정된 목적함수를 이용한 극한값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Searching Algorithm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설계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Hill-Climbing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응용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Y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가 극한이 되는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X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인자의 최적화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Process)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- ML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 최적화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Model Service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위한 설비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Backend Rest API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구축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(Fast API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03000" y="684000"/>
            <a:ext cx="40064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 </a:t>
            </a:r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 대면적 </a:t>
            </a: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OLED </a:t>
            </a:r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고진공 물류 설비 운영 최적화 </a:t>
            </a: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Sequence Data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활용한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Tact Time 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단축</a:t>
            </a: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- 3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축 가속도 센서를 이용한 물류 불안정 원인 분석 및 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해결</a:t>
            </a:r>
            <a:endParaRPr lang="en-US" altLang="ko-KR" sz="12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- 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진공도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활용한 장비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Pump </a:t>
            </a:r>
            <a:r>
              <a:rPr lang="ko-KR" altLang="en-US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개수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최적화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7800" y="2041672"/>
            <a:ext cx="6391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진동 </a:t>
            </a: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 </a:t>
            </a:r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 물류 설비 베벨기어 고장 진단</a:t>
            </a: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예지 </a:t>
            </a: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System </a:t>
            </a:r>
            <a:r>
              <a:rPr lang="ko-KR" altLang="en-US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 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-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축 가속도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Sensor(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진동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Data)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활용 설비 고장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베벨기어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Backlash 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정도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진단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예지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System </a:t>
            </a: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수집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처리기 개발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with NI DAQ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-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진동 특성 분석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(FFT)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및 특징 인자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(19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가지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추출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- ML/AI Model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적용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및 개선 진행 중</a:t>
            </a:r>
            <a:endParaRPr lang="en-US" altLang="ko-KR" sz="12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3000" y="3713671"/>
            <a:ext cx="4840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AR/AF Load-Lock </a:t>
            </a:r>
            <a:r>
              <a:rPr lang="ko-KR" altLang="en-US" sz="1200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 개발 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 운영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Sequence, Interlock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검토 및 반영</a:t>
            </a:r>
            <a:endParaRPr lang="ko-KR" altLang="en-US" sz="1200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-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운영 최적화 및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Tact Time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단축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(Sequence,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부하율 등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-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 고장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진단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예지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기어 마모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System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확대 전개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89054" y="3713671"/>
            <a:ext cx="30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AR/AF Sputter </a:t>
            </a:r>
            <a:r>
              <a:rPr lang="ko-KR" altLang="en-US" sz="1200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지능화 </a:t>
            </a:r>
            <a:r>
              <a:rPr lang="en-US" altLang="ko-KR" sz="12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Project</a:t>
            </a:r>
            <a:endParaRPr lang="en-US" altLang="ko-KR" sz="12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공정 자동 보정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System 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 중</a:t>
            </a:r>
            <a:endParaRPr lang="en-US" altLang="ko-KR" sz="12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- ML</a:t>
            </a:r>
            <a:r>
              <a:rPr lang="ko-KR" altLang="en-US" sz="1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기반 광학상수 미세 조정 기능 구현</a:t>
            </a:r>
            <a:endParaRPr lang="en-US" altLang="ko-KR" sz="12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3000" y="737248"/>
            <a:ext cx="315000" cy="1200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4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년차</a:t>
            </a:r>
            <a:endParaRPr lang="ko-KR" altLang="en-US" sz="14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4667" y="2084510"/>
            <a:ext cx="315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r>
              <a:rPr lang="ko-KR" altLang="en-US" sz="14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년차</a:t>
            </a:r>
            <a:endParaRPr lang="ko-KR" altLang="en-US" sz="14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4667" y="3708771"/>
            <a:ext cx="315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r>
              <a:rPr lang="ko-KR" altLang="en-US" sz="14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년차</a:t>
            </a:r>
            <a:endParaRPr lang="ko-KR" altLang="en-US" sz="14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667" y="5056033"/>
            <a:ext cx="315000" cy="15229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4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  <a:endParaRPr lang="en-US" altLang="ko-KR" sz="1400" dirty="0" smtClean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차</a:t>
            </a:r>
            <a:endParaRPr lang="ko-KR" altLang="en-US" sz="14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88000" y="737247"/>
            <a:ext cx="0" cy="2106753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78000" y="2041672"/>
            <a:ext cx="0" cy="4531523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68000" y="3708771"/>
            <a:ext cx="0" cy="2909424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58000" y="5101033"/>
            <a:ext cx="0" cy="1522967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988000" y="1044000"/>
            <a:ext cx="3529378" cy="707886"/>
          </a:xfrm>
          <a:prstGeom prst="rect">
            <a:avLst/>
          </a:prstGeom>
          <a:ln w="9525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기타 과제</a:t>
            </a:r>
            <a:r>
              <a: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(1~4 </a:t>
            </a:r>
            <a:r>
              <a:rPr lang="ko-KR" altLang="en-US" sz="1000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년차</a:t>
            </a:r>
            <a:r>
              <a: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Data </a:t>
            </a:r>
            <a:r>
              <a:rPr lang="ko-KR" altLang="en-US" sz="1000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분석용 </a:t>
            </a:r>
            <a:r>
              <a: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Support Tool </a:t>
            </a:r>
            <a:r>
              <a:rPr lang="ko-KR" altLang="en-US" sz="1000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배포</a:t>
            </a:r>
            <a:r>
              <a:rPr lang="en-US" altLang="ko-KR" sz="1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- AR/AF Sputter </a:t>
            </a:r>
            <a:r>
              <a:rPr lang="ko-KR" altLang="en-US" sz="10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공정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Simulation </a:t>
            </a:r>
            <a:r>
              <a:rPr lang="ko-KR" altLang="en-US" sz="10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진행 및 결과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 </a:t>
            </a:r>
            <a:r>
              <a:rPr lang="ko-KR" altLang="en-US" sz="10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비교 분석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Tool  </a:t>
            </a:r>
            <a:endParaRPr lang="en-US" altLang="ko-KR" sz="10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-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Lens Aligner </a:t>
            </a:r>
            <a:r>
              <a:rPr lang="ko-KR" altLang="en-US" sz="10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정밀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Align </a:t>
            </a:r>
            <a:r>
              <a:rPr lang="ko-KR" altLang="en-US" sz="10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결과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 </a:t>
            </a:r>
            <a:r>
              <a:rPr lang="ko-KR" altLang="en-US" sz="10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시각화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Tool</a:t>
            </a:r>
            <a:endParaRPr lang="ko-KR" altLang="en-US" sz="10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-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DXF </a:t>
            </a:r>
            <a:r>
              <a:rPr lang="ko-KR" altLang="en-US" sz="10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도면 파일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CSV </a:t>
            </a:r>
            <a:r>
              <a:rPr lang="ko-KR" altLang="en-US" sz="10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변환 및 특정 제어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Position </a:t>
            </a:r>
            <a:r>
              <a:rPr lang="ko-KR" altLang="en-US" sz="10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도출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Tool 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4667" y="1950393"/>
            <a:ext cx="941333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4667" y="3654000"/>
            <a:ext cx="941333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4667" y="5004000"/>
            <a:ext cx="941333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3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4"/>
          <p:cNvSpPr txBox="1">
            <a:spLocks noChangeArrowheads="1"/>
          </p:cNvSpPr>
          <p:nvPr/>
        </p:nvSpPr>
        <p:spPr bwMode="auto">
          <a:xfrm>
            <a:off x="0" y="74627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2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4</a:t>
            </a:r>
            <a:r>
              <a:rPr lang="en-US" altLang="ko-KR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. </a:t>
            </a:r>
            <a:r>
              <a:rPr lang="ko-KR" altLang="en-US" sz="22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지원자 강점</a:t>
            </a:r>
            <a:r>
              <a:rPr lang="en-US" altLang="ko-KR" sz="22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/</a:t>
            </a:r>
            <a:r>
              <a:rPr lang="ko-KR" altLang="en-US" sz="22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보완점</a:t>
            </a:r>
          </a:p>
        </p:txBody>
      </p:sp>
      <p:sp>
        <p:nvSpPr>
          <p:cNvPr id="11" name="Text Box 144"/>
          <p:cNvSpPr txBox="1">
            <a:spLocks noChangeArrowheads="1"/>
          </p:cNvSpPr>
          <p:nvPr/>
        </p:nvSpPr>
        <p:spPr bwMode="auto">
          <a:xfrm>
            <a:off x="0" y="4365104"/>
            <a:ext cx="9906000" cy="438569"/>
          </a:xfrm>
          <a:prstGeom prst="rect">
            <a:avLst/>
          </a:prstGeom>
          <a:solidFill>
            <a:srgbClr val="C5003E"/>
          </a:solidFill>
          <a:ln>
            <a:noFill/>
          </a:ln>
          <a:extLst/>
        </p:spPr>
        <p:txBody>
          <a:bodyPr wrap="square" lIns="99048" tIns="49524" rIns="99048" bIns="49524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2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5</a:t>
            </a:r>
            <a:r>
              <a:rPr lang="en-US" altLang="ko-KR" sz="2200" dirty="0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. </a:t>
            </a:r>
            <a:r>
              <a:rPr lang="ko-KR" altLang="en-US" sz="2200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참고사항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616402"/>
            <a:ext cx="9906000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 dirty="0">
                <a:latin typeface="Arial Narrow" pitchFamily="34" charset="0"/>
                <a:ea typeface="LG스마트체 Regular" pitchFamily="50" charset="-127"/>
              </a:rPr>
              <a:t>5</a:t>
            </a:r>
            <a:r>
              <a:rPr lang="en-US" altLang="ko-KR" sz="975" dirty="0" smtClean="0">
                <a:latin typeface="Arial Narrow" pitchFamily="34" charset="0"/>
                <a:ea typeface="LG스마트체 Regular" pitchFamily="50" charset="-127"/>
              </a:rPr>
              <a:t>/5</a:t>
            </a:r>
            <a:endParaRPr lang="ko-KR" altLang="en-US" sz="975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000" y="802431"/>
            <a:ext cx="886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강점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빠른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습득 능력과 세세한 업무 처리 능력이 장점입니다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또한 관심있는 분야를 끝까지 파고들어서 완벽히 내 것으로 만들어내는 의지와 욕심이 장점입니다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누구에게나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편안한 기분을 심어주는 대인관계가 강점입니다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보완점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타인의 의견을 수용하는 폭이 넓어 의사 결정 시 효율적이지 못할 때도 있지만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업무적인 부분에서는 우선순위를 고려하여 결정하는 습관을 들이고 있습니다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000" y="5094000"/>
            <a:ext cx="886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사내 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GIT </a:t>
            </a:r>
            <a:r>
              <a:rPr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주소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http://mod.lge.com/hub/hyunchan.moon/my_source</a:t>
            </a:r>
            <a:endParaRPr lang="en-US" altLang="ko-KR" sz="14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개인 운영 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Blog </a:t>
            </a:r>
            <a:r>
              <a:rPr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주소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https://technical-support.tistory.com/</a:t>
            </a:r>
          </a:p>
        </p:txBody>
      </p:sp>
    </p:spTree>
    <p:extLst>
      <p:ext uri="{BB962C8B-B14F-4D97-AF65-F5344CB8AC3E}">
        <p14:creationId xmlns:p14="http://schemas.microsoft.com/office/powerpoint/2010/main" val="23590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1756" y="1224674"/>
            <a:ext cx="6282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u="sng" dirty="0" smtClean="0"/>
              <a:t>경력기술서 </a:t>
            </a:r>
            <a:r>
              <a:rPr lang="en-US" altLang="ko-KR" sz="4800" b="1" u="sng" dirty="0" smtClean="0"/>
              <a:t>Appendix</a:t>
            </a:r>
            <a:endParaRPr lang="ko-KR" altLang="en-US" sz="48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118000" y="2934000"/>
            <a:ext cx="65774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유첨</a:t>
            </a:r>
            <a:r>
              <a:rPr lang="ko-KR" altLang="en-US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1. </a:t>
            </a:r>
            <a:r>
              <a:rPr lang="ko-KR" altLang="en-US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설비 반송 구동부 고장 진단 </a:t>
            </a: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System</a:t>
            </a:r>
            <a:endParaRPr lang="en-US" altLang="ko-KR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유첨</a:t>
            </a:r>
            <a:r>
              <a:rPr lang="ko-KR" altLang="en-US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ML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활용 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Hexapod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최적 제어 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Position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도출 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Project</a:t>
            </a:r>
            <a:endParaRPr lang="en-US" altLang="ko-KR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유첨</a:t>
            </a:r>
            <a:r>
              <a:rPr lang="ko-KR" altLang="en-US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3. 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OLED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물류 설비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전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/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후 흔들림 양에 따른 상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/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하 떨림 량 비교 </a:t>
            </a:r>
            <a:r>
              <a:rPr lang="ko-KR" altLang="en-US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 Unicode MS" pitchFamily="50" charset="-127"/>
              </a:rPr>
              <a:t>분석</a:t>
            </a:r>
            <a:endParaRPr lang="en-US" altLang="ko-KR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WGyhmkIskSSW3VQ7Unxz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WGyhmkIskSSW3VQ7Unxz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WGyhmkIskSSW3VQ7UnxzQ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21344</TotalTime>
  <Words>2527</Words>
  <Application>Microsoft Office PowerPoint</Application>
  <PresentationFormat>A4 용지(210x297mm)</PresentationFormat>
  <Paragraphs>485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Arial Unicode MS</vt:lpstr>
      <vt:lpstr>LG스마트체 Regular</vt:lpstr>
      <vt:lpstr>LG스마트체2.0 Bold</vt:lpstr>
      <vt:lpstr>LG스마트체2.0 Regular</vt:lpstr>
      <vt:lpstr>돋움</vt:lpstr>
      <vt:lpstr>맑은 고딕</vt:lpstr>
      <vt:lpstr>바탕</vt:lpstr>
      <vt:lpstr>Arial</vt:lpstr>
      <vt:lpstr>Arial Narrow</vt:lpstr>
      <vt:lpstr>Trebuchet MS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jaehwa.yu</dc:creator>
  <cp:lastModifiedBy>문현찬/연구원/PRI 정밀시스템기술팀(hyunchan.moon@lge.com)</cp:lastModifiedBy>
  <cp:revision>363</cp:revision>
  <dcterms:created xsi:type="dcterms:W3CDTF">2021-03-23T07:22:53Z</dcterms:created>
  <dcterms:modified xsi:type="dcterms:W3CDTF">2021-12-26T07:35:01Z</dcterms:modified>
</cp:coreProperties>
</file>