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0" d="100"/>
          <a:sy n="60" d="100"/>
        </p:scale>
        <p:origin x="2558" y="67"/>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0AD8AF5B-7A18-4694-870C-2A70631E63A8}" type="datetimeFigureOut">
              <a:rPr lang="en-GB" smtClean="0"/>
              <a:t>13/05/2024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9EECB4-4CDB-4CD6-B18E-9DB7ECC9B53E}" type="slidenum">
              <a:rPr lang="en-GB" smtClean="0"/>
              <a:t>‹#›</a:t>
            </a:fld>
            <a:endParaRPr lang="en-GB"/>
          </a:p>
        </p:txBody>
      </p:sp>
    </p:spTree>
    <p:extLst>
      <p:ext uri="{BB962C8B-B14F-4D97-AF65-F5344CB8AC3E}">
        <p14:creationId xmlns:p14="http://schemas.microsoft.com/office/powerpoint/2010/main" val="137224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0AD8AF5B-7A18-4694-870C-2A70631E63A8}" type="datetimeFigureOut">
              <a:rPr lang="en-GB" smtClean="0"/>
              <a:t>13/05/2024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9EECB4-4CDB-4CD6-B18E-9DB7ECC9B53E}" type="slidenum">
              <a:rPr lang="en-GB" smtClean="0"/>
              <a:t>‹#›</a:t>
            </a:fld>
            <a:endParaRPr lang="en-GB"/>
          </a:p>
        </p:txBody>
      </p:sp>
    </p:spTree>
    <p:extLst>
      <p:ext uri="{BB962C8B-B14F-4D97-AF65-F5344CB8AC3E}">
        <p14:creationId xmlns:p14="http://schemas.microsoft.com/office/powerpoint/2010/main" val="296957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0AD8AF5B-7A18-4694-870C-2A70631E63A8}" type="datetimeFigureOut">
              <a:rPr lang="en-GB" smtClean="0"/>
              <a:t>13/05/2024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9EECB4-4CDB-4CD6-B18E-9DB7ECC9B53E}" type="slidenum">
              <a:rPr lang="en-GB" smtClean="0"/>
              <a:t>‹#›</a:t>
            </a:fld>
            <a:endParaRPr lang="en-GB"/>
          </a:p>
        </p:txBody>
      </p:sp>
    </p:spTree>
    <p:extLst>
      <p:ext uri="{BB962C8B-B14F-4D97-AF65-F5344CB8AC3E}">
        <p14:creationId xmlns:p14="http://schemas.microsoft.com/office/powerpoint/2010/main" val="15229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0AD8AF5B-7A18-4694-870C-2A70631E63A8}" type="datetimeFigureOut">
              <a:rPr lang="en-GB" smtClean="0"/>
              <a:t>13/05/2024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9EECB4-4CDB-4CD6-B18E-9DB7ECC9B53E}" type="slidenum">
              <a:rPr lang="en-GB" smtClean="0"/>
              <a:t>‹#›</a:t>
            </a:fld>
            <a:endParaRPr lang="en-GB"/>
          </a:p>
        </p:txBody>
      </p:sp>
    </p:spTree>
    <p:extLst>
      <p:ext uri="{BB962C8B-B14F-4D97-AF65-F5344CB8AC3E}">
        <p14:creationId xmlns:p14="http://schemas.microsoft.com/office/powerpoint/2010/main" val="64968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ko-KR" altLang="en-US"/>
              <a:t>마스터 제목 스타일 편집</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0AD8AF5B-7A18-4694-870C-2A70631E63A8}" type="datetimeFigureOut">
              <a:rPr lang="en-GB" smtClean="0"/>
              <a:t>13/05/2024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9EECB4-4CDB-4CD6-B18E-9DB7ECC9B53E}" type="slidenum">
              <a:rPr lang="en-GB" smtClean="0"/>
              <a:t>‹#›</a:t>
            </a:fld>
            <a:endParaRPr lang="en-GB"/>
          </a:p>
        </p:txBody>
      </p:sp>
    </p:spTree>
    <p:extLst>
      <p:ext uri="{BB962C8B-B14F-4D97-AF65-F5344CB8AC3E}">
        <p14:creationId xmlns:p14="http://schemas.microsoft.com/office/powerpoint/2010/main" val="269761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0AD8AF5B-7A18-4694-870C-2A70631E63A8}" type="datetimeFigureOut">
              <a:rPr lang="en-GB" smtClean="0"/>
              <a:t>13/05/2024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9EECB4-4CDB-4CD6-B18E-9DB7ECC9B53E}" type="slidenum">
              <a:rPr lang="en-GB" smtClean="0"/>
              <a:t>‹#›</a:t>
            </a:fld>
            <a:endParaRPr lang="en-GB"/>
          </a:p>
        </p:txBody>
      </p:sp>
    </p:spTree>
    <p:extLst>
      <p:ext uri="{BB962C8B-B14F-4D97-AF65-F5344CB8AC3E}">
        <p14:creationId xmlns:p14="http://schemas.microsoft.com/office/powerpoint/2010/main" val="48162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4" name="Content Placeholder 3"/>
          <p:cNvSpPr>
            <a:spLocks noGrp="1"/>
          </p:cNvSpPr>
          <p:nvPr>
            <p:ph sz="half" idx="2"/>
          </p:nvPr>
        </p:nvSpPr>
        <p:spPr>
          <a:xfrm>
            <a:off x="472381" y="3618442"/>
            <a:ext cx="2901255" cy="5322183"/>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6" name="Content Placeholder 5"/>
          <p:cNvSpPr>
            <a:spLocks noGrp="1"/>
          </p:cNvSpPr>
          <p:nvPr>
            <p:ph sz="quarter" idx="4"/>
          </p:nvPr>
        </p:nvSpPr>
        <p:spPr>
          <a:xfrm>
            <a:off x="3471863" y="3618442"/>
            <a:ext cx="2915543" cy="5322183"/>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0AD8AF5B-7A18-4694-870C-2A70631E63A8}" type="datetimeFigureOut">
              <a:rPr lang="en-GB" smtClean="0"/>
              <a:t>13/05/2024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E9EECB4-4CDB-4CD6-B18E-9DB7ECC9B53E}" type="slidenum">
              <a:rPr lang="en-GB" smtClean="0"/>
              <a:t>‹#›</a:t>
            </a:fld>
            <a:endParaRPr lang="en-GB"/>
          </a:p>
        </p:txBody>
      </p:sp>
    </p:spTree>
    <p:extLst>
      <p:ext uri="{BB962C8B-B14F-4D97-AF65-F5344CB8AC3E}">
        <p14:creationId xmlns:p14="http://schemas.microsoft.com/office/powerpoint/2010/main" val="932957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0AD8AF5B-7A18-4694-870C-2A70631E63A8}" type="datetimeFigureOut">
              <a:rPr lang="en-GB" smtClean="0"/>
              <a:t>13/05/2024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E9EECB4-4CDB-4CD6-B18E-9DB7ECC9B53E}" type="slidenum">
              <a:rPr lang="en-GB" smtClean="0"/>
              <a:t>‹#›</a:t>
            </a:fld>
            <a:endParaRPr lang="en-GB"/>
          </a:p>
        </p:txBody>
      </p:sp>
    </p:spTree>
    <p:extLst>
      <p:ext uri="{BB962C8B-B14F-4D97-AF65-F5344CB8AC3E}">
        <p14:creationId xmlns:p14="http://schemas.microsoft.com/office/powerpoint/2010/main" val="317325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D8AF5B-7A18-4694-870C-2A70631E63A8}" type="datetimeFigureOut">
              <a:rPr lang="en-GB" smtClean="0"/>
              <a:t>13/05/2024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E9EECB4-4CDB-4CD6-B18E-9DB7ECC9B53E}" type="slidenum">
              <a:rPr lang="en-GB" smtClean="0"/>
              <a:t>‹#›</a:t>
            </a:fld>
            <a:endParaRPr lang="en-GB"/>
          </a:p>
        </p:txBody>
      </p:sp>
    </p:spTree>
    <p:extLst>
      <p:ext uri="{BB962C8B-B14F-4D97-AF65-F5344CB8AC3E}">
        <p14:creationId xmlns:p14="http://schemas.microsoft.com/office/powerpoint/2010/main" val="1130905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a:t>마스터 제목 스타일 편집</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0AD8AF5B-7A18-4694-870C-2A70631E63A8}" type="datetimeFigureOut">
              <a:rPr lang="en-GB" smtClean="0"/>
              <a:t>13/05/2024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9EECB4-4CDB-4CD6-B18E-9DB7ECC9B53E}" type="slidenum">
              <a:rPr lang="en-GB" smtClean="0"/>
              <a:t>‹#›</a:t>
            </a:fld>
            <a:endParaRPr lang="en-GB"/>
          </a:p>
        </p:txBody>
      </p:sp>
    </p:spTree>
    <p:extLst>
      <p:ext uri="{BB962C8B-B14F-4D97-AF65-F5344CB8AC3E}">
        <p14:creationId xmlns:p14="http://schemas.microsoft.com/office/powerpoint/2010/main" val="3130021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0AD8AF5B-7A18-4694-870C-2A70631E63A8}" type="datetimeFigureOut">
              <a:rPr lang="en-GB" smtClean="0"/>
              <a:t>13/05/2024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9EECB4-4CDB-4CD6-B18E-9DB7ECC9B53E}" type="slidenum">
              <a:rPr lang="en-GB" smtClean="0"/>
              <a:t>‹#›</a:t>
            </a:fld>
            <a:endParaRPr lang="en-GB"/>
          </a:p>
        </p:txBody>
      </p:sp>
    </p:spTree>
    <p:extLst>
      <p:ext uri="{BB962C8B-B14F-4D97-AF65-F5344CB8AC3E}">
        <p14:creationId xmlns:p14="http://schemas.microsoft.com/office/powerpoint/2010/main" val="229137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AD8AF5B-7A18-4694-870C-2A70631E63A8}" type="datetimeFigureOut">
              <a:rPr lang="en-GB" smtClean="0"/>
              <a:t>13/05/2024</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E9EECB4-4CDB-4CD6-B18E-9DB7ECC9B53E}" type="slidenum">
              <a:rPr lang="en-GB" smtClean="0"/>
              <a:t>‹#›</a:t>
            </a:fld>
            <a:endParaRPr lang="en-GB"/>
          </a:p>
        </p:txBody>
      </p:sp>
    </p:spTree>
    <p:extLst>
      <p:ext uri="{BB962C8B-B14F-4D97-AF65-F5344CB8AC3E}">
        <p14:creationId xmlns:p14="http://schemas.microsoft.com/office/powerpoint/2010/main" val="3625857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04434C-7F4B-42E8-8A7D-7AC2F3A5C4CB}"/>
              </a:ext>
            </a:extLst>
          </p:cNvPr>
          <p:cNvSpPr txBox="1"/>
          <p:nvPr/>
        </p:nvSpPr>
        <p:spPr>
          <a:xfrm>
            <a:off x="289560" y="140732"/>
            <a:ext cx="3606800" cy="646331"/>
          </a:xfrm>
          <a:prstGeom prst="rect">
            <a:avLst/>
          </a:prstGeom>
          <a:noFill/>
        </p:spPr>
        <p:txBody>
          <a:bodyPr wrap="square" rtlCol="0">
            <a:spAutoFit/>
          </a:bodyPr>
          <a:lstStyle/>
          <a:p>
            <a:r>
              <a:rPr lang="en-GB" dirty="0"/>
              <a:t>Complex Systems 2024 Sommer </a:t>
            </a:r>
          </a:p>
          <a:p>
            <a:r>
              <a:rPr lang="en-GB" dirty="0"/>
              <a:t>4. Assignment Homework 3 b) </a:t>
            </a:r>
            <a:r>
              <a:rPr lang="en-GB" dirty="0" err="1"/>
              <a:t>i</a:t>
            </a:r>
            <a:r>
              <a:rPr lang="en-GB" dirty="0"/>
              <a:t>)</a:t>
            </a:r>
          </a:p>
        </p:txBody>
      </p:sp>
      <p:sp>
        <p:nvSpPr>
          <p:cNvPr id="6" name="TextBox 5">
            <a:extLst>
              <a:ext uri="{FF2B5EF4-FFF2-40B4-BE49-F238E27FC236}">
                <a16:creationId xmlns:a16="http://schemas.microsoft.com/office/drawing/2014/main" id="{98CE75C1-B944-46A8-BBDD-35F807151FFD}"/>
              </a:ext>
            </a:extLst>
          </p:cNvPr>
          <p:cNvSpPr txBox="1"/>
          <p:nvPr/>
        </p:nvSpPr>
        <p:spPr>
          <a:xfrm>
            <a:off x="1264919" y="4942270"/>
            <a:ext cx="929640" cy="369332"/>
          </a:xfrm>
          <a:prstGeom prst="rect">
            <a:avLst/>
          </a:prstGeom>
          <a:noFill/>
        </p:spPr>
        <p:txBody>
          <a:bodyPr wrap="square" rtlCol="0">
            <a:spAutoFit/>
          </a:bodyPr>
          <a:lstStyle/>
          <a:p>
            <a:r>
              <a:rPr lang="en-GB" dirty="0"/>
              <a:t>0.1, 5</a:t>
            </a:r>
          </a:p>
        </p:txBody>
      </p:sp>
      <p:sp>
        <p:nvSpPr>
          <p:cNvPr id="9" name="TextBox 8">
            <a:extLst>
              <a:ext uri="{FF2B5EF4-FFF2-40B4-BE49-F238E27FC236}">
                <a16:creationId xmlns:a16="http://schemas.microsoft.com/office/drawing/2014/main" id="{41B1B51A-3888-4A9E-B09C-FD1682BD55BE}"/>
              </a:ext>
            </a:extLst>
          </p:cNvPr>
          <p:cNvSpPr txBox="1"/>
          <p:nvPr/>
        </p:nvSpPr>
        <p:spPr>
          <a:xfrm>
            <a:off x="3108962" y="3229553"/>
            <a:ext cx="929640" cy="369332"/>
          </a:xfrm>
          <a:prstGeom prst="rect">
            <a:avLst/>
          </a:prstGeom>
          <a:noFill/>
        </p:spPr>
        <p:txBody>
          <a:bodyPr wrap="square" rtlCol="0">
            <a:spAutoFit/>
          </a:bodyPr>
          <a:lstStyle/>
          <a:p>
            <a:r>
              <a:rPr lang="en-GB" dirty="0"/>
              <a:t>1, 10</a:t>
            </a:r>
          </a:p>
        </p:txBody>
      </p:sp>
      <p:sp>
        <p:nvSpPr>
          <p:cNvPr id="12" name="TextBox 11">
            <a:extLst>
              <a:ext uri="{FF2B5EF4-FFF2-40B4-BE49-F238E27FC236}">
                <a16:creationId xmlns:a16="http://schemas.microsoft.com/office/drawing/2014/main" id="{80FA010C-8987-45C4-A6BE-800C7AEB3862}"/>
              </a:ext>
            </a:extLst>
          </p:cNvPr>
          <p:cNvSpPr txBox="1"/>
          <p:nvPr/>
        </p:nvSpPr>
        <p:spPr>
          <a:xfrm>
            <a:off x="4821935" y="4927030"/>
            <a:ext cx="929640" cy="369332"/>
          </a:xfrm>
          <a:prstGeom prst="rect">
            <a:avLst/>
          </a:prstGeom>
          <a:noFill/>
        </p:spPr>
        <p:txBody>
          <a:bodyPr wrap="square" rtlCol="0">
            <a:spAutoFit/>
          </a:bodyPr>
          <a:lstStyle/>
          <a:p>
            <a:r>
              <a:rPr lang="en-GB" dirty="0"/>
              <a:t>0.1, 20</a:t>
            </a:r>
          </a:p>
        </p:txBody>
      </p:sp>
      <p:sp>
        <p:nvSpPr>
          <p:cNvPr id="15" name="TextBox 14">
            <a:extLst>
              <a:ext uri="{FF2B5EF4-FFF2-40B4-BE49-F238E27FC236}">
                <a16:creationId xmlns:a16="http://schemas.microsoft.com/office/drawing/2014/main" id="{2BE9168F-E9A1-4E5D-ADDF-458745CB4D18}"/>
              </a:ext>
            </a:extLst>
          </p:cNvPr>
          <p:cNvSpPr txBox="1"/>
          <p:nvPr/>
        </p:nvSpPr>
        <p:spPr>
          <a:xfrm>
            <a:off x="2987039" y="6548566"/>
            <a:ext cx="929640" cy="369332"/>
          </a:xfrm>
          <a:prstGeom prst="rect">
            <a:avLst/>
          </a:prstGeom>
          <a:noFill/>
        </p:spPr>
        <p:txBody>
          <a:bodyPr wrap="square" rtlCol="0">
            <a:spAutoFit/>
          </a:bodyPr>
          <a:lstStyle/>
          <a:p>
            <a:r>
              <a:rPr lang="en-GB" dirty="0"/>
              <a:t>0.05, 10</a:t>
            </a:r>
          </a:p>
        </p:txBody>
      </p:sp>
      <p:sp>
        <p:nvSpPr>
          <p:cNvPr id="18" name="TextBox 17">
            <a:extLst>
              <a:ext uri="{FF2B5EF4-FFF2-40B4-BE49-F238E27FC236}">
                <a16:creationId xmlns:a16="http://schemas.microsoft.com/office/drawing/2014/main" id="{B2713A8F-47ED-4795-9384-B8C3FDEF05A0}"/>
              </a:ext>
            </a:extLst>
          </p:cNvPr>
          <p:cNvSpPr txBox="1"/>
          <p:nvPr/>
        </p:nvSpPr>
        <p:spPr>
          <a:xfrm>
            <a:off x="3043427" y="4980365"/>
            <a:ext cx="929640" cy="369332"/>
          </a:xfrm>
          <a:prstGeom prst="rect">
            <a:avLst/>
          </a:prstGeom>
          <a:noFill/>
        </p:spPr>
        <p:txBody>
          <a:bodyPr wrap="square" rtlCol="0">
            <a:spAutoFit/>
          </a:bodyPr>
          <a:lstStyle/>
          <a:p>
            <a:r>
              <a:rPr lang="en-GB" dirty="0"/>
              <a:t>0.1, 10</a:t>
            </a:r>
          </a:p>
        </p:txBody>
      </p:sp>
      <p:sp>
        <p:nvSpPr>
          <p:cNvPr id="19" name="TextBox 18">
            <a:extLst>
              <a:ext uri="{FF2B5EF4-FFF2-40B4-BE49-F238E27FC236}">
                <a16:creationId xmlns:a16="http://schemas.microsoft.com/office/drawing/2014/main" id="{51257EF8-D66D-4B59-ABCA-2C814E5085C4}"/>
              </a:ext>
            </a:extLst>
          </p:cNvPr>
          <p:cNvSpPr txBox="1"/>
          <p:nvPr/>
        </p:nvSpPr>
        <p:spPr>
          <a:xfrm>
            <a:off x="161706" y="971729"/>
            <a:ext cx="6414353" cy="923330"/>
          </a:xfrm>
          <a:prstGeom prst="rect">
            <a:avLst/>
          </a:prstGeom>
          <a:noFill/>
        </p:spPr>
        <p:txBody>
          <a:bodyPr wrap="square" rtlCol="0">
            <a:spAutoFit/>
          </a:bodyPr>
          <a:lstStyle/>
          <a:p>
            <a:r>
              <a:rPr lang="en-US" dirty="0"/>
              <a:t>Contour Plot</a:t>
            </a:r>
          </a:p>
          <a:p>
            <a:r>
              <a:rPr lang="en-GB" altLang="ko-KR" dirty="0"/>
              <a:t>With different parameters for proposal distribution </a:t>
            </a:r>
          </a:p>
          <a:p>
            <a:r>
              <a:rPr lang="en-GB" altLang="ko-KR" dirty="0"/>
              <a:t>(</a:t>
            </a:r>
            <a:r>
              <a:rPr lang="en-US" altLang="ko-KR" dirty="0"/>
              <a:t>proposal, likelihood)</a:t>
            </a:r>
            <a:endParaRPr lang="en-GB" altLang="ko-KR" dirty="0"/>
          </a:p>
        </p:txBody>
      </p:sp>
      <p:pic>
        <p:nvPicPr>
          <p:cNvPr id="21" name="그림 20">
            <a:extLst>
              <a:ext uri="{FF2B5EF4-FFF2-40B4-BE49-F238E27FC236}">
                <a16:creationId xmlns:a16="http://schemas.microsoft.com/office/drawing/2014/main" id="{401478EB-1797-4365-BAB7-E96FD9F6B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966" y="3658296"/>
            <a:ext cx="1691645" cy="1268734"/>
          </a:xfrm>
          <a:prstGeom prst="rect">
            <a:avLst/>
          </a:prstGeom>
        </p:spPr>
      </p:pic>
      <p:pic>
        <p:nvPicPr>
          <p:cNvPr id="23" name="그림 22">
            <a:extLst>
              <a:ext uri="{FF2B5EF4-FFF2-40B4-BE49-F238E27FC236}">
                <a16:creationId xmlns:a16="http://schemas.microsoft.com/office/drawing/2014/main" id="{3587024B-20A1-4233-84D5-6E7B09CD6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650" y="3524890"/>
            <a:ext cx="1980697" cy="1485523"/>
          </a:xfrm>
          <a:prstGeom prst="rect">
            <a:avLst/>
          </a:prstGeom>
        </p:spPr>
      </p:pic>
      <p:pic>
        <p:nvPicPr>
          <p:cNvPr id="25" name="그림 24">
            <a:extLst>
              <a:ext uri="{FF2B5EF4-FFF2-40B4-BE49-F238E27FC236}">
                <a16:creationId xmlns:a16="http://schemas.microsoft.com/office/drawing/2014/main" id="{B3D7C427-DB6E-4F4E-893A-77A8BFF4A3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517" y="3726628"/>
            <a:ext cx="1492476" cy="1082045"/>
          </a:xfrm>
          <a:prstGeom prst="rect">
            <a:avLst/>
          </a:prstGeom>
        </p:spPr>
      </p:pic>
      <p:pic>
        <p:nvPicPr>
          <p:cNvPr id="27" name="그림 26">
            <a:extLst>
              <a:ext uri="{FF2B5EF4-FFF2-40B4-BE49-F238E27FC236}">
                <a16:creationId xmlns:a16="http://schemas.microsoft.com/office/drawing/2014/main" id="{2B1419C9-235F-4C78-97F1-5373F5F90F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3144" y="5304957"/>
            <a:ext cx="1757429" cy="1318072"/>
          </a:xfrm>
          <a:prstGeom prst="rect">
            <a:avLst/>
          </a:prstGeom>
        </p:spPr>
      </p:pic>
      <p:pic>
        <p:nvPicPr>
          <p:cNvPr id="29" name="그림 28">
            <a:extLst>
              <a:ext uri="{FF2B5EF4-FFF2-40B4-BE49-F238E27FC236}">
                <a16:creationId xmlns:a16="http://schemas.microsoft.com/office/drawing/2014/main" id="{F1E410F6-0E43-44BC-BA34-C3C321397A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1791" y="2019938"/>
            <a:ext cx="1534417" cy="1150813"/>
          </a:xfrm>
          <a:prstGeom prst="rect">
            <a:avLst/>
          </a:prstGeom>
        </p:spPr>
      </p:pic>
      <p:sp>
        <p:nvSpPr>
          <p:cNvPr id="30" name="TextBox 29">
            <a:extLst>
              <a:ext uri="{FF2B5EF4-FFF2-40B4-BE49-F238E27FC236}">
                <a16:creationId xmlns:a16="http://schemas.microsoft.com/office/drawing/2014/main" id="{60A2BEDD-9BF7-4DBB-9C49-AE1F0671A6AC}"/>
              </a:ext>
            </a:extLst>
          </p:cNvPr>
          <p:cNvSpPr txBox="1"/>
          <p:nvPr/>
        </p:nvSpPr>
        <p:spPr>
          <a:xfrm>
            <a:off x="161706" y="6907643"/>
            <a:ext cx="6655250" cy="2800767"/>
          </a:xfrm>
          <a:prstGeom prst="rect">
            <a:avLst/>
          </a:prstGeom>
          <a:noFill/>
        </p:spPr>
        <p:txBody>
          <a:bodyPr wrap="square" rtlCol="0">
            <a:spAutoFit/>
          </a:bodyPr>
          <a:lstStyle/>
          <a:p>
            <a:r>
              <a:rPr lang="en-US" sz="1600" b="1" dirty="0"/>
              <a:t>Changing the Proposal parameter: (0.05, 0.1, 1)</a:t>
            </a:r>
          </a:p>
          <a:p>
            <a:r>
              <a:rPr lang="en-US" sz="1600" dirty="0"/>
              <a:t>Smaller values result in a more ‘centered’ contour plot, while larger values result in a more ‘dispersed’ plot.</a:t>
            </a:r>
            <a:r>
              <a:rPr lang="en-GB" sz="1600" dirty="0"/>
              <a:t> Proposal parameter is the standard deviation of the distribution from which the proposed ka and </a:t>
            </a:r>
            <a:r>
              <a:rPr lang="en-GB" sz="1600" dirty="0" err="1"/>
              <a:t>ke</a:t>
            </a:r>
            <a:r>
              <a:rPr lang="en-GB" sz="1600" dirty="0"/>
              <a:t> are drawn, so increasing this parameter will result in a bigger ‘jump’ for each proposal.</a:t>
            </a:r>
          </a:p>
          <a:p>
            <a:endParaRPr lang="en-US" sz="1600" dirty="0"/>
          </a:p>
          <a:p>
            <a:r>
              <a:rPr lang="en-US" sz="1600" b="1" dirty="0"/>
              <a:t>C</a:t>
            </a:r>
            <a:r>
              <a:rPr lang="en-GB" sz="1600" b="1" dirty="0"/>
              <a:t>hanging the Likelihood parameter: (5,10,20)</a:t>
            </a:r>
          </a:p>
          <a:p>
            <a:r>
              <a:rPr lang="en-US" sz="1600" dirty="0"/>
              <a:t>The likelihood parameter is the standard deviation of the normal probability density function used for calculating the likelihood of the proposed parameters. Increasing this parameter will result in a wider, more spread-out contour plots, which is not a surprise.</a:t>
            </a:r>
          </a:p>
        </p:txBody>
      </p:sp>
      <p:sp>
        <p:nvSpPr>
          <p:cNvPr id="2" name="TextBox 1">
            <a:extLst>
              <a:ext uri="{FF2B5EF4-FFF2-40B4-BE49-F238E27FC236}">
                <a16:creationId xmlns:a16="http://schemas.microsoft.com/office/drawing/2014/main" id="{AD174554-AD31-47D9-BB71-3FF3329EE2C0}"/>
              </a:ext>
            </a:extLst>
          </p:cNvPr>
          <p:cNvSpPr txBox="1"/>
          <p:nvPr/>
        </p:nvSpPr>
        <p:spPr>
          <a:xfrm>
            <a:off x="4540517" y="266700"/>
            <a:ext cx="2276439" cy="646331"/>
          </a:xfrm>
          <a:prstGeom prst="rect">
            <a:avLst/>
          </a:prstGeom>
          <a:noFill/>
        </p:spPr>
        <p:txBody>
          <a:bodyPr wrap="square" rtlCol="0">
            <a:spAutoFit/>
          </a:bodyPr>
          <a:lstStyle/>
          <a:p>
            <a:r>
              <a:rPr lang="en-US" dirty="0" err="1"/>
              <a:t>Petko</a:t>
            </a:r>
            <a:r>
              <a:rPr lang="en-US" dirty="0"/>
              <a:t> Antonov</a:t>
            </a:r>
          </a:p>
          <a:p>
            <a:r>
              <a:rPr lang="en-US"/>
              <a:t>Hyunchang Oh</a:t>
            </a:r>
            <a:endParaRPr lang="en-GB" dirty="0"/>
          </a:p>
        </p:txBody>
      </p:sp>
    </p:spTree>
    <p:extLst>
      <p:ext uri="{BB962C8B-B14F-4D97-AF65-F5344CB8AC3E}">
        <p14:creationId xmlns:p14="http://schemas.microsoft.com/office/powerpoint/2010/main" val="236557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C1C158BC-88D0-404E-91A7-AC1EFFBEDE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7399" y="3791650"/>
            <a:ext cx="1762760" cy="1150620"/>
          </a:xfrm>
          <a:prstGeom prst="rect">
            <a:avLst/>
          </a:prstGeom>
          <a:noFill/>
          <a:ln>
            <a:noFill/>
          </a:ln>
        </p:spPr>
      </p:pic>
      <p:sp>
        <p:nvSpPr>
          <p:cNvPr id="5" name="TextBox 4">
            <a:extLst>
              <a:ext uri="{FF2B5EF4-FFF2-40B4-BE49-F238E27FC236}">
                <a16:creationId xmlns:a16="http://schemas.microsoft.com/office/drawing/2014/main" id="{6204434C-7F4B-42E8-8A7D-7AC2F3A5C4CB}"/>
              </a:ext>
            </a:extLst>
          </p:cNvPr>
          <p:cNvSpPr txBox="1"/>
          <p:nvPr/>
        </p:nvSpPr>
        <p:spPr>
          <a:xfrm>
            <a:off x="289560" y="140732"/>
            <a:ext cx="3606800" cy="646331"/>
          </a:xfrm>
          <a:prstGeom prst="rect">
            <a:avLst/>
          </a:prstGeom>
          <a:noFill/>
        </p:spPr>
        <p:txBody>
          <a:bodyPr wrap="square" rtlCol="0">
            <a:spAutoFit/>
          </a:bodyPr>
          <a:lstStyle/>
          <a:p>
            <a:r>
              <a:rPr lang="en-GB" dirty="0"/>
              <a:t>Complex Systems 2024 Sommer </a:t>
            </a:r>
          </a:p>
          <a:p>
            <a:r>
              <a:rPr lang="en-GB" dirty="0"/>
              <a:t>4. Assignment Homework 3 </a:t>
            </a:r>
            <a:r>
              <a:rPr lang="en-GB"/>
              <a:t>b) ii)</a:t>
            </a:r>
            <a:endParaRPr lang="en-GB" dirty="0"/>
          </a:p>
        </p:txBody>
      </p:sp>
      <p:sp>
        <p:nvSpPr>
          <p:cNvPr id="6" name="TextBox 5">
            <a:extLst>
              <a:ext uri="{FF2B5EF4-FFF2-40B4-BE49-F238E27FC236}">
                <a16:creationId xmlns:a16="http://schemas.microsoft.com/office/drawing/2014/main" id="{98CE75C1-B944-46A8-BBDD-35F807151FFD}"/>
              </a:ext>
            </a:extLst>
          </p:cNvPr>
          <p:cNvSpPr txBox="1"/>
          <p:nvPr/>
        </p:nvSpPr>
        <p:spPr>
          <a:xfrm>
            <a:off x="1264919" y="4942270"/>
            <a:ext cx="929640" cy="369332"/>
          </a:xfrm>
          <a:prstGeom prst="rect">
            <a:avLst/>
          </a:prstGeom>
          <a:noFill/>
        </p:spPr>
        <p:txBody>
          <a:bodyPr wrap="square" rtlCol="0">
            <a:spAutoFit/>
          </a:bodyPr>
          <a:lstStyle/>
          <a:p>
            <a:r>
              <a:rPr lang="en-GB" dirty="0"/>
              <a:t>0.1, 5</a:t>
            </a:r>
          </a:p>
        </p:txBody>
      </p:sp>
      <p:pic>
        <p:nvPicPr>
          <p:cNvPr id="8" name="그림 7">
            <a:extLst>
              <a:ext uri="{FF2B5EF4-FFF2-40B4-BE49-F238E27FC236}">
                <a16:creationId xmlns:a16="http://schemas.microsoft.com/office/drawing/2014/main" id="{53609D48-2DDC-45F6-995F-3742BCDCD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919" y="3791650"/>
            <a:ext cx="1534161" cy="1150621"/>
          </a:xfrm>
          <a:prstGeom prst="rect">
            <a:avLst/>
          </a:prstGeom>
        </p:spPr>
      </p:pic>
      <p:sp>
        <p:nvSpPr>
          <p:cNvPr id="9" name="TextBox 8">
            <a:extLst>
              <a:ext uri="{FF2B5EF4-FFF2-40B4-BE49-F238E27FC236}">
                <a16:creationId xmlns:a16="http://schemas.microsoft.com/office/drawing/2014/main" id="{41B1B51A-3888-4A9E-B09C-FD1682BD55BE}"/>
              </a:ext>
            </a:extLst>
          </p:cNvPr>
          <p:cNvSpPr txBox="1"/>
          <p:nvPr/>
        </p:nvSpPr>
        <p:spPr>
          <a:xfrm>
            <a:off x="3108962" y="3229553"/>
            <a:ext cx="929640" cy="369332"/>
          </a:xfrm>
          <a:prstGeom prst="rect">
            <a:avLst/>
          </a:prstGeom>
          <a:noFill/>
        </p:spPr>
        <p:txBody>
          <a:bodyPr wrap="square" rtlCol="0">
            <a:spAutoFit/>
          </a:bodyPr>
          <a:lstStyle/>
          <a:p>
            <a:r>
              <a:rPr lang="en-GB" dirty="0"/>
              <a:t>1, 10</a:t>
            </a:r>
          </a:p>
        </p:txBody>
      </p:sp>
      <p:pic>
        <p:nvPicPr>
          <p:cNvPr id="11" name="그림 10">
            <a:extLst>
              <a:ext uri="{FF2B5EF4-FFF2-40B4-BE49-F238E27FC236}">
                <a16:creationId xmlns:a16="http://schemas.microsoft.com/office/drawing/2014/main" id="{2118CD53-208A-425C-8545-26706D4391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320" y="3791651"/>
            <a:ext cx="1513840" cy="1135380"/>
          </a:xfrm>
          <a:prstGeom prst="rect">
            <a:avLst/>
          </a:prstGeom>
        </p:spPr>
      </p:pic>
      <p:sp>
        <p:nvSpPr>
          <p:cNvPr id="12" name="TextBox 11">
            <a:extLst>
              <a:ext uri="{FF2B5EF4-FFF2-40B4-BE49-F238E27FC236}">
                <a16:creationId xmlns:a16="http://schemas.microsoft.com/office/drawing/2014/main" id="{80FA010C-8987-45C4-A6BE-800C7AEB3862}"/>
              </a:ext>
            </a:extLst>
          </p:cNvPr>
          <p:cNvSpPr txBox="1"/>
          <p:nvPr/>
        </p:nvSpPr>
        <p:spPr>
          <a:xfrm>
            <a:off x="4821935" y="4927030"/>
            <a:ext cx="929640" cy="369332"/>
          </a:xfrm>
          <a:prstGeom prst="rect">
            <a:avLst/>
          </a:prstGeom>
          <a:noFill/>
        </p:spPr>
        <p:txBody>
          <a:bodyPr wrap="square" rtlCol="0">
            <a:spAutoFit/>
          </a:bodyPr>
          <a:lstStyle/>
          <a:p>
            <a:r>
              <a:rPr lang="en-GB" dirty="0"/>
              <a:t>0.1, 20</a:t>
            </a:r>
          </a:p>
        </p:txBody>
      </p:sp>
      <p:pic>
        <p:nvPicPr>
          <p:cNvPr id="14" name="그림 13">
            <a:extLst>
              <a:ext uri="{FF2B5EF4-FFF2-40B4-BE49-F238E27FC236}">
                <a16:creationId xmlns:a16="http://schemas.microsoft.com/office/drawing/2014/main" id="{AB996315-7E0E-4568-B29A-A86DEC219A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1919" y="5349697"/>
            <a:ext cx="1442727" cy="1082045"/>
          </a:xfrm>
          <a:prstGeom prst="rect">
            <a:avLst/>
          </a:prstGeom>
        </p:spPr>
      </p:pic>
      <p:sp>
        <p:nvSpPr>
          <p:cNvPr id="15" name="TextBox 14">
            <a:extLst>
              <a:ext uri="{FF2B5EF4-FFF2-40B4-BE49-F238E27FC236}">
                <a16:creationId xmlns:a16="http://schemas.microsoft.com/office/drawing/2014/main" id="{2BE9168F-E9A1-4E5D-ADDF-458745CB4D18}"/>
              </a:ext>
            </a:extLst>
          </p:cNvPr>
          <p:cNvSpPr txBox="1"/>
          <p:nvPr/>
        </p:nvSpPr>
        <p:spPr>
          <a:xfrm>
            <a:off x="2987039" y="6548566"/>
            <a:ext cx="929640" cy="369332"/>
          </a:xfrm>
          <a:prstGeom prst="rect">
            <a:avLst/>
          </a:prstGeom>
          <a:noFill/>
        </p:spPr>
        <p:txBody>
          <a:bodyPr wrap="square" rtlCol="0">
            <a:spAutoFit/>
          </a:bodyPr>
          <a:lstStyle/>
          <a:p>
            <a:r>
              <a:rPr lang="en-GB" dirty="0"/>
              <a:t>0.05, 10</a:t>
            </a:r>
          </a:p>
        </p:txBody>
      </p:sp>
      <p:pic>
        <p:nvPicPr>
          <p:cNvPr id="17" name="그림 16">
            <a:extLst>
              <a:ext uri="{FF2B5EF4-FFF2-40B4-BE49-F238E27FC236}">
                <a16:creationId xmlns:a16="http://schemas.microsoft.com/office/drawing/2014/main" id="{9780A881-3D39-4419-9F0A-6CB96A2F40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1919" y="2079725"/>
            <a:ext cx="1534161" cy="1150621"/>
          </a:xfrm>
          <a:prstGeom prst="rect">
            <a:avLst/>
          </a:prstGeom>
        </p:spPr>
      </p:pic>
      <p:sp>
        <p:nvSpPr>
          <p:cNvPr id="18" name="TextBox 17">
            <a:extLst>
              <a:ext uri="{FF2B5EF4-FFF2-40B4-BE49-F238E27FC236}">
                <a16:creationId xmlns:a16="http://schemas.microsoft.com/office/drawing/2014/main" id="{B2713A8F-47ED-4795-9384-B8C3FDEF05A0}"/>
              </a:ext>
            </a:extLst>
          </p:cNvPr>
          <p:cNvSpPr txBox="1"/>
          <p:nvPr/>
        </p:nvSpPr>
        <p:spPr>
          <a:xfrm>
            <a:off x="3043427" y="4980365"/>
            <a:ext cx="929640" cy="369332"/>
          </a:xfrm>
          <a:prstGeom prst="rect">
            <a:avLst/>
          </a:prstGeom>
          <a:noFill/>
        </p:spPr>
        <p:txBody>
          <a:bodyPr wrap="square" rtlCol="0">
            <a:spAutoFit/>
          </a:bodyPr>
          <a:lstStyle/>
          <a:p>
            <a:r>
              <a:rPr lang="en-GB" dirty="0"/>
              <a:t>0.1, 10</a:t>
            </a:r>
          </a:p>
        </p:txBody>
      </p:sp>
      <p:sp>
        <p:nvSpPr>
          <p:cNvPr id="19" name="TextBox 18">
            <a:extLst>
              <a:ext uri="{FF2B5EF4-FFF2-40B4-BE49-F238E27FC236}">
                <a16:creationId xmlns:a16="http://schemas.microsoft.com/office/drawing/2014/main" id="{51257EF8-D66D-4B59-ABCA-2C814E5085C4}"/>
              </a:ext>
            </a:extLst>
          </p:cNvPr>
          <p:cNvSpPr txBox="1"/>
          <p:nvPr/>
        </p:nvSpPr>
        <p:spPr>
          <a:xfrm>
            <a:off x="161706" y="971729"/>
            <a:ext cx="6414353" cy="923330"/>
          </a:xfrm>
          <a:prstGeom prst="rect">
            <a:avLst/>
          </a:prstGeom>
          <a:noFill/>
        </p:spPr>
        <p:txBody>
          <a:bodyPr wrap="square" rtlCol="0">
            <a:spAutoFit/>
          </a:bodyPr>
          <a:lstStyle/>
          <a:p>
            <a:r>
              <a:rPr lang="en-GB" dirty="0"/>
              <a:t>Histogram of derived parameter estimates </a:t>
            </a:r>
          </a:p>
          <a:p>
            <a:r>
              <a:rPr lang="en-GB" dirty="0"/>
              <a:t>With different parameters for proposal distribution </a:t>
            </a:r>
          </a:p>
          <a:p>
            <a:r>
              <a:rPr lang="en-GB" dirty="0"/>
              <a:t>(</a:t>
            </a:r>
            <a:r>
              <a:rPr lang="en-US" dirty="0"/>
              <a:t>proposal, likelihood)</a:t>
            </a:r>
            <a:endParaRPr lang="en-GB" dirty="0"/>
          </a:p>
        </p:txBody>
      </p:sp>
      <p:sp>
        <p:nvSpPr>
          <p:cNvPr id="16" name="TextBox 15">
            <a:extLst>
              <a:ext uri="{FF2B5EF4-FFF2-40B4-BE49-F238E27FC236}">
                <a16:creationId xmlns:a16="http://schemas.microsoft.com/office/drawing/2014/main" id="{EA013FD8-0ABA-4735-AEE6-1AC27651874A}"/>
              </a:ext>
            </a:extLst>
          </p:cNvPr>
          <p:cNvSpPr txBox="1"/>
          <p:nvPr/>
        </p:nvSpPr>
        <p:spPr>
          <a:xfrm>
            <a:off x="161706" y="7222603"/>
            <a:ext cx="6655250" cy="2554545"/>
          </a:xfrm>
          <a:prstGeom prst="rect">
            <a:avLst/>
          </a:prstGeom>
          <a:noFill/>
        </p:spPr>
        <p:txBody>
          <a:bodyPr wrap="square" rtlCol="0">
            <a:spAutoFit/>
          </a:bodyPr>
          <a:lstStyle/>
          <a:p>
            <a:r>
              <a:rPr lang="en-US" sz="1600" b="1" dirty="0"/>
              <a:t>Changing the Proposal parameter: (0.05, 0.1, 1)</a:t>
            </a:r>
          </a:p>
          <a:p>
            <a:r>
              <a:rPr lang="en-US" sz="1600" dirty="0"/>
              <a:t>This reaffirms the claims made from the contour plots to a certain degree. The heaps (or the curve) are smoother with smaller parameters and more spikey with larger parameters, which suggest that these irregular spikes are results from the big jumps made from the large standard deviation of the proposal distribution.</a:t>
            </a:r>
            <a:endParaRPr lang="en-GB" sz="1600" dirty="0"/>
          </a:p>
          <a:p>
            <a:endParaRPr lang="en-US" sz="1600" dirty="0"/>
          </a:p>
          <a:p>
            <a:r>
              <a:rPr lang="en-US" sz="1600" b="1" dirty="0"/>
              <a:t>C</a:t>
            </a:r>
            <a:r>
              <a:rPr lang="en-GB" sz="1600" b="1" dirty="0"/>
              <a:t>hanging the Likelihood parameter: (5,10,20)</a:t>
            </a:r>
          </a:p>
          <a:p>
            <a:r>
              <a:rPr lang="en-US" sz="1600" dirty="0"/>
              <a:t>Similarly with contour plots, the distribution of the parameters are more spread-out with </a:t>
            </a:r>
            <a:r>
              <a:rPr lang="en-US" sz="1600"/>
              <a:t>larger parameters.</a:t>
            </a:r>
            <a:endParaRPr lang="en-US" sz="1600" dirty="0"/>
          </a:p>
        </p:txBody>
      </p:sp>
    </p:spTree>
    <p:extLst>
      <p:ext uri="{BB962C8B-B14F-4D97-AF65-F5344CB8AC3E}">
        <p14:creationId xmlns:p14="http://schemas.microsoft.com/office/powerpoint/2010/main" val="494014346"/>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306</Words>
  <Application>Microsoft Office PowerPoint</Application>
  <PresentationFormat>A4 용지(210x297mm)</PresentationFormat>
  <Paragraphs>32</Paragraphs>
  <Slides>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vt:i4>
      </vt:variant>
    </vt:vector>
  </HeadingPairs>
  <TitlesOfParts>
    <vt:vector size="7" baseType="lpstr">
      <vt:lpstr>맑은 고딕</vt:lpstr>
      <vt:lpstr>Arial</vt:lpstr>
      <vt:lpstr>Calibri</vt:lpstr>
      <vt:lpstr>Calibri Light</vt:lpstr>
      <vt:lpstr>Office 테마</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Oh Hyunchang</dc:creator>
  <cp:lastModifiedBy>Oh Hyunchang</cp:lastModifiedBy>
  <cp:revision>4</cp:revision>
  <dcterms:created xsi:type="dcterms:W3CDTF">2024-05-13T20:06:07Z</dcterms:created>
  <dcterms:modified xsi:type="dcterms:W3CDTF">2024-05-13T20:32:19Z</dcterms:modified>
</cp:coreProperties>
</file>