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firstSlideNum="0" showSpecialPlsOnTitleSld="0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60" r:id="rId6"/>
    <p:sldId id="261" r:id="rId7"/>
    <p:sldId id="262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58BA11B2-E351-4B32-9D68-62040033E4DA}" name="기본 구역">
          <p14:sldIdLst>
            <p14:sldId id="256"/>
            <p14:sldId id="257"/>
            <p14:sldId id="258"/>
            <p14:sldId id="260"/>
            <p14:sldId id="261"/>
            <p14:sldId id="262"/>
            <p14:sldId id="259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6" y="102"/>
      </p:cViewPr>
      <p:guideLst>
        <p:guide orient="horz" pos="2156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0D609BC1-B13D-4A20-B0CF-E64D88272172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A6F3EEE-0C7B-4726-BCBF-455F11A2F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9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19F089-9E56-419D-9803-CD736CF05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460DF2C-1606-4A00-B057-5EEB480C5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250787B4-2D74-46C5-80ED-DB591282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45FA939-1071-437E-8C2E-E5B99FE10699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5DA642C3-A357-466E-9E7C-30C11209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B3F18165-B32C-432B-A93A-A9134547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07A39BD-C67E-416B-915E-BD95B14E3F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451540-1FC2-4BA5-858B-5D94ACF5D40E}"/>
              </a:ext>
            </a:extLst>
          </p:cNvPr>
          <p:cNvSpPr/>
          <p:nvPr userDrawn="1"/>
        </p:nvSpPr>
        <p:spPr>
          <a:xfrm>
            <a:off x="242737" y="836712"/>
            <a:ext cx="7920880" cy="4320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600" dirty="0">
                <a:latin typeface="+mn-lt"/>
              </a:rPr>
              <a:t>인천일보아카데미</a:t>
            </a:r>
            <a:r>
              <a:rPr lang="en-US" altLang="ko-KR" sz="1600" dirty="0">
                <a:latin typeface="+mn-lt"/>
              </a:rPr>
              <a:t> – </a:t>
            </a:r>
            <a:r>
              <a:rPr lang="ko-KR" altLang="en-US" sz="1600" dirty="0">
                <a:latin typeface="+mn-lt"/>
              </a:rPr>
              <a:t>반응형 </a:t>
            </a:r>
            <a:r>
              <a:rPr lang="ko-KR" altLang="en-US" sz="1600" dirty="0" err="1">
                <a:latin typeface="+mn-lt"/>
              </a:rPr>
              <a:t>웹기반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Back-End </a:t>
            </a:r>
            <a:r>
              <a:rPr lang="ko-KR" altLang="en-US" sz="1600" dirty="0">
                <a:latin typeface="+mn-lt"/>
              </a:rPr>
              <a:t>개발자를 위한 정보처리 산업기사</a:t>
            </a:r>
          </a:p>
        </p:txBody>
      </p:sp>
    </p:spTree>
    <p:extLst>
      <p:ext uri="{BB962C8B-B14F-4D97-AF65-F5344CB8AC3E}">
        <p14:creationId xmlns:p14="http://schemas.microsoft.com/office/powerpoint/2010/main" val="260943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7B7D-147B-47C5-B8AB-7560B3003944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0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68AC-F599-49AB-BDB4-381FFB24E03E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81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68A2-5AF2-4D03-BB7C-1271885A2680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DEFD73-0AF5-4434-87AD-A8B1338A2A75}"/>
              </a:ext>
            </a:extLst>
          </p:cNvPr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인천일보아카데미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–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반응형 </a:t>
            </a: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웹기반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Back-End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개발자를 위한 정보처리 산업기사</a:t>
            </a:r>
          </a:p>
        </p:txBody>
      </p:sp>
    </p:spTree>
    <p:extLst>
      <p:ext uri="{BB962C8B-B14F-4D97-AF65-F5344CB8AC3E}">
        <p14:creationId xmlns:p14="http://schemas.microsoft.com/office/powerpoint/2010/main" val="291754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D25B-4084-4176-85EA-A3396A0892A8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4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CB6F-DEF8-46B6-82A1-582E89E223F8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34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D1FC-9439-474D-9285-F29F1FDCE38F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CD7-DBB8-4441-AFE0-30B67B112136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3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A1B5-966D-402D-9594-EA0C073CE2E7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3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276B-9987-4C21-BA6B-318E29ED8E87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9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DF86-19DF-4C1D-AD26-93B32DED913F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6905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90C46-8C8A-444C-A1CD-620949805C18}" type="datetime1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58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24DCE843-4D86-436F-B752-96B8EF88B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9273"/>
          </a:xfrm>
        </p:spPr>
        <p:txBody>
          <a:bodyPr>
            <a:normAutofit fontScale="90000"/>
          </a:bodyPr>
          <a:lstStyle/>
          <a:p>
            <a:r>
              <a:rPr lang="en-US" altLang="ko-KR" sz="6600" dirty="0">
                <a:latin typeface="Arial Black"/>
                <a:ea typeface="맑은 고딕"/>
              </a:rPr>
              <a:t>Database </a:t>
            </a:r>
            <a:br>
              <a:rPr lang="en-US" altLang="ko-KR" sz="6600" dirty="0">
                <a:latin typeface="Arial Black"/>
                <a:ea typeface="맑은 고딕"/>
              </a:rPr>
            </a:br>
            <a:r>
              <a:rPr lang="en-US" altLang="ko-KR" sz="6600" dirty="0">
                <a:latin typeface="Arial Black"/>
                <a:ea typeface="맑은 고딕"/>
              </a:rPr>
              <a:t>Description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472247" y="5229200"/>
          <a:ext cx="4398746" cy="1109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466"/>
                <a:gridCol w="3002280"/>
              </a:tblGrid>
              <a:tr h="139040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작    성    일</a:t>
                      </a:r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r" latinLnBrk="1">
                        <a:defRPr/>
                      </a:pPr>
                      <a:r>
                        <a:rPr lang="en-US" altLang="ko-KR" b="1">
                          <a:solidFill>
                            <a:sysClr val="windowText" lastClr="000000"/>
                          </a:solidFill>
                        </a:rPr>
                        <a:t>2022</a:t>
                      </a: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년 </a:t>
                      </a:r>
                      <a:r>
                        <a:rPr lang="en-US" altLang="ko-KR" b="1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월 </a:t>
                      </a:r>
                      <a:r>
                        <a:rPr lang="en-US" altLang="ko-KR" b="1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일 </a:t>
                      </a:r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r" latinLnBrk="1">
                        <a:defRPr/>
                      </a:pPr>
                      <a:r>
                        <a:rPr lang="en-US" altLang="ko-KR" b="1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ecipe</a:t>
                      </a:r>
                      <a:r>
                        <a:rPr lang="en-US" altLang="ko-KR" b="1">
                          <a:solidFill>
                            <a:sysClr val="windowText" lastClr="000000"/>
                          </a:solidFill>
                        </a:rPr>
                        <a:t>Project</a:t>
                      </a:r>
                      <a:endParaRPr lang="en-US" altLang="ko-KR" b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이             름</a:t>
                      </a:r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marR="0" lv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김 현 철</a:t>
                      </a:r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380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member_table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회원 정보 관리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82632" y="1296785"/>
          <a:ext cx="8578737" cy="50458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/>
                <a:gridCol w="1163683"/>
                <a:gridCol w="1268704"/>
                <a:gridCol w="528627"/>
                <a:gridCol w="606174"/>
                <a:gridCol w="719831"/>
                <a:gridCol w="947146"/>
                <a:gridCol w="3010927"/>
              </a:tblGrid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varchar(30)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unique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회원 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memberPassword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varchar(30)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회원 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회원 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memberEmail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varchar(50)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이메일 주소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memberMobile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unique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4589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F040555E-FCE2-49D3-A23E-5F80B6476B08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16131" y="515389"/>
            <a:ext cx="8678487" cy="6352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명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board_table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목적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게시글 관리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7" name="표 2"/>
          <p:cNvGraphicFramePr>
            <a:graphicFrameLocks noGrp="1"/>
          </p:cNvGraphicFramePr>
          <p:nvPr/>
        </p:nvGraphicFramePr>
        <p:xfrm>
          <a:off x="282632" y="1296785"/>
          <a:ext cx="8578737" cy="5045830"/>
        </p:xfrm>
        <a:graphic>
          <a:graphicData uri="http://schemas.openxmlformats.org/drawingml/2006/table">
            <a:tbl>
              <a:tblPr>
                <a:tableStyle styleId="{616DA210-FB5B-4158-B5E0-FEB733F419BA}" styleName="밝은 스타일 3">
                  <a:wholeTbl>
                    <a:tcTxStyle>
                      <a:fontRef idx="minor">
                        <a:scrgbClr r="0" g="0" b="0"/>
                      </a:fontRef>
                      <a:schemeClr val="tx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tx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tx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tx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tx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tx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tx1"/>
                            </a:solidFill>
                          </a:ln>
                        </a:insideV>
                      </a:tcBdr>
                      <a:fill>
                        <a:noFill/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tx1">
                            <a:alpha val="20000"/>
                          </a:schemeClr>
                        </a:solidFill>
                      </a:fill>
                    </a:tcStyle>
                  </a:band1H>
                  <a:band1V>
                    <a:tcTxStyle/>
                    <a:tcStyle>
                      <a:tcBdr/>
                      <a:fill>
                        <a:solidFill>
                          <a:schemeClr val="tx1">
                            <a:alpha val="20000"/>
                          </a:schemeClr>
                        </a:solidFill>
                      </a:fill>
                    </a:tcStyle>
                  </a:band1V>
                  <a:lastCol>
                    <a:tcTxStyle b="on"/>
                    <a:tcStyle>
                      <a:tcBdr/>
                    </a:tcStyle>
                  </a:lastCol>
                  <a:firstCol>
                    <a:tcTxStyle b="on"/>
                    <a:tcStyle>
                      <a:tcBdr/>
                    </a:tcStyle>
                  </a:firstCol>
                  <a:lastRow>
                    <a:tcTxStyle b="on"/>
                    <a:tcStyle>
                      <a:tcBdr>
                        <a:top>
                          <a:ln w="50800" cmpd="dbl">
                            <a:solidFill>
                              <a:schemeClr val="tx1"/>
                            </a:solidFill>
                          </a:ln>
                        </a:top>
                      </a:tcBdr>
                      <a:fill>
                        <a:noFill/>
                      </a:fill>
                    </a:tcStyle>
                  </a:lastRow>
                  <a:firstRow>
                    <a:tcTxStyle b="on"/>
                    <a:tcStyle>
                      <a:tcBdr>
                        <a:bottom>
                          <a:ln w="25400" cmpd="sng">
                            <a:solidFill>
                              <a:schemeClr val="tx1"/>
                            </a:solidFill>
                          </a:ln>
                        </a:bottom>
                      </a:tcBdr>
                      <a:fill>
                        <a:noFill/>
                      </a:fill>
                    </a:tcStyle>
                  </a:firstRow>
                </a:tableStyle>
              </a:tblPr>
              <a:tblGrid>
                <a:gridCol w="333645"/>
                <a:gridCol w="1163683"/>
                <a:gridCol w="1268704"/>
                <a:gridCol w="528627"/>
                <a:gridCol w="606174"/>
                <a:gridCol w="719831"/>
                <a:gridCol w="947146"/>
                <a:gridCol w="3010927"/>
              </a:tblGrid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 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boardTitle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varchar(30)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unique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글 제목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boardWriter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varchar(30)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boardContents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varchar(2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00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boardHits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 default 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boardCreatedDate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작성시간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048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F040555E-FCE2-49D3-A23E-5F80B6476B0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6" name="TextBox 1"/>
          <p:cNvSpPr txBox="1"/>
          <p:nvPr/>
        </p:nvSpPr>
        <p:spPr>
          <a:xfrm>
            <a:off x="216131" y="515389"/>
            <a:ext cx="8678487" cy="6352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명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recipe_table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목적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레시피 관리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aphicFrame>
        <p:nvGraphicFramePr>
          <p:cNvPr id="7" name="표 2"/>
          <p:cNvGraphicFramePr>
            <a:graphicFrameLocks noGrp="1"/>
          </p:cNvGraphicFramePr>
          <p:nvPr/>
        </p:nvGraphicFramePr>
        <p:xfrm>
          <a:off x="282632" y="1296785"/>
          <a:ext cx="8578737" cy="504583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3645"/>
                <a:gridCol w="1163683"/>
                <a:gridCol w="1268704"/>
                <a:gridCol w="528627"/>
                <a:gridCol w="606174"/>
                <a:gridCol w="719831"/>
                <a:gridCol w="947146"/>
                <a:gridCol w="3010927"/>
              </a:tblGrid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레시피 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recipeWriter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recipeTitle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varchar(30)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레시피 이름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recipeIngredient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varchar(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0)</a:t>
                      </a:r>
                      <a:endParaRPr 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재료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recipeQuickpoint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varchar(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0)</a:t>
                      </a:r>
                      <a:endParaRPr 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중요한 점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recipeContents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varchar(50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조리법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734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F040555E-FCE2-49D3-A23E-5F80B6476B08}" type="slidenum">
              <a:rPr lang="ko-KR" altLang="en-US"/>
              <a:pPr lvl="0">
                <a:defRPr/>
              </a:pPr>
              <a:t>5</a:t>
            </a:fld>
            <a:endParaRPr lang="ko-KR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16131" y="515389"/>
            <a:ext cx="8678487" cy="6352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명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notice_table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목적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aphicFrame>
        <p:nvGraphicFramePr>
          <p:cNvPr id="6" name="표 2"/>
          <p:cNvGraphicFramePr>
            <a:graphicFrameLocks noGrp="1"/>
          </p:cNvGraphicFramePr>
          <p:nvPr/>
        </p:nvGraphicFramePr>
        <p:xfrm>
          <a:off x="282632" y="1296785"/>
          <a:ext cx="8578737" cy="5045830"/>
        </p:xfrm>
        <a:graphic>
          <a:graphicData uri="http://schemas.openxmlformats.org/drawingml/2006/table">
            <a:tbl>
              <a:tblPr firstRow="1" bandRow="1">
                <a:tableStyle styleId="{616DA210-FB5B-4158-B5E0-FEB733F419BA}" styleName="밝은 스타일 3">
                  <a:wholeTbl>
                    <a:tcTxStyle>
                      <a:fontRef idx="minor">
                        <a:scrgbClr r="0" g="0" b="0"/>
                      </a:fontRef>
                      <a:schemeClr val="tx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tx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tx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tx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tx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tx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tx1"/>
                            </a:solidFill>
                          </a:ln>
                        </a:insideV>
                      </a:tcBdr>
                      <a:fill>
                        <a:noFill/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tx1">
                            <a:alpha val="20000"/>
                          </a:schemeClr>
                        </a:solidFill>
                      </a:fill>
                    </a:tcStyle>
                  </a:band1H>
                  <a:band1V>
                    <a:tcTxStyle/>
                    <a:tcStyle>
                      <a:tcBdr/>
                      <a:fill>
                        <a:solidFill>
                          <a:schemeClr val="tx1">
                            <a:alpha val="20000"/>
                          </a:schemeClr>
                        </a:solidFill>
                      </a:fill>
                    </a:tcStyle>
                  </a:band1V>
                  <a:lastCol>
                    <a:tcTxStyle b="on"/>
                    <a:tcStyle>
                      <a:tcBdr/>
                    </a:tcStyle>
                  </a:lastCol>
                  <a:firstCol>
                    <a:tcTxStyle b="on"/>
                    <a:tcStyle>
                      <a:tcBdr/>
                    </a:tcStyle>
                  </a:firstCol>
                  <a:lastRow>
                    <a:tcTxStyle b="on"/>
                    <a:tcStyle>
                      <a:tcBdr>
                        <a:top>
                          <a:ln w="50800" cmpd="dbl">
                            <a:solidFill>
                              <a:schemeClr val="tx1"/>
                            </a:solidFill>
                          </a:ln>
                        </a:top>
                      </a:tcBdr>
                      <a:fill>
                        <a:noFill/>
                      </a:fill>
                    </a:tcStyle>
                  </a:lastRow>
                  <a:firstRow>
                    <a:tcTxStyle b="on"/>
                    <a:tcStyle>
                      <a:tcBdr>
                        <a:bottom>
                          <a:ln w="25400" cmpd="sng">
                            <a:solidFill>
                              <a:schemeClr val="tx1"/>
                            </a:solidFill>
                          </a:ln>
                        </a:bottom>
                      </a:tcBdr>
                      <a:fill>
                        <a:noFill/>
                      </a:fill>
                    </a:tcStyle>
                  </a:firstRow>
                </a:tableStyle>
              </a:tblPr>
              <a:tblGrid>
                <a:gridCol w="333645"/>
                <a:gridCol w="1163683"/>
                <a:gridCol w="1268704"/>
                <a:gridCol w="528627"/>
                <a:gridCol w="606174"/>
                <a:gridCol w="719831"/>
                <a:gridCol w="947146"/>
                <a:gridCol w="3010927"/>
              </a:tblGrid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 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noticeTitle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varchar(30)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noticeWriter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varchar(30)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noticeContents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varchar(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50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0)</a:t>
                      </a:r>
                      <a:endParaRPr 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noticeHits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int default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조회수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noticeCreatedDate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datetime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작성시간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F040555E-FCE2-49D3-A23E-5F80B6476B08}" type="slidenum">
              <a:rPr lang="ko-KR" altLang="en-US"/>
              <a:pPr lvl="0">
                <a:defRPr/>
              </a:pPr>
              <a:t>6</a:t>
            </a:fld>
            <a:endParaRPr lang="ko-KR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16131" y="515389"/>
            <a:ext cx="8678487" cy="6352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명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charge_table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목적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관리자 결제관리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aphicFrame>
        <p:nvGraphicFramePr>
          <p:cNvPr id="6" name="표 2"/>
          <p:cNvGraphicFramePr>
            <a:graphicFrameLocks noGrp="1"/>
          </p:cNvGraphicFramePr>
          <p:nvPr/>
        </p:nvGraphicFramePr>
        <p:xfrm>
          <a:off x="282632" y="1296785"/>
          <a:ext cx="8578737" cy="5045830"/>
        </p:xfrm>
        <a:graphic>
          <a:graphicData uri="http://schemas.openxmlformats.org/drawingml/2006/table">
            <a:tbl>
              <a:tblPr firstRow="1" bandRow="1">
                <a:tableStyle styleId="{616DA210-FB5B-4158-B5E0-FEB733F419BA}" styleName="밝은 스타일 3">
                  <a:wholeTbl>
                    <a:tcTxStyle>
                      <a:fontRef idx="minor">
                        <a:scrgbClr r="0" g="0" b="0"/>
                      </a:fontRef>
                      <a:schemeClr val="tx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tx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tx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tx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tx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tx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tx1"/>
                            </a:solidFill>
                          </a:ln>
                        </a:insideV>
                      </a:tcBdr>
                      <a:fill>
                        <a:noFill/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tx1">
                            <a:alpha val="20000"/>
                          </a:schemeClr>
                        </a:solidFill>
                      </a:fill>
                    </a:tcStyle>
                  </a:band1H>
                  <a:band1V>
                    <a:tcTxStyle/>
                    <a:tcStyle>
                      <a:tcBdr/>
                      <a:fill>
                        <a:solidFill>
                          <a:schemeClr val="tx1">
                            <a:alpha val="20000"/>
                          </a:schemeClr>
                        </a:solidFill>
                      </a:fill>
                    </a:tcStyle>
                  </a:band1V>
                  <a:lastCol>
                    <a:tcTxStyle b="on"/>
                    <a:tcStyle>
                      <a:tcBdr/>
                    </a:tcStyle>
                  </a:lastCol>
                  <a:firstCol>
                    <a:tcTxStyle b="on"/>
                    <a:tcStyle>
                      <a:tcBdr/>
                    </a:tcStyle>
                  </a:firstCol>
                  <a:lastRow>
                    <a:tcTxStyle b="on"/>
                    <a:tcStyle>
                      <a:tcBdr>
                        <a:top>
                          <a:ln w="50800" cmpd="dbl">
                            <a:solidFill>
                              <a:schemeClr val="tx1"/>
                            </a:solidFill>
                          </a:ln>
                        </a:top>
                      </a:tcBdr>
                      <a:fill>
                        <a:noFill/>
                      </a:fill>
                    </a:tcStyle>
                  </a:lastRow>
                  <a:firstRow>
                    <a:tcTxStyle b="on"/>
                    <a:tcStyle>
                      <a:tcBdr>
                        <a:bottom>
                          <a:ln w="25400" cmpd="sng">
                            <a:solidFill>
                              <a:schemeClr val="tx1"/>
                            </a:solidFill>
                          </a:ln>
                        </a:bottom>
                      </a:tcBdr>
                      <a:fill>
                        <a:noFill/>
                      </a:fill>
                    </a:tcStyle>
                  </a:firstRow>
                </a:tableStyle>
              </a:tblPr>
              <a:tblGrid>
                <a:gridCol w="333645"/>
                <a:gridCol w="1163683"/>
                <a:gridCol w="1268704"/>
                <a:gridCol w="528627"/>
                <a:gridCol w="606174"/>
                <a:gridCol w="719831"/>
                <a:gridCol w="947146"/>
                <a:gridCol w="3010927"/>
              </a:tblGrid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chargeMember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varchar(30)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결제한 회원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chargeAmount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varchar(30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결제 금액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chargeCancel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varchar(30)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결제 취소금액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charge_date_time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결제시각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493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F040555E-FCE2-49D3-A23E-5F80B6476B08}" type="slidenum">
              <a:rPr lang="ko-KR" altLang="en-US"/>
              <a:pPr lvl="0">
                <a:defRPr/>
              </a:pPr>
              <a:t>3</a:t>
            </a:fld>
            <a:endParaRPr lang="ko-KR" altLang="en-US"/>
          </a:p>
        </p:txBody>
      </p:sp>
      <p:sp>
        <p:nvSpPr>
          <p:cNvPr id="7" name="TextBox 1"/>
          <p:cNvSpPr txBox="1"/>
          <p:nvPr/>
        </p:nvSpPr>
        <p:spPr>
          <a:xfrm>
            <a:off x="216131" y="515389"/>
            <a:ext cx="8678487" cy="6352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명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comment_table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285750" lvl="0" indent="-28575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테이블 목적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댓글 관리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9" name="표 2"/>
          <p:cNvGraphicFramePr>
            <a:graphicFrameLocks noGrp="1"/>
          </p:cNvGraphicFramePr>
          <p:nvPr/>
        </p:nvGraphicFramePr>
        <p:xfrm>
          <a:off x="282632" y="1296785"/>
          <a:ext cx="8578737" cy="5045830"/>
        </p:xfrm>
        <a:graphic>
          <a:graphicData uri="http://schemas.openxmlformats.org/drawingml/2006/table">
            <a:tbl>
              <a:tblPr>
                <a:tableStyle styleId="{616DA210-FB5B-4158-B5E0-FEB733F419BA}" styleName="밝은 스타일 3">
                  <a:wholeTbl>
                    <a:tcTxStyle>
                      <a:fontRef idx="minor">
                        <a:scrgbClr r="0" g="0" b="0"/>
                      </a:fontRef>
                      <a:schemeClr val="tx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tx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tx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tx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tx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tx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tx1"/>
                            </a:solidFill>
                          </a:ln>
                        </a:insideV>
                      </a:tcBdr>
                      <a:fill>
                        <a:noFill/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tx1">
                            <a:alpha val="20000"/>
                          </a:schemeClr>
                        </a:solidFill>
                      </a:fill>
                    </a:tcStyle>
                  </a:band1H>
                  <a:band1V>
                    <a:tcTxStyle/>
                    <a:tcStyle>
                      <a:tcBdr/>
                      <a:fill>
                        <a:solidFill>
                          <a:schemeClr val="tx1">
                            <a:alpha val="20000"/>
                          </a:schemeClr>
                        </a:solidFill>
                      </a:fill>
                    </a:tcStyle>
                  </a:band1V>
                  <a:lastCol>
                    <a:tcTxStyle b="on"/>
                    <a:tcStyle>
                      <a:tcBdr/>
                    </a:tcStyle>
                  </a:lastCol>
                  <a:firstCol>
                    <a:tcTxStyle b="on"/>
                    <a:tcStyle>
                      <a:tcBdr/>
                    </a:tcStyle>
                  </a:firstCol>
                  <a:lastRow>
                    <a:tcTxStyle b="on"/>
                    <a:tcStyle>
                      <a:tcBdr>
                        <a:top>
                          <a:ln w="50800" cmpd="dbl">
                            <a:solidFill>
                              <a:schemeClr val="tx1"/>
                            </a:solidFill>
                          </a:ln>
                        </a:top>
                      </a:tcBdr>
                      <a:fill>
                        <a:noFill/>
                      </a:fill>
                    </a:tcStyle>
                  </a:lastRow>
                  <a:firstRow>
                    <a:tcTxStyle b="on"/>
                    <a:tcStyle>
                      <a:tcBdr>
                        <a:bottom>
                          <a:ln w="25400" cmpd="sng">
                            <a:solidFill>
                              <a:schemeClr val="tx1"/>
                            </a:solidFill>
                          </a:ln>
                        </a:bottom>
                      </a:tcBdr>
                      <a:fill>
                        <a:noFill/>
                      </a:fill>
                    </a:tcStyle>
                  </a:firstRow>
                </a:tableStyle>
              </a:tblPr>
              <a:tblGrid>
                <a:gridCol w="333645"/>
                <a:gridCol w="1163683"/>
                <a:gridCol w="1268704"/>
                <a:gridCol w="528627"/>
                <a:gridCol w="606174"/>
                <a:gridCol w="719831"/>
                <a:gridCol w="947146"/>
                <a:gridCol w="3010927"/>
              </a:tblGrid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1" u="none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1" u="none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 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boardId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varchar(30)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unique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회원 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commentWriter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varchar(30)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commentContents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varchar(</a:t>
                      </a: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0)</a:t>
                      </a:r>
                      <a:endParaRPr 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u="none" strike="noStrike">
                          <a:effectLst/>
                          <a:latin typeface="+mn-ea"/>
                          <a:ea typeface="+mn-ea"/>
                        </a:rPr>
                        <a:t>댓글 내용</a:t>
                      </a:r>
                      <a:endParaRPr lang="ko-KR" altLang="en-US" sz="110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commentCreatedDate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varchar(50)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54952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75631"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 vert="horz" lIns="6155" tIns="6155" rIns="6155" bIns="0" anchor="ctr" anchorCtr="0"/>
                    <a:lstStyle/>
                    <a:p>
                      <a:pPr lvl="0" algn="ctr">
                        <a:defRPr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15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59</ep:Words>
  <ep:PresentationFormat>화면 슬라이드 쇼(4:3)</ep:PresentationFormat>
  <ep:Paragraphs>19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Database  Description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2020-03-27T05:17:52.000</dcterms:created>
  <dc:creator>V3054</dc:creator>
  <cp:lastModifiedBy>khc_9</cp:lastModifiedBy>
  <dcterms:modified xsi:type="dcterms:W3CDTF">2022-06-08T08:00:35.788</dcterms:modified>
  <cp:revision>43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