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7B886-00AA-2736-62F2-200595057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EBACB-BE75-B2E2-2116-C1F2E127D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10643-336E-BA6F-D535-A8C0AA52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B69C6-4CC4-B7DE-8746-710F5CE5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48826-1426-B8B7-11B8-DCC58EBD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91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FADC-E96B-D2E9-D7D8-613DBB53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E3E1-6435-B22A-6811-83F9822E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68076-BED5-A338-262A-993D000E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3F0B-DC97-056A-D6AC-B94FD00F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D9600-AF0A-B462-DA1E-B9BFFA6F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9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1E12F-8FAE-3655-E8B4-748817E9E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1F429-7C82-9583-B240-38C8F88B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4AEBE-F1E8-530E-359D-1ACBA81E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F8EFD-50FB-2838-92C2-A22C64F5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A60A-7EFF-F41A-A5E1-C725A61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25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FA893-A87A-4F22-2936-7E59CE5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C03FC-D442-1BE6-E906-C788F1FD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FC587-D207-9206-7847-5CC2AEA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A6F9F-13EA-0711-AE6A-CA001686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53A94-BDAD-EDCA-38A8-D3A30A74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33A9-4D35-517C-629A-1C7CF19C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3297-CEBF-6CB7-8CB4-569B4355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B2C0-036C-40F7-7B92-7E567A24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B54E3-D37D-2EB2-4C3E-8A0B53F9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C8B67-0F83-EE2C-EF1F-D1711DE6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59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F474-015F-8AC0-812A-878F2A75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EB116-DD6B-0242-4B70-DBA93928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61278-4628-FC34-FD3A-BFCF7DFF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4AC25-266E-7E65-5780-F3CD68B7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287B5-0D46-97BD-0160-783059B8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A2F0-05D3-9BDF-B8AE-964D0241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33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DED3C-C13A-2400-F99B-BBF1BE7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B8046-5DC4-CFFA-7F37-F557FA3F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84B3E-9392-2213-2ABB-20D667A7C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DF96C-373D-5C83-6410-C82A25CC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81BC7-1A4A-F149-1363-0CE778A8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4E1C3C-FFC1-054B-236C-EDA0D7FC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220D17-3320-E4B6-48D5-04FA70F6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762D4-5E4F-EC9B-78DC-4A352CE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52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00D06-C4AA-FCA5-AABA-1F96B59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B92D80-B550-A7DC-9D6A-7D2B677E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D0383-4B51-3177-3683-EB386EED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AD33D-D690-87F4-F3B6-E6E45FBD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2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45B11-336C-C22A-5812-D56B3647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B8D91E-87BD-AD96-DCB3-55074E2A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11FC3-10B0-B6D8-2CFD-BBADBCB7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823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9A5DC-0E6D-115A-4A75-1D7F923E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52DC0-C2B5-393D-24C4-DC84D88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51A031-E9FD-BE83-179F-B6F87B44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62D5-D799-7590-D478-0ED6026D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CAB18-8B5C-EDFF-003B-544E461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99551-BD08-4BA4-221A-0B25272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90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C424C-9944-4040-E0AC-1DBB7438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38D2D-4548-6198-8D28-5D942F5EE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33613-D895-703C-C58F-EBF01FC8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9AC76-04E7-86BD-B021-1AFD9C0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2924E-C420-E309-A645-F3E9A031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C220C-C06E-C4B3-F3B2-18D70BD7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23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F1EF2-A83B-F35E-868E-E8C3AAD3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A5CA7-BA8B-6283-5AB1-B661FE2C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2EB76-E59B-1F1D-C605-D90B4990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95A9-FF56-8D4F-AE09-4C1C62487639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CCEB4-1E66-163C-41A8-AD0784523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71FE5-D944-9F66-10C4-50673BCC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5D09-AAD1-704B-9F91-B7364D91D1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34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436E34-B7AD-983A-BFF2-93E4BF9DB8BE}"/>
              </a:ext>
            </a:extLst>
          </p:cNvPr>
          <p:cNvSpPr/>
          <p:nvPr/>
        </p:nvSpPr>
        <p:spPr>
          <a:xfrm>
            <a:off x="180975" y="934169"/>
            <a:ext cx="11830050" cy="4989661"/>
          </a:xfrm>
          <a:prstGeom prst="rect">
            <a:avLst/>
          </a:prstGeom>
          <a:solidFill>
            <a:schemeClr val="bg1"/>
          </a:solidFill>
          <a:ln w="381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  <a:latin typeface="+mj-ea"/>
                <a:ea typeface="+mj-ea"/>
              </a:rPr>
              <a:t>Linear code</a:t>
            </a:r>
          </a:p>
          <a:p>
            <a:pPr algn="ctr"/>
            <a:r>
              <a:rPr kumimoji="1" lang="en-US" altLang="ko-Kore-KR" sz="4800" dirty="0">
                <a:solidFill>
                  <a:schemeClr val="tx1"/>
                </a:solidFill>
                <a:latin typeface="+mj-ea"/>
                <a:ea typeface="+mj-ea"/>
              </a:rPr>
              <a:t>Part 3</a:t>
            </a: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DB872F-B0E3-1436-9327-257DD37FB3F8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/>
              <a:t>목차 </a:t>
            </a:r>
            <a:r>
              <a:rPr kumimoji="1" lang="en-US" altLang="ko-KR" dirty="0"/>
              <a:t>(table of contents)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F3C91-36AC-F53C-894E-7FB95C609476}"/>
              </a:ext>
            </a:extLst>
          </p:cNvPr>
          <p:cNvSpPr txBox="1"/>
          <p:nvPr/>
        </p:nvSpPr>
        <p:spPr>
          <a:xfrm>
            <a:off x="6096000" y="2859644"/>
            <a:ext cx="5086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000" dirty="0">
                <a:latin typeface="+mj-ea"/>
                <a:ea typeface="+mj-ea"/>
              </a:rPr>
              <a:t>생성 행렬을 이용한 오류 정정</a:t>
            </a:r>
            <a:endParaRPr kumimoji="1" lang="en-US" altLang="ko-KR" sz="2000" dirty="0">
              <a:latin typeface="+mj-ea"/>
              <a:ea typeface="+mj-ea"/>
            </a:endParaRPr>
          </a:p>
          <a:p>
            <a:r>
              <a:rPr kumimoji="1" lang="en-US" altLang="ko-KR" sz="2000" dirty="0">
                <a:latin typeface="+mj-ea"/>
                <a:ea typeface="+mj-ea"/>
              </a:rPr>
              <a:t>(</a:t>
            </a:r>
            <a:r>
              <a:rPr lang="en" altLang="ko-Kore-KR" sz="2000" b="0" i="0" dirty="0">
                <a:solidFill>
                  <a:srgbClr val="374151"/>
                </a:solidFill>
                <a:effectLst/>
                <a:latin typeface="Söhne"/>
              </a:rPr>
              <a:t>error correction using generator matrix</a:t>
            </a:r>
            <a:r>
              <a:rPr kumimoji="1" lang="en-US" altLang="ko-KR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)</a:t>
            </a:r>
            <a:endParaRPr kumimoji="1" lang="en-US" altLang="ko-KR" sz="2000" dirty="0">
              <a:latin typeface="+mj-ea"/>
              <a:ea typeface="+mj-ea"/>
            </a:endParaRPr>
          </a:p>
          <a:p>
            <a:endParaRPr kumimoji="1" lang="en-US" altLang="ko-KR" sz="2000" dirty="0">
              <a:latin typeface="+mj-ea"/>
              <a:ea typeface="+mj-ea"/>
            </a:endParaRPr>
          </a:p>
          <a:p>
            <a:r>
              <a:rPr kumimoji="1" lang="en-US" altLang="ko-KR" sz="2000" dirty="0">
                <a:latin typeface="+mj-ea"/>
                <a:ea typeface="+mj-ea"/>
              </a:rPr>
              <a:t>2.</a:t>
            </a:r>
            <a:r>
              <a:rPr kumimoji="1" lang="ko-KR" altLang="en-US" sz="2000" dirty="0">
                <a:latin typeface="+mj-ea"/>
                <a:ea typeface="+mj-ea"/>
              </a:rPr>
              <a:t> </a:t>
            </a:r>
            <a:r>
              <a:rPr kumimoji="1" lang="ko-KR" altLang="en-US" sz="2000" dirty="0" err="1">
                <a:latin typeface="+mj-ea"/>
                <a:ea typeface="+mj-ea"/>
              </a:rPr>
              <a:t>해밍</a:t>
            </a:r>
            <a:r>
              <a:rPr kumimoji="1" lang="ko-KR" altLang="en-US" sz="2000" dirty="0">
                <a:latin typeface="+mj-ea"/>
                <a:ea typeface="+mj-ea"/>
              </a:rPr>
              <a:t> 코드를 이용한 오류 정정 </a:t>
            </a:r>
            <a:endParaRPr kumimoji="1" lang="en-US" altLang="ko-KR" sz="2000" dirty="0">
              <a:latin typeface="+mj-ea"/>
              <a:ea typeface="+mj-ea"/>
            </a:endParaRPr>
          </a:p>
          <a:p>
            <a:r>
              <a:rPr kumimoji="1" lang="en-US" altLang="ko-KR" sz="2000" dirty="0">
                <a:latin typeface="+mj-ea"/>
                <a:ea typeface="+mj-ea"/>
              </a:rPr>
              <a:t>(</a:t>
            </a:r>
            <a:r>
              <a:rPr lang="en" altLang="ko-Kore-KR" sz="2000" b="0" i="0" dirty="0">
                <a:solidFill>
                  <a:srgbClr val="374151"/>
                </a:solidFill>
                <a:effectLst/>
                <a:latin typeface="Söhne"/>
              </a:rPr>
              <a:t>error correction using Hamming code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ko-Kore-KR" altLang="en-US" sz="20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268CE-7345-096E-6E7D-7B6368BA3004}"/>
              </a:ext>
            </a:extLst>
          </p:cNvPr>
          <p:cNvSpPr txBox="1"/>
          <p:nvPr/>
        </p:nvSpPr>
        <p:spPr>
          <a:xfrm>
            <a:off x="0" y="2859644"/>
            <a:ext cx="470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000" dirty="0" err="1"/>
              <a:t>해밍</a:t>
            </a:r>
            <a:r>
              <a:rPr kumimoji="1" lang="ko-KR" altLang="en-US" sz="2000" dirty="0"/>
              <a:t> 부호화</a:t>
            </a:r>
            <a:r>
              <a:rPr kumimoji="1" lang="en-US" altLang="ko-KR" sz="2000" dirty="0"/>
              <a:t>(</a:t>
            </a:r>
            <a:r>
              <a:rPr lang="en" altLang="ko-Kore-KR" sz="2000" b="0" i="0" dirty="0">
                <a:solidFill>
                  <a:srgbClr val="374151"/>
                </a:solidFill>
                <a:effectLst/>
                <a:latin typeface="Söhne"/>
              </a:rPr>
              <a:t>Hamming coding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생성 행렬</a:t>
            </a:r>
            <a:r>
              <a:rPr kumimoji="1" lang="en-US" altLang="ko-KR" sz="2000" dirty="0"/>
              <a:t>(</a:t>
            </a:r>
            <a:r>
              <a:rPr lang="en" altLang="ko-Kore-KR" sz="2000" b="0" i="0" dirty="0">
                <a:solidFill>
                  <a:srgbClr val="374151"/>
                </a:solidFill>
                <a:effectLst/>
                <a:latin typeface="Söhne"/>
              </a:rPr>
              <a:t>generator matrix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ko-KR" altLang="en-US" sz="2000" dirty="0"/>
              <a:t>패리티 검사 행렬</a:t>
            </a:r>
            <a:r>
              <a:rPr kumimoji="1" lang="en-US" altLang="ko-KR" sz="2000" dirty="0"/>
              <a:t>(</a:t>
            </a:r>
            <a:r>
              <a:rPr lang="en" altLang="ko-Kore-KR" sz="2000" b="0" i="0" dirty="0">
                <a:solidFill>
                  <a:srgbClr val="374151"/>
                </a:solidFill>
                <a:effectLst/>
                <a:latin typeface="Söhne"/>
              </a:rPr>
              <a:t>parity check matrix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sz="2000" dirty="0"/>
          </a:p>
          <a:p>
            <a:endParaRPr kumimoji="1"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9BD60-C35C-5C11-A8F4-05672396EA0F}"/>
              </a:ext>
            </a:extLst>
          </p:cNvPr>
          <p:cNvSpPr txBox="1"/>
          <p:nvPr/>
        </p:nvSpPr>
        <p:spPr>
          <a:xfrm>
            <a:off x="0" y="2314575"/>
            <a:ext cx="205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latin typeface="+mj-ea"/>
                <a:ea typeface="+mj-ea"/>
              </a:rPr>
              <a:t>Part 1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04906-ED9B-06AA-5829-F25EAC4F3049}"/>
              </a:ext>
            </a:extLst>
          </p:cNvPr>
          <p:cNvSpPr txBox="1"/>
          <p:nvPr/>
        </p:nvSpPr>
        <p:spPr>
          <a:xfrm>
            <a:off x="6096000" y="2250580"/>
            <a:ext cx="205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Part 2</a:t>
            </a:r>
            <a:endParaRPr kumimoji="1" lang="ko-Kore-KR" altLang="en-US" sz="2000" b="1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8B4ABCB-16A2-8159-895D-DDCC10F5555C}"/>
              </a:ext>
            </a:extLst>
          </p:cNvPr>
          <p:cNvCxnSpPr/>
          <p:nvPr/>
        </p:nvCxnSpPr>
        <p:spPr>
          <a:xfrm>
            <a:off x="5200650" y="1371600"/>
            <a:ext cx="0" cy="548640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5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F35B0F-9145-E1E7-FD0E-0CA3C3ACE02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/>
              <a:t>Part1-1. </a:t>
            </a:r>
            <a:r>
              <a:rPr kumimoji="1" lang="ko-Kore-KR" altLang="en-US" sz="2400" dirty="0"/>
              <a:t>해밍</a:t>
            </a:r>
            <a:r>
              <a:rPr kumimoji="1" lang="ko-KR" altLang="en-US" sz="2400" dirty="0"/>
              <a:t> 부호화 </a:t>
            </a:r>
            <a:r>
              <a:rPr kumimoji="1" lang="en-US" altLang="ko-KR" sz="2400" dirty="0"/>
              <a:t>(Hamming coding</a:t>
            </a:r>
            <a:r>
              <a:rPr kumimoji="1" lang="en-US" altLang="ko-Kore-KR" sz="2400" dirty="0"/>
              <a:t>) </a:t>
            </a:r>
            <a:endParaRPr kumimoji="1" lang="ko-Kore-KR" altLang="en-US" sz="2400" dirty="0"/>
          </a:p>
        </p:txBody>
      </p:sp>
      <p:pic>
        <p:nvPicPr>
          <p:cNvPr id="8" name="그림 7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906FAE59-3F9F-9DFC-5C8A-C8D10B33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11" y="3973720"/>
            <a:ext cx="3467100" cy="196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F51BA-F433-3EB6-6BBA-4E081F04AB8D}"/>
              </a:ext>
            </a:extLst>
          </p:cNvPr>
          <p:cNvSpPr txBox="1"/>
          <p:nvPr/>
        </p:nvSpPr>
        <p:spPr>
          <a:xfrm>
            <a:off x="0" y="158591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-H(7,4) </a:t>
            </a:r>
            <a:r>
              <a:rPr kumimoji="1" lang="ko-KR" altLang="en-US" sz="2400" dirty="0"/>
              <a:t>부호화 </a:t>
            </a:r>
            <a:r>
              <a:rPr kumimoji="1" lang="en-US" altLang="ko-KR" sz="2400" dirty="0"/>
              <a:t>(encoding)</a:t>
            </a:r>
            <a:endParaRPr kumimoji="1" lang="ko-Kore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CF240-AFEC-A907-33E9-E448D40995DB}"/>
              </a:ext>
            </a:extLst>
          </p:cNvPr>
          <p:cNvSpPr txBox="1"/>
          <p:nvPr/>
        </p:nvSpPr>
        <p:spPr>
          <a:xfrm>
            <a:off x="0" y="2103259"/>
            <a:ext cx="56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n-</a:t>
            </a:r>
            <a:r>
              <a:rPr kumimoji="1" lang="ko-KR" altLang="en-US" dirty="0"/>
              <a:t> 비트 </a:t>
            </a:r>
            <a:r>
              <a:rPr kumimoji="1" lang="ko-KR" altLang="en-US" dirty="0" err="1"/>
              <a:t>부호어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bit encoding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k-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비트 블록 </a:t>
            </a:r>
            <a:r>
              <a:rPr kumimoji="1" lang="en-US" altLang="ko-KR" dirty="0"/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message bit block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r-</a:t>
            </a:r>
            <a:r>
              <a:rPr kumimoji="1" lang="ko-KR" altLang="en-US" dirty="0"/>
              <a:t> 중복 비트 </a:t>
            </a:r>
            <a:r>
              <a:rPr kumimoji="1" lang="en-US" altLang="ko-KR" dirty="0"/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redundant bits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부호어</a:t>
            </a:r>
            <a:r>
              <a:rPr kumimoji="1" lang="ko-KR" altLang="en-US" dirty="0"/>
              <a:t> 길이 </a:t>
            </a:r>
            <a:r>
              <a:rPr kumimoji="1" lang="en-US" altLang="ko-KR" dirty="0"/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code length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n=</a:t>
            </a:r>
            <a:r>
              <a:rPr kumimoji="1" lang="en-US" altLang="ko-KR" dirty="0" err="1"/>
              <a:t>k+r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E04B302-931D-FA6F-9A35-027FBA62A4DC}"/>
              </a:ext>
            </a:extLst>
          </p:cNvPr>
          <p:cNvGrpSpPr/>
          <p:nvPr/>
        </p:nvGrpSpPr>
        <p:grpSpPr>
          <a:xfrm>
            <a:off x="0" y="4035247"/>
            <a:ext cx="7772400" cy="2660902"/>
            <a:chOff x="0" y="3540511"/>
            <a:chExt cx="7772400" cy="2660902"/>
          </a:xfrm>
        </p:grpSpPr>
        <p:pic>
          <p:nvPicPr>
            <p:cNvPr id="11" name="그림 10" descr="스크린샷, 직사각형, 라인이(가) 표시된 사진&#10;&#10;자동 생성된 설명">
              <a:extLst>
                <a:ext uri="{FF2B5EF4-FFF2-40B4-BE49-F238E27FC236}">
                  <a16:creationId xmlns:a16="http://schemas.microsoft.com/office/drawing/2014/main" id="{09181906-9637-7E04-EEFA-C6B792987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40511"/>
              <a:ext cx="7772400" cy="1907400"/>
            </a:xfrm>
            <a:prstGeom prst="rect">
              <a:avLst/>
            </a:prstGeom>
          </p:spPr>
        </p:pic>
        <p:sp>
          <p:nvSpPr>
            <p:cNvPr id="13" name="왼쪽 중괄호[L] 12">
              <a:extLst>
                <a:ext uri="{FF2B5EF4-FFF2-40B4-BE49-F238E27FC236}">
                  <a16:creationId xmlns:a16="http://schemas.microsoft.com/office/drawing/2014/main" id="{A870E1BC-AECD-786F-579F-169C02BBBC5C}"/>
                </a:ext>
              </a:extLst>
            </p:cNvPr>
            <p:cNvSpPr/>
            <p:nvPr/>
          </p:nvSpPr>
          <p:spPr>
            <a:xfrm rot="16200000">
              <a:off x="2555276" y="3752461"/>
              <a:ext cx="547297" cy="3586551"/>
            </a:xfrm>
            <a:prstGeom prst="leftBrace">
              <a:avLst>
                <a:gd name="adj1" fmla="val 8333"/>
                <a:gd name="adj2" fmla="val 4960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81038E-332D-093E-8551-1A1E410FBF17}"/>
                </a:ext>
              </a:extLst>
            </p:cNvPr>
            <p:cNvSpPr txBox="1"/>
            <p:nvPr/>
          </p:nvSpPr>
          <p:spPr>
            <a:xfrm>
              <a:off x="1628775" y="5819385"/>
              <a:ext cx="299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err="1"/>
                <a:t>메세지</a:t>
              </a:r>
              <a:r>
                <a:rPr kumimoji="1" lang="ko-KR" altLang="en-US" dirty="0"/>
                <a:t> 비트</a:t>
              </a:r>
              <a:r>
                <a:rPr kumimoji="1" lang="en-US" altLang="ko-KR" dirty="0"/>
                <a:t>(message bit)</a:t>
              </a:r>
              <a:endParaRPr kumimoji="1" lang="ko-Kore-KR" altLang="en-US" dirty="0"/>
            </a:p>
          </p:txBody>
        </p:sp>
        <p:sp>
          <p:nvSpPr>
            <p:cNvPr id="15" name="왼쪽 중괄호[L] 14">
              <a:extLst>
                <a:ext uri="{FF2B5EF4-FFF2-40B4-BE49-F238E27FC236}">
                  <a16:creationId xmlns:a16="http://schemas.microsoft.com/office/drawing/2014/main" id="{E32104DF-46DF-9B14-C938-7EF921CCD618}"/>
                </a:ext>
              </a:extLst>
            </p:cNvPr>
            <p:cNvSpPr/>
            <p:nvPr/>
          </p:nvSpPr>
          <p:spPr>
            <a:xfrm rot="16200000">
              <a:off x="5736433" y="4210450"/>
              <a:ext cx="547297" cy="2695964"/>
            </a:xfrm>
            <a:prstGeom prst="leftBrace">
              <a:avLst>
                <a:gd name="adj1" fmla="val 8333"/>
                <a:gd name="adj2" fmla="val 4960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37A17D-CD9E-F810-CFFF-F721C8CDD2D4}"/>
                </a:ext>
              </a:extLst>
            </p:cNvPr>
            <p:cNvSpPr txBox="1"/>
            <p:nvPr/>
          </p:nvSpPr>
          <p:spPr>
            <a:xfrm>
              <a:off x="5379244" y="5832081"/>
              <a:ext cx="2190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체크</a:t>
              </a:r>
              <a:r>
                <a:rPr kumimoji="1" lang="ko-KR" altLang="en-US" dirty="0"/>
                <a:t> 비트</a:t>
              </a:r>
              <a:r>
                <a:rPr kumimoji="1" lang="en-US" altLang="ko-KR" dirty="0"/>
                <a:t>(check bit)</a:t>
              </a:r>
              <a:r>
                <a:rPr kumimoji="1" lang="ko-KR" altLang="en-US" dirty="0"/>
                <a:t> </a:t>
              </a:r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5D18F7B-B024-5BC5-05A0-9763A4EA6746}"/>
              </a:ext>
            </a:extLst>
          </p:cNvPr>
          <p:cNvCxnSpPr>
            <a:cxnSpLocks/>
          </p:cNvCxnSpPr>
          <p:nvPr/>
        </p:nvCxnSpPr>
        <p:spPr>
          <a:xfrm>
            <a:off x="0" y="3629025"/>
            <a:ext cx="12192000" cy="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A699C3-6B48-7D22-00A5-B753F3513504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/>
              <a:t>Part1-2. </a:t>
            </a:r>
            <a:r>
              <a:rPr kumimoji="1" lang="ko-KR" altLang="en-US" sz="2400" dirty="0"/>
              <a:t>생성행렬 </a:t>
            </a:r>
            <a:r>
              <a:rPr kumimoji="1" lang="en-US" altLang="ko-KR" sz="2400" dirty="0"/>
              <a:t>(generator matrix)</a:t>
            </a:r>
            <a:endParaRPr kumimoji="1" lang="ko-Kore-KR" altLang="en-US" sz="2400" dirty="0"/>
          </a:p>
        </p:txBody>
      </p:sp>
      <p:pic>
        <p:nvPicPr>
          <p:cNvPr id="6" name="그림 5" descr="텍스트, 폰트, 친필, 타이포그래피이(가) 표시된 사진&#10;&#10;자동 생성된 설명">
            <a:extLst>
              <a:ext uri="{FF2B5EF4-FFF2-40B4-BE49-F238E27FC236}">
                <a16:creationId xmlns:a16="http://schemas.microsoft.com/office/drawing/2014/main" id="{8E578C0B-2E68-A138-8CCA-B061346E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6248400" cy="194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BCC28-9755-28C2-5503-659B4B67E3B8}"/>
              </a:ext>
            </a:extLst>
          </p:cNvPr>
          <p:cNvSpPr txBox="1"/>
          <p:nvPr/>
        </p:nvSpPr>
        <p:spPr>
          <a:xfrm>
            <a:off x="0" y="3358635"/>
            <a:ext cx="47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부호어를</a:t>
            </a:r>
            <a:r>
              <a:rPr kumimoji="1" lang="ko-KR" altLang="en-US" dirty="0"/>
              <a:t> 의미한다</a:t>
            </a:r>
            <a:r>
              <a:rPr kumimoji="1" lang="en-US" altLang="ko-KR" dirty="0"/>
              <a:t>.(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C denotes a codeword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ko-Kore-KR" altLang="en-US" dirty="0"/>
          </a:p>
        </p:txBody>
      </p:sp>
      <p:pic>
        <p:nvPicPr>
          <p:cNvPr id="9" name="그림 8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BD97F3C6-2E00-9EB6-E1F9-3D9945A6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1" y="1371600"/>
            <a:ext cx="3570288" cy="198037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ECAF71-477C-32D7-AE28-C1F10F880F6E}"/>
              </a:ext>
            </a:extLst>
          </p:cNvPr>
          <p:cNvCxnSpPr/>
          <p:nvPr/>
        </p:nvCxnSpPr>
        <p:spPr>
          <a:xfrm flipH="1" flipV="1">
            <a:off x="6084890" y="2243137"/>
            <a:ext cx="2133600" cy="128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B6B102E-E884-4F2C-0E2B-93473C3D40B0}"/>
              </a:ext>
            </a:extLst>
          </p:cNvPr>
          <p:cNvCxnSpPr>
            <a:cxnSpLocks/>
          </p:cNvCxnSpPr>
          <p:nvPr/>
        </p:nvCxnSpPr>
        <p:spPr>
          <a:xfrm>
            <a:off x="0" y="3799404"/>
            <a:ext cx="12192000" cy="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5471209-3112-4075-707A-AADFC744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0842"/>
            <a:ext cx="7772400" cy="247104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F89D5C9-5E7F-2001-CC35-1D961878148B}"/>
              </a:ext>
            </a:extLst>
          </p:cNvPr>
          <p:cNvCxnSpPr>
            <a:cxnSpLocks/>
          </p:cNvCxnSpPr>
          <p:nvPr/>
        </p:nvCxnSpPr>
        <p:spPr>
          <a:xfrm>
            <a:off x="5972175" y="3870842"/>
            <a:ext cx="0" cy="2471044"/>
          </a:xfrm>
          <a:prstGeom prst="line">
            <a:avLst/>
          </a:prstGeom>
          <a:ln w="412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ADBA8-2494-CBD7-4150-9A7BAA0B45D4}"/>
                  </a:ext>
                </a:extLst>
              </p:cNvPr>
              <p:cNvSpPr txBox="1"/>
              <p:nvPr/>
            </p:nvSpPr>
            <p:spPr>
              <a:xfrm>
                <a:off x="6096000" y="634188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ADBA8-2494-CBD7-4150-9A7BAA0B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41886"/>
                <a:ext cx="1676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AD497FF3-2C49-4466-CC22-61D25FE65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37" y="4661864"/>
            <a:ext cx="2374900" cy="889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40CD8B-6799-08C2-EEE0-D71E7802A296}"/>
                  </a:ext>
                </a:extLst>
              </p:cNvPr>
              <p:cNvSpPr txBox="1"/>
              <p:nvPr/>
            </p:nvSpPr>
            <p:spPr>
              <a:xfrm>
                <a:off x="7772400" y="4090702"/>
                <a:ext cx="446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 b="0" dirty="0"/>
              </a:p>
              <a:p>
                <a:endParaRPr kumimoji="1" lang="en-US" altLang="ko-Kore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ore-KR" b="0" dirty="0"/>
              </a:p>
              <a:p>
                <a:endParaRPr kumimoji="1" lang="en-US" altLang="ko-Kore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40CD8B-6799-08C2-EEE0-D71E7802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090702"/>
                <a:ext cx="446090" cy="2031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4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49402D-4C8B-71CF-60A4-B58C98756397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/>
              <a:t>Part1-</a:t>
            </a:r>
            <a:r>
              <a:rPr kumimoji="1" lang="en-US" altLang="ko-KR" sz="2400" dirty="0"/>
              <a:t>3</a:t>
            </a:r>
            <a:r>
              <a:rPr kumimoji="1" lang="en-US" altLang="ko-Kore-KR" sz="2400" dirty="0"/>
              <a:t>. </a:t>
            </a:r>
            <a:r>
              <a:rPr kumimoji="1" lang="ko-KR" altLang="en-US" sz="2400" dirty="0"/>
              <a:t>패리티 검사 행렬</a:t>
            </a:r>
            <a:r>
              <a:rPr kumimoji="1" lang="en-US" altLang="ko-KR" sz="2400" dirty="0"/>
              <a:t>(parity check matrix)</a:t>
            </a:r>
            <a:endParaRPr kumimoji="1" lang="ko-Kore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2F882-AA99-5155-B54A-5B321793A3E9}"/>
              </a:ext>
            </a:extLst>
          </p:cNvPr>
          <p:cNvSpPr txBox="1"/>
          <p:nvPr/>
        </p:nvSpPr>
        <p:spPr>
          <a:xfrm>
            <a:off x="0" y="1371600"/>
            <a:ext cx="71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en-US" altLang="ko-Kore-KR" dirty="0"/>
              <a:t>(7,4) </a:t>
            </a:r>
            <a:r>
              <a:rPr kumimoji="1" lang="ko-KR" altLang="en-US" dirty="0" err="1"/>
              <a:t>해밍</a:t>
            </a:r>
            <a:r>
              <a:rPr kumimoji="1" lang="ko-KR" altLang="en-US" dirty="0"/>
              <a:t> 부호 </a:t>
            </a:r>
            <a:r>
              <a:rPr kumimoji="1" lang="ko-KR" altLang="en-US" dirty="0" err="1"/>
              <a:t>검사식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(7,4) Hamming code parity check equation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kumimoji="1" lang="ko-Kore-KR" altLang="en-US" dirty="0"/>
          </a:p>
        </p:txBody>
      </p:sp>
      <p:pic>
        <p:nvPicPr>
          <p:cNvPr id="7" name="그림 6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0096102E-B596-A285-792D-8AB90462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1740932"/>
            <a:ext cx="4405313" cy="192284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6B5C56-13CB-5650-FBEC-6A8D93949D31}"/>
              </a:ext>
            </a:extLst>
          </p:cNvPr>
          <p:cNvCxnSpPr>
            <a:cxnSpLocks/>
          </p:cNvCxnSpPr>
          <p:nvPr/>
        </p:nvCxnSpPr>
        <p:spPr>
          <a:xfrm>
            <a:off x="0" y="3829050"/>
            <a:ext cx="12192000" cy="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0F9540-3832-6D99-A78F-945FEC20DA01}"/>
              </a:ext>
            </a:extLst>
          </p:cNvPr>
          <p:cNvSpPr txBox="1"/>
          <p:nvPr/>
        </p:nvSpPr>
        <p:spPr>
          <a:xfrm>
            <a:off x="-1" y="3848438"/>
            <a:ext cx="787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lang="en-US" altLang="ko-KR" dirty="0">
                <a:effectLst/>
                <a:latin typeface="Helvetica" pitchFamily="2" charset="0"/>
              </a:rPr>
              <a:t>(7,4) </a:t>
            </a:r>
            <a:r>
              <a:rPr lang="ko-KR" altLang="en-US" dirty="0" err="1">
                <a:effectLst/>
                <a:latin typeface="Helvetica" pitchFamily="2" charset="0"/>
              </a:rPr>
              <a:t>해밍</a:t>
            </a:r>
            <a:r>
              <a:rPr lang="ko-KR" altLang="en-US" dirty="0">
                <a:effectLst/>
                <a:latin typeface="Helvetica" pitchFamily="2" charset="0"/>
              </a:rPr>
              <a:t> 부호 패리티 검사 행렬 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(7,4) Hamming code parity check matrix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dirty="0">
              <a:effectLst/>
              <a:latin typeface="Helvetica" pitchFamily="2" charset="0"/>
            </a:endParaRPr>
          </a:p>
        </p:txBody>
      </p:sp>
      <p:pic>
        <p:nvPicPr>
          <p:cNvPr id="13" name="그림 12" descr="폰트, 타이포그래피, 텍스트, 친필이(가) 표시된 사진&#10;&#10;자동 생성된 설명">
            <a:extLst>
              <a:ext uri="{FF2B5EF4-FFF2-40B4-BE49-F238E27FC236}">
                <a16:creationId xmlns:a16="http://schemas.microsoft.com/office/drawing/2014/main" id="{CCB6954D-DB86-3360-EADA-4D532DA9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015469"/>
            <a:ext cx="6350000" cy="901700"/>
          </a:xfrm>
          <a:prstGeom prst="rect">
            <a:avLst/>
          </a:prstGeom>
        </p:spPr>
      </p:pic>
      <p:pic>
        <p:nvPicPr>
          <p:cNvPr id="15" name="그림 1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54A4DC9-684E-5168-AE8E-29B880596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9" y="4169806"/>
            <a:ext cx="1189810" cy="26331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53825D-3BA1-8AFD-F2D0-962A41323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809" y="5033794"/>
            <a:ext cx="1651000" cy="1054100"/>
          </a:xfrm>
          <a:prstGeom prst="rect">
            <a:avLst/>
          </a:prstGeom>
        </p:spPr>
      </p:pic>
      <p:pic>
        <p:nvPicPr>
          <p:cNvPr id="20" name="그림 1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2B6B778-41E6-D5EA-B299-9337CA388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809" y="5275094"/>
            <a:ext cx="295275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BCD1F-4279-8A61-9382-B41BBC93C393}"/>
              </a:ext>
            </a:extLst>
          </p:cNvPr>
          <p:cNvSpPr txBox="1"/>
          <p:nvPr/>
        </p:nvSpPr>
        <p:spPr>
          <a:xfrm>
            <a:off x="0" y="0"/>
            <a:ext cx="71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-</a:t>
            </a:r>
            <a:r>
              <a:rPr lang="ko-KR" altLang="en-US" b="1" dirty="0">
                <a:effectLst/>
                <a:latin typeface="Helvetica" pitchFamily="2" charset="0"/>
              </a:rPr>
              <a:t>수신기</a:t>
            </a:r>
            <a:r>
              <a:rPr lang="en-US" altLang="ko-KR" b="1" dirty="0">
                <a:effectLst/>
                <a:latin typeface="Helvetica" pitchFamily="2" charset="0"/>
              </a:rPr>
              <a:t>: </a:t>
            </a:r>
            <a:r>
              <a:rPr lang="ko-KR" altLang="en-US" b="1" dirty="0">
                <a:effectLst/>
                <a:latin typeface="Helvetica" pitchFamily="2" charset="0"/>
              </a:rPr>
              <a:t>패리티 검사 행렬 적용 </a:t>
            </a:r>
            <a:r>
              <a:rPr lang="en-US" altLang="ko-KR" b="1" dirty="0">
                <a:effectLst/>
                <a:latin typeface="Helvetica" pitchFamily="2" charset="0"/>
              </a:rPr>
              <a:t>(</a:t>
            </a:r>
            <a:r>
              <a:rPr lang="en" altLang="ko-Kore-KR" b="1" i="0" dirty="0">
                <a:solidFill>
                  <a:srgbClr val="374151"/>
                </a:solidFill>
                <a:effectLst/>
                <a:latin typeface="Söhne"/>
              </a:rPr>
              <a:t>Receiver: Applying parity check matrix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b="1" dirty="0"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40823-2A71-D3FB-DD6C-007A679F6D20}"/>
              </a:ext>
            </a:extLst>
          </p:cNvPr>
          <p:cNvSpPr txBox="1"/>
          <p:nvPr/>
        </p:nvSpPr>
        <p:spPr>
          <a:xfrm>
            <a:off x="-33336" y="608289"/>
            <a:ext cx="6129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신드롬 계산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syndrome calculation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en-US" altLang="ko-KR" dirty="0">
              <a:effectLst/>
              <a:latin typeface="Helvetica" pitchFamily="2" charset="0"/>
            </a:endParaRPr>
          </a:p>
          <a:p>
            <a:r>
              <a:rPr lang="en-US" altLang="ko-Kore-KR" dirty="0">
                <a:latin typeface="Helvetica" pitchFamily="2" charset="0"/>
              </a:rPr>
              <a:t>-</a:t>
            </a:r>
            <a:r>
              <a:rPr lang="ko-Kore-KR" altLang="en-US" dirty="0">
                <a:latin typeface="Helvetica" pitchFamily="2" charset="0"/>
              </a:rPr>
              <a:t>수신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 err="1">
                <a:latin typeface="Helvetica" pitchFamily="2" charset="0"/>
              </a:rPr>
              <a:t>부호어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v</a:t>
            </a:r>
            <a:r>
              <a:rPr lang="ko-KR" altLang="en-US" dirty="0">
                <a:latin typeface="Helvetica" pitchFamily="2" charset="0"/>
              </a:rPr>
              <a:t>에 적용</a:t>
            </a:r>
            <a:r>
              <a:rPr lang="en-US" altLang="ko-KR" dirty="0">
                <a:latin typeface="Helvetica" pitchFamily="2" charset="0"/>
              </a:rPr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Applying the received codeword v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dirty="0">
              <a:effectLst/>
              <a:latin typeface="Helvetica" pitchFamily="2" charset="0"/>
            </a:endParaRPr>
          </a:p>
        </p:txBody>
      </p:sp>
      <p:pic>
        <p:nvPicPr>
          <p:cNvPr id="8" name="그림 7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AD14286F-8DB0-6F89-6106-9A7CDB53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188"/>
            <a:ext cx="3136900" cy="139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CDED4-DF95-CF3F-7A39-9FFB205376F2}"/>
              </a:ext>
            </a:extLst>
          </p:cNvPr>
          <p:cNvSpPr txBox="1"/>
          <p:nvPr/>
        </p:nvSpPr>
        <p:spPr>
          <a:xfrm>
            <a:off x="-47624" y="3244334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수신 부호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received codeword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endParaRPr lang="en-US" altLang="ko-KR" dirty="0">
              <a:effectLst/>
              <a:latin typeface="Helvetica" pitchFamily="2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F43FABC-BD89-905C-A45A-C18343504500}"/>
              </a:ext>
            </a:extLst>
          </p:cNvPr>
          <p:cNvCxnSpPr>
            <a:cxnSpLocks/>
          </p:cNvCxnSpPr>
          <p:nvPr/>
        </p:nvCxnSpPr>
        <p:spPr>
          <a:xfrm>
            <a:off x="0" y="3027363"/>
            <a:ext cx="12192000" cy="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758471E-20F7-2F69-E826-AFE63051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8" y="3308866"/>
            <a:ext cx="250190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EFE3E5-945B-6D52-0DA4-AA9E075B7A71}"/>
              </a:ext>
            </a:extLst>
          </p:cNvPr>
          <p:cNvSpPr txBox="1"/>
          <p:nvPr/>
        </p:nvSpPr>
        <p:spPr>
          <a:xfrm>
            <a:off x="0" y="3912651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신드롬 벡터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syndrome vector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  <a:endParaRPr lang="ko-KR" altLang="en-US" dirty="0">
              <a:effectLst/>
              <a:latin typeface="Helvetica" pitchFamily="2" charset="0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787BFC0-4989-FA4E-8D6B-56A7133A8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37" y="3833812"/>
            <a:ext cx="2540000" cy="508000"/>
          </a:xfrm>
          <a:prstGeom prst="rect">
            <a:avLst/>
          </a:prstGeo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10AFA45-A14E-198E-D5D0-3F2AE6C38928}"/>
              </a:ext>
            </a:extLst>
          </p:cNvPr>
          <p:cNvCxnSpPr>
            <a:cxnSpLocks/>
          </p:cNvCxnSpPr>
          <p:nvPr/>
        </p:nvCxnSpPr>
        <p:spPr>
          <a:xfrm>
            <a:off x="0" y="4565651"/>
            <a:ext cx="12192000" cy="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7AF02DF2-DFF3-32C1-1CB7-BBB02C1C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956" y="4759902"/>
            <a:ext cx="3976688" cy="205811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A5EDEE-B150-0EFF-9FE8-054CDF618C2B}"/>
              </a:ext>
            </a:extLst>
          </p:cNvPr>
          <p:cNvCxnSpPr>
            <a:cxnSpLocks/>
          </p:cNvCxnSpPr>
          <p:nvPr/>
        </p:nvCxnSpPr>
        <p:spPr>
          <a:xfrm flipH="1">
            <a:off x="5526088" y="3308866"/>
            <a:ext cx="631824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38C934-698F-3336-FD44-B8D0EA8ADE72}"/>
              </a:ext>
            </a:extLst>
          </p:cNvPr>
          <p:cNvSpPr txBox="1"/>
          <p:nvPr/>
        </p:nvSpPr>
        <p:spPr>
          <a:xfrm>
            <a:off x="6109492" y="3132961"/>
            <a:ext cx="255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vector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33FA95-F49D-6332-4EC8-3D53F97B7A52}"/>
              </a:ext>
            </a:extLst>
          </p:cNvPr>
          <p:cNvCxnSpPr>
            <a:cxnSpLocks/>
          </p:cNvCxnSpPr>
          <p:nvPr/>
        </p:nvCxnSpPr>
        <p:spPr>
          <a:xfrm flipH="1">
            <a:off x="2932907" y="1880106"/>
            <a:ext cx="631824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C8B2FB-D5B3-893A-DF61-4E8E7E829B8C}"/>
              </a:ext>
            </a:extLst>
          </p:cNvPr>
          <p:cNvSpPr txBox="1"/>
          <p:nvPr/>
        </p:nvSpPr>
        <p:spPr>
          <a:xfrm>
            <a:off x="3507579" y="1668669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parity check matrix</a:t>
            </a:r>
            <a:endParaRPr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7BE86C2-0D0A-E92F-B34C-9C80F30035AE}"/>
              </a:ext>
            </a:extLst>
          </p:cNvPr>
          <p:cNvCxnSpPr>
            <a:cxnSpLocks/>
          </p:cNvCxnSpPr>
          <p:nvPr/>
        </p:nvCxnSpPr>
        <p:spPr>
          <a:xfrm>
            <a:off x="2959894" y="6295253"/>
            <a:ext cx="577850" cy="220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85F829-61A2-7C5E-80F1-B922B112FC74}"/>
              </a:ext>
            </a:extLst>
          </p:cNvPr>
          <p:cNvSpPr txBox="1"/>
          <p:nvPr/>
        </p:nvSpPr>
        <p:spPr>
          <a:xfrm>
            <a:off x="261141" y="6056481"/>
            <a:ext cx="343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Error vector</a:t>
            </a:r>
            <a:r>
              <a:rPr kumimoji="1" lang="ko-KR" altLang="en-US" dirty="0"/>
              <a:t>의 성질로 결정</a:t>
            </a:r>
            <a:endParaRPr kumimoji="1" lang="en-US" altLang="ko-Kore-KR" dirty="0"/>
          </a:p>
        </p:txBody>
      </p:sp>
      <p:sp>
        <p:nvSpPr>
          <p:cNvPr id="32" name="오른쪽 중괄호[R] 31">
            <a:extLst>
              <a:ext uri="{FF2B5EF4-FFF2-40B4-BE49-F238E27FC236}">
                <a16:creationId xmlns:a16="http://schemas.microsoft.com/office/drawing/2014/main" id="{73A5787D-A65F-27EF-8C16-A9AB6EC8299F}"/>
              </a:ext>
            </a:extLst>
          </p:cNvPr>
          <p:cNvSpPr/>
          <p:nvPr/>
        </p:nvSpPr>
        <p:spPr>
          <a:xfrm rot="5400000">
            <a:off x="4670695" y="5771384"/>
            <a:ext cx="303081" cy="1185454"/>
          </a:xfrm>
          <a:prstGeom prst="righ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58062-8DBA-5F6B-5C05-DD2847F5EE7E}"/>
              </a:ext>
            </a:extLst>
          </p:cNvPr>
          <p:cNvSpPr txBox="1"/>
          <p:nvPr/>
        </p:nvSpPr>
        <p:spPr>
          <a:xfrm>
            <a:off x="4688296" y="6448680"/>
            <a:ext cx="3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955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0BE964-EA99-54DA-2E5A-A2E69064910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/>
              <a:t>Part</a:t>
            </a:r>
            <a:r>
              <a:rPr kumimoji="1" lang="en-US" altLang="ko-KR" sz="2400" dirty="0"/>
              <a:t>2</a:t>
            </a:r>
            <a:r>
              <a:rPr kumimoji="1" lang="en-US" altLang="ko-Kore-KR" sz="2400" dirty="0"/>
              <a:t>-</a:t>
            </a:r>
            <a:r>
              <a:rPr kumimoji="1" lang="en-US" altLang="ko-KR" sz="2400" dirty="0"/>
              <a:t>1</a:t>
            </a:r>
            <a:r>
              <a:rPr kumimoji="1" lang="en-US" altLang="ko-Kore-KR" sz="2400" dirty="0"/>
              <a:t>.</a:t>
            </a:r>
            <a:r>
              <a:rPr kumimoji="1" lang="ko-KR" altLang="en-US" sz="2400" dirty="0"/>
              <a:t> 생성 행렬을 이용한 오류 정정</a:t>
            </a:r>
            <a:r>
              <a:rPr kumimoji="1" lang="en-US" altLang="ko-KR" sz="2400" dirty="0"/>
              <a:t>(</a:t>
            </a:r>
            <a:r>
              <a:rPr lang="en" altLang="ko-Kore-KR" sz="2400" b="0" i="0" dirty="0">
                <a:solidFill>
                  <a:schemeClr val="bg1"/>
                </a:solidFill>
                <a:effectLst/>
                <a:latin typeface="Söhne"/>
              </a:rPr>
              <a:t>error correction using generator matrix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88F74-36BC-647F-81D0-E3D46EC05908}"/>
              </a:ext>
            </a:extLst>
          </p:cNvPr>
          <p:cNvSpPr txBox="1"/>
          <p:nvPr/>
        </p:nvSpPr>
        <p:spPr>
          <a:xfrm>
            <a:off x="-54768" y="1371600"/>
            <a:ext cx="6150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ore-KR" sz="1800" b="0" i="0" dirty="0">
                <a:effectLst/>
                <a:latin typeface="Söhne"/>
              </a:rPr>
              <a:t>generator matrix</a:t>
            </a:r>
            <a:r>
              <a:rPr lang="ko-KR" altLang="en-US" sz="1800" b="0" i="0" dirty="0">
                <a:effectLst/>
                <a:latin typeface="Söhne"/>
              </a:rPr>
              <a:t> </a:t>
            </a:r>
            <a:r>
              <a:rPr lang="en" altLang="ko-Kore-KR" sz="1800" b="0" i="0" dirty="0">
                <a:effectLst/>
                <a:latin typeface="Söhne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EE5B5-A1DE-9C33-3F34-B6B1795A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532"/>
            <a:ext cx="2882900" cy="2794000"/>
          </a:xfrm>
          <a:prstGeom prst="rect">
            <a:avLst/>
          </a:prstGeom>
        </p:spPr>
      </p:pic>
      <p:pic>
        <p:nvPicPr>
          <p:cNvPr id="9" name="그림 8" descr="폰트, 타이포그래피, 텍스트, 봄이(가) 표시된 사진&#10;&#10;자동 생성된 설명">
            <a:extLst>
              <a:ext uri="{FF2B5EF4-FFF2-40B4-BE49-F238E27FC236}">
                <a16:creationId xmlns:a16="http://schemas.microsoft.com/office/drawing/2014/main" id="{FCDD11E6-2908-B530-5F1E-819C003A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903787"/>
            <a:ext cx="2844800" cy="596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C15D6C-37C3-FA83-A2C6-DF138162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227" y="1499793"/>
            <a:ext cx="3788596" cy="5358207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D8EEDD9-4408-D591-106F-0D711FF83B63}"/>
              </a:ext>
            </a:extLst>
          </p:cNvPr>
          <p:cNvCxnSpPr/>
          <p:nvPr/>
        </p:nvCxnSpPr>
        <p:spPr>
          <a:xfrm>
            <a:off x="4443413" y="1371600"/>
            <a:ext cx="0" cy="5486400"/>
          </a:xfrm>
          <a:prstGeom prst="line">
            <a:avLst/>
          </a:prstGeom>
          <a:ln w="412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265</Words>
  <Application>Microsoft Macintosh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Söhne</vt:lpstr>
      <vt:lpstr>Arial</vt:lpstr>
      <vt:lpstr>Calibri</vt:lpstr>
      <vt:lpstr>Calibri Light</vt:lpstr>
      <vt:lpstr>Cambria Math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박형건</dc:creator>
  <cp:lastModifiedBy>박형건</cp:lastModifiedBy>
  <cp:revision>1</cp:revision>
  <dcterms:created xsi:type="dcterms:W3CDTF">2023-07-25T11:12:45Z</dcterms:created>
  <dcterms:modified xsi:type="dcterms:W3CDTF">2023-07-25T14:24:27Z</dcterms:modified>
</cp:coreProperties>
</file>