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797675" cy="9926638"/>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42"/>
    <p:restoredTop sz="93621"/>
  </p:normalViewPr>
  <p:slideViewPr>
    <p:cSldViewPr snapToGrid="0">
      <p:cViewPr varScale="1">
        <p:scale>
          <a:sx n="101" d="100"/>
          <a:sy n="101" d="100"/>
        </p:scale>
        <p:origin x="24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80FCA06-9671-F742-A8CD-778885AE6C68}" type="datetimeFigureOut">
              <a:rPr kumimoji="1" lang="ko-Kore-KR" altLang="en-US" smtClean="0"/>
              <a:t>08/11/2023</a:t>
            </a:fld>
            <a:endParaRPr kumimoji="1" lang="ko-Kore-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C6B162B-A7E2-1B43-98FA-A78CA4EEFECF}" type="slidenum">
              <a:rPr kumimoji="1" lang="ko-Kore-KR" altLang="en-US" smtClean="0"/>
              <a:t>‹#›</a:t>
            </a:fld>
            <a:endParaRPr kumimoji="1" lang="ko-Kore-KR" altLang="en-US"/>
          </a:p>
        </p:txBody>
      </p:sp>
    </p:spTree>
    <p:extLst>
      <p:ext uri="{BB962C8B-B14F-4D97-AF65-F5344CB8AC3E}">
        <p14:creationId xmlns:p14="http://schemas.microsoft.com/office/powerpoint/2010/main" val="176933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DC6B162B-A7E2-1B43-98FA-A78CA4EEFECF}" type="slidenum">
              <a:rPr kumimoji="1" lang="ko-Kore-KR" altLang="en-US" smtClean="0"/>
              <a:t>8</a:t>
            </a:fld>
            <a:endParaRPr kumimoji="1" lang="ko-Kore-KR" altLang="en-US"/>
          </a:p>
        </p:txBody>
      </p:sp>
    </p:spTree>
    <p:extLst>
      <p:ext uri="{BB962C8B-B14F-4D97-AF65-F5344CB8AC3E}">
        <p14:creationId xmlns:p14="http://schemas.microsoft.com/office/powerpoint/2010/main" val="87201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8/11/2023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7892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8/11/2023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808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8/11/2023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2333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8/11/2023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8303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8/11/2023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8653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8/11/2023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5469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8/11/2023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2773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8/11/2023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557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8/11/2023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25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8/11/2023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3429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8/11/2023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1167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lIns="109728" tIns="109728" rIns="109728" bIns="91440" anchor="ctr"/>
          <a:lstStyle>
            <a:lvl1pPr algn="l">
              <a:defRPr sz="900" cap="all" spc="40" baseline="0">
                <a:solidFill>
                  <a:srgbClr val="FFFFFF"/>
                </a:solidFill>
              </a:defRPr>
            </a:lvl1pPr>
          </a:lstStyle>
          <a:p>
            <a:fld id="{193BAB95-8DA7-460B-B00A-7037C8394FB0}" type="datetime1">
              <a:rPr lang="en-US" smtClean="0"/>
              <a:pPr/>
              <a:t>8/11/2023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lIns="109728" tIns="109728" rIns="109728" bIns="91440" anchor="ctr"/>
          <a:lstStyle>
            <a:lvl1pPr algn="ctr">
              <a:defRPr sz="900" cap="none" spc="4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lIns="109728" tIns="109728" rIns="109728" bIns="91440" anchor="ctr"/>
          <a:lstStyle>
            <a:lvl1pPr algn="ctr">
              <a:defRPr sz="900" cap="all" spc="4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5173298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hf sldNum="0" hdr="0" ftr="0" dt="0"/>
  <p:txStyles>
    <p:titleStyle>
      <a:lvl1pPr algn="l" defTabSz="914400" rtl="0" eaLnBrk="1" latinLnBrk="0" hangingPunct="1">
        <a:lnSpc>
          <a:spcPct val="100000"/>
        </a:lnSpc>
        <a:spcBef>
          <a:spcPct val="0"/>
        </a:spcBef>
        <a:buNone/>
        <a:defRPr sz="4400" kern="1200" spc="50">
          <a:solidFill>
            <a:srgbClr val="FFFFFF"/>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3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3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3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3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3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reeform: Shape 12">
            <a:extLst>
              <a:ext uri="{FF2B5EF4-FFF2-40B4-BE49-F238E27FC236}">
                <a16:creationId xmlns:a16="http://schemas.microsoft.com/office/drawing/2014/main" id="{26796024-DF17-4BB3-BF28-01E168A3C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61" y="6389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ight Triangle 1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제목 1">
            <a:extLst>
              <a:ext uri="{FF2B5EF4-FFF2-40B4-BE49-F238E27FC236}">
                <a16:creationId xmlns:a16="http://schemas.microsoft.com/office/drawing/2014/main" id="{8BDE4520-600A-0587-4D60-A4A3B7F9CB4F}"/>
              </a:ext>
            </a:extLst>
          </p:cNvPr>
          <p:cNvSpPr>
            <a:spLocks noGrp="1"/>
          </p:cNvSpPr>
          <p:nvPr>
            <p:ph type="ctrTitle"/>
          </p:nvPr>
        </p:nvSpPr>
        <p:spPr>
          <a:xfrm>
            <a:off x="1225232" y="876380"/>
            <a:ext cx="5414255" cy="2784496"/>
          </a:xfrm>
        </p:spPr>
        <p:txBody>
          <a:bodyPr>
            <a:normAutofit/>
          </a:bodyPr>
          <a:lstStyle/>
          <a:p>
            <a:r>
              <a:rPr kumimoji="1" lang="ko-Kore-KR" altLang="en-US" dirty="0">
                <a:solidFill>
                  <a:schemeClr val="tx2">
                    <a:alpha val="80000"/>
                  </a:schemeClr>
                </a:solidFill>
              </a:rPr>
              <a:t>블록체인</a:t>
            </a:r>
            <a:r>
              <a:rPr kumimoji="1" lang="ko-KR" altLang="en-US" dirty="0">
                <a:solidFill>
                  <a:schemeClr val="tx2">
                    <a:alpha val="80000"/>
                  </a:schemeClr>
                </a:solidFill>
              </a:rPr>
              <a:t> 구조와 이론</a:t>
            </a:r>
            <a:endParaRPr kumimoji="1" lang="ko-Kore-KR" altLang="en-US" dirty="0">
              <a:solidFill>
                <a:schemeClr val="tx2">
                  <a:alpha val="80000"/>
                </a:schemeClr>
              </a:solidFill>
            </a:endParaRPr>
          </a:p>
        </p:txBody>
      </p:sp>
      <p:sp>
        <p:nvSpPr>
          <p:cNvPr id="3" name="부제목 2">
            <a:extLst>
              <a:ext uri="{FF2B5EF4-FFF2-40B4-BE49-F238E27FC236}">
                <a16:creationId xmlns:a16="http://schemas.microsoft.com/office/drawing/2014/main" id="{72248284-DC7C-162B-55D8-9B3EDB3048FF}"/>
              </a:ext>
            </a:extLst>
          </p:cNvPr>
          <p:cNvSpPr>
            <a:spLocks noGrp="1"/>
          </p:cNvSpPr>
          <p:nvPr>
            <p:ph type="subTitle" idx="1"/>
          </p:nvPr>
        </p:nvSpPr>
        <p:spPr>
          <a:xfrm>
            <a:off x="7383515" y="5426059"/>
            <a:ext cx="5414255" cy="1560594"/>
          </a:xfrm>
        </p:spPr>
        <p:txBody>
          <a:bodyPr>
            <a:normAutofit/>
          </a:bodyPr>
          <a:lstStyle/>
          <a:p>
            <a:pPr algn="l"/>
            <a:r>
              <a:rPr kumimoji="1" lang="en-US" altLang="ko-Kore-KR" dirty="0" err="1">
                <a:solidFill>
                  <a:schemeClr val="tx2">
                    <a:alpha val="80000"/>
                  </a:schemeClr>
                </a:solidFill>
              </a:rPr>
              <a:t>Cnsl</a:t>
            </a:r>
            <a:r>
              <a:rPr kumimoji="1" lang="ko-KR" altLang="en-US" dirty="0" err="1">
                <a:solidFill>
                  <a:schemeClr val="tx2">
                    <a:alpha val="80000"/>
                  </a:schemeClr>
                </a:solidFill>
              </a:rPr>
              <a:t>박형건</a:t>
            </a:r>
            <a:endParaRPr kumimoji="1" lang="ko-Kore-KR" altLang="en-US" dirty="0">
              <a:solidFill>
                <a:schemeClr val="tx2">
                  <a:alpha val="80000"/>
                </a:schemeClr>
              </a:solidFill>
            </a:endParaRPr>
          </a:p>
        </p:txBody>
      </p:sp>
      <p:sp>
        <p:nvSpPr>
          <p:cNvPr id="5" name="직사각형 4">
            <a:extLst>
              <a:ext uri="{FF2B5EF4-FFF2-40B4-BE49-F238E27FC236}">
                <a16:creationId xmlns:a16="http://schemas.microsoft.com/office/drawing/2014/main" id="{C91F6BD9-8AE8-6A0E-DB16-2FAACA9172F1}"/>
              </a:ext>
            </a:extLst>
          </p:cNvPr>
          <p:cNvSpPr/>
          <p:nvPr/>
        </p:nvSpPr>
        <p:spPr>
          <a:xfrm>
            <a:off x="504985" y="866905"/>
            <a:ext cx="8586221" cy="5124188"/>
          </a:xfrm>
          <a:prstGeom prst="rect">
            <a:avLst/>
          </a:prstGeom>
          <a:noFill/>
          <a:ln w="1270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157587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직선 화살표 연결선 49">
            <a:extLst>
              <a:ext uri="{FF2B5EF4-FFF2-40B4-BE49-F238E27FC236}">
                <a16:creationId xmlns:a16="http://schemas.microsoft.com/office/drawing/2014/main" id="{B0CA5A59-EA12-A64C-0D1F-21C38CDBD4C0}"/>
              </a:ext>
            </a:extLst>
          </p:cNvPr>
          <p:cNvCxnSpPr>
            <a:cxnSpLocks/>
            <a:stCxn id="48" idx="1"/>
          </p:cNvCxnSpPr>
          <p:nvPr/>
        </p:nvCxnSpPr>
        <p:spPr>
          <a:xfrm flipH="1" flipV="1">
            <a:off x="4239690" y="3374405"/>
            <a:ext cx="1984030" cy="63599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그룹 3">
            <a:extLst>
              <a:ext uri="{FF2B5EF4-FFF2-40B4-BE49-F238E27FC236}">
                <a16:creationId xmlns:a16="http://schemas.microsoft.com/office/drawing/2014/main" id="{6DD17099-D92B-B607-4013-C6B96B18816E}"/>
              </a:ext>
            </a:extLst>
          </p:cNvPr>
          <p:cNvGrpSpPr/>
          <p:nvPr/>
        </p:nvGrpSpPr>
        <p:grpSpPr>
          <a:xfrm>
            <a:off x="492559" y="85952"/>
            <a:ext cx="5655480" cy="6686095"/>
            <a:chOff x="492559" y="85952"/>
            <a:chExt cx="5655480" cy="6686095"/>
          </a:xfrm>
        </p:grpSpPr>
        <p:grpSp>
          <p:nvGrpSpPr>
            <p:cNvPr id="5" name="그룹 4">
              <a:extLst>
                <a:ext uri="{FF2B5EF4-FFF2-40B4-BE49-F238E27FC236}">
                  <a16:creationId xmlns:a16="http://schemas.microsoft.com/office/drawing/2014/main" id="{62707B92-F77E-DFC1-DFF0-3412DCE36819}"/>
                </a:ext>
              </a:extLst>
            </p:cNvPr>
            <p:cNvGrpSpPr/>
            <p:nvPr/>
          </p:nvGrpSpPr>
          <p:grpSpPr>
            <a:xfrm>
              <a:off x="737666" y="1149288"/>
              <a:ext cx="5184733" cy="4559424"/>
              <a:chOff x="2187325" y="611098"/>
              <a:chExt cx="5184733" cy="4559424"/>
            </a:xfrm>
          </p:grpSpPr>
          <p:grpSp>
            <p:nvGrpSpPr>
              <p:cNvPr id="26" name="그룹 25">
                <a:extLst>
                  <a:ext uri="{FF2B5EF4-FFF2-40B4-BE49-F238E27FC236}">
                    <a16:creationId xmlns:a16="http://schemas.microsoft.com/office/drawing/2014/main" id="{244748E2-5695-E76E-D750-5A4125DCE4E9}"/>
                  </a:ext>
                </a:extLst>
              </p:cNvPr>
              <p:cNvGrpSpPr/>
              <p:nvPr/>
            </p:nvGrpSpPr>
            <p:grpSpPr>
              <a:xfrm>
                <a:off x="2187325" y="611098"/>
                <a:ext cx="2088150" cy="1814795"/>
                <a:chOff x="2057626" y="338722"/>
                <a:chExt cx="2088150" cy="1814795"/>
              </a:xfrm>
            </p:grpSpPr>
            <p:sp>
              <p:nvSpPr>
                <p:cNvPr id="42" name="원통[C] 41">
                  <a:extLst>
                    <a:ext uri="{FF2B5EF4-FFF2-40B4-BE49-F238E27FC236}">
                      <a16:creationId xmlns:a16="http://schemas.microsoft.com/office/drawing/2014/main" id="{D20868A3-B1EC-BD64-81A2-6BE68261E2DE}"/>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43" name="그림 42" descr="텍스트, 스크린샷, 폰트, 번호이(가) 표시된 사진&#10;&#10;자동 생성된 설명">
                  <a:extLst>
                    <a:ext uri="{FF2B5EF4-FFF2-40B4-BE49-F238E27FC236}">
                      <a16:creationId xmlns:a16="http://schemas.microsoft.com/office/drawing/2014/main" id="{4CA64A19-A846-A8CD-2871-4B92F03453ED}"/>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44" name="직사각형 43">
                  <a:extLst>
                    <a:ext uri="{FF2B5EF4-FFF2-40B4-BE49-F238E27FC236}">
                      <a16:creationId xmlns:a16="http://schemas.microsoft.com/office/drawing/2014/main" id="{636AE06A-6029-5EB4-01CC-AF521FD73DF8}"/>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5" name="TextBox 44">
                  <a:extLst>
                    <a:ext uri="{FF2B5EF4-FFF2-40B4-BE49-F238E27FC236}">
                      <a16:creationId xmlns:a16="http://schemas.microsoft.com/office/drawing/2014/main" id="{E88D1A79-AC48-F6E4-C5B1-8394F3727380}"/>
                    </a:ext>
                  </a:extLst>
                </p:cNvPr>
                <p:cNvSpPr txBox="1"/>
                <p:nvPr/>
              </p:nvSpPr>
              <p:spPr>
                <a:xfrm>
                  <a:off x="2610692" y="338722"/>
                  <a:ext cx="1397665" cy="261187"/>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A</a:t>
                  </a:r>
                  <a:endParaRPr kumimoji="1" lang="ko-Kore-KR" altLang="en-US" dirty="0"/>
                </a:p>
              </p:txBody>
            </p:sp>
          </p:grpSp>
          <p:grpSp>
            <p:nvGrpSpPr>
              <p:cNvPr id="27" name="그룹 26">
                <a:extLst>
                  <a:ext uri="{FF2B5EF4-FFF2-40B4-BE49-F238E27FC236}">
                    <a16:creationId xmlns:a16="http://schemas.microsoft.com/office/drawing/2014/main" id="{E41248A4-0639-C491-DD42-4AB7EAF928DB}"/>
                  </a:ext>
                </a:extLst>
              </p:cNvPr>
              <p:cNvGrpSpPr/>
              <p:nvPr/>
            </p:nvGrpSpPr>
            <p:grpSpPr>
              <a:xfrm>
                <a:off x="5265460" y="611098"/>
                <a:ext cx="2088150" cy="1814795"/>
                <a:chOff x="2057626" y="338722"/>
                <a:chExt cx="2088150" cy="1814795"/>
              </a:xfrm>
            </p:grpSpPr>
            <p:sp>
              <p:nvSpPr>
                <p:cNvPr id="38" name="원통[C] 37">
                  <a:extLst>
                    <a:ext uri="{FF2B5EF4-FFF2-40B4-BE49-F238E27FC236}">
                      <a16:creationId xmlns:a16="http://schemas.microsoft.com/office/drawing/2014/main" id="{6A9BA585-2CA1-344D-D0C7-F158D3AFF170}"/>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pic>
              <p:nvPicPr>
                <p:cNvPr id="39" name="그림 38" descr="텍스트, 스크린샷, 폰트, 번호이(가) 표시된 사진&#10;&#10;자동 생성된 설명">
                  <a:extLst>
                    <a:ext uri="{FF2B5EF4-FFF2-40B4-BE49-F238E27FC236}">
                      <a16:creationId xmlns:a16="http://schemas.microsoft.com/office/drawing/2014/main" id="{93E905D5-AB03-C677-4751-2C9AA96C1FC0}"/>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40" name="직사각형 39">
                  <a:extLst>
                    <a:ext uri="{FF2B5EF4-FFF2-40B4-BE49-F238E27FC236}">
                      <a16:creationId xmlns:a16="http://schemas.microsoft.com/office/drawing/2014/main" id="{4E72CA6E-FCF1-2AEC-CBEC-5D7D82DCDBF4}"/>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1" name="TextBox 40">
                  <a:extLst>
                    <a:ext uri="{FF2B5EF4-FFF2-40B4-BE49-F238E27FC236}">
                      <a16:creationId xmlns:a16="http://schemas.microsoft.com/office/drawing/2014/main" id="{CEEA0BEE-9580-BE7C-C62D-2F7E8839A5AA}"/>
                    </a:ext>
                  </a:extLst>
                </p:cNvPr>
                <p:cNvSpPr txBox="1"/>
                <p:nvPr/>
              </p:nvSpPr>
              <p:spPr>
                <a:xfrm>
                  <a:off x="2610692" y="338722"/>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B</a:t>
                  </a:r>
                  <a:endParaRPr kumimoji="1" lang="ko-Kore-KR" altLang="en-US" dirty="0"/>
                </a:p>
              </p:txBody>
            </p:sp>
          </p:grpSp>
          <p:grpSp>
            <p:nvGrpSpPr>
              <p:cNvPr id="28" name="그룹 27">
                <a:extLst>
                  <a:ext uri="{FF2B5EF4-FFF2-40B4-BE49-F238E27FC236}">
                    <a16:creationId xmlns:a16="http://schemas.microsoft.com/office/drawing/2014/main" id="{B5ED2C7C-0047-5C23-4821-E29B17C52EB9}"/>
                  </a:ext>
                </a:extLst>
              </p:cNvPr>
              <p:cNvGrpSpPr/>
              <p:nvPr/>
            </p:nvGrpSpPr>
            <p:grpSpPr>
              <a:xfrm>
                <a:off x="2187325" y="3309733"/>
                <a:ext cx="2088150" cy="1860789"/>
                <a:chOff x="2057626" y="622289"/>
                <a:chExt cx="2088150" cy="1860789"/>
              </a:xfrm>
            </p:grpSpPr>
            <p:sp>
              <p:nvSpPr>
                <p:cNvPr id="34" name="원통[C] 33">
                  <a:extLst>
                    <a:ext uri="{FF2B5EF4-FFF2-40B4-BE49-F238E27FC236}">
                      <a16:creationId xmlns:a16="http://schemas.microsoft.com/office/drawing/2014/main" id="{8A90B5BC-F22F-6D86-54D5-65345225578E}"/>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35" name="그림 34" descr="텍스트, 스크린샷, 폰트, 번호이(가) 표시된 사진&#10;&#10;자동 생성된 설명">
                  <a:extLst>
                    <a:ext uri="{FF2B5EF4-FFF2-40B4-BE49-F238E27FC236}">
                      <a16:creationId xmlns:a16="http://schemas.microsoft.com/office/drawing/2014/main" id="{BFDD313D-26F7-7809-BFDC-CD13838132EB}"/>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36" name="직사각형 35">
                  <a:extLst>
                    <a:ext uri="{FF2B5EF4-FFF2-40B4-BE49-F238E27FC236}">
                      <a16:creationId xmlns:a16="http://schemas.microsoft.com/office/drawing/2014/main" id="{D3955328-D57F-91AB-4380-61C17C001CB3}"/>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7" name="TextBox 36">
                  <a:extLst>
                    <a:ext uri="{FF2B5EF4-FFF2-40B4-BE49-F238E27FC236}">
                      <a16:creationId xmlns:a16="http://schemas.microsoft.com/office/drawing/2014/main" id="{E962E0A4-5211-6C60-BAC8-CB4D99AD8FD1}"/>
                    </a:ext>
                  </a:extLst>
                </p:cNvPr>
                <p:cNvSpPr txBox="1"/>
                <p:nvPr/>
              </p:nvSpPr>
              <p:spPr>
                <a:xfrm>
                  <a:off x="2553495" y="2113746"/>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C</a:t>
                  </a:r>
                  <a:endParaRPr kumimoji="1" lang="ko-Kore-KR" altLang="en-US" dirty="0"/>
                </a:p>
              </p:txBody>
            </p:sp>
          </p:grpSp>
          <p:grpSp>
            <p:nvGrpSpPr>
              <p:cNvPr id="29" name="그룹 28">
                <a:extLst>
                  <a:ext uri="{FF2B5EF4-FFF2-40B4-BE49-F238E27FC236}">
                    <a16:creationId xmlns:a16="http://schemas.microsoft.com/office/drawing/2014/main" id="{94E4E05A-26E9-EE0D-BB2C-0809ABE56E2D}"/>
                  </a:ext>
                </a:extLst>
              </p:cNvPr>
              <p:cNvGrpSpPr/>
              <p:nvPr/>
            </p:nvGrpSpPr>
            <p:grpSpPr>
              <a:xfrm>
                <a:off x="5283908" y="3298293"/>
                <a:ext cx="2088150" cy="1872228"/>
                <a:chOff x="2057626" y="622289"/>
                <a:chExt cx="2088150" cy="1872228"/>
              </a:xfrm>
            </p:grpSpPr>
            <p:sp>
              <p:nvSpPr>
                <p:cNvPr id="30" name="원통[C] 29">
                  <a:extLst>
                    <a:ext uri="{FF2B5EF4-FFF2-40B4-BE49-F238E27FC236}">
                      <a16:creationId xmlns:a16="http://schemas.microsoft.com/office/drawing/2014/main" id="{329EE66E-698D-6B2B-266E-1D0390225519}"/>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31" name="그림 30" descr="텍스트, 스크린샷, 폰트, 번호이(가) 표시된 사진&#10;&#10;자동 생성된 설명">
                  <a:extLst>
                    <a:ext uri="{FF2B5EF4-FFF2-40B4-BE49-F238E27FC236}">
                      <a16:creationId xmlns:a16="http://schemas.microsoft.com/office/drawing/2014/main" id="{A8F9B1C2-6C7E-4E5B-A959-64B858EF32CB}"/>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32" name="직사각형 31">
                  <a:extLst>
                    <a:ext uri="{FF2B5EF4-FFF2-40B4-BE49-F238E27FC236}">
                      <a16:creationId xmlns:a16="http://schemas.microsoft.com/office/drawing/2014/main" id="{3EF1D576-A780-ABCB-AB0A-D481269BB868}"/>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3" name="TextBox 32">
                  <a:extLst>
                    <a:ext uri="{FF2B5EF4-FFF2-40B4-BE49-F238E27FC236}">
                      <a16:creationId xmlns:a16="http://schemas.microsoft.com/office/drawing/2014/main" id="{E4F0173A-0217-06ED-ECA8-647B68C5000B}"/>
                    </a:ext>
                  </a:extLst>
                </p:cNvPr>
                <p:cNvSpPr txBox="1"/>
                <p:nvPr/>
              </p:nvSpPr>
              <p:spPr>
                <a:xfrm>
                  <a:off x="2541534" y="2125185"/>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D</a:t>
                  </a:r>
                  <a:endParaRPr kumimoji="1" lang="ko-Kore-KR" altLang="en-US" dirty="0"/>
                </a:p>
              </p:txBody>
            </p:sp>
          </p:grpSp>
        </p:grpSp>
        <p:sp>
          <p:nvSpPr>
            <p:cNvPr id="6" name="타원 5">
              <a:extLst>
                <a:ext uri="{FF2B5EF4-FFF2-40B4-BE49-F238E27FC236}">
                  <a16:creationId xmlns:a16="http://schemas.microsoft.com/office/drawing/2014/main" id="{AC1394CD-657A-3C21-B09B-E3859CB63BCC}"/>
                </a:ext>
              </a:extLst>
            </p:cNvPr>
            <p:cNvSpPr/>
            <p:nvPr/>
          </p:nvSpPr>
          <p:spPr>
            <a:xfrm>
              <a:off x="1570561" y="2963910"/>
              <a:ext cx="3518943" cy="88384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웃는 얼굴[S] 6">
              <a:extLst>
                <a:ext uri="{FF2B5EF4-FFF2-40B4-BE49-F238E27FC236}">
                  <a16:creationId xmlns:a16="http://schemas.microsoft.com/office/drawing/2014/main" id="{88E68927-7FE2-F35B-9925-59E91E101417}"/>
                </a:ext>
              </a:extLst>
            </p:cNvPr>
            <p:cNvSpPr/>
            <p:nvPr/>
          </p:nvSpPr>
          <p:spPr>
            <a:xfrm>
              <a:off x="1781741" y="2911109"/>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웃는 얼굴[S] 7">
              <a:extLst>
                <a:ext uri="{FF2B5EF4-FFF2-40B4-BE49-F238E27FC236}">
                  <a16:creationId xmlns:a16="http://schemas.microsoft.com/office/drawing/2014/main" id="{8F7DAB24-E1AA-4A9D-0B81-A12E21E3D183}"/>
                </a:ext>
              </a:extLst>
            </p:cNvPr>
            <p:cNvSpPr/>
            <p:nvPr/>
          </p:nvSpPr>
          <p:spPr>
            <a:xfrm>
              <a:off x="4318157" y="2910125"/>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웃는 얼굴[S] 8">
              <a:extLst>
                <a:ext uri="{FF2B5EF4-FFF2-40B4-BE49-F238E27FC236}">
                  <a16:creationId xmlns:a16="http://schemas.microsoft.com/office/drawing/2014/main" id="{83403D85-C5D1-390F-95CE-13D760738F4A}"/>
                </a:ext>
              </a:extLst>
            </p:cNvPr>
            <p:cNvSpPr/>
            <p:nvPr/>
          </p:nvSpPr>
          <p:spPr>
            <a:xfrm>
              <a:off x="1793116" y="3465691"/>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오른쪽으로 구부러진 화살표[C] 10">
              <a:extLst>
                <a:ext uri="{FF2B5EF4-FFF2-40B4-BE49-F238E27FC236}">
                  <a16:creationId xmlns:a16="http://schemas.microsoft.com/office/drawing/2014/main" id="{6A0DE56A-0830-78D7-06E0-6078D88E2A5C}"/>
                </a:ext>
              </a:extLst>
            </p:cNvPr>
            <p:cNvSpPr/>
            <p:nvPr/>
          </p:nvSpPr>
          <p:spPr>
            <a:xfrm>
              <a:off x="1290732" y="3129452"/>
              <a:ext cx="279829" cy="55556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12" name="오른쪽으로 구부러진 화살표[C] 11">
              <a:extLst>
                <a:ext uri="{FF2B5EF4-FFF2-40B4-BE49-F238E27FC236}">
                  <a16:creationId xmlns:a16="http://schemas.microsoft.com/office/drawing/2014/main" id="{4529C35B-D6BF-1988-BD3C-5A272CB6BA81}"/>
                </a:ext>
              </a:extLst>
            </p:cNvPr>
            <p:cNvSpPr/>
            <p:nvPr/>
          </p:nvSpPr>
          <p:spPr>
            <a:xfrm rot="10800000">
              <a:off x="5143248" y="3123135"/>
              <a:ext cx="279829" cy="55556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13" name="직사각형 12">
              <a:extLst>
                <a:ext uri="{FF2B5EF4-FFF2-40B4-BE49-F238E27FC236}">
                  <a16:creationId xmlns:a16="http://schemas.microsoft.com/office/drawing/2014/main" id="{338BD704-7D1B-511F-B7C6-C2B644F8D559}"/>
                </a:ext>
              </a:extLst>
            </p:cNvPr>
            <p:cNvSpPr/>
            <p:nvPr/>
          </p:nvSpPr>
          <p:spPr>
            <a:xfrm>
              <a:off x="568240" y="2912872"/>
              <a:ext cx="5579799" cy="1036454"/>
            </a:xfrm>
            <a:prstGeom prst="rect">
              <a:avLst/>
            </a:prstGeom>
            <a:noFill/>
            <a:ln w="254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4" name="TextBox 13">
              <a:extLst>
                <a:ext uri="{FF2B5EF4-FFF2-40B4-BE49-F238E27FC236}">
                  <a16:creationId xmlns:a16="http://schemas.microsoft.com/office/drawing/2014/main" id="{16A09C1A-8512-9CEF-7F6A-77F465A25C2C}"/>
                </a:ext>
              </a:extLst>
            </p:cNvPr>
            <p:cNvSpPr txBox="1"/>
            <p:nvPr/>
          </p:nvSpPr>
          <p:spPr>
            <a:xfrm>
              <a:off x="492559" y="3270345"/>
              <a:ext cx="925551" cy="276999"/>
            </a:xfrm>
            <a:prstGeom prst="rect">
              <a:avLst/>
            </a:prstGeom>
            <a:noFill/>
          </p:spPr>
          <p:txBody>
            <a:bodyPr wrap="square" rtlCol="0">
              <a:spAutoFit/>
            </a:bodyPr>
            <a:lstStyle/>
            <a:p>
              <a:r>
                <a:rPr kumimoji="1" lang="ko-Kore-KR" altLang="en-US" sz="1200" dirty="0"/>
                <a:t>상태공유</a:t>
              </a:r>
            </a:p>
          </p:txBody>
        </p:sp>
        <p:pic>
          <p:nvPicPr>
            <p:cNvPr id="15" name="그래픽 14" descr="혼란스러운 사람 단색으로 채워진">
              <a:extLst>
                <a:ext uri="{FF2B5EF4-FFF2-40B4-BE49-F238E27FC236}">
                  <a16:creationId xmlns:a16="http://schemas.microsoft.com/office/drawing/2014/main" id="{8910EBFE-B5C2-E445-7E58-3002C67A49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654" y="85953"/>
              <a:ext cx="847070" cy="646653"/>
            </a:xfrm>
            <a:prstGeom prst="rect">
              <a:avLst/>
            </a:prstGeom>
          </p:spPr>
        </p:pic>
        <p:pic>
          <p:nvPicPr>
            <p:cNvPr id="16" name="그래픽 15" descr="혼란스러운 사람 단색으로 채워진">
              <a:extLst>
                <a:ext uri="{FF2B5EF4-FFF2-40B4-BE49-F238E27FC236}">
                  <a16:creationId xmlns:a16="http://schemas.microsoft.com/office/drawing/2014/main" id="{3600CD90-201A-D78A-5122-259A094651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3237" y="85952"/>
              <a:ext cx="847070" cy="646653"/>
            </a:xfrm>
            <a:prstGeom prst="rect">
              <a:avLst/>
            </a:prstGeom>
          </p:spPr>
        </p:pic>
        <p:pic>
          <p:nvPicPr>
            <p:cNvPr id="17" name="그래픽 16" descr="혼란스러운 사람 단색으로 채워진">
              <a:extLst>
                <a:ext uri="{FF2B5EF4-FFF2-40B4-BE49-F238E27FC236}">
                  <a16:creationId xmlns:a16="http://schemas.microsoft.com/office/drawing/2014/main" id="{AEECE2C1-2353-97ED-126B-0C10011789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654" y="6125394"/>
              <a:ext cx="847070" cy="646653"/>
            </a:xfrm>
            <a:prstGeom prst="rect">
              <a:avLst/>
            </a:prstGeom>
          </p:spPr>
        </p:pic>
        <p:pic>
          <p:nvPicPr>
            <p:cNvPr id="18" name="그래픽 17" descr="혼란스러운 사람 단색으로 채워진">
              <a:extLst>
                <a:ext uri="{FF2B5EF4-FFF2-40B4-BE49-F238E27FC236}">
                  <a16:creationId xmlns:a16="http://schemas.microsoft.com/office/drawing/2014/main" id="{BAEF13C7-7B09-103F-A094-C336E3C9F9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9054" y="6125393"/>
              <a:ext cx="847070" cy="646653"/>
            </a:xfrm>
            <a:prstGeom prst="rect">
              <a:avLst/>
            </a:prstGeom>
          </p:spPr>
        </p:pic>
        <p:sp>
          <p:nvSpPr>
            <p:cNvPr id="19" name="아래쪽 화살표[D] 18">
              <a:extLst>
                <a:ext uri="{FF2B5EF4-FFF2-40B4-BE49-F238E27FC236}">
                  <a16:creationId xmlns:a16="http://schemas.microsoft.com/office/drawing/2014/main" id="{29725BD8-33E7-ACEE-8148-2FBEC3FDE71E}"/>
                </a:ext>
              </a:extLst>
            </p:cNvPr>
            <p:cNvSpPr/>
            <p:nvPr/>
          </p:nvSpPr>
          <p:spPr>
            <a:xfrm>
              <a:off x="1678839" y="754986"/>
              <a:ext cx="242700" cy="4166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 name="TextBox 19">
              <a:extLst>
                <a:ext uri="{FF2B5EF4-FFF2-40B4-BE49-F238E27FC236}">
                  <a16:creationId xmlns:a16="http://schemas.microsoft.com/office/drawing/2014/main" id="{C1F6C343-57AE-C16D-5151-5E0BCDB66E24}"/>
                </a:ext>
              </a:extLst>
            </p:cNvPr>
            <p:cNvSpPr txBox="1"/>
            <p:nvPr/>
          </p:nvSpPr>
          <p:spPr>
            <a:xfrm>
              <a:off x="1989564" y="794238"/>
              <a:ext cx="925551" cy="276999"/>
            </a:xfrm>
            <a:prstGeom prst="rect">
              <a:avLst/>
            </a:prstGeom>
            <a:noFill/>
          </p:spPr>
          <p:txBody>
            <a:bodyPr wrap="square" rtlCol="0">
              <a:spAutoFit/>
            </a:bodyPr>
            <a:lstStyle/>
            <a:p>
              <a:r>
                <a:rPr kumimoji="1" lang="ko-Kore-KR" altLang="en-US" sz="1200" dirty="0"/>
                <a:t>쓰기요청</a:t>
              </a:r>
            </a:p>
          </p:txBody>
        </p:sp>
        <p:sp>
          <p:nvSpPr>
            <p:cNvPr id="21" name="사각형 설명선[R] 20">
              <a:extLst>
                <a:ext uri="{FF2B5EF4-FFF2-40B4-BE49-F238E27FC236}">
                  <a16:creationId xmlns:a16="http://schemas.microsoft.com/office/drawing/2014/main" id="{FA228DCF-758B-0EE2-28ED-90A5AF69F516}"/>
                </a:ext>
              </a:extLst>
            </p:cNvPr>
            <p:cNvSpPr/>
            <p:nvPr/>
          </p:nvSpPr>
          <p:spPr>
            <a:xfrm>
              <a:off x="2382361" y="101219"/>
              <a:ext cx="1497868" cy="542729"/>
            </a:xfrm>
            <a:prstGeom prst="wedgeRectCallout">
              <a:avLst>
                <a:gd name="adj1" fmla="val -73852"/>
                <a:gd name="adj2" fmla="val 371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100" dirty="0"/>
                <a:t>유관순</a:t>
              </a:r>
              <a:r>
                <a:rPr kumimoji="1" lang="ko-KR" altLang="en-US" sz="1100" dirty="0"/>
                <a:t> </a:t>
              </a:r>
              <a:r>
                <a:rPr kumimoji="1" lang="en-US" altLang="ko-KR" sz="1100" dirty="0"/>
                <a:t>1902.12.16</a:t>
              </a:r>
              <a:endParaRPr kumimoji="1" lang="ko-Kore-KR" altLang="en-US" sz="1100" dirty="0"/>
            </a:p>
          </p:txBody>
        </p:sp>
        <p:sp>
          <p:nvSpPr>
            <p:cNvPr id="10" name="웃는 얼굴[S] 9">
              <a:extLst>
                <a:ext uri="{FF2B5EF4-FFF2-40B4-BE49-F238E27FC236}">
                  <a16:creationId xmlns:a16="http://schemas.microsoft.com/office/drawing/2014/main" id="{BA92FAAE-C22B-0AA4-7EEE-5E682F68F956}"/>
                </a:ext>
              </a:extLst>
            </p:cNvPr>
            <p:cNvSpPr/>
            <p:nvPr/>
          </p:nvSpPr>
          <p:spPr>
            <a:xfrm>
              <a:off x="4321377" y="3426161"/>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sp>
        <p:nvSpPr>
          <p:cNvPr id="47" name="포인트가 6개인 별 46">
            <a:extLst>
              <a:ext uri="{FF2B5EF4-FFF2-40B4-BE49-F238E27FC236}">
                <a16:creationId xmlns:a16="http://schemas.microsoft.com/office/drawing/2014/main" id="{C2A269D2-6BF8-13A2-006F-15F601E52E30}"/>
              </a:ext>
            </a:extLst>
          </p:cNvPr>
          <p:cNvSpPr/>
          <p:nvPr/>
        </p:nvSpPr>
        <p:spPr>
          <a:xfrm>
            <a:off x="2272252" y="3111183"/>
            <a:ext cx="2026200" cy="573835"/>
          </a:xfrm>
          <a:prstGeom prst="star6">
            <a:avLst>
              <a:gd name="adj" fmla="val 36641"/>
              <a:gd name="hf" fmla="val 1154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200" dirty="0"/>
              <a:t>어떤</a:t>
            </a:r>
            <a:r>
              <a:rPr kumimoji="1" lang="ko-KR" altLang="en-US" sz="1200" dirty="0"/>
              <a:t> 데이터를 쓸지 모두 결정합시다</a:t>
            </a:r>
            <a:r>
              <a:rPr kumimoji="1" lang="en-US" altLang="ko-KR" sz="1200" dirty="0"/>
              <a:t>.</a:t>
            </a:r>
            <a:endParaRPr kumimoji="1" lang="ko-Kore-KR" altLang="en-US" sz="1200" dirty="0"/>
          </a:p>
        </p:txBody>
      </p:sp>
      <p:sp>
        <p:nvSpPr>
          <p:cNvPr id="48" name="TextBox 47">
            <a:extLst>
              <a:ext uri="{FF2B5EF4-FFF2-40B4-BE49-F238E27FC236}">
                <a16:creationId xmlns:a16="http://schemas.microsoft.com/office/drawing/2014/main" id="{D85EBDF6-35A4-EF43-D7F4-2CFAE678DFDA}"/>
              </a:ext>
            </a:extLst>
          </p:cNvPr>
          <p:cNvSpPr txBox="1"/>
          <p:nvPr/>
        </p:nvSpPr>
        <p:spPr>
          <a:xfrm>
            <a:off x="6223720" y="2948566"/>
            <a:ext cx="245327" cy="2123658"/>
          </a:xfrm>
          <a:prstGeom prst="rect">
            <a:avLst/>
          </a:prstGeom>
          <a:noFill/>
        </p:spPr>
        <p:txBody>
          <a:bodyPr wrap="square" rtlCol="0">
            <a:spAutoFit/>
          </a:bodyPr>
          <a:lstStyle/>
          <a:p>
            <a:r>
              <a:rPr kumimoji="1" lang="ko-Kore-KR" altLang="en-US" sz="1200" dirty="0"/>
              <a:t>합의</a:t>
            </a:r>
            <a:r>
              <a:rPr kumimoji="1" lang="ko-KR" altLang="en-US" sz="1200" dirty="0"/>
              <a:t> 형식 규칙 은 </a:t>
            </a:r>
            <a:endParaRPr kumimoji="1" lang="en-US" altLang="ko-KR" sz="1200" dirty="0"/>
          </a:p>
          <a:p>
            <a:endParaRPr kumimoji="1" lang="en-US" altLang="ko-KR" sz="1200" dirty="0"/>
          </a:p>
          <a:p>
            <a:r>
              <a:rPr kumimoji="1" lang="ko-KR" altLang="en-US" sz="1200" dirty="0"/>
              <a:t>다양함</a:t>
            </a:r>
            <a:endParaRPr kumimoji="1" lang="en-US" altLang="ko-KR" sz="1200" dirty="0"/>
          </a:p>
        </p:txBody>
      </p:sp>
      <p:sp>
        <p:nvSpPr>
          <p:cNvPr id="52" name="아래쪽 화살표[D] 51">
            <a:extLst>
              <a:ext uri="{FF2B5EF4-FFF2-40B4-BE49-F238E27FC236}">
                <a16:creationId xmlns:a16="http://schemas.microsoft.com/office/drawing/2014/main" id="{27D4AE81-891E-899C-3B16-C5638395520A}"/>
              </a:ext>
            </a:extLst>
          </p:cNvPr>
          <p:cNvSpPr/>
          <p:nvPr/>
        </p:nvSpPr>
        <p:spPr>
          <a:xfrm rot="10800000">
            <a:off x="4771239" y="5656153"/>
            <a:ext cx="242700" cy="4166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4" name="TextBox 53">
            <a:extLst>
              <a:ext uri="{FF2B5EF4-FFF2-40B4-BE49-F238E27FC236}">
                <a16:creationId xmlns:a16="http://schemas.microsoft.com/office/drawing/2014/main" id="{EC6DAEB3-F040-63D1-A04C-4C1263408A3C}"/>
              </a:ext>
            </a:extLst>
          </p:cNvPr>
          <p:cNvSpPr txBox="1"/>
          <p:nvPr/>
        </p:nvSpPr>
        <p:spPr>
          <a:xfrm>
            <a:off x="6288051" y="1059588"/>
            <a:ext cx="5923112" cy="2031325"/>
          </a:xfrm>
          <a:prstGeom prst="rect">
            <a:avLst/>
          </a:prstGeom>
          <a:noFill/>
        </p:spPr>
        <p:txBody>
          <a:bodyPr wrap="square" rtlCol="0">
            <a:spAutoFit/>
          </a:bodyPr>
          <a:lstStyle/>
          <a:p>
            <a:r>
              <a:rPr kumimoji="1" lang="en-US" altLang="ko-KR" b="1" dirty="0"/>
              <a:t>-</a:t>
            </a:r>
            <a:r>
              <a:rPr kumimoji="1" lang="ko-KR" altLang="en-US" b="1" dirty="0"/>
              <a:t>참여하고 있는 모든 시스템이 각자 원장 데이터를 보유하고 항상 동기화하는 것이 분산 원장이다</a:t>
            </a:r>
            <a:r>
              <a:rPr kumimoji="1" lang="en-US" altLang="ko-KR" b="1" dirty="0"/>
              <a:t>.</a:t>
            </a:r>
            <a:r>
              <a:rPr kumimoji="1" lang="en-US" altLang="ko-KR" sz="1200" b="1" dirty="0">
                <a:solidFill>
                  <a:srgbClr val="FFC000"/>
                </a:solidFill>
              </a:rPr>
              <a:t>(It is the distributed ledger that all participating systems have their own ledger data and always synchronize.)</a:t>
            </a:r>
          </a:p>
          <a:p>
            <a:endParaRPr kumimoji="1" lang="en-US" altLang="ko-KR" b="1" dirty="0"/>
          </a:p>
          <a:p>
            <a:r>
              <a:rPr kumimoji="1" lang="en-US" altLang="ko-KR" b="1" dirty="0"/>
              <a:t>-</a:t>
            </a:r>
            <a:r>
              <a:rPr kumimoji="1" lang="ko-KR" altLang="en-US" b="1" dirty="0"/>
              <a:t>이를 실현하기 위한 상태 공유와 합의 형성 방법 중 하나가 블록체인 기술이다</a:t>
            </a:r>
            <a:r>
              <a:rPr kumimoji="1" lang="en-US" altLang="ko-KR" b="1" dirty="0"/>
              <a:t>.</a:t>
            </a:r>
            <a:r>
              <a:rPr kumimoji="1" lang="en-US" altLang="ko-KR" sz="1200" b="1" dirty="0">
                <a:solidFill>
                  <a:srgbClr val="FFC000"/>
                </a:solidFill>
              </a:rPr>
              <a:t>(Blockchain technology is one of the ways to share Wuhan status and form an agreement to realize this.)</a:t>
            </a:r>
          </a:p>
        </p:txBody>
      </p:sp>
      <p:sp>
        <p:nvSpPr>
          <p:cNvPr id="2" name="TextBox 1">
            <a:extLst>
              <a:ext uri="{FF2B5EF4-FFF2-40B4-BE49-F238E27FC236}">
                <a16:creationId xmlns:a16="http://schemas.microsoft.com/office/drawing/2014/main" id="{2B37E744-D0FF-0F0E-1923-0C77D2C65DD7}"/>
              </a:ext>
            </a:extLst>
          </p:cNvPr>
          <p:cNvSpPr txBox="1"/>
          <p:nvPr/>
        </p:nvSpPr>
        <p:spPr>
          <a:xfrm>
            <a:off x="5013939" y="5816964"/>
            <a:ext cx="925551" cy="276999"/>
          </a:xfrm>
          <a:prstGeom prst="rect">
            <a:avLst/>
          </a:prstGeom>
          <a:noFill/>
        </p:spPr>
        <p:txBody>
          <a:bodyPr wrap="square" rtlCol="0">
            <a:spAutoFit/>
          </a:bodyPr>
          <a:lstStyle/>
          <a:p>
            <a:r>
              <a:rPr kumimoji="1" lang="ko-Kore-KR" altLang="en-US" sz="1200" dirty="0"/>
              <a:t>쓰기요청</a:t>
            </a:r>
          </a:p>
        </p:txBody>
      </p:sp>
      <p:sp>
        <p:nvSpPr>
          <p:cNvPr id="3" name="사각형 설명선[R] 20">
            <a:extLst>
              <a:ext uri="{FF2B5EF4-FFF2-40B4-BE49-F238E27FC236}">
                <a16:creationId xmlns:a16="http://schemas.microsoft.com/office/drawing/2014/main" id="{EDEF8427-0D6A-9AB1-9DC9-CDF914D0B087}"/>
              </a:ext>
            </a:extLst>
          </p:cNvPr>
          <p:cNvSpPr/>
          <p:nvPr/>
        </p:nvSpPr>
        <p:spPr>
          <a:xfrm>
            <a:off x="5440961" y="6125393"/>
            <a:ext cx="1497868" cy="542729"/>
          </a:xfrm>
          <a:prstGeom prst="wedgeRectCallout">
            <a:avLst>
              <a:gd name="adj1" fmla="val -73852"/>
              <a:gd name="adj2" fmla="val 371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100" dirty="0"/>
              <a:t>유관순</a:t>
            </a:r>
            <a:r>
              <a:rPr kumimoji="1" lang="ko-KR" altLang="en-US" sz="1100"/>
              <a:t> </a:t>
            </a:r>
            <a:r>
              <a:rPr kumimoji="1" lang="en-US" altLang="ko-KR" sz="1100" dirty="0"/>
              <a:t>1902.12.24</a:t>
            </a:r>
            <a:endParaRPr kumimoji="1" lang="ko-Kore-KR" altLang="en-US" sz="1100" dirty="0"/>
          </a:p>
        </p:txBody>
      </p:sp>
    </p:spTree>
    <p:extLst>
      <p:ext uri="{BB962C8B-B14F-4D97-AF65-F5344CB8AC3E}">
        <p14:creationId xmlns:p14="http://schemas.microsoft.com/office/powerpoint/2010/main" val="48177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그룹 39">
            <a:extLst>
              <a:ext uri="{FF2B5EF4-FFF2-40B4-BE49-F238E27FC236}">
                <a16:creationId xmlns:a16="http://schemas.microsoft.com/office/drawing/2014/main" id="{D53EEDE2-E323-F01D-9DBD-315D135EF2BC}"/>
              </a:ext>
            </a:extLst>
          </p:cNvPr>
          <p:cNvGrpSpPr/>
          <p:nvPr/>
        </p:nvGrpSpPr>
        <p:grpSpPr>
          <a:xfrm>
            <a:off x="2447765" y="356435"/>
            <a:ext cx="7245372" cy="4579108"/>
            <a:chOff x="173908" y="402155"/>
            <a:chExt cx="7245372" cy="4579108"/>
          </a:xfrm>
        </p:grpSpPr>
        <p:sp>
          <p:nvSpPr>
            <p:cNvPr id="4" name="원통[C] 3">
              <a:extLst>
                <a:ext uri="{FF2B5EF4-FFF2-40B4-BE49-F238E27FC236}">
                  <a16:creationId xmlns:a16="http://schemas.microsoft.com/office/drawing/2014/main" id="{B3BB6547-F0E4-3BFB-8BE5-D20784A9A285}"/>
                </a:ext>
              </a:extLst>
            </p:cNvPr>
            <p:cNvSpPr/>
            <p:nvPr/>
          </p:nvSpPr>
          <p:spPr>
            <a:xfrm>
              <a:off x="2820466" y="1878131"/>
              <a:ext cx="1952256" cy="237048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pic>
          <p:nvPicPr>
            <p:cNvPr id="5" name="그림 4" descr="텍스트, 스크린샷, 폰트, 번호이(가) 표시된 사진&#10;&#10;자동 생성된 설명">
              <a:extLst>
                <a:ext uri="{FF2B5EF4-FFF2-40B4-BE49-F238E27FC236}">
                  <a16:creationId xmlns:a16="http://schemas.microsoft.com/office/drawing/2014/main" id="{C440AB3A-5CA1-06AB-5AF8-666DC6039496}"/>
                </a:ext>
              </a:extLst>
            </p:cNvPr>
            <p:cNvPicPr>
              <a:picLocks noChangeAspect="1"/>
            </p:cNvPicPr>
            <p:nvPr/>
          </p:nvPicPr>
          <p:blipFill>
            <a:blip r:embed="rId2"/>
            <a:stretch>
              <a:fillRect/>
            </a:stretch>
          </p:blipFill>
          <p:spPr>
            <a:xfrm>
              <a:off x="2908385" y="2380901"/>
              <a:ext cx="1783777" cy="942162"/>
            </a:xfrm>
            <a:prstGeom prst="rect">
              <a:avLst/>
            </a:prstGeom>
          </p:spPr>
        </p:pic>
        <p:sp>
          <p:nvSpPr>
            <p:cNvPr id="6" name="직사각형 5">
              <a:extLst>
                <a:ext uri="{FF2B5EF4-FFF2-40B4-BE49-F238E27FC236}">
                  <a16:creationId xmlns:a16="http://schemas.microsoft.com/office/drawing/2014/main" id="{BA4E4A30-B9CB-8183-F301-87360997668B}"/>
                </a:ext>
              </a:extLst>
            </p:cNvPr>
            <p:cNvSpPr/>
            <p:nvPr/>
          </p:nvSpPr>
          <p:spPr>
            <a:xfrm>
              <a:off x="180105" y="74147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7" name="직사각형 6">
              <a:extLst>
                <a:ext uri="{FF2B5EF4-FFF2-40B4-BE49-F238E27FC236}">
                  <a16:creationId xmlns:a16="http://schemas.microsoft.com/office/drawing/2014/main" id="{0E4B1884-E9A2-676A-A416-4888D2FD9344}"/>
                </a:ext>
              </a:extLst>
            </p:cNvPr>
            <p:cNvSpPr/>
            <p:nvPr/>
          </p:nvSpPr>
          <p:spPr>
            <a:xfrm>
              <a:off x="5331130" y="74147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8" name="직사각형 7">
              <a:extLst>
                <a:ext uri="{FF2B5EF4-FFF2-40B4-BE49-F238E27FC236}">
                  <a16:creationId xmlns:a16="http://schemas.microsoft.com/office/drawing/2014/main" id="{E5DD6A39-0FE1-4ECE-2096-B22E8EDAD3F5}"/>
                </a:ext>
              </a:extLst>
            </p:cNvPr>
            <p:cNvSpPr/>
            <p:nvPr/>
          </p:nvSpPr>
          <p:spPr>
            <a:xfrm>
              <a:off x="173908" y="3071218"/>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A09915D8-6764-457D-B136-C64FC8016250}"/>
                </a:ext>
              </a:extLst>
            </p:cNvPr>
            <p:cNvSpPr/>
            <p:nvPr/>
          </p:nvSpPr>
          <p:spPr>
            <a:xfrm>
              <a:off x="5324933" y="3071218"/>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1" name="직선 연결선[R] 10">
              <a:extLst>
                <a:ext uri="{FF2B5EF4-FFF2-40B4-BE49-F238E27FC236}">
                  <a16:creationId xmlns:a16="http://schemas.microsoft.com/office/drawing/2014/main" id="{048D6B6D-2A37-A14F-65CC-3F3D53DBB24B}"/>
                </a:ext>
              </a:extLst>
            </p:cNvPr>
            <p:cNvCxnSpPr/>
            <p:nvPr/>
          </p:nvCxnSpPr>
          <p:spPr>
            <a:xfrm>
              <a:off x="2268255" y="2007220"/>
              <a:ext cx="552211" cy="2654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직선 연결선[R] 13">
              <a:extLst>
                <a:ext uri="{FF2B5EF4-FFF2-40B4-BE49-F238E27FC236}">
                  <a16:creationId xmlns:a16="http://schemas.microsoft.com/office/drawing/2014/main" id="{6C86268A-263D-175E-C4D4-74FF921F3576}"/>
                </a:ext>
              </a:extLst>
            </p:cNvPr>
            <p:cNvCxnSpPr>
              <a:cxnSpLocks/>
            </p:cNvCxnSpPr>
            <p:nvPr/>
          </p:nvCxnSpPr>
          <p:spPr>
            <a:xfrm flipV="1">
              <a:off x="2262058" y="3230768"/>
              <a:ext cx="565767" cy="92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D0EA61DE-5264-1D31-264E-579B8BA6AB5B}"/>
                </a:ext>
              </a:extLst>
            </p:cNvPr>
            <p:cNvCxnSpPr>
              <a:cxnSpLocks/>
            </p:cNvCxnSpPr>
            <p:nvPr/>
          </p:nvCxnSpPr>
          <p:spPr>
            <a:xfrm flipV="1">
              <a:off x="4772722" y="2007220"/>
              <a:ext cx="552211" cy="2654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A9075070-25A4-56A2-59BA-9422B3186E6C}"/>
                </a:ext>
              </a:extLst>
            </p:cNvPr>
            <p:cNvCxnSpPr>
              <a:cxnSpLocks/>
            </p:cNvCxnSpPr>
            <p:nvPr/>
          </p:nvCxnSpPr>
          <p:spPr>
            <a:xfrm flipH="1" flipV="1">
              <a:off x="4772722" y="3201030"/>
              <a:ext cx="552211" cy="2279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3140E91-D3C5-D4FB-8C71-291342B8CF18}"/>
                </a:ext>
              </a:extLst>
            </p:cNvPr>
            <p:cNvSpPr txBox="1"/>
            <p:nvPr/>
          </p:nvSpPr>
          <p:spPr>
            <a:xfrm>
              <a:off x="755473" y="402156"/>
              <a:ext cx="1397665" cy="261187"/>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A</a:t>
              </a:r>
              <a:endParaRPr kumimoji="1" lang="ko-Kore-KR" altLang="en-US" dirty="0"/>
            </a:p>
          </p:txBody>
        </p:sp>
        <p:sp>
          <p:nvSpPr>
            <p:cNvPr id="25" name="TextBox 24">
              <a:extLst>
                <a:ext uri="{FF2B5EF4-FFF2-40B4-BE49-F238E27FC236}">
                  <a16:creationId xmlns:a16="http://schemas.microsoft.com/office/drawing/2014/main" id="{DFA36F1C-7FD2-1D83-675C-B2DA3879E462}"/>
                </a:ext>
              </a:extLst>
            </p:cNvPr>
            <p:cNvSpPr txBox="1"/>
            <p:nvPr/>
          </p:nvSpPr>
          <p:spPr>
            <a:xfrm>
              <a:off x="5792107" y="402155"/>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B</a:t>
              </a:r>
              <a:endParaRPr kumimoji="1" lang="ko-Kore-KR" altLang="en-US" dirty="0"/>
            </a:p>
          </p:txBody>
        </p:sp>
        <p:sp>
          <p:nvSpPr>
            <p:cNvPr id="26" name="TextBox 25">
              <a:extLst>
                <a:ext uri="{FF2B5EF4-FFF2-40B4-BE49-F238E27FC236}">
                  <a16:creationId xmlns:a16="http://schemas.microsoft.com/office/drawing/2014/main" id="{681F51E6-80E2-82EE-4DCB-FD33CC94F0BF}"/>
                </a:ext>
              </a:extLst>
            </p:cNvPr>
            <p:cNvSpPr txBox="1"/>
            <p:nvPr/>
          </p:nvSpPr>
          <p:spPr>
            <a:xfrm>
              <a:off x="5792107" y="4602446"/>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D</a:t>
              </a:r>
              <a:endParaRPr kumimoji="1" lang="ko-Kore-KR" altLang="en-US" dirty="0"/>
            </a:p>
          </p:txBody>
        </p:sp>
        <p:sp>
          <p:nvSpPr>
            <p:cNvPr id="27" name="TextBox 26">
              <a:extLst>
                <a:ext uri="{FF2B5EF4-FFF2-40B4-BE49-F238E27FC236}">
                  <a16:creationId xmlns:a16="http://schemas.microsoft.com/office/drawing/2014/main" id="{96D7224F-9D62-3527-C675-EA45E8E84B5F}"/>
                </a:ext>
              </a:extLst>
            </p:cNvPr>
            <p:cNvSpPr txBox="1"/>
            <p:nvPr/>
          </p:nvSpPr>
          <p:spPr>
            <a:xfrm>
              <a:off x="755472" y="4611931"/>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C</a:t>
              </a:r>
              <a:endParaRPr kumimoji="1" lang="ko-Kore-KR" altLang="en-US" dirty="0"/>
            </a:p>
          </p:txBody>
        </p:sp>
        <p:grpSp>
          <p:nvGrpSpPr>
            <p:cNvPr id="37" name="그룹 36">
              <a:extLst>
                <a:ext uri="{FF2B5EF4-FFF2-40B4-BE49-F238E27FC236}">
                  <a16:creationId xmlns:a16="http://schemas.microsoft.com/office/drawing/2014/main" id="{FCDB3C69-5267-C8BF-6E1C-9283F0EA750E}"/>
                </a:ext>
              </a:extLst>
            </p:cNvPr>
            <p:cNvGrpSpPr/>
            <p:nvPr/>
          </p:nvGrpSpPr>
          <p:grpSpPr>
            <a:xfrm>
              <a:off x="3057278" y="3429000"/>
              <a:ext cx="1472434" cy="539514"/>
              <a:chOff x="2794766" y="5083191"/>
              <a:chExt cx="2312493" cy="819134"/>
            </a:xfrm>
          </p:grpSpPr>
          <p:grpSp>
            <p:nvGrpSpPr>
              <p:cNvPr id="22" name="그룹 21">
                <a:extLst>
                  <a:ext uri="{FF2B5EF4-FFF2-40B4-BE49-F238E27FC236}">
                    <a16:creationId xmlns:a16="http://schemas.microsoft.com/office/drawing/2014/main" id="{3B57EDD7-93A4-7CB5-7636-B3AFB23503A2}"/>
                  </a:ext>
                </a:extLst>
              </p:cNvPr>
              <p:cNvGrpSpPr/>
              <p:nvPr/>
            </p:nvGrpSpPr>
            <p:grpSpPr>
              <a:xfrm>
                <a:off x="2820466" y="5151863"/>
                <a:ext cx="2286793" cy="638594"/>
                <a:chOff x="2820466" y="5151863"/>
                <a:chExt cx="2286793" cy="638594"/>
              </a:xfrm>
            </p:grpSpPr>
            <p:cxnSp>
              <p:nvCxnSpPr>
                <p:cNvPr id="3" name="직선 연결선[R] 2">
                  <a:extLst>
                    <a:ext uri="{FF2B5EF4-FFF2-40B4-BE49-F238E27FC236}">
                      <a16:creationId xmlns:a16="http://schemas.microsoft.com/office/drawing/2014/main" id="{D17FF68E-2599-4AC4-194D-1C617A31964D}"/>
                    </a:ext>
                  </a:extLst>
                </p:cNvPr>
                <p:cNvCxnSpPr/>
                <p:nvPr/>
              </p:nvCxnSpPr>
              <p:spPr>
                <a:xfrm>
                  <a:off x="2820466" y="5151863"/>
                  <a:ext cx="22867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직선 연결선[R] 9">
                  <a:extLst>
                    <a:ext uri="{FF2B5EF4-FFF2-40B4-BE49-F238E27FC236}">
                      <a16:creationId xmlns:a16="http://schemas.microsoft.com/office/drawing/2014/main" id="{4F246513-E232-48B8-1423-A7799AF046CB}"/>
                    </a:ext>
                  </a:extLst>
                </p:cNvPr>
                <p:cNvCxnSpPr>
                  <a:cxnSpLocks/>
                </p:cNvCxnSpPr>
                <p:nvPr/>
              </p:nvCxnSpPr>
              <p:spPr>
                <a:xfrm>
                  <a:off x="5107259" y="5151863"/>
                  <a:ext cx="0" cy="3192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R] 14">
                  <a:extLst>
                    <a:ext uri="{FF2B5EF4-FFF2-40B4-BE49-F238E27FC236}">
                      <a16:creationId xmlns:a16="http://schemas.microsoft.com/office/drawing/2014/main" id="{FEB6AEB5-7D0A-97C7-D4D2-9B27FFDE1F20}"/>
                    </a:ext>
                  </a:extLst>
                </p:cNvPr>
                <p:cNvCxnSpPr/>
                <p:nvPr/>
              </p:nvCxnSpPr>
              <p:spPr>
                <a:xfrm>
                  <a:off x="2820466" y="5471160"/>
                  <a:ext cx="22867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R] 16">
                  <a:extLst>
                    <a:ext uri="{FF2B5EF4-FFF2-40B4-BE49-F238E27FC236}">
                      <a16:creationId xmlns:a16="http://schemas.microsoft.com/office/drawing/2014/main" id="{D1F4940F-C84B-E1BD-E751-7F52D8098CBE}"/>
                    </a:ext>
                  </a:extLst>
                </p:cNvPr>
                <p:cNvCxnSpPr>
                  <a:cxnSpLocks/>
                </p:cNvCxnSpPr>
                <p:nvPr/>
              </p:nvCxnSpPr>
              <p:spPr>
                <a:xfrm>
                  <a:off x="2820466" y="5471160"/>
                  <a:ext cx="0" cy="3192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4AA55696-45B4-C1D2-48FD-6B6A1670C16C}"/>
                    </a:ext>
                  </a:extLst>
                </p:cNvPr>
                <p:cNvCxnSpPr>
                  <a:cxnSpLocks/>
                </p:cNvCxnSpPr>
                <p:nvPr/>
              </p:nvCxnSpPr>
              <p:spPr>
                <a:xfrm>
                  <a:off x="2827825" y="5790457"/>
                  <a:ext cx="19448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평행 사변형[P] 27">
                <a:extLst>
                  <a:ext uri="{FF2B5EF4-FFF2-40B4-BE49-F238E27FC236}">
                    <a16:creationId xmlns:a16="http://schemas.microsoft.com/office/drawing/2014/main" id="{6CEFCEF9-3C1D-7C50-4EC1-8E86696DA657}"/>
                  </a:ext>
                </a:extLst>
              </p:cNvPr>
              <p:cNvSpPr/>
              <p:nvPr/>
            </p:nvSpPr>
            <p:spPr>
              <a:xfrm>
                <a:off x="2798807" y="5083191"/>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9" name="평행 사변형[P] 28">
                <a:extLst>
                  <a:ext uri="{FF2B5EF4-FFF2-40B4-BE49-F238E27FC236}">
                    <a16:creationId xmlns:a16="http://schemas.microsoft.com/office/drawing/2014/main" id="{D16BE333-CF35-4FD9-C4CC-A3C49F511BF5}"/>
                  </a:ext>
                </a:extLst>
              </p:cNvPr>
              <p:cNvSpPr/>
              <p:nvPr/>
            </p:nvSpPr>
            <p:spPr>
              <a:xfrm>
                <a:off x="3498758" y="5083191"/>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0" name="평행 사변형[P] 29">
                <a:extLst>
                  <a:ext uri="{FF2B5EF4-FFF2-40B4-BE49-F238E27FC236}">
                    <a16:creationId xmlns:a16="http://schemas.microsoft.com/office/drawing/2014/main" id="{C2DBAD54-327A-3180-A407-6BCAE9E98316}"/>
                  </a:ext>
                </a:extLst>
              </p:cNvPr>
              <p:cNvSpPr/>
              <p:nvPr/>
            </p:nvSpPr>
            <p:spPr>
              <a:xfrm>
                <a:off x="4303008" y="5083191"/>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1" name="평행 사변형[P] 30">
                <a:extLst>
                  <a:ext uri="{FF2B5EF4-FFF2-40B4-BE49-F238E27FC236}">
                    <a16:creationId xmlns:a16="http://schemas.microsoft.com/office/drawing/2014/main" id="{E0B125E3-8E8F-0DA1-84A8-68AEAF0F667F}"/>
                  </a:ext>
                </a:extLst>
              </p:cNvPr>
              <p:cNvSpPr/>
              <p:nvPr/>
            </p:nvSpPr>
            <p:spPr>
              <a:xfrm>
                <a:off x="2794766" y="5434532"/>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2" name="평행 사변형[P] 31">
                <a:extLst>
                  <a:ext uri="{FF2B5EF4-FFF2-40B4-BE49-F238E27FC236}">
                    <a16:creationId xmlns:a16="http://schemas.microsoft.com/office/drawing/2014/main" id="{CC2C809A-A07C-2DC0-388C-EC1017C0C4D4}"/>
                  </a:ext>
                </a:extLst>
              </p:cNvPr>
              <p:cNvSpPr/>
              <p:nvPr/>
            </p:nvSpPr>
            <p:spPr>
              <a:xfrm>
                <a:off x="3498758" y="5402487"/>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3" name="평행 사변형[P] 32">
                <a:extLst>
                  <a:ext uri="{FF2B5EF4-FFF2-40B4-BE49-F238E27FC236}">
                    <a16:creationId xmlns:a16="http://schemas.microsoft.com/office/drawing/2014/main" id="{EFFFC492-0E9B-A5DF-C66F-9405AC4A45F2}"/>
                  </a:ext>
                </a:extLst>
              </p:cNvPr>
              <p:cNvSpPr/>
              <p:nvPr/>
            </p:nvSpPr>
            <p:spPr>
              <a:xfrm>
                <a:off x="4303008" y="5391336"/>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4" name="평행 사변형[P] 33">
                <a:extLst>
                  <a:ext uri="{FF2B5EF4-FFF2-40B4-BE49-F238E27FC236}">
                    <a16:creationId xmlns:a16="http://schemas.microsoft.com/office/drawing/2014/main" id="{7D2FF189-E428-6B67-02D4-75B7E43B7E80}"/>
                  </a:ext>
                </a:extLst>
              </p:cNvPr>
              <p:cNvSpPr/>
              <p:nvPr/>
            </p:nvSpPr>
            <p:spPr>
              <a:xfrm>
                <a:off x="2794766" y="5742677"/>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5" name="평행 사변형[P] 34">
                <a:extLst>
                  <a:ext uri="{FF2B5EF4-FFF2-40B4-BE49-F238E27FC236}">
                    <a16:creationId xmlns:a16="http://schemas.microsoft.com/office/drawing/2014/main" id="{6094873D-365B-7495-435A-D594B22295FB}"/>
                  </a:ext>
                </a:extLst>
              </p:cNvPr>
              <p:cNvSpPr/>
              <p:nvPr/>
            </p:nvSpPr>
            <p:spPr>
              <a:xfrm>
                <a:off x="3498758" y="5742677"/>
                <a:ext cx="595672" cy="159648"/>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sp>
          <p:nvSpPr>
            <p:cNvPr id="38" name="TextBox 37">
              <a:extLst>
                <a:ext uri="{FF2B5EF4-FFF2-40B4-BE49-F238E27FC236}">
                  <a16:creationId xmlns:a16="http://schemas.microsoft.com/office/drawing/2014/main" id="{0F924C7A-BDDE-C0C5-BAC2-3A89D66E73E4}"/>
                </a:ext>
              </a:extLst>
            </p:cNvPr>
            <p:cNvSpPr txBox="1"/>
            <p:nvPr/>
          </p:nvSpPr>
          <p:spPr>
            <a:xfrm>
              <a:off x="3295062" y="3975857"/>
              <a:ext cx="800219" cy="276999"/>
            </a:xfrm>
            <a:prstGeom prst="rect">
              <a:avLst/>
            </a:prstGeom>
            <a:noFill/>
          </p:spPr>
          <p:txBody>
            <a:bodyPr wrap="none" rtlCol="0">
              <a:spAutoFit/>
            </a:bodyPr>
            <a:lstStyle/>
            <a:p>
              <a:r>
                <a:rPr kumimoji="1" lang="ko-Kore-KR" altLang="en-US" sz="1200" dirty="0"/>
                <a:t>블록체인</a:t>
              </a:r>
            </a:p>
          </p:txBody>
        </p:sp>
      </p:grpSp>
      <p:sp>
        <p:nvSpPr>
          <p:cNvPr id="39" name="TextBox 38">
            <a:extLst>
              <a:ext uri="{FF2B5EF4-FFF2-40B4-BE49-F238E27FC236}">
                <a16:creationId xmlns:a16="http://schemas.microsoft.com/office/drawing/2014/main" id="{B9CD257C-179C-1EC0-280A-F1C6E23D4060}"/>
              </a:ext>
            </a:extLst>
          </p:cNvPr>
          <p:cNvSpPr txBox="1"/>
          <p:nvPr/>
        </p:nvSpPr>
        <p:spPr>
          <a:xfrm>
            <a:off x="-51098" y="5308752"/>
            <a:ext cx="12243098" cy="646331"/>
          </a:xfrm>
          <a:prstGeom prst="rect">
            <a:avLst/>
          </a:prstGeom>
          <a:noFill/>
        </p:spPr>
        <p:txBody>
          <a:bodyPr wrap="square" rtlCol="0">
            <a:spAutoFit/>
          </a:bodyPr>
          <a:lstStyle/>
          <a:p>
            <a:r>
              <a:rPr kumimoji="1" lang="en-US" altLang="ko-KR" b="1" dirty="0"/>
              <a:t>-</a:t>
            </a:r>
            <a:r>
              <a:rPr kumimoji="1" lang="ko-KR" altLang="en-US" b="1" dirty="0"/>
              <a:t>각 시스템에서는 블록체인 안에서 일어나고 있는 것을 볼 수 없기 때문에 마치 원장에 각 시스템이 접근하고 있는 것처럼 생각할 수 있다</a:t>
            </a:r>
            <a:r>
              <a:rPr kumimoji="1" lang="en-US" altLang="ko-KR" b="1" dirty="0"/>
              <a:t>.</a:t>
            </a:r>
            <a:r>
              <a:rPr kumimoji="1" lang="en-US" altLang="ko-KR" sz="1200" b="1" dirty="0">
                <a:solidFill>
                  <a:srgbClr val="FFC000"/>
                </a:solidFill>
              </a:rPr>
              <a:t>(Since you can't see what's happening in the blockchain in each system, you can think of it as if each system is approaching the ledger.)</a:t>
            </a:r>
          </a:p>
        </p:txBody>
      </p:sp>
    </p:spTree>
    <p:extLst>
      <p:ext uri="{BB962C8B-B14F-4D97-AF65-F5344CB8AC3E}">
        <p14:creationId xmlns:p14="http://schemas.microsoft.com/office/powerpoint/2010/main" val="388714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9516D15-3919-C735-D4DA-8961A467F8A4}"/>
              </a:ext>
            </a:extLst>
          </p:cNvPr>
          <p:cNvSpPr/>
          <p:nvPr/>
        </p:nvSpPr>
        <p:spPr>
          <a:xfrm>
            <a:off x="0" y="0"/>
            <a:ext cx="5114925" cy="530781"/>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2400" b="1" dirty="0"/>
              <a:t>분산 원장의 이점</a:t>
            </a:r>
            <a:endParaRPr kumimoji="1" lang="en-US" altLang="ko-Kore-KR" sz="2400" b="1" dirty="0"/>
          </a:p>
        </p:txBody>
      </p:sp>
      <p:sp>
        <p:nvSpPr>
          <p:cNvPr id="5" name="TextBox 4">
            <a:extLst>
              <a:ext uri="{FF2B5EF4-FFF2-40B4-BE49-F238E27FC236}">
                <a16:creationId xmlns:a16="http://schemas.microsoft.com/office/drawing/2014/main" id="{098FBE59-BB75-E9C5-0BE8-01B0933A96E0}"/>
              </a:ext>
            </a:extLst>
          </p:cNvPr>
          <p:cNvSpPr txBox="1"/>
          <p:nvPr/>
        </p:nvSpPr>
        <p:spPr>
          <a:xfrm>
            <a:off x="-51098" y="751992"/>
            <a:ext cx="12243098" cy="2954655"/>
          </a:xfrm>
          <a:prstGeom prst="rect">
            <a:avLst/>
          </a:prstGeom>
          <a:noFill/>
        </p:spPr>
        <p:txBody>
          <a:bodyPr wrap="square" rtlCol="0">
            <a:spAutoFit/>
          </a:bodyPr>
          <a:lstStyle/>
          <a:p>
            <a:r>
              <a:rPr kumimoji="1" lang="en-US" altLang="ko-KR" b="1" dirty="0"/>
              <a:t>-</a:t>
            </a:r>
            <a:r>
              <a:rPr kumimoji="1" lang="ko-KR" altLang="en-US" b="1" dirty="0"/>
              <a:t>여러 조직이 연계하는 영역에서 진가를 발휘하는 기술이라고 생각한다</a:t>
            </a:r>
            <a:r>
              <a:rPr kumimoji="1" lang="en-US" altLang="ko-KR" b="1" dirty="0"/>
              <a:t>.</a:t>
            </a:r>
            <a:r>
              <a:rPr kumimoji="1" lang="en-US" altLang="ko-KR" sz="1200" b="1" dirty="0">
                <a:solidFill>
                  <a:srgbClr val="FFC000"/>
                </a:solidFill>
              </a:rPr>
              <a:t>(I think it is a technology that shows its true value in the area where various organizations connect.)</a:t>
            </a:r>
            <a:endParaRPr kumimoji="1" lang="en-US" altLang="ko-KR" b="1" dirty="0"/>
          </a:p>
          <a:p>
            <a:r>
              <a:rPr kumimoji="1" lang="en-US" altLang="ko-KR" b="1" dirty="0"/>
              <a:t>-</a:t>
            </a:r>
            <a:r>
              <a:rPr kumimoji="1" lang="ko-KR" altLang="en-US" b="1" dirty="0"/>
              <a:t>블록체인 기술의 응용 사례를 소개할 때 많이 다뤄지는 것이 무역 업무다</a:t>
            </a:r>
            <a:r>
              <a:rPr kumimoji="1" lang="en-US" altLang="ko-KR" b="1" dirty="0"/>
              <a:t>.</a:t>
            </a:r>
            <a:r>
              <a:rPr kumimoji="1" lang="en-US" altLang="ko-KR" sz="1200" b="1" dirty="0">
                <a:solidFill>
                  <a:srgbClr val="FFC000"/>
                </a:solidFill>
              </a:rPr>
              <a:t>(When introducing application cases of blockchain technology, it is the trade work that is often dealt with.)</a:t>
            </a:r>
            <a:endParaRPr kumimoji="1" lang="en-US" altLang="ko-KR" b="1" dirty="0"/>
          </a:p>
          <a:p>
            <a:r>
              <a:rPr kumimoji="1" lang="en-US" altLang="ko-KR" b="1" dirty="0"/>
              <a:t>-</a:t>
            </a:r>
            <a:r>
              <a:rPr kumimoji="1" lang="ko-KR" altLang="en-US" b="1" dirty="0"/>
              <a:t>무역 업무는 다양한 분야의 조직이 국가 간에 걸쳐 복잡한 정보를 연계하고 있다</a:t>
            </a:r>
            <a:r>
              <a:rPr kumimoji="1" lang="en-US" altLang="ko-KR" b="1" dirty="0"/>
              <a:t>.</a:t>
            </a:r>
            <a:r>
              <a:rPr kumimoji="1" lang="en-US" altLang="ko-KR" sz="1200" b="1" dirty="0">
                <a:solidFill>
                  <a:srgbClr val="FFC000"/>
                </a:solidFill>
              </a:rPr>
              <a:t>(In trade work, organizations in various fields link complex information between countries.)</a:t>
            </a:r>
            <a:endParaRPr kumimoji="1" lang="en-US" altLang="ko-KR" b="1" dirty="0"/>
          </a:p>
          <a:p>
            <a:r>
              <a:rPr kumimoji="1" lang="en-US" altLang="ko-KR" b="1" dirty="0"/>
              <a:t>-</a:t>
            </a:r>
            <a:r>
              <a:rPr kumimoji="1" lang="ko-KR" altLang="en-US" b="1" dirty="0"/>
              <a:t>블록체인을 사용하면 이러한 무역 거래에 필요한 다양한 정보를 분산 원장에 기록하고 공유함으로써 관계자에게 같은 정보가 전달되고</a:t>
            </a:r>
            <a:r>
              <a:rPr kumimoji="1" lang="en-US" altLang="ko-KR" b="1" dirty="0"/>
              <a:t>,</a:t>
            </a:r>
            <a:r>
              <a:rPr kumimoji="1" lang="ko-KR" altLang="en-US" b="1" dirty="0"/>
              <a:t> 중계자 없이도 직접 정보를 조회하거나 수정할 수 있다</a:t>
            </a:r>
            <a:r>
              <a:rPr kumimoji="1" lang="en-US" altLang="ko-KR" b="1" dirty="0"/>
              <a:t>.</a:t>
            </a:r>
            <a:r>
              <a:rPr kumimoji="1" lang="en-US" altLang="ko-KR" sz="1200" b="1" dirty="0">
                <a:solidFill>
                  <a:srgbClr val="FFC000"/>
                </a:solidFill>
              </a:rPr>
              <a:t>(Using blockchain, the same information is delivered to officials by recording and sharing various information necessary for these trade transactions in a distributed ledger, and information can be inquired or modified directly without a relay.)</a:t>
            </a:r>
            <a:endParaRPr kumimoji="1" lang="en-US" altLang="ko-KR" b="1" dirty="0"/>
          </a:p>
          <a:p>
            <a:r>
              <a:rPr kumimoji="1" lang="en-US" altLang="ko-KR" b="1" dirty="0"/>
              <a:t>-</a:t>
            </a:r>
            <a:r>
              <a:rPr kumimoji="1" lang="ko-KR" altLang="en-US" b="1" dirty="0"/>
              <a:t>수정이라는 행위에 대해서도 기록이 블록체인에 남아있기 때문에 어떤 부정이 있어도 과거 이력을 통해 검증할 수 있게 된다</a:t>
            </a:r>
            <a:r>
              <a:rPr kumimoji="1" lang="en-US" altLang="ko-KR" b="1" dirty="0"/>
              <a:t>.</a:t>
            </a:r>
            <a:r>
              <a:rPr kumimoji="1" lang="en-US" altLang="ko-KR" sz="1200" b="1" dirty="0">
                <a:solidFill>
                  <a:srgbClr val="FFC000"/>
                </a:solidFill>
              </a:rPr>
              <a:t>(Since records remain on the blockchain for the act of correction, any irregularities can be verified through the past history.)</a:t>
            </a:r>
          </a:p>
        </p:txBody>
      </p:sp>
      <p:sp>
        <p:nvSpPr>
          <p:cNvPr id="6" name="직사각형 5">
            <a:extLst>
              <a:ext uri="{FF2B5EF4-FFF2-40B4-BE49-F238E27FC236}">
                <a16:creationId xmlns:a16="http://schemas.microsoft.com/office/drawing/2014/main" id="{DEFD937D-5F68-61E8-2E6D-07BB45889068}"/>
              </a:ext>
            </a:extLst>
          </p:cNvPr>
          <p:cNvSpPr/>
          <p:nvPr/>
        </p:nvSpPr>
        <p:spPr>
          <a:xfrm>
            <a:off x="-51098" y="4112524"/>
            <a:ext cx="5114925" cy="530781"/>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2400" b="1" dirty="0"/>
              <a:t>분산 원장의 단점</a:t>
            </a:r>
            <a:endParaRPr kumimoji="1" lang="en-US" altLang="ko-Kore-KR" sz="2400" b="1" dirty="0"/>
          </a:p>
        </p:txBody>
      </p:sp>
      <p:sp>
        <p:nvSpPr>
          <p:cNvPr id="7" name="TextBox 6">
            <a:extLst>
              <a:ext uri="{FF2B5EF4-FFF2-40B4-BE49-F238E27FC236}">
                <a16:creationId xmlns:a16="http://schemas.microsoft.com/office/drawing/2014/main" id="{82AD9EA0-44D3-3B20-5143-CB7F5BB137E9}"/>
              </a:ext>
            </a:extLst>
          </p:cNvPr>
          <p:cNvSpPr txBox="1"/>
          <p:nvPr/>
        </p:nvSpPr>
        <p:spPr>
          <a:xfrm>
            <a:off x="0" y="4679850"/>
            <a:ext cx="12243098" cy="1384995"/>
          </a:xfrm>
          <a:prstGeom prst="rect">
            <a:avLst/>
          </a:prstGeom>
          <a:noFill/>
        </p:spPr>
        <p:txBody>
          <a:bodyPr wrap="square" rtlCol="0">
            <a:spAutoFit/>
          </a:bodyPr>
          <a:lstStyle/>
          <a:p>
            <a:r>
              <a:rPr kumimoji="1" lang="en-US" altLang="ko-KR" b="1" dirty="0"/>
              <a:t>-</a:t>
            </a:r>
            <a:r>
              <a:rPr kumimoji="1" lang="ko-KR" altLang="en-US" b="1" dirty="0"/>
              <a:t>분산 원장이라는 형태로 외부에 두게 되는 것이기 때문에 지연 등의 단점이 발생하게 된다</a:t>
            </a:r>
            <a:r>
              <a:rPr kumimoji="1" lang="en-US" altLang="ko-KR" b="1" dirty="0"/>
              <a:t>.</a:t>
            </a:r>
            <a:r>
              <a:rPr kumimoji="1" lang="en-US" altLang="ko-KR" sz="1200" b="1" dirty="0">
                <a:solidFill>
                  <a:srgbClr val="FFC000"/>
                </a:solidFill>
              </a:rPr>
              <a:t>(Since it is placed outside in the form of a distributed ledger, disadvantages such as delay occur.)</a:t>
            </a:r>
          </a:p>
          <a:p>
            <a:endParaRPr kumimoji="1" lang="en-US" altLang="ko-KR" b="1" dirty="0"/>
          </a:p>
          <a:p>
            <a:r>
              <a:rPr kumimoji="1" lang="en-US" altLang="ko-KR" b="1" dirty="0"/>
              <a:t>-</a:t>
            </a:r>
            <a:r>
              <a:rPr kumimoji="1" lang="ko-KR" altLang="en-US" b="1" dirty="0"/>
              <a:t>이것은 네트워크를 통해 상태를 공유하거나 합의하는 과정이 필요하기 때문에 이를 줄일 수는 있어도 원칙적으로 제거할 수는 없다</a:t>
            </a:r>
            <a:r>
              <a:rPr kumimoji="1" lang="en-US" altLang="ko-KR" b="1" dirty="0"/>
              <a:t>.</a:t>
            </a:r>
            <a:r>
              <a:rPr kumimoji="1" lang="en-US" altLang="ko-KR" sz="1200" b="1" dirty="0">
                <a:solidFill>
                  <a:srgbClr val="FFC000"/>
                </a:solidFill>
              </a:rPr>
              <a:t>(This can be reduced, but in principle cannot be eliminated, because it requires a process of sharing or agreeing on a state over a network.)</a:t>
            </a:r>
          </a:p>
        </p:txBody>
      </p:sp>
    </p:spTree>
    <p:extLst>
      <p:ext uri="{BB962C8B-B14F-4D97-AF65-F5344CB8AC3E}">
        <p14:creationId xmlns:p14="http://schemas.microsoft.com/office/powerpoint/2010/main" val="269657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317C58-A717-AA55-4127-07283EA8DBB8}"/>
              </a:ext>
            </a:extLst>
          </p:cNvPr>
          <p:cNvSpPr/>
          <p:nvPr/>
        </p:nvSpPr>
        <p:spPr>
          <a:xfrm>
            <a:off x="0" y="0"/>
            <a:ext cx="12192000" cy="1085850"/>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2400" b="1" dirty="0"/>
              <a:t>3.</a:t>
            </a:r>
            <a:r>
              <a:rPr kumimoji="1" lang="en-US" altLang="ko-KR" sz="2400" b="1" dirty="0"/>
              <a:t>3</a:t>
            </a:r>
            <a:r>
              <a:rPr kumimoji="1" lang="ko-KR" altLang="en-US" sz="2400" b="1" dirty="0"/>
              <a:t> 블록체인의 특징</a:t>
            </a:r>
            <a:endParaRPr kumimoji="1" lang="en-US" altLang="ko-Kore-KR" sz="2400" b="1" dirty="0"/>
          </a:p>
        </p:txBody>
      </p:sp>
      <p:sp>
        <p:nvSpPr>
          <p:cNvPr id="6" name="TextBox 5">
            <a:extLst>
              <a:ext uri="{FF2B5EF4-FFF2-40B4-BE49-F238E27FC236}">
                <a16:creationId xmlns:a16="http://schemas.microsoft.com/office/drawing/2014/main" id="{B69E23F3-2E73-02D0-3632-982A7EB0F221}"/>
              </a:ext>
            </a:extLst>
          </p:cNvPr>
          <p:cNvSpPr txBox="1"/>
          <p:nvPr/>
        </p:nvSpPr>
        <p:spPr>
          <a:xfrm>
            <a:off x="0" y="2471908"/>
            <a:ext cx="12243098" cy="3693319"/>
          </a:xfrm>
          <a:prstGeom prst="rect">
            <a:avLst/>
          </a:prstGeom>
          <a:noFill/>
        </p:spPr>
        <p:txBody>
          <a:bodyPr wrap="square" rtlCol="0">
            <a:spAutoFit/>
          </a:bodyPr>
          <a:lstStyle/>
          <a:p>
            <a:r>
              <a:rPr kumimoji="1" lang="en-US" altLang="ko-KR" b="1" dirty="0"/>
              <a:t>1.</a:t>
            </a:r>
            <a:r>
              <a:rPr kumimoji="1" lang="ko-KR" altLang="en-US" b="1" dirty="0"/>
              <a:t>블록은 시간별로 정렬돼 있다</a:t>
            </a:r>
            <a:r>
              <a:rPr kumimoji="1" lang="en-US" altLang="ko-KR" b="1" dirty="0"/>
              <a:t>.</a:t>
            </a:r>
            <a:r>
              <a:rPr kumimoji="1" lang="en-US" altLang="ko-KR" sz="1200" b="1" dirty="0">
                <a:solidFill>
                  <a:srgbClr val="FFC000"/>
                </a:solidFill>
              </a:rPr>
              <a:t>(The blocks are arranged by time.)</a:t>
            </a:r>
          </a:p>
          <a:p>
            <a:endParaRPr kumimoji="1" lang="en-US" altLang="ko-KR" b="1" dirty="0"/>
          </a:p>
          <a:p>
            <a:r>
              <a:rPr kumimoji="1" lang="en-US" altLang="ko-KR" b="1" dirty="0"/>
              <a:t>-</a:t>
            </a:r>
            <a:r>
              <a:rPr kumimoji="1" lang="ko-KR" altLang="en-US" b="1" dirty="0"/>
              <a:t>거래 기록이 </a:t>
            </a:r>
            <a:r>
              <a:rPr kumimoji="1" lang="en-US" altLang="ko-KR" b="1" dirty="0"/>
              <a:t>‘</a:t>
            </a:r>
            <a:r>
              <a:rPr kumimoji="1" lang="ko-KR" altLang="en-US" b="1" dirty="0"/>
              <a:t>블록</a:t>
            </a:r>
            <a:r>
              <a:rPr kumimoji="1" lang="en-US" altLang="ko-KR" b="1" dirty="0"/>
              <a:t>’</a:t>
            </a:r>
            <a:r>
              <a:rPr kumimoji="1" lang="ko-KR" altLang="en-US" b="1" dirty="0"/>
              <a:t>이라는 단위로 정리돼 시간별로 이어져 있는 것이 블록체인의 특징이다</a:t>
            </a:r>
            <a:r>
              <a:rPr kumimoji="1" lang="en-US" altLang="ko-KR" b="1" dirty="0"/>
              <a:t>.</a:t>
            </a:r>
          </a:p>
          <a:p>
            <a:r>
              <a:rPr kumimoji="1" lang="en-US" altLang="ko-KR" sz="1200" b="1" dirty="0">
                <a:solidFill>
                  <a:srgbClr val="FFC000"/>
                </a:solidFill>
              </a:rPr>
              <a:t>(Blockchain is characterized by the fact that transaction records are organized into units called "blocks" and connected by time.)</a:t>
            </a:r>
          </a:p>
          <a:p>
            <a:r>
              <a:rPr kumimoji="1" lang="en-US" altLang="ko-KR" b="1" dirty="0"/>
              <a:t>-</a:t>
            </a:r>
            <a:r>
              <a:rPr kumimoji="1" lang="ko-KR" altLang="en-US" b="1" dirty="0"/>
              <a:t>한 블록에는 앞의 블록과 뒤의 블록과 연결되는 연결 정보가 포함돼 있으며</a:t>
            </a:r>
            <a:r>
              <a:rPr kumimoji="1" lang="en-US" altLang="ko-KR" b="1" dirty="0"/>
              <a:t>,</a:t>
            </a:r>
            <a:r>
              <a:rPr kumimoji="1" lang="ko-KR" altLang="en-US" b="1" dirty="0"/>
              <a:t> 앞 블록의 내용을 변경하면 뒤에 이어지는 모든 블록을 다시 생성해야 한다</a:t>
            </a:r>
            <a:r>
              <a:rPr kumimoji="1" lang="en-US" altLang="ko-KR" b="1" dirty="0"/>
              <a:t>.</a:t>
            </a:r>
            <a:r>
              <a:rPr kumimoji="1" lang="en-US" altLang="ko-KR" sz="1200" b="1" dirty="0">
                <a:solidFill>
                  <a:srgbClr val="FFC000"/>
                </a:solidFill>
              </a:rPr>
              <a:t>(One block contains connection information that connects to the block in the front and the block in the back, and if you change the contents of the block in the front, you must recreate all the blocks that follow.)</a:t>
            </a:r>
          </a:p>
          <a:p>
            <a:endParaRPr kumimoji="1" lang="en-US" altLang="ko-KR" b="1" dirty="0"/>
          </a:p>
          <a:p>
            <a:r>
              <a:rPr kumimoji="1" lang="en-US" altLang="ko-KR" b="1" dirty="0"/>
              <a:t>-</a:t>
            </a:r>
            <a:r>
              <a:rPr kumimoji="1" lang="ko-KR" altLang="en-US" b="1" dirty="0"/>
              <a:t>과거 블록의 내용을 조작하는 것은 어렵다</a:t>
            </a:r>
            <a:r>
              <a:rPr kumimoji="1" lang="en-US" altLang="ko-KR" b="1" dirty="0"/>
              <a:t>.</a:t>
            </a:r>
            <a:r>
              <a:rPr kumimoji="1" lang="en-US" altLang="ko-KR" sz="1200" b="1" dirty="0">
                <a:solidFill>
                  <a:srgbClr val="FFC000"/>
                </a:solidFill>
              </a:rPr>
              <a:t>(It is difficult to manipulate the contents of the past block.)</a:t>
            </a:r>
          </a:p>
          <a:p>
            <a:endParaRPr kumimoji="1" lang="en-US" altLang="ko-KR" b="1" dirty="0"/>
          </a:p>
          <a:p>
            <a:r>
              <a:rPr kumimoji="1" lang="en-US" altLang="ko-KR" b="1" dirty="0"/>
              <a:t>-</a:t>
            </a:r>
            <a:r>
              <a:rPr kumimoji="1" lang="ko-KR" altLang="en-US" b="1" dirty="0"/>
              <a:t>과거의 어느 시점에 거래 기록이 존재한다면</a:t>
            </a:r>
            <a:r>
              <a:rPr kumimoji="1" lang="en-US" altLang="ko-KR" b="1" dirty="0"/>
              <a:t>,</a:t>
            </a:r>
            <a:r>
              <a:rPr kumimoji="1" lang="ko-KR" altLang="en-US" b="1" dirty="0"/>
              <a:t> 그것은 그 시점에 거래가 이루어졌다는 것을 객관적으로 알 수 있다</a:t>
            </a:r>
            <a:r>
              <a:rPr kumimoji="1" lang="en-US" altLang="ko-KR" b="1" dirty="0"/>
              <a:t>.</a:t>
            </a:r>
            <a:r>
              <a:rPr kumimoji="1" lang="en-US" altLang="ko-KR" sz="1200" b="1" dirty="0">
                <a:solidFill>
                  <a:srgbClr val="FFC000"/>
                </a:solidFill>
              </a:rPr>
              <a:t>(If a transaction record exists at some point in the past, it can be objectively seen that a transaction was made at that point.)</a:t>
            </a:r>
          </a:p>
          <a:p>
            <a:endParaRPr kumimoji="1" lang="en-US" altLang="ko-KR" b="1" dirty="0"/>
          </a:p>
          <a:p>
            <a:endParaRPr kumimoji="1" lang="en-US" altLang="ko-KR" b="1" dirty="0"/>
          </a:p>
        </p:txBody>
      </p:sp>
    </p:spTree>
    <p:extLst>
      <p:ext uri="{BB962C8B-B14F-4D97-AF65-F5344CB8AC3E}">
        <p14:creationId xmlns:p14="http://schemas.microsoft.com/office/powerpoint/2010/main" val="236599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1F194-E051-435B-953D-ABB393529359}"/>
              </a:ext>
            </a:extLst>
          </p:cNvPr>
          <p:cNvSpPr txBox="1"/>
          <p:nvPr/>
        </p:nvSpPr>
        <p:spPr>
          <a:xfrm>
            <a:off x="-25549" y="0"/>
            <a:ext cx="12243098" cy="3323987"/>
          </a:xfrm>
          <a:prstGeom prst="rect">
            <a:avLst/>
          </a:prstGeom>
          <a:noFill/>
        </p:spPr>
        <p:txBody>
          <a:bodyPr wrap="square" rtlCol="0">
            <a:spAutoFit/>
          </a:bodyPr>
          <a:lstStyle/>
          <a:p>
            <a:r>
              <a:rPr kumimoji="1" lang="en-US" altLang="ko-KR" b="1" dirty="0"/>
              <a:t>2.</a:t>
            </a:r>
            <a:r>
              <a:rPr kumimoji="1" lang="ko-KR" altLang="en-US" b="1" dirty="0"/>
              <a:t>분산형 원장 구조다</a:t>
            </a:r>
            <a:r>
              <a:rPr kumimoji="1" lang="en-US" altLang="ko-KR" b="1" dirty="0"/>
              <a:t>.</a:t>
            </a:r>
            <a:r>
              <a:rPr kumimoji="1" lang="en-US" altLang="ko-KR" sz="1200" b="1" dirty="0">
                <a:solidFill>
                  <a:srgbClr val="FFC000"/>
                </a:solidFill>
              </a:rPr>
              <a:t>(It is a decentralized ledger structure.)</a:t>
            </a:r>
          </a:p>
          <a:p>
            <a:endParaRPr kumimoji="1" lang="en-US" altLang="ko-KR" b="1" dirty="0"/>
          </a:p>
          <a:p>
            <a:r>
              <a:rPr kumimoji="1" lang="en-US" altLang="ko-KR" b="1" dirty="0"/>
              <a:t>-</a:t>
            </a:r>
            <a:r>
              <a:rPr kumimoji="1" lang="ko-KR" altLang="en-US" b="1" dirty="0"/>
              <a:t>블록체인 네트워크에 참가한 모든 사람이 모든 거래 기록을 기록한 원장을 소유한다</a:t>
            </a:r>
            <a:r>
              <a:rPr kumimoji="1" lang="en-US" altLang="ko-KR" b="1" dirty="0"/>
              <a:t>.</a:t>
            </a:r>
          </a:p>
          <a:p>
            <a:r>
              <a:rPr kumimoji="1" lang="en-US" altLang="ko-KR" sz="1200" b="1" dirty="0">
                <a:solidFill>
                  <a:srgbClr val="FFC000"/>
                </a:solidFill>
              </a:rPr>
              <a:t>(Everyone who participates in the blockchain network owns a ledger that records all transactions.)</a:t>
            </a:r>
          </a:p>
          <a:p>
            <a:r>
              <a:rPr kumimoji="1" lang="en-US" altLang="ko-KR" b="1" dirty="0"/>
              <a:t>-</a:t>
            </a:r>
            <a:r>
              <a:rPr kumimoji="1" lang="ko-KR" altLang="en-US" b="1" dirty="0"/>
              <a:t>거래의 투명성이 높다</a:t>
            </a:r>
            <a:r>
              <a:rPr kumimoji="1" lang="en-US" altLang="ko-KR" b="1" dirty="0"/>
              <a:t>.</a:t>
            </a:r>
          </a:p>
          <a:p>
            <a:r>
              <a:rPr kumimoji="1" lang="en-US" altLang="ko-KR" sz="1200" b="1" dirty="0">
                <a:solidFill>
                  <a:srgbClr val="FFC000"/>
                </a:solidFill>
              </a:rPr>
              <a:t>(Transparency in transactions is high.)</a:t>
            </a:r>
          </a:p>
          <a:p>
            <a:r>
              <a:rPr kumimoji="1" lang="en-US" altLang="ko-KR" b="1" dirty="0"/>
              <a:t>-</a:t>
            </a:r>
            <a:r>
              <a:rPr kumimoji="1" lang="ko-KR" altLang="en-US" b="1" dirty="0"/>
              <a:t>거래 기록을 관리하는 거대한 중앙 시스템이 필요 없다는 점도 중요하다</a:t>
            </a:r>
            <a:r>
              <a:rPr kumimoji="1" lang="en-US" altLang="ko-KR" b="1" dirty="0"/>
              <a:t>.</a:t>
            </a:r>
          </a:p>
          <a:p>
            <a:r>
              <a:rPr kumimoji="1" lang="en-US" altLang="ko-KR" sz="1200" b="1" dirty="0">
                <a:solidFill>
                  <a:srgbClr val="FFC000"/>
                </a:solidFill>
              </a:rPr>
              <a:t>(</a:t>
            </a:r>
            <a:r>
              <a:rPr lang="en" altLang="ko-Kore-KR" sz="1200" b="0" i="0" dirty="0">
                <a:solidFill>
                  <a:srgbClr val="FFC000"/>
                </a:solidFill>
                <a:effectLst/>
                <a:latin typeface="noto"/>
              </a:rPr>
              <a:t>It is also important that there is no need for a huge central system to manage transaction records.</a:t>
            </a:r>
            <a:r>
              <a:rPr lang="en-US" altLang="ko-KR" sz="1200" b="0" i="0" dirty="0">
                <a:solidFill>
                  <a:srgbClr val="FFC000"/>
                </a:solidFill>
                <a:effectLst/>
                <a:latin typeface="noto"/>
              </a:rPr>
              <a:t>)</a:t>
            </a:r>
            <a:endParaRPr kumimoji="1" lang="en-US" altLang="ko-KR" sz="1200" b="1" dirty="0">
              <a:solidFill>
                <a:srgbClr val="FFC000"/>
              </a:solidFill>
            </a:endParaRPr>
          </a:p>
          <a:p>
            <a:r>
              <a:rPr kumimoji="1" lang="en-US" altLang="ko-KR" b="1" dirty="0"/>
              <a:t>-</a:t>
            </a:r>
            <a:r>
              <a:rPr kumimoji="1" lang="ko-KR" altLang="en-US" b="1" dirty="0"/>
              <a:t>마지막에 거래 기록을 블록체인에 추가한다며 네트워크에 참가하고 있는 모든 사람으로부터 그 타당성을 검증 받아야 하기 때문에 부정 거래를 방지할 수 있다는 것도 중요한 점이다</a:t>
            </a:r>
            <a:r>
              <a:rPr kumimoji="1" lang="en-US" altLang="ko-KR" b="1" dirty="0"/>
              <a:t>.</a:t>
            </a:r>
            <a:r>
              <a:rPr kumimoji="1" lang="en-US" altLang="ko-KR" sz="1200" b="1" dirty="0">
                <a:solidFill>
                  <a:srgbClr val="FFC000"/>
                </a:solidFill>
              </a:rPr>
              <a:t>(At the end, it is also important to prevent fraudulent transactions because the validity of the transaction record must be verified by everyone participating in the network, saying it is added to the blockchain.)</a:t>
            </a:r>
          </a:p>
          <a:p>
            <a:endParaRPr kumimoji="1" lang="en-US" altLang="ko-KR" b="1" dirty="0"/>
          </a:p>
          <a:p>
            <a:endParaRPr kumimoji="1" lang="en-US" altLang="ko-KR" b="1" dirty="0"/>
          </a:p>
        </p:txBody>
      </p:sp>
      <p:sp>
        <p:nvSpPr>
          <p:cNvPr id="5" name="직사각형 4">
            <a:extLst>
              <a:ext uri="{FF2B5EF4-FFF2-40B4-BE49-F238E27FC236}">
                <a16:creationId xmlns:a16="http://schemas.microsoft.com/office/drawing/2014/main" id="{3EBC109A-86A0-A13C-38A9-C250D3915E34}"/>
              </a:ext>
            </a:extLst>
          </p:cNvPr>
          <p:cNvSpPr/>
          <p:nvPr/>
        </p:nvSpPr>
        <p:spPr>
          <a:xfrm>
            <a:off x="-25549" y="2910900"/>
            <a:ext cx="5114925" cy="530781"/>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2400" b="1" dirty="0"/>
              <a:t>정리</a:t>
            </a:r>
            <a:endParaRPr kumimoji="1" lang="en-US" altLang="ko-Kore-KR" sz="2400" b="1" dirty="0"/>
          </a:p>
        </p:txBody>
      </p:sp>
      <p:sp>
        <p:nvSpPr>
          <p:cNvPr id="6" name="TextBox 5">
            <a:extLst>
              <a:ext uri="{FF2B5EF4-FFF2-40B4-BE49-F238E27FC236}">
                <a16:creationId xmlns:a16="http://schemas.microsoft.com/office/drawing/2014/main" id="{433F3E40-9E6F-7BB3-BA5C-FFA2B0AF2C93}"/>
              </a:ext>
            </a:extLst>
          </p:cNvPr>
          <p:cNvSpPr txBox="1"/>
          <p:nvPr/>
        </p:nvSpPr>
        <p:spPr>
          <a:xfrm>
            <a:off x="0" y="3520068"/>
            <a:ext cx="12243098" cy="2031325"/>
          </a:xfrm>
          <a:prstGeom prst="rect">
            <a:avLst/>
          </a:prstGeom>
          <a:noFill/>
        </p:spPr>
        <p:txBody>
          <a:bodyPr wrap="square" rtlCol="0">
            <a:spAutoFit/>
          </a:bodyPr>
          <a:lstStyle/>
          <a:p>
            <a:r>
              <a:rPr kumimoji="1" lang="en-US" altLang="ko-KR" b="1" dirty="0"/>
              <a:t>-</a:t>
            </a:r>
            <a:r>
              <a:rPr kumimoji="1" lang="ko-KR" altLang="en-US" b="1" dirty="0"/>
              <a:t>변조가 어렵다</a:t>
            </a:r>
            <a:r>
              <a:rPr kumimoji="1" lang="en-US" altLang="ko-KR" b="1" dirty="0"/>
              <a:t>.</a:t>
            </a:r>
            <a:r>
              <a:rPr kumimoji="1" lang="en-US" altLang="ko-KR" sz="1200" b="1" dirty="0">
                <a:solidFill>
                  <a:srgbClr val="FFC000"/>
                </a:solidFill>
              </a:rPr>
              <a:t>(It is difficult to tamper with.)</a:t>
            </a:r>
          </a:p>
          <a:p>
            <a:endParaRPr kumimoji="1" lang="en-US" altLang="ko-KR" b="1" dirty="0"/>
          </a:p>
          <a:p>
            <a:r>
              <a:rPr kumimoji="1" lang="en-US" altLang="ko-KR" b="1" dirty="0"/>
              <a:t>-</a:t>
            </a:r>
            <a:r>
              <a:rPr kumimoji="1" lang="ko-KR" altLang="en-US" b="1" dirty="0"/>
              <a:t>거래 기록의 작성 시점을 객관적으로 알 수 있다</a:t>
            </a:r>
            <a:r>
              <a:rPr kumimoji="1" lang="en-US" altLang="ko-KR" b="1" dirty="0"/>
              <a:t>.</a:t>
            </a:r>
            <a:r>
              <a:rPr kumimoji="1" lang="en-US" altLang="ko-KR" sz="1200" b="1" dirty="0">
                <a:solidFill>
                  <a:srgbClr val="FFC000"/>
                </a:solidFill>
              </a:rPr>
              <a:t>(It is possible to objectively know the time when the transaction record is prepared.)</a:t>
            </a:r>
          </a:p>
          <a:p>
            <a:endParaRPr kumimoji="1" lang="en-US" altLang="ko-KR" b="1" dirty="0"/>
          </a:p>
          <a:p>
            <a:r>
              <a:rPr kumimoji="1" lang="en-US" altLang="ko-KR" b="1" dirty="0"/>
              <a:t>-</a:t>
            </a:r>
            <a:r>
              <a:rPr kumimoji="1" lang="ko-KR" altLang="en-US" b="1" dirty="0"/>
              <a:t>분산형 시스템이기 때문에 큰 중앙 시스템이 필요 없다</a:t>
            </a:r>
            <a:r>
              <a:rPr kumimoji="1" lang="en-US" altLang="ko-KR" b="1" dirty="0"/>
              <a:t>.</a:t>
            </a:r>
            <a:r>
              <a:rPr kumimoji="1" lang="en-US" altLang="ko-KR" sz="1200" b="1" dirty="0">
                <a:solidFill>
                  <a:srgbClr val="FFC000"/>
                </a:solidFill>
              </a:rPr>
              <a:t>(Because it is a distributed system, there is no need for a large central system.)</a:t>
            </a:r>
          </a:p>
          <a:p>
            <a:endParaRPr kumimoji="1" lang="en-US" altLang="ko-KR" b="1" dirty="0"/>
          </a:p>
          <a:p>
            <a:r>
              <a:rPr kumimoji="1" lang="en-US" altLang="ko-KR" b="1" dirty="0"/>
              <a:t>-</a:t>
            </a:r>
            <a:r>
              <a:rPr kumimoji="1" lang="ko-KR" altLang="en-US" b="1" dirty="0"/>
              <a:t>거래 기록의 타당성을 모든 참가자에게 검증 받아야 한다</a:t>
            </a:r>
            <a:r>
              <a:rPr kumimoji="1" lang="en-US" altLang="ko-KR" sz="1200" b="1" dirty="0">
                <a:solidFill>
                  <a:srgbClr val="FFC000"/>
                </a:solidFill>
              </a:rPr>
              <a:t>.(Validity of transaction records should be verified by all participants.)</a:t>
            </a:r>
          </a:p>
        </p:txBody>
      </p:sp>
    </p:spTree>
    <p:extLst>
      <p:ext uri="{BB962C8B-B14F-4D97-AF65-F5344CB8AC3E}">
        <p14:creationId xmlns:p14="http://schemas.microsoft.com/office/powerpoint/2010/main" val="12274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8A5DED2-A132-5264-DE52-3AB572AF1DA8}"/>
              </a:ext>
            </a:extLst>
          </p:cNvPr>
          <p:cNvSpPr/>
          <p:nvPr/>
        </p:nvSpPr>
        <p:spPr>
          <a:xfrm>
            <a:off x="0" y="0"/>
            <a:ext cx="12192000" cy="1085850"/>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ko-Kore-KR" sz="2400" b="1" dirty="0"/>
              <a:t>Table of Contents</a:t>
            </a:r>
            <a:endParaRPr kumimoji="1" lang="ko-Kore-KR" altLang="en-US" sz="2400" b="1" dirty="0"/>
          </a:p>
        </p:txBody>
      </p:sp>
      <p:sp>
        <p:nvSpPr>
          <p:cNvPr id="6" name="TextBox 5">
            <a:extLst>
              <a:ext uri="{FF2B5EF4-FFF2-40B4-BE49-F238E27FC236}">
                <a16:creationId xmlns:a16="http://schemas.microsoft.com/office/drawing/2014/main" id="{2DC9F7F7-E125-8DCD-795E-FE4866AE164C}"/>
              </a:ext>
            </a:extLst>
          </p:cNvPr>
          <p:cNvSpPr txBox="1"/>
          <p:nvPr/>
        </p:nvSpPr>
        <p:spPr>
          <a:xfrm>
            <a:off x="228600" y="1843088"/>
            <a:ext cx="8486775"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b="1" dirty="0"/>
              <a:t>2</a:t>
            </a:r>
            <a:r>
              <a:rPr kumimoji="1" lang="en-US" altLang="ko-KR" b="1" dirty="0"/>
              <a:t>.</a:t>
            </a:r>
            <a:r>
              <a:rPr kumimoji="1" lang="ko-KR" altLang="en-US" b="1" dirty="0"/>
              <a:t> 블록체인의 흐름</a:t>
            </a:r>
            <a:r>
              <a:rPr kumimoji="1" lang="en-US" altLang="ko-KR" sz="1200" b="1" dirty="0">
                <a:solidFill>
                  <a:srgbClr val="FFC000"/>
                </a:solidFill>
              </a:rPr>
              <a:t>(</a:t>
            </a:r>
            <a:r>
              <a:rPr lang="en" altLang="ko-Kore-KR" sz="1200" b="0" i="0" dirty="0">
                <a:solidFill>
                  <a:srgbClr val="FFC000"/>
                </a:solidFill>
                <a:effectLst/>
                <a:latin typeface="noto"/>
              </a:rPr>
              <a:t>Blockchain Flow</a:t>
            </a:r>
            <a:r>
              <a:rPr lang="en-US" altLang="ko-KR" sz="1200" b="0" i="0" dirty="0">
                <a:solidFill>
                  <a:srgbClr val="FFC000"/>
                </a:solidFill>
                <a:effectLst/>
                <a:latin typeface="noto"/>
              </a:rPr>
              <a:t>)</a:t>
            </a:r>
            <a:endParaRPr kumimoji="1" lang="en-US" altLang="ko-KR" sz="1200" b="1" dirty="0">
              <a:solidFill>
                <a:srgbClr val="FFC000"/>
              </a:solidFill>
            </a:endParaRPr>
          </a:p>
          <a:p>
            <a:endParaRPr kumimoji="1" lang="en-US" altLang="ko-KR" b="1" dirty="0"/>
          </a:p>
          <a:p>
            <a:r>
              <a:rPr kumimoji="1" lang="en-US" altLang="ko-KR" b="1" dirty="0"/>
              <a:t>-2.1</a:t>
            </a:r>
            <a:r>
              <a:rPr kumimoji="1" lang="ko-KR" altLang="en-US" b="1" dirty="0"/>
              <a:t> </a:t>
            </a:r>
            <a:r>
              <a:rPr kumimoji="1" lang="ko-KR" altLang="en-US" b="1" dirty="0" err="1"/>
              <a:t>비트코인</a:t>
            </a:r>
            <a:r>
              <a:rPr kumimoji="1" lang="en-US" altLang="ko-KR" sz="1200" b="1" dirty="0">
                <a:solidFill>
                  <a:srgbClr val="FFC000"/>
                </a:solidFill>
              </a:rPr>
              <a:t>(Bitcoin)</a:t>
            </a:r>
            <a:endParaRPr kumimoji="1" lang="en-US" altLang="ko-Kore-KR" sz="1200" b="1" dirty="0">
              <a:solidFill>
                <a:srgbClr val="FFC000"/>
              </a:solidFill>
            </a:endParaRPr>
          </a:p>
          <a:p>
            <a:r>
              <a:rPr kumimoji="1" lang="en-US" altLang="ko-KR" b="1" dirty="0"/>
              <a:t>-2.2</a:t>
            </a:r>
            <a:r>
              <a:rPr kumimoji="1" lang="ko-KR" altLang="en-US" b="1" dirty="0"/>
              <a:t> </a:t>
            </a:r>
            <a:r>
              <a:rPr kumimoji="1" lang="ko-KR" altLang="en-US" b="1" dirty="0" err="1"/>
              <a:t>핀테크로서의</a:t>
            </a:r>
            <a:r>
              <a:rPr kumimoji="1" lang="ko-KR" altLang="en-US" b="1" dirty="0"/>
              <a:t> 블록체인 기술</a:t>
            </a:r>
            <a:r>
              <a:rPr kumimoji="1" lang="en-US" altLang="ko-KR" sz="1200" b="1" dirty="0">
                <a:solidFill>
                  <a:srgbClr val="FFC000"/>
                </a:solidFill>
              </a:rPr>
              <a:t>(Blockchain Technology as FinTech)</a:t>
            </a:r>
            <a:endParaRPr kumimoji="1" lang="en-US" altLang="ko-Kore-KR" sz="1200" b="1" dirty="0">
              <a:solidFill>
                <a:srgbClr val="FFC000"/>
              </a:solidFill>
            </a:endParaRPr>
          </a:p>
          <a:p>
            <a:r>
              <a:rPr kumimoji="1" lang="en-US" altLang="ko-KR" b="1" dirty="0"/>
              <a:t>-2.3</a:t>
            </a:r>
            <a:r>
              <a:rPr kumimoji="1" lang="ko-KR" altLang="en-US" b="1" dirty="0"/>
              <a:t> 시스템 개발 </a:t>
            </a:r>
            <a:r>
              <a:rPr kumimoji="1" lang="ko-KR" altLang="en-US" b="1" dirty="0" err="1"/>
              <a:t>기술로서의</a:t>
            </a:r>
            <a:r>
              <a:rPr kumimoji="1" lang="ko-KR" altLang="en-US" b="1" dirty="0"/>
              <a:t> 블록체인</a:t>
            </a:r>
            <a:r>
              <a:rPr kumimoji="1" lang="en-US" altLang="ko-KR" sz="1200" b="1" dirty="0">
                <a:solidFill>
                  <a:srgbClr val="FFC000"/>
                </a:solidFill>
              </a:rPr>
              <a:t>(</a:t>
            </a:r>
            <a:r>
              <a:rPr lang="en" altLang="ko-Kore-KR" sz="1200" b="0" i="0" dirty="0">
                <a:solidFill>
                  <a:srgbClr val="FFC000"/>
                </a:solidFill>
                <a:effectLst/>
                <a:latin typeface="noto"/>
              </a:rPr>
              <a:t>Blockchain as a system development technology</a:t>
            </a:r>
            <a:r>
              <a:rPr lang="en-US" altLang="ko-KR" sz="1200" b="0" i="0" dirty="0">
                <a:solidFill>
                  <a:srgbClr val="FFC000"/>
                </a:solidFill>
                <a:effectLst/>
                <a:latin typeface="noto"/>
              </a:rPr>
              <a:t>)</a:t>
            </a:r>
            <a:endParaRPr kumimoji="1" lang="en-US" altLang="ko-Kore-KR" sz="1200" b="1" dirty="0">
              <a:solidFill>
                <a:srgbClr val="FFC000"/>
              </a:solidFill>
            </a:endParaRPr>
          </a:p>
          <a:p>
            <a:endParaRPr kumimoji="1" lang="en-US" altLang="ko-Kore-KR" b="1" dirty="0"/>
          </a:p>
          <a:p>
            <a:pPr marL="285750" indent="-285750">
              <a:buFont typeface="Arial" panose="020B0604020202020204" pitchFamily="34" charset="0"/>
              <a:buChar char="•"/>
            </a:pPr>
            <a:endParaRPr kumimoji="1" lang="en-US" altLang="ko-KR" b="1" dirty="0"/>
          </a:p>
          <a:p>
            <a:pPr marL="285750" indent="-285750">
              <a:buFont typeface="Arial" panose="020B0604020202020204" pitchFamily="34" charset="0"/>
              <a:buChar char="•"/>
            </a:pPr>
            <a:endParaRPr kumimoji="1" lang="en-US" altLang="ko-KR" b="1" dirty="0"/>
          </a:p>
          <a:p>
            <a:pPr marL="285750" indent="-285750">
              <a:buFont typeface="Arial" panose="020B0604020202020204" pitchFamily="34" charset="0"/>
              <a:buChar char="•"/>
            </a:pPr>
            <a:endParaRPr kumimoji="1" lang="en-US" altLang="ko-KR" b="1" dirty="0"/>
          </a:p>
          <a:p>
            <a:pPr marL="285750" indent="-285750">
              <a:buFont typeface="Arial" panose="020B0604020202020204" pitchFamily="34" charset="0"/>
              <a:buChar char="•"/>
            </a:pPr>
            <a:r>
              <a:rPr kumimoji="1" lang="en-US" altLang="ko-KR" b="1" dirty="0"/>
              <a:t>3.</a:t>
            </a:r>
            <a:r>
              <a:rPr kumimoji="1" lang="ko-KR" altLang="en-US" b="1" dirty="0"/>
              <a:t> 블록체인 기술이란</a:t>
            </a:r>
            <a:r>
              <a:rPr kumimoji="1" lang="en-US" altLang="ko-KR" sz="1200" b="1" dirty="0">
                <a:solidFill>
                  <a:srgbClr val="FFC000"/>
                </a:solidFill>
              </a:rPr>
              <a:t>(Blockchain technology is)</a:t>
            </a:r>
          </a:p>
          <a:p>
            <a:endParaRPr kumimoji="1" lang="en-US" altLang="ko-Kore-KR" b="1" dirty="0"/>
          </a:p>
          <a:p>
            <a:r>
              <a:rPr kumimoji="1" lang="en-US" altLang="ko-Kore-KR" b="1" dirty="0"/>
              <a:t>-3.1</a:t>
            </a:r>
            <a:r>
              <a:rPr kumimoji="1" lang="ko-KR" altLang="en-US" b="1" dirty="0"/>
              <a:t> </a:t>
            </a:r>
            <a:r>
              <a:rPr kumimoji="1" lang="ko-Kore-KR" altLang="en-US" b="1" dirty="0"/>
              <a:t>블록체인과</a:t>
            </a:r>
            <a:r>
              <a:rPr kumimoji="1" lang="ko-KR" altLang="en-US" b="1" dirty="0"/>
              <a:t> </a:t>
            </a:r>
            <a:r>
              <a:rPr kumimoji="1" lang="ko-KR" altLang="en-US" b="1" dirty="0" err="1"/>
              <a:t>비트코인</a:t>
            </a:r>
            <a:r>
              <a:rPr kumimoji="1" lang="en-US" altLang="ko-KR" sz="1200" b="1" dirty="0">
                <a:solidFill>
                  <a:srgbClr val="FFC000"/>
                </a:solidFill>
              </a:rPr>
              <a:t>(Blockchain and Bitcoin)</a:t>
            </a:r>
          </a:p>
          <a:p>
            <a:r>
              <a:rPr kumimoji="1" lang="en-US" altLang="ko-KR" b="1" dirty="0"/>
              <a:t>-3.2</a:t>
            </a:r>
            <a:r>
              <a:rPr kumimoji="1" lang="ko-KR" altLang="en-US" b="1" dirty="0"/>
              <a:t> 분산 원장을 지원하는 기술</a:t>
            </a:r>
            <a:r>
              <a:rPr kumimoji="1" lang="en-US" altLang="ko-KR" sz="1200" b="1" dirty="0">
                <a:solidFill>
                  <a:srgbClr val="FFC000"/>
                </a:solidFill>
              </a:rPr>
              <a:t>(Technology to support distributed ledger)</a:t>
            </a:r>
          </a:p>
          <a:p>
            <a:r>
              <a:rPr kumimoji="1" lang="en-US" altLang="ko-KR" b="1" dirty="0"/>
              <a:t>-3.3</a:t>
            </a:r>
            <a:r>
              <a:rPr kumimoji="1" lang="ko-KR" altLang="en-US" b="1" dirty="0"/>
              <a:t> 블록체인의 특징</a:t>
            </a:r>
            <a:r>
              <a:rPr kumimoji="1" lang="en-US" altLang="ko-KR" sz="1200" b="1" dirty="0">
                <a:solidFill>
                  <a:srgbClr val="FFC000"/>
                </a:solidFill>
              </a:rPr>
              <a:t>(Characteristics of Blockchain)</a:t>
            </a:r>
            <a:endParaRPr kumimoji="1" lang="en-US" altLang="ko-Kore-KR" sz="1200" b="1" dirty="0">
              <a:solidFill>
                <a:srgbClr val="FFC000"/>
              </a:solidFill>
            </a:endParaRPr>
          </a:p>
        </p:txBody>
      </p:sp>
      <p:cxnSp>
        <p:nvCxnSpPr>
          <p:cNvPr id="3" name="직선 연결선[R] 2">
            <a:extLst>
              <a:ext uri="{FF2B5EF4-FFF2-40B4-BE49-F238E27FC236}">
                <a16:creationId xmlns:a16="http://schemas.microsoft.com/office/drawing/2014/main" id="{B55CC634-3A26-A0F9-431F-67E048D9B238}"/>
              </a:ext>
            </a:extLst>
          </p:cNvPr>
          <p:cNvCxnSpPr/>
          <p:nvPr/>
        </p:nvCxnSpPr>
        <p:spPr>
          <a:xfrm>
            <a:off x="78059" y="3780263"/>
            <a:ext cx="12113941" cy="0"/>
          </a:xfrm>
          <a:prstGeom prst="line">
            <a:avLst/>
          </a:prstGeom>
          <a:ln w="666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14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AD07650-25DE-14CA-8BE0-9BFD978B31E8}"/>
              </a:ext>
            </a:extLst>
          </p:cNvPr>
          <p:cNvSpPr/>
          <p:nvPr/>
        </p:nvSpPr>
        <p:spPr>
          <a:xfrm>
            <a:off x="0" y="0"/>
            <a:ext cx="12192000" cy="1085850"/>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2.1</a:t>
            </a:r>
            <a:r>
              <a:rPr kumimoji="1" lang="ko-KR" altLang="en-US" sz="2400" b="1" dirty="0"/>
              <a:t> </a:t>
            </a:r>
            <a:r>
              <a:rPr kumimoji="1" lang="ko-KR" altLang="en-US" sz="2400" b="1" dirty="0" err="1"/>
              <a:t>비트코인</a:t>
            </a:r>
            <a:endParaRPr kumimoji="1" lang="en-US" altLang="ko-Kore-KR" sz="2400" b="1" dirty="0"/>
          </a:p>
        </p:txBody>
      </p:sp>
      <p:sp>
        <p:nvSpPr>
          <p:cNvPr id="5" name="TextBox 4">
            <a:extLst>
              <a:ext uri="{FF2B5EF4-FFF2-40B4-BE49-F238E27FC236}">
                <a16:creationId xmlns:a16="http://schemas.microsoft.com/office/drawing/2014/main" id="{6C882AC0-7085-178A-C8C4-EC7B5DD9D9F9}"/>
              </a:ext>
            </a:extLst>
          </p:cNvPr>
          <p:cNvSpPr txBox="1"/>
          <p:nvPr/>
        </p:nvSpPr>
        <p:spPr>
          <a:xfrm>
            <a:off x="0" y="1471613"/>
            <a:ext cx="12192000" cy="646331"/>
          </a:xfrm>
          <a:prstGeom prst="rect">
            <a:avLst/>
          </a:prstGeom>
          <a:noFill/>
        </p:spPr>
        <p:txBody>
          <a:bodyPr wrap="square" rtlCol="0">
            <a:spAutoFit/>
          </a:bodyPr>
          <a:lstStyle/>
          <a:p>
            <a:r>
              <a:rPr kumimoji="1" lang="en-US" altLang="ko-Kore-KR" b="1" dirty="0"/>
              <a:t>-</a:t>
            </a:r>
            <a:r>
              <a:rPr kumimoji="1" lang="ko-Kore-KR" altLang="en-US" b="1" dirty="0"/>
              <a:t>블록체인</a:t>
            </a:r>
            <a:r>
              <a:rPr kumimoji="1" lang="ko-KR" altLang="en-US" b="1" dirty="0"/>
              <a:t> 기술은 </a:t>
            </a:r>
            <a:r>
              <a:rPr kumimoji="1" lang="ko-KR" altLang="en-US" b="1" dirty="0" err="1"/>
              <a:t>비트코인</a:t>
            </a:r>
            <a:r>
              <a:rPr kumimoji="1" lang="ko-KR" altLang="en-US" b="1" dirty="0"/>
              <a:t> 을 구현하기 위해 만들어졌기 때문에 블록체인과 </a:t>
            </a:r>
            <a:r>
              <a:rPr kumimoji="1" lang="ko-KR" altLang="en-US" b="1" dirty="0" err="1"/>
              <a:t>비트코인은</a:t>
            </a:r>
            <a:r>
              <a:rPr kumimoji="1" lang="ko-KR" altLang="en-US" b="1" dirty="0"/>
              <a:t> 동시에 만들어졌다고 할 수 있다</a:t>
            </a:r>
            <a:r>
              <a:rPr kumimoji="1" lang="en-US" altLang="ko-KR" sz="1200" b="1" dirty="0">
                <a:solidFill>
                  <a:srgbClr val="FFC000"/>
                </a:solidFill>
              </a:rPr>
              <a:t>.(Since blockchain technology was created to implement Bitcoin, it can be said that blockchain and Bitcoin were created at the same time.)</a:t>
            </a:r>
            <a:endParaRPr kumimoji="1" lang="ko-Kore-KR" altLang="en-US" sz="1200" b="1" dirty="0">
              <a:solidFill>
                <a:srgbClr val="FFC000"/>
              </a:solidFill>
            </a:endParaRPr>
          </a:p>
        </p:txBody>
      </p:sp>
      <p:sp>
        <p:nvSpPr>
          <p:cNvPr id="6" name="TextBox 5">
            <a:extLst>
              <a:ext uri="{FF2B5EF4-FFF2-40B4-BE49-F238E27FC236}">
                <a16:creationId xmlns:a16="http://schemas.microsoft.com/office/drawing/2014/main" id="{538E42FD-4EC1-AC84-FB34-1AF8DB01FB62}"/>
              </a:ext>
            </a:extLst>
          </p:cNvPr>
          <p:cNvSpPr txBox="1"/>
          <p:nvPr/>
        </p:nvSpPr>
        <p:spPr>
          <a:xfrm>
            <a:off x="0" y="2319041"/>
            <a:ext cx="12192000" cy="369332"/>
          </a:xfrm>
          <a:prstGeom prst="rect">
            <a:avLst/>
          </a:prstGeom>
          <a:noFill/>
        </p:spPr>
        <p:txBody>
          <a:bodyPr wrap="square" rtlCol="0">
            <a:spAutoFit/>
          </a:bodyPr>
          <a:lstStyle/>
          <a:p>
            <a:r>
              <a:rPr kumimoji="1" lang="en-US" altLang="ko-Kore-KR" b="1" dirty="0"/>
              <a:t>-</a:t>
            </a:r>
            <a:r>
              <a:rPr kumimoji="1" lang="ko-KR" altLang="en-US" b="1" dirty="0" err="1"/>
              <a:t>비트코인은</a:t>
            </a:r>
            <a:r>
              <a:rPr kumimoji="1" lang="ko-KR" altLang="en-US" b="1" dirty="0"/>
              <a:t> </a:t>
            </a:r>
            <a:r>
              <a:rPr kumimoji="1" lang="en-US" altLang="ko-KR" b="1" dirty="0"/>
              <a:t>P2P</a:t>
            </a:r>
            <a:r>
              <a:rPr kumimoji="1" lang="ko-KR" altLang="en-US" b="1" dirty="0"/>
              <a:t> 네트워크상에서 구현한 최초의 가상화폐이다</a:t>
            </a:r>
            <a:r>
              <a:rPr kumimoji="1" lang="en-US" altLang="ko-KR" b="1" dirty="0"/>
              <a:t>.</a:t>
            </a:r>
            <a:r>
              <a:rPr kumimoji="1" lang="ko-KR" altLang="en-US" b="1" dirty="0"/>
              <a:t> </a:t>
            </a:r>
            <a:r>
              <a:rPr kumimoji="1" lang="en-US" altLang="ko-KR" sz="1200" b="1" dirty="0">
                <a:solidFill>
                  <a:srgbClr val="FFC000"/>
                </a:solidFill>
              </a:rPr>
              <a:t>(Bitcoin is the first virtual currency to be implemented on a P2P network.)</a:t>
            </a:r>
            <a:endParaRPr kumimoji="1" lang="ko-Kore-KR" altLang="en-US" sz="1200" b="1" dirty="0">
              <a:solidFill>
                <a:srgbClr val="FFC000"/>
              </a:solidFill>
            </a:endParaRPr>
          </a:p>
        </p:txBody>
      </p:sp>
      <p:sp>
        <p:nvSpPr>
          <p:cNvPr id="10" name="직사각형 9">
            <a:extLst>
              <a:ext uri="{FF2B5EF4-FFF2-40B4-BE49-F238E27FC236}">
                <a16:creationId xmlns:a16="http://schemas.microsoft.com/office/drawing/2014/main" id="{24C97A90-96DE-FCC8-883E-AFBD817FC49F}"/>
              </a:ext>
            </a:extLst>
          </p:cNvPr>
          <p:cNvSpPr/>
          <p:nvPr/>
        </p:nvSpPr>
        <p:spPr>
          <a:xfrm>
            <a:off x="0" y="3357562"/>
            <a:ext cx="5114925" cy="530781"/>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2400" b="1" dirty="0" err="1"/>
              <a:t>비트코인</a:t>
            </a:r>
            <a:r>
              <a:rPr kumimoji="1" lang="ko-KR" altLang="en-US" sz="2400" b="1" dirty="0"/>
              <a:t> 초반 평판</a:t>
            </a:r>
            <a:endParaRPr kumimoji="1" lang="en-US" altLang="ko-Kore-KR" sz="2400" b="1" dirty="0"/>
          </a:p>
        </p:txBody>
      </p:sp>
      <p:sp>
        <p:nvSpPr>
          <p:cNvPr id="11" name="TextBox 10">
            <a:extLst>
              <a:ext uri="{FF2B5EF4-FFF2-40B4-BE49-F238E27FC236}">
                <a16:creationId xmlns:a16="http://schemas.microsoft.com/office/drawing/2014/main" id="{A9112CE9-E4DA-0869-5743-4FB84337282A}"/>
              </a:ext>
            </a:extLst>
          </p:cNvPr>
          <p:cNvSpPr txBox="1"/>
          <p:nvPr/>
        </p:nvSpPr>
        <p:spPr>
          <a:xfrm>
            <a:off x="0" y="3995678"/>
            <a:ext cx="12072938" cy="2492990"/>
          </a:xfrm>
          <a:prstGeom prst="rect">
            <a:avLst/>
          </a:prstGeom>
          <a:noFill/>
        </p:spPr>
        <p:txBody>
          <a:bodyPr wrap="square" rtlCol="0">
            <a:spAutoFit/>
          </a:bodyPr>
          <a:lstStyle/>
          <a:p>
            <a:r>
              <a:rPr kumimoji="1" lang="en-US" altLang="ko-Kore-KR" b="1" dirty="0"/>
              <a:t>-</a:t>
            </a:r>
            <a:r>
              <a:rPr kumimoji="1" lang="ko-KR" altLang="en-US" b="1" dirty="0" err="1"/>
              <a:t>비중앙</a:t>
            </a:r>
            <a:r>
              <a:rPr kumimoji="1" lang="ko-KR" altLang="en-US" b="1" dirty="0"/>
              <a:t> 집권적이며 운영 주체가 존재하지 않는 </a:t>
            </a:r>
            <a:r>
              <a:rPr kumimoji="1" lang="ko-KR" altLang="en-US" b="1" dirty="0" err="1"/>
              <a:t>비트코인은</a:t>
            </a:r>
            <a:r>
              <a:rPr kumimoji="1" lang="ko-KR" altLang="en-US" b="1" dirty="0"/>
              <a:t> 자본 도피 수단으로 주로 사용되어졌다</a:t>
            </a:r>
            <a:r>
              <a:rPr kumimoji="1" lang="en-US" altLang="ko-KR" b="1" dirty="0"/>
              <a:t>.</a:t>
            </a:r>
          </a:p>
          <a:p>
            <a:r>
              <a:rPr kumimoji="1" lang="en-US" altLang="ko-KR" sz="1200" b="1" dirty="0">
                <a:solidFill>
                  <a:srgbClr val="FFC000"/>
                </a:solidFill>
              </a:rPr>
              <a:t>(Bitcoin, which is non-centralized and does not have an operating entity, was mainly used as a means of capital flight.)</a:t>
            </a:r>
          </a:p>
          <a:p>
            <a:r>
              <a:rPr kumimoji="1" lang="en-US" altLang="ko-KR" b="1" dirty="0"/>
              <a:t>-2013</a:t>
            </a:r>
            <a:r>
              <a:rPr kumimoji="1" lang="ko-KR" altLang="en-US" b="1" dirty="0"/>
              <a:t>년 </a:t>
            </a:r>
            <a:r>
              <a:rPr kumimoji="1" lang="en-US" altLang="ko-KR" b="1" dirty="0"/>
              <a:t>3</a:t>
            </a:r>
            <a:r>
              <a:rPr kumimoji="1" lang="ko-KR" altLang="en-US" b="1" dirty="0"/>
              <a:t>월</a:t>
            </a:r>
            <a:r>
              <a:rPr kumimoji="1" lang="en-US" altLang="ko-KR" b="1" dirty="0"/>
              <a:t>,</a:t>
            </a:r>
            <a:r>
              <a:rPr kumimoji="1" lang="ko-KR" altLang="en-US" b="1" dirty="0"/>
              <a:t> 키프로스 위기에서는 마이너스 금리 요구를 피하기 위해 </a:t>
            </a:r>
            <a:r>
              <a:rPr kumimoji="1" lang="ko-KR" altLang="en-US" b="1" dirty="0" err="1"/>
              <a:t>비트코인을</a:t>
            </a:r>
            <a:r>
              <a:rPr kumimoji="1" lang="ko-KR" altLang="en-US" b="1" dirty="0"/>
              <a:t> 사용하여 </a:t>
            </a:r>
            <a:r>
              <a:rPr kumimoji="1" lang="ko-KR" altLang="en-US" b="1" dirty="0" err="1"/>
              <a:t>비트코인의</a:t>
            </a:r>
            <a:r>
              <a:rPr kumimoji="1" lang="ko-KR" altLang="en-US" b="1" dirty="0"/>
              <a:t> 가격이 일식적으로 </a:t>
            </a:r>
            <a:r>
              <a:rPr kumimoji="1" lang="en-US" altLang="ko-KR" b="1" dirty="0"/>
              <a:t>1BTC=1,200</a:t>
            </a:r>
            <a:r>
              <a:rPr kumimoji="1" lang="ko-KR" altLang="en-US" b="1" dirty="0"/>
              <a:t>달러까지 도달했다</a:t>
            </a:r>
            <a:r>
              <a:rPr kumimoji="1" lang="en-US" altLang="ko-KR" b="1" dirty="0"/>
              <a:t>.</a:t>
            </a:r>
            <a:r>
              <a:rPr kumimoji="1" lang="en-US" altLang="ko-KR" sz="1200" b="1" dirty="0">
                <a:solidFill>
                  <a:srgbClr val="FFC000"/>
                </a:solidFill>
              </a:rPr>
              <a:t>(In March 2013, in the Cyprus crisis, Bitcoin's price reached 1 BTC = $1,200 on an eclipse basis, using Bitcoin to avoid negative interest rate demands.)</a:t>
            </a:r>
            <a:endParaRPr kumimoji="1" lang="en-US" altLang="ko-KR" b="1" dirty="0"/>
          </a:p>
          <a:p>
            <a:r>
              <a:rPr kumimoji="1" lang="en-US" altLang="ko-KR" b="1" dirty="0"/>
              <a:t>-2013</a:t>
            </a:r>
            <a:r>
              <a:rPr kumimoji="1" lang="ko-KR" altLang="en-US" b="1" dirty="0"/>
              <a:t>년 </a:t>
            </a:r>
            <a:r>
              <a:rPr kumimoji="1" lang="en-US" altLang="ko-KR" b="1" dirty="0"/>
              <a:t>12</a:t>
            </a:r>
            <a:r>
              <a:rPr kumimoji="1" lang="ko-KR" altLang="en-US" b="1" dirty="0"/>
              <a:t>월</a:t>
            </a:r>
            <a:r>
              <a:rPr kumimoji="1" lang="en-US" altLang="ko-KR" b="1" dirty="0"/>
              <a:t>,</a:t>
            </a:r>
            <a:r>
              <a:rPr kumimoji="1" lang="ko-KR" altLang="en-US" b="1" dirty="0"/>
              <a:t> 중국의 중앙은행인 중국 인민은행이 자국 금융기관에 대해 </a:t>
            </a:r>
            <a:r>
              <a:rPr kumimoji="1" lang="ko-KR" altLang="en-US" b="1" dirty="0" err="1"/>
              <a:t>비트코인</a:t>
            </a:r>
            <a:r>
              <a:rPr kumimoji="1" lang="ko-KR" altLang="en-US" b="1" dirty="0"/>
              <a:t> 거래를 금지 했기 때문에 </a:t>
            </a:r>
            <a:r>
              <a:rPr kumimoji="1" lang="ko-KR" altLang="en-US" b="1" dirty="0" err="1"/>
              <a:t>비트코인</a:t>
            </a:r>
            <a:r>
              <a:rPr kumimoji="1" lang="ko-KR" altLang="en-US" b="1" dirty="0"/>
              <a:t> 가격이 급락한다</a:t>
            </a:r>
            <a:r>
              <a:rPr kumimoji="1" lang="en-US" altLang="ko-KR" b="1" dirty="0"/>
              <a:t>.</a:t>
            </a:r>
            <a:r>
              <a:rPr kumimoji="1" lang="en-US" altLang="ko-KR" sz="1200" b="1" dirty="0">
                <a:solidFill>
                  <a:srgbClr val="FFC000"/>
                </a:solidFill>
              </a:rPr>
              <a:t>(In December 2013, bitcoin prices plummeted because the People's Bank of China, China's central bank, banned bitcoin transactions to its financial institutions.)</a:t>
            </a:r>
            <a:endParaRPr kumimoji="1" lang="en-US" altLang="ko-KR" b="1" dirty="0"/>
          </a:p>
          <a:p>
            <a:r>
              <a:rPr kumimoji="1" lang="en-US" altLang="ko-KR" b="1" dirty="0"/>
              <a:t>-2014</a:t>
            </a:r>
            <a:r>
              <a:rPr kumimoji="1" lang="ko-KR" altLang="en-US" b="1" dirty="0"/>
              <a:t>년 초</a:t>
            </a:r>
            <a:r>
              <a:rPr kumimoji="1" lang="en-US" altLang="ko-KR" b="1" dirty="0"/>
              <a:t>,</a:t>
            </a:r>
            <a:r>
              <a:rPr kumimoji="1" lang="ko-KR" altLang="en-US" b="1" dirty="0"/>
              <a:t> 당시 세계 최대 </a:t>
            </a:r>
            <a:r>
              <a:rPr kumimoji="1" lang="ko-KR" altLang="en-US" b="1" dirty="0" err="1"/>
              <a:t>비트코인</a:t>
            </a:r>
            <a:r>
              <a:rPr kumimoji="1" lang="ko-KR" altLang="en-US" b="1" dirty="0"/>
              <a:t> 거래소인 </a:t>
            </a:r>
            <a:r>
              <a:rPr kumimoji="1" lang="en-US" altLang="ko-KR" b="1" dirty="0" err="1"/>
              <a:t>Mt.Gox</a:t>
            </a:r>
            <a:r>
              <a:rPr kumimoji="1" lang="ko-KR" altLang="en-US" b="1" dirty="0"/>
              <a:t>가 파산해 </a:t>
            </a:r>
            <a:r>
              <a:rPr kumimoji="1" lang="en-US" altLang="ko-KR" b="1" dirty="0"/>
              <a:t>1BTC=500</a:t>
            </a:r>
            <a:r>
              <a:rPr kumimoji="1" lang="ko-KR" altLang="en-US" b="1" dirty="0"/>
              <a:t>달러 선까지 하락한다</a:t>
            </a:r>
            <a:r>
              <a:rPr kumimoji="1" lang="en-US" altLang="ko-KR" b="1" dirty="0"/>
              <a:t>.</a:t>
            </a:r>
            <a:r>
              <a:rPr kumimoji="1" lang="en-US" altLang="ko-KR" sz="1200" b="1" dirty="0">
                <a:solidFill>
                  <a:srgbClr val="FFC000"/>
                </a:solidFill>
              </a:rPr>
              <a:t>(In early 2014, </a:t>
            </a:r>
            <a:r>
              <a:rPr kumimoji="1" lang="en-US" altLang="ko-KR" sz="1200" b="1" dirty="0" err="1">
                <a:solidFill>
                  <a:srgbClr val="FFC000"/>
                </a:solidFill>
              </a:rPr>
              <a:t>Mt.Gox</a:t>
            </a:r>
            <a:r>
              <a:rPr kumimoji="1" lang="en-US" altLang="ko-KR" sz="1200" b="1" dirty="0">
                <a:solidFill>
                  <a:srgbClr val="FFC000"/>
                </a:solidFill>
              </a:rPr>
              <a:t>, the world's largest bitcoin exchange at the time, went bankrupt and fell to the 1BTC=500 level.)</a:t>
            </a:r>
          </a:p>
        </p:txBody>
      </p:sp>
    </p:spTree>
    <p:extLst>
      <p:ext uri="{BB962C8B-B14F-4D97-AF65-F5344CB8AC3E}">
        <p14:creationId xmlns:p14="http://schemas.microsoft.com/office/powerpoint/2010/main" val="310048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513A2F48-AB4D-B904-1151-08BF6C44DB49}"/>
              </a:ext>
            </a:extLst>
          </p:cNvPr>
          <p:cNvSpPr/>
          <p:nvPr/>
        </p:nvSpPr>
        <p:spPr>
          <a:xfrm>
            <a:off x="0" y="57150"/>
            <a:ext cx="5114925" cy="530781"/>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2400" b="1" dirty="0" err="1"/>
              <a:t>비트코인</a:t>
            </a:r>
            <a:r>
              <a:rPr kumimoji="1" lang="ko-KR" altLang="en-US" sz="2400" b="1" dirty="0"/>
              <a:t> 초반 평판</a:t>
            </a:r>
            <a:endParaRPr kumimoji="1" lang="en-US" altLang="ko-Kore-KR" sz="2400" b="1" dirty="0"/>
          </a:p>
        </p:txBody>
      </p:sp>
      <p:sp>
        <p:nvSpPr>
          <p:cNvPr id="7" name="TextBox 6">
            <a:extLst>
              <a:ext uri="{FF2B5EF4-FFF2-40B4-BE49-F238E27FC236}">
                <a16:creationId xmlns:a16="http://schemas.microsoft.com/office/drawing/2014/main" id="{8B621D57-09D9-F97A-D5A1-81C1314684DE}"/>
              </a:ext>
            </a:extLst>
          </p:cNvPr>
          <p:cNvSpPr txBox="1"/>
          <p:nvPr/>
        </p:nvSpPr>
        <p:spPr>
          <a:xfrm>
            <a:off x="0" y="1720840"/>
            <a:ext cx="12072938" cy="4062651"/>
          </a:xfrm>
          <a:prstGeom prst="rect">
            <a:avLst/>
          </a:prstGeom>
          <a:noFill/>
        </p:spPr>
        <p:txBody>
          <a:bodyPr wrap="square" rtlCol="0">
            <a:spAutoFit/>
          </a:bodyPr>
          <a:lstStyle/>
          <a:p>
            <a:pPr marL="285750" indent="-285750">
              <a:buFontTx/>
              <a:buChar char="-"/>
            </a:pPr>
            <a:r>
              <a:rPr kumimoji="1" lang="en-US" altLang="ko-KR" b="1" dirty="0" err="1"/>
              <a:t>Mt.Gox</a:t>
            </a:r>
            <a:r>
              <a:rPr kumimoji="1" lang="ko-KR" altLang="en-US" b="1" dirty="0"/>
              <a:t>는 해외 이용자가 많았으나 본사가 일본에 있어 일본에서는 파산원인을 </a:t>
            </a:r>
            <a:r>
              <a:rPr kumimoji="1" lang="ko-KR" altLang="en-US" b="1" dirty="0" err="1"/>
              <a:t>비트코인</a:t>
            </a:r>
            <a:r>
              <a:rPr kumimoji="1" lang="ko-KR" altLang="en-US" b="1" dirty="0"/>
              <a:t> 기술의 문제라 생각해 </a:t>
            </a:r>
            <a:r>
              <a:rPr kumimoji="1" lang="ko-KR" altLang="en-US" b="1" dirty="0" err="1"/>
              <a:t>비트코인은</a:t>
            </a:r>
            <a:r>
              <a:rPr kumimoji="1" lang="ko-KR" altLang="en-US" b="1" dirty="0"/>
              <a:t> 부정적인 이미지를 가지게 되었다</a:t>
            </a:r>
            <a:r>
              <a:rPr kumimoji="1" lang="en-US" altLang="ko-KR" b="1" dirty="0"/>
              <a:t>.</a:t>
            </a:r>
            <a:r>
              <a:rPr kumimoji="1" lang="en-US" altLang="ko-KR" sz="1200" b="1" dirty="0">
                <a:solidFill>
                  <a:srgbClr val="FFC000"/>
                </a:solidFill>
              </a:rPr>
              <a:t>(</a:t>
            </a:r>
            <a:r>
              <a:rPr kumimoji="1" lang="en-US" altLang="ko-KR" sz="1200" b="1" dirty="0" err="1">
                <a:solidFill>
                  <a:srgbClr val="FFC000"/>
                </a:solidFill>
              </a:rPr>
              <a:t>Mt.Gox</a:t>
            </a:r>
            <a:r>
              <a:rPr kumimoji="1" lang="en-US" altLang="ko-KR" sz="1200" b="1" dirty="0">
                <a:solidFill>
                  <a:srgbClr val="FFC000"/>
                </a:solidFill>
              </a:rPr>
              <a:t> had many overseas users, but since its headquarters was in Japan, Bitcoin had a negative image because it thought the cause of bankruptcy was a problem with Bitcoin technology in Japan.)</a:t>
            </a:r>
          </a:p>
          <a:p>
            <a:pPr marL="285750" indent="-285750">
              <a:buFontTx/>
              <a:buChar char="-"/>
            </a:pPr>
            <a:endParaRPr kumimoji="1" lang="en-US" altLang="ko-KR" b="1" dirty="0"/>
          </a:p>
          <a:p>
            <a:pPr marL="285750" indent="-285750">
              <a:buFontTx/>
              <a:buChar char="-"/>
            </a:pPr>
            <a:r>
              <a:rPr kumimoji="1" lang="ko-KR" altLang="en-US" b="1" dirty="0"/>
              <a:t>하지만 그 무렵 미국에서는 </a:t>
            </a:r>
            <a:r>
              <a:rPr kumimoji="1" lang="ko-KR" altLang="en-US" b="1" dirty="0" err="1"/>
              <a:t>비트코인의</a:t>
            </a:r>
            <a:r>
              <a:rPr kumimoji="1" lang="ko-KR" altLang="en-US" b="1" dirty="0"/>
              <a:t> 기술적인 특징을 주목하기 시작했다</a:t>
            </a:r>
            <a:r>
              <a:rPr kumimoji="1" lang="en-US" altLang="ko-KR" b="1" dirty="0"/>
              <a:t>.</a:t>
            </a:r>
            <a:r>
              <a:rPr kumimoji="1" lang="en-US" altLang="ko-KR" sz="1200" b="1" dirty="0">
                <a:solidFill>
                  <a:srgbClr val="FFC000"/>
                </a:solidFill>
              </a:rPr>
              <a:t>(However, around that time, in the United States, they began to pay attention to the technical characteristics of Bitcoin.)</a:t>
            </a:r>
          </a:p>
          <a:p>
            <a:pPr marL="285750" indent="-285750">
              <a:buFontTx/>
              <a:buChar char="-"/>
            </a:pPr>
            <a:endParaRPr kumimoji="1" lang="en-US" altLang="ko-KR" b="1" dirty="0"/>
          </a:p>
          <a:p>
            <a:pPr marL="285750" indent="-285750">
              <a:buFontTx/>
              <a:buChar char="-"/>
            </a:pPr>
            <a:r>
              <a:rPr kumimoji="1" lang="ko-KR" altLang="en-US" b="1" dirty="0" err="1"/>
              <a:t>비트코인은</a:t>
            </a:r>
            <a:r>
              <a:rPr kumimoji="1" lang="ko-KR" altLang="en-US" b="1" dirty="0"/>
              <a:t> 비잔티움 장군 문제를 해결한 </a:t>
            </a:r>
            <a:r>
              <a:rPr kumimoji="1" lang="ko-KR" altLang="en-US" b="1" dirty="0" err="1"/>
              <a:t>혁식적인</a:t>
            </a:r>
            <a:r>
              <a:rPr kumimoji="1" lang="ko-KR" altLang="en-US" b="1" dirty="0"/>
              <a:t> 기술로 여겨졌기 때문이다</a:t>
            </a:r>
            <a:r>
              <a:rPr kumimoji="1" lang="en-US" altLang="ko-KR" b="1" dirty="0"/>
              <a:t>.</a:t>
            </a:r>
            <a:r>
              <a:rPr kumimoji="1" lang="en-US" altLang="ko-KR" sz="1200" b="1" dirty="0">
                <a:solidFill>
                  <a:srgbClr val="FFC000"/>
                </a:solidFill>
              </a:rPr>
              <a:t>(This is because Bitcoin was considered a revolutionary technology that solved the problem of General Byzantium.)</a:t>
            </a:r>
          </a:p>
          <a:p>
            <a:pPr marL="285750" indent="-285750">
              <a:buFontTx/>
              <a:buChar char="-"/>
            </a:pPr>
            <a:endParaRPr kumimoji="1" lang="en-US" altLang="ko-KR" b="1" dirty="0"/>
          </a:p>
          <a:p>
            <a:r>
              <a:rPr kumimoji="1" lang="en-US" altLang="ko-KR" b="1" dirty="0"/>
              <a:t>-&gt;</a:t>
            </a:r>
            <a:r>
              <a:rPr kumimoji="1" lang="ko-KR" altLang="en-US" b="1" dirty="0"/>
              <a:t>비잔티움 장군 문제란</a:t>
            </a:r>
            <a:r>
              <a:rPr kumimoji="1" lang="en-US" altLang="ko-KR" sz="1200" b="1" dirty="0">
                <a:solidFill>
                  <a:srgbClr val="FFC000"/>
                </a:solidFill>
              </a:rPr>
              <a:t>(General Byzantium's Problem)</a:t>
            </a:r>
          </a:p>
          <a:p>
            <a:endParaRPr kumimoji="1" lang="en-US" altLang="ko-KR" b="1" dirty="0"/>
          </a:p>
          <a:p>
            <a:r>
              <a:rPr kumimoji="1" lang="en-US" altLang="ko-KR" b="1" dirty="0">
                <a:latin typeface="+mn-ea"/>
              </a:rPr>
              <a:t>-</a:t>
            </a:r>
            <a:r>
              <a:rPr lang="ko-KR" altLang="en-US" b="1" i="0" dirty="0">
                <a:solidFill>
                  <a:srgbClr val="202124"/>
                </a:solidFill>
                <a:effectLst/>
                <a:latin typeface="+mn-ea"/>
              </a:rPr>
              <a:t>한 체계 내에서 연결된 다양한 시스템들이</a:t>
            </a:r>
            <a:r>
              <a:rPr lang="en-US" altLang="ko-KR" b="1" i="0" dirty="0">
                <a:solidFill>
                  <a:srgbClr val="202124"/>
                </a:solidFill>
                <a:effectLst/>
                <a:latin typeface="+mn-ea"/>
              </a:rPr>
              <a:t>, </a:t>
            </a:r>
            <a:r>
              <a:rPr lang="ko-KR" altLang="en-US" b="1" i="0" dirty="0">
                <a:solidFill>
                  <a:srgbClr val="202124"/>
                </a:solidFill>
                <a:effectLst/>
                <a:latin typeface="+mn-ea"/>
              </a:rPr>
              <a:t>그중 일부가 에러 코드</a:t>
            </a:r>
            <a:r>
              <a:rPr lang="en-US" altLang="ko-KR" b="1" i="0" dirty="0">
                <a:solidFill>
                  <a:srgbClr val="202124"/>
                </a:solidFill>
                <a:effectLst/>
                <a:latin typeface="+mn-ea"/>
              </a:rPr>
              <a:t>, </a:t>
            </a:r>
            <a:r>
              <a:rPr lang="ko-KR" altLang="en-US" b="1" i="0" dirty="0">
                <a:solidFill>
                  <a:srgbClr val="202124"/>
                </a:solidFill>
                <a:effectLst/>
                <a:latin typeface="+mn-ea"/>
              </a:rPr>
              <a:t>혹은 잘못된 명령어 전달하는 상황에서 어떻게 시스템들의 기능을 정상으로 유지시키고</a:t>
            </a:r>
            <a:r>
              <a:rPr lang="en-US" altLang="ko-KR" b="1" i="0" dirty="0">
                <a:solidFill>
                  <a:srgbClr val="202124"/>
                </a:solidFill>
                <a:effectLst/>
                <a:latin typeface="+mn-ea"/>
              </a:rPr>
              <a:t>, </a:t>
            </a:r>
            <a:r>
              <a:rPr lang="ko-KR" altLang="en-US" b="1" i="0" dirty="0">
                <a:solidFill>
                  <a:srgbClr val="202124"/>
                </a:solidFill>
                <a:effectLst/>
                <a:latin typeface="+mn-ea"/>
              </a:rPr>
              <a:t>체계를 정상 작동 시킬 수 있는지 고민하는 일종의 사고 실험이다</a:t>
            </a:r>
            <a:r>
              <a:rPr lang="en-US" altLang="ko-KR" b="1" i="0" dirty="0">
                <a:solidFill>
                  <a:srgbClr val="202124"/>
                </a:solidFill>
                <a:effectLst/>
                <a:latin typeface="+mn-ea"/>
              </a:rPr>
              <a:t>.</a:t>
            </a:r>
            <a:endParaRPr kumimoji="1" lang="en-US" altLang="ko-KR" b="1" dirty="0">
              <a:latin typeface="+mn-ea"/>
            </a:endParaRPr>
          </a:p>
          <a:p>
            <a:r>
              <a:rPr kumimoji="1" lang="en-US" altLang="ko-KR" sz="1200" b="1" dirty="0">
                <a:solidFill>
                  <a:srgbClr val="FFC000"/>
                </a:solidFill>
              </a:rPr>
              <a:t>(It is a kind of thought experiment that considers how various systems connected within a system can keep the system functioning normally and operate normally when some of them deliver error codes or incorrect commands.)</a:t>
            </a:r>
          </a:p>
        </p:txBody>
      </p:sp>
    </p:spTree>
    <p:extLst>
      <p:ext uri="{BB962C8B-B14F-4D97-AF65-F5344CB8AC3E}">
        <p14:creationId xmlns:p14="http://schemas.microsoft.com/office/powerpoint/2010/main" val="70420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9B8DA27-8D37-FE72-F5D9-01B92669201B}"/>
              </a:ext>
            </a:extLst>
          </p:cNvPr>
          <p:cNvSpPr/>
          <p:nvPr/>
        </p:nvSpPr>
        <p:spPr>
          <a:xfrm>
            <a:off x="0" y="0"/>
            <a:ext cx="12192000" cy="1085850"/>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2.2</a:t>
            </a:r>
            <a:r>
              <a:rPr kumimoji="1" lang="ko-KR" altLang="en-US" sz="2400" b="1" dirty="0" err="1"/>
              <a:t>핀테크로서의</a:t>
            </a:r>
            <a:r>
              <a:rPr kumimoji="1" lang="ko-KR" altLang="en-US" sz="2400" b="1" dirty="0"/>
              <a:t> 블록체인 기술</a:t>
            </a:r>
            <a:endParaRPr kumimoji="1" lang="en-US" altLang="ko-Kore-KR" sz="2400" b="1" dirty="0"/>
          </a:p>
        </p:txBody>
      </p:sp>
      <p:sp>
        <p:nvSpPr>
          <p:cNvPr id="5" name="TextBox 4">
            <a:extLst>
              <a:ext uri="{FF2B5EF4-FFF2-40B4-BE49-F238E27FC236}">
                <a16:creationId xmlns:a16="http://schemas.microsoft.com/office/drawing/2014/main" id="{86836784-55BE-3E82-EEBB-7CC2FF32D8D8}"/>
              </a:ext>
            </a:extLst>
          </p:cNvPr>
          <p:cNvSpPr txBox="1"/>
          <p:nvPr/>
        </p:nvSpPr>
        <p:spPr>
          <a:xfrm>
            <a:off x="59531" y="1195328"/>
            <a:ext cx="12072938" cy="2862322"/>
          </a:xfrm>
          <a:prstGeom prst="rect">
            <a:avLst/>
          </a:prstGeom>
          <a:noFill/>
        </p:spPr>
        <p:txBody>
          <a:bodyPr wrap="square" rtlCol="0">
            <a:spAutoFit/>
          </a:bodyPr>
          <a:lstStyle/>
          <a:p>
            <a:r>
              <a:rPr kumimoji="1" lang="en-US" altLang="ko-KR" b="1" dirty="0"/>
              <a:t>-</a:t>
            </a:r>
            <a:r>
              <a:rPr kumimoji="1" lang="ko-KR" altLang="en-US" b="1" dirty="0" err="1"/>
              <a:t>핀테크는</a:t>
            </a:r>
            <a:r>
              <a:rPr kumimoji="1" lang="ko-KR" altLang="en-US" b="1" dirty="0"/>
              <a:t> 새로운 </a:t>
            </a:r>
            <a:r>
              <a:rPr kumimoji="1" lang="en-US" altLang="ko-KR" b="1" dirty="0"/>
              <a:t>IT</a:t>
            </a:r>
            <a:r>
              <a:rPr kumimoji="1" lang="ko-KR" altLang="en-US" b="1" dirty="0" err="1"/>
              <a:t>를</a:t>
            </a:r>
            <a:r>
              <a:rPr kumimoji="1" lang="ko-KR" altLang="en-US" b="1" dirty="0"/>
              <a:t> 이용한 혁신적인 금융 서비스를 일컫는 용어이다</a:t>
            </a:r>
            <a:r>
              <a:rPr kumimoji="1" lang="en-US" altLang="ko-KR" b="1" dirty="0"/>
              <a:t>.</a:t>
            </a:r>
            <a:r>
              <a:rPr kumimoji="1" lang="en-US" altLang="ko-KR" sz="1200" b="1" dirty="0">
                <a:solidFill>
                  <a:srgbClr val="FFC000"/>
                </a:solidFill>
              </a:rPr>
              <a:t>(Finland is a term that refers to innovative financial services using new IT.)</a:t>
            </a:r>
          </a:p>
          <a:p>
            <a:endParaRPr kumimoji="1" lang="en-US" altLang="ko-KR" b="1" dirty="0"/>
          </a:p>
          <a:p>
            <a:r>
              <a:rPr kumimoji="1" lang="en-US" altLang="ko-KR" b="1" dirty="0"/>
              <a:t>-</a:t>
            </a:r>
            <a:r>
              <a:rPr kumimoji="1" lang="ko-KR" altLang="en-US" b="1" dirty="0" err="1"/>
              <a:t>핀테크는</a:t>
            </a:r>
            <a:r>
              <a:rPr kumimoji="1" lang="ko-KR" altLang="en-US" b="1" dirty="0"/>
              <a:t> 자산관리</a:t>
            </a:r>
            <a:r>
              <a:rPr kumimoji="1" lang="en-US" altLang="ko-KR" b="1" dirty="0"/>
              <a:t>,</a:t>
            </a:r>
            <a:r>
              <a:rPr kumimoji="1" lang="ko-KR" altLang="en-US" b="1" dirty="0"/>
              <a:t> 회계 결산</a:t>
            </a:r>
            <a:r>
              <a:rPr kumimoji="1" lang="en-US" altLang="ko-KR" b="1" dirty="0"/>
              <a:t>,</a:t>
            </a:r>
            <a:r>
              <a:rPr kumimoji="1" lang="ko-KR" altLang="en-US" b="1" dirty="0"/>
              <a:t> 투자</a:t>
            </a:r>
            <a:r>
              <a:rPr kumimoji="1" lang="en-US" altLang="ko-KR" b="1" dirty="0"/>
              <a:t>,</a:t>
            </a:r>
            <a:r>
              <a:rPr kumimoji="1" lang="ko-KR" altLang="en-US" b="1" dirty="0"/>
              <a:t> 가상 화폐와 같은 영역이 포함된다</a:t>
            </a:r>
            <a:r>
              <a:rPr kumimoji="1" lang="en-US" altLang="ko-KR" b="1" dirty="0"/>
              <a:t>.</a:t>
            </a:r>
            <a:r>
              <a:rPr kumimoji="1" lang="en-US" altLang="ko-KR" sz="1200" b="1" dirty="0">
                <a:solidFill>
                  <a:srgbClr val="FFC000"/>
                </a:solidFill>
              </a:rPr>
              <a:t>(Fintech includes areas such as asset management, accounting settlement, investment, and virtual currency.)</a:t>
            </a:r>
          </a:p>
          <a:p>
            <a:endParaRPr kumimoji="1" lang="en-US" altLang="ko-KR" b="1" dirty="0"/>
          </a:p>
          <a:p>
            <a:r>
              <a:rPr kumimoji="1" lang="en-US" altLang="ko-KR" b="1" dirty="0"/>
              <a:t>-</a:t>
            </a:r>
            <a:r>
              <a:rPr kumimoji="1" lang="ko-KR" altLang="en-US" b="1" dirty="0"/>
              <a:t>최근에는 앞서 설명한 것처럼 블록체인이 금융 인프라에 혁명을 일으키는 기술로 주목 받기 시작했다</a:t>
            </a:r>
            <a:r>
              <a:rPr kumimoji="1" lang="en-US" altLang="ko-KR" b="1" dirty="0"/>
              <a:t>.</a:t>
            </a:r>
            <a:r>
              <a:rPr kumimoji="1" lang="en-US" altLang="ko-KR" sz="1200" b="1" dirty="0">
                <a:solidFill>
                  <a:srgbClr val="FFC000"/>
                </a:solidFill>
              </a:rPr>
              <a:t>(Recently, as described above, blockchain has begun to draw attention as a technology that revolutionizes financial infrastructure.)</a:t>
            </a:r>
          </a:p>
          <a:p>
            <a:endParaRPr kumimoji="1" lang="en-US" altLang="ko-KR" b="1" dirty="0"/>
          </a:p>
          <a:p>
            <a:endParaRPr kumimoji="1" lang="en-US" altLang="ko-KR" b="1" dirty="0"/>
          </a:p>
          <a:p>
            <a:endParaRPr kumimoji="1" lang="en-US" altLang="ko-KR" b="1" dirty="0"/>
          </a:p>
        </p:txBody>
      </p:sp>
      <p:sp>
        <p:nvSpPr>
          <p:cNvPr id="7" name="TextBox 6">
            <a:extLst>
              <a:ext uri="{FF2B5EF4-FFF2-40B4-BE49-F238E27FC236}">
                <a16:creationId xmlns:a16="http://schemas.microsoft.com/office/drawing/2014/main" id="{E47BEAFE-706A-60F6-032A-D46FD2427F85}"/>
              </a:ext>
            </a:extLst>
          </p:cNvPr>
          <p:cNvSpPr txBox="1"/>
          <p:nvPr/>
        </p:nvSpPr>
        <p:spPr>
          <a:xfrm>
            <a:off x="0" y="4236511"/>
            <a:ext cx="12072938" cy="2954655"/>
          </a:xfrm>
          <a:prstGeom prst="rect">
            <a:avLst/>
          </a:prstGeom>
          <a:noFill/>
        </p:spPr>
        <p:txBody>
          <a:bodyPr wrap="square" rtlCol="0">
            <a:spAutoFit/>
          </a:bodyPr>
          <a:lstStyle/>
          <a:p>
            <a:r>
              <a:rPr kumimoji="1" lang="en-US" altLang="ko-KR" b="1" dirty="0"/>
              <a:t>-2015</a:t>
            </a:r>
            <a:r>
              <a:rPr kumimoji="1" lang="ko-KR" altLang="en-US" b="1" dirty="0"/>
              <a:t>년 상반기에는 </a:t>
            </a:r>
            <a:r>
              <a:rPr kumimoji="1" lang="en-US" altLang="ko-KR" b="1" dirty="0"/>
              <a:t>‘</a:t>
            </a:r>
            <a:r>
              <a:rPr kumimoji="1" lang="ko-KR" altLang="en-US" b="1" dirty="0" err="1"/>
              <a:t>비트코인</a:t>
            </a:r>
            <a:r>
              <a:rPr kumimoji="1" lang="en-US" altLang="ko-KR" b="1" dirty="0"/>
              <a:t>’</a:t>
            </a:r>
            <a:r>
              <a:rPr kumimoji="1" lang="ko-KR" altLang="en-US" b="1" dirty="0"/>
              <a:t>을 가상 통화의 영역으로만 생각했다</a:t>
            </a:r>
            <a:r>
              <a:rPr kumimoji="1" lang="en-US" altLang="ko-KR" b="1" dirty="0"/>
              <a:t>.</a:t>
            </a:r>
            <a:r>
              <a:rPr kumimoji="1" lang="en-US" altLang="ko-KR" sz="1200" b="1" dirty="0">
                <a:solidFill>
                  <a:srgbClr val="FFC000"/>
                </a:solidFill>
              </a:rPr>
              <a:t>(In the first half of 2015, 'Bitcoin' was considered only as an area of virtual currency.)</a:t>
            </a:r>
          </a:p>
          <a:p>
            <a:endParaRPr kumimoji="1" lang="en-US" altLang="ko-KR" b="1" dirty="0"/>
          </a:p>
          <a:p>
            <a:r>
              <a:rPr kumimoji="1" lang="en-US" altLang="ko-KR" b="1" dirty="0"/>
              <a:t>-2015</a:t>
            </a:r>
            <a:r>
              <a:rPr kumimoji="1" lang="ko-KR" altLang="en-US" b="1" dirty="0"/>
              <a:t>년 하반기부터는 블록체인 기술인 </a:t>
            </a:r>
            <a:r>
              <a:rPr kumimoji="1" lang="en-US" altLang="ko-KR" b="1" dirty="0"/>
              <a:t>’</a:t>
            </a:r>
            <a:r>
              <a:rPr kumimoji="1" lang="ko-KR" altLang="en-US" b="1" dirty="0"/>
              <a:t>분산 원장</a:t>
            </a:r>
            <a:r>
              <a:rPr kumimoji="1" lang="en-US" altLang="ko-KR" b="1" dirty="0"/>
              <a:t>’</a:t>
            </a:r>
            <a:r>
              <a:rPr kumimoji="1" lang="ko-KR" altLang="en-US" b="1" dirty="0"/>
              <a:t> 이라는 키워드가 주목받기 시작한다</a:t>
            </a:r>
            <a:r>
              <a:rPr kumimoji="1" lang="en-US" altLang="ko-KR" b="1" dirty="0"/>
              <a:t>.</a:t>
            </a:r>
            <a:r>
              <a:rPr kumimoji="1" lang="en-US" altLang="ko-KR" sz="1200" b="1" dirty="0">
                <a:solidFill>
                  <a:srgbClr val="FFC000"/>
                </a:solidFill>
              </a:rPr>
              <a:t>(From the second half of 2015, the keyword 'distributed ledger', a blockchain technology, will begin to draw attention.)</a:t>
            </a:r>
          </a:p>
          <a:p>
            <a:endParaRPr kumimoji="1" lang="en-US" altLang="ko-KR" b="1" dirty="0"/>
          </a:p>
          <a:p>
            <a:r>
              <a:rPr kumimoji="1" lang="en-US" altLang="ko-KR" b="1" dirty="0"/>
              <a:t>-</a:t>
            </a:r>
            <a:r>
              <a:rPr kumimoji="1" lang="ko-KR" altLang="en-US" b="1" dirty="0"/>
              <a:t>이를 계기로 </a:t>
            </a:r>
            <a:r>
              <a:rPr kumimoji="1" lang="ko-KR" altLang="en-US" b="1" dirty="0" err="1"/>
              <a:t>비트코인이나</a:t>
            </a:r>
            <a:r>
              <a:rPr kumimoji="1" lang="ko-KR" altLang="en-US" b="1" dirty="0"/>
              <a:t> 블록체인에 대한 부정적인 이미지가 불식되고 </a:t>
            </a:r>
            <a:r>
              <a:rPr kumimoji="1" lang="ko-KR" altLang="en-US" b="1" dirty="0" err="1"/>
              <a:t>핀테크</a:t>
            </a:r>
            <a:r>
              <a:rPr kumimoji="1" lang="ko-KR" altLang="en-US" b="1" dirty="0"/>
              <a:t> 핵심 기술로서 블록체인의 인지도가 높아졌다</a:t>
            </a:r>
            <a:r>
              <a:rPr kumimoji="1" lang="en-US" altLang="ko-KR" b="1" dirty="0"/>
              <a:t>.</a:t>
            </a:r>
            <a:r>
              <a:rPr kumimoji="1" lang="en-US" altLang="ko-KR" sz="1200" b="1" dirty="0">
                <a:solidFill>
                  <a:srgbClr val="FFC000"/>
                </a:solidFill>
              </a:rPr>
              <a:t>(As a result, negative images of Bitcoin or blockchain have been dispelled and blockchain's recognition as a core technology in fintech has increased.)</a:t>
            </a:r>
          </a:p>
          <a:p>
            <a:endParaRPr kumimoji="1" lang="en-US" altLang="ko-KR" b="1" dirty="0"/>
          </a:p>
          <a:p>
            <a:endParaRPr kumimoji="1" lang="en-US" altLang="ko-KR" b="1" dirty="0"/>
          </a:p>
        </p:txBody>
      </p:sp>
      <p:sp>
        <p:nvSpPr>
          <p:cNvPr id="8" name="직사각형 7">
            <a:extLst>
              <a:ext uri="{FF2B5EF4-FFF2-40B4-BE49-F238E27FC236}">
                <a16:creationId xmlns:a16="http://schemas.microsoft.com/office/drawing/2014/main" id="{8FEE2875-B633-9E5A-03A2-3857E45310A4}"/>
              </a:ext>
            </a:extLst>
          </p:cNvPr>
          <p:cNvSpPr/>
          <p:nvPr/>
        </p:nvSpPr>
        <p:spPr>
          <a:xfrm>
            <a:off x="59531" y="3339300"/>
            <a:ext cx="5114925" cy="530781"/>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2400" b="1" dirty="0" err="1"/>
              <a:t>핀테크와</a:t>
            </a:r>
            <a:r>
              <a:rPr kumimoji="1" lang="ko-KR" altLang="en-US" sz="2400" b="1" dirty="0"/>
              <a:t> 블록체인</a:t>
            </a:r>
            <a:endParaRPr kumimoji="1" lang="en-US" altLang="ko-Kore-KR" sz="2400" b="1" dirty="0"/>
          </a:p>
        </p:txBody>
      </p:sp>
    </p:spTree>
    <p:extLst>
      <p:ext uri="{BB962C8B-B14F-4D97-AF65-F5344CB8AC3E}">
        <p14:creationId xmlns:p14="http://schemas.microsoft.com/office/powerpoint/2010/main" val="145944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D93D522-BD9D-8ABC-9D38-BD65240F716C}"/>
              </a:ext>
            </a:extLst>
          </p:cNvPr>
          <p:cNvSpPr/>
          <p:nvPr/>
        </p:nvSpPr>
        <p:spPr>
          <a:xfrm>
            <a:off x="0" y="0"/>
            <a:ext cx="12192000" cy="1085850"/>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2.3</a:t>
            </a:r>
            <a:r>
              <a:rPr kumimoji="1" lang="ko-KR" altLang="en-US" sz="2400" b="1" dirty="0"/>
              <a:t> 시스템 개발 </a:t>
            </a:r>
            <a:r>
              <a:rPr kumimoji="1" lang="ko-KR" altLang="en-US" sz="2400" b="1" dirty="0" err="1"/>
              <a:t>기술로서의</a:t>
            </a:r>
            <a:r>
              <a:rPr kumimoji="1" lang="ko-KR" altLang="en-US" sz="2400" b="1" dirty="0"/>
              <a:t> 블록체인</a:t>
            </a:r>
            <a:endParaRPr kumimoji="1" lang="en-US" altLang="ko-Kore-KR" sz="2400" b="1" dirty="0"/>
          </a:p>
        </p:txBody>
      </p:sp>
      <p:sp>
        <p:nvSpPr>
          <p:cNvPr id="6" name="TextBox 5">
            <a:extLst>
              <a:ext uri="{FF2B5EF4-FFF2-40B4-BE49-F238E27FC236}">
                <a16:creationId xmlns:a16="http://schemas.microsoft.com/office/drawing/2014/main" id="{63438A59-3F36-A106-4B6A-E6C4A86B6B5A}"/>
              </a:ext>
            </a:extLst>
          </p:cNvPr>
          <p:cNvSpPr txBox="1"/>
          <p:nvPr/>
        </p:nvSpPr>
        <p:spPr>
          <a:xfrm>
            <a:off x="59531" y="1195328"/>
            <a:ext cx="12072938" cy="2585323"/>
          </a:xfrm>
          <a:prstGeom prst="rect">
            <a:avLst/>
          </a:prstGeom>
          <a:noFill/>
        </p:spPr>
        <p:txBody>
          <a:bodyPr wrap="square" rtlCol="0">
            <a:spAutoFit/>
          </a:bodyPr>
          <a:lstStyle/>
          <a:p>
            <a:r>
              <a:rPr kumimoji="1" lang="en-US" altLang="ko-KR" b="1" dirty="0"/>
              <a:t>-AJAX</a:t>
            </a:r>
            <a:r>
              <a:rPr kumimoji="1" lang="ko-KR" altLang="en-US" b="1" dirty="0"/>
              <a:t>는 분산화에서 중앙 집중화로 향하고 있는 웹 시스템의 흐름을 다시금 분산화로 이동 시키는 원동력이 됐다</a:t>
            </a:r>
            <a:r>
              <a:rPr kumimoji="1" lang="en-US" altLang="ko-KR" b="1" dirty="0"/>
              <a:t>.</a:t>
            </a:r>
          </a:p>
          <a:p>
            <a:r>
              <a:rPr kumimoji="1" lang="ko-KR" altLang="en-US" b="1" dirty="0"/>
              <a:t>이 흐름은 블록체인과 거의 비슷하게 느껴진다</a:t>
            </a:r>
            <a:r>
              <a:rPr kumimoji="1" lang="en-US" altLang="ko-KR" b="1" dirty="0"/>
              <a:t>.</a:t>
            </a:r>
            <a:r>
              <a:rPr kumimoji="1" lang="en-US" altLang="ko-KR" sz="1200" b="1" dirty="0">
                <a:solidFill>
                  <a:srgbClr val="FFC000"/>
                </a:solidFill>
              </a:rPr>
              <a:t>(AJAX has become the driving force behind moving the flow of web systems from decentralization to centralization back to decentralization.</a:t>
            </a:r>
            <a:r>
              <a:rPr kumimoji="1" lang="ko-KR" altLang="en-US" sz="1200" b="1" dirty="0">
                <a:solidFill>
                  <a:srgbClr val="FFC000"/>
                </a:solidFill>
              </a:rPr>
              <a:t> </a:t>
            </a:r>
            <a:r>
              <a:rPr kumimoji="1" lang="en-US" altLang="ko-KR" sz="1200" b="1" dirty="0">
                <a:solidFill>
                  <a:srgbClr val="FFC000"/>
                </a:solidFill>
              </a:rPr>
              <a:t>This flow feels almost like a blockchain.)</a:t>
            </a:r>
          </a:p>
          <a:p>
            <a:endParaRPr kumimoji="1" lang="en-US" altLang="ko-KR" sz="1200" b="1" dirty="0">
              <a:solidFill>
                <a:srgbClr val="FFC000"/>
              </a:solidFill>
            </a:endParaRPr>
          </a:p>
          <a:p>
            <a:r>
              <a:rPr kumimoji="1" lang="en-US" altLang="ko-KR" b="1" dirty="0"/>
              <a:t>-</a:t>
            </a:r>
            <a:r>
              <a:rPr kumimoji="1" lang="ko-KR" altLang="en-US" b="1" dirty="0"/>
              <a:t>블록체인은 기존 기술의 조합으로 구성돼 있다</a:t>
            </a:r>
            <a:r>
              <a:rPr kumimoji="1" lang="en-US" altLang="ko-KR" b="1" dirty="0"/>
              <a:t>.</a:t>
            </a:r>
            <a:r>
              <a:rPr kumimoji="1" lang="en-US" altLang="ko-KR" sz="1200" b="1" dirty="0">
                <a:solidFill>
                  <a:srgbClr val="FFC000"/>
                </a:solidFill>
              </a:rPr>
              <a:t>(Blockchain consists of a combination of existing technologies)</a:t>
            </a:r>
          </a:p>
          <a:p>
            <a:endParaRPr kumimoji="1" lang="en-US" altLang="ko-KR" b="1" dirty="0"/>
          </a:p>
          <a:p>
            <a:r>
              <a:rPr kumimoji="1" lang="en-US" altLang="ko-KR" b="1" dirty="0"/>
              <a:t>-AJAX</a:t>
            </a:r>
            <a:r>
              <a:rPr kumimoji="1" lang="ko-KR" altLang="en-US" b="1" dirty="0"/>
              <a:t>가 </a:t>
            </a:r>
            <a:r>
              <a:rPr kumimoji="1" lang="en-US" altLang="ko-KR" b="1" dirty="0"/>
              <a:t>‘</a:t>
            </a:r>
            <a:r>
              <a:rPr kumimoji="1" lang="ko-KR" altLang="en-US" b="1" dirty="0"/>
              <a:t>웹 시스템에서 클라이언트를 고도화 하는 기술</a:t>
            </a:r>
            <a:r>
              <a:rPr kumimoji="1" lang="en-US" altLang="ko-KR" b="1" dirty="0"/>
              <a:t>’ </a:t>
            </a:r>
            <a:r>
              <a:rPr kumimoji="1" lang="ko-KR" altLang="en-US" b="1" dirty="0"/>
              <a:t>이라고 한다면 블록체인은 </a:t>
            </a:r>
            <a:r>
              <a:rPr kumimoji="1" lang="en-US" altLang="ko-KR" b="1" dirty="0"/>
              <a:t>‘</a:t>
            </a:r>
            <a:r>
              <a:rPr kumimoji="1" lang="ko-KR" altLang="en-US" b="1" dirty="0"/>
              <a:t>서버 기능을 분화하는 기술</a:t>
            </a:r>
            <a:r>
              <a:rPr kumimoji="1" lang="en-US" altLang="ko-KR" b="1" dirty="0"/>
              <a:t>’</a:t>
            </a:r>
            <a:r>
              <a:rPr kumimoji="1" lang="ko-KR" altLang="en-US" b="1" dirty="0"/>
              <a:t>이라고 할 수 있다</a:t>
            </a:r>
            <a:r>
              <a:rPr kumimoji="1" lang="en-US" altLang="ko-KR" b="1" dirty="0"/>
              <a:t>.</a:t>
            </a:r>
            <a:r>
              <a:rPr kumimoji="1" lang="en-US" altLang="ko-KR" sz="1200" b="1" dirty="0">
                <a:solidFill>
                  <a:srgbClr val="FFC000"/>
                </a:solidFill>
              </a:rPr>
              <a:t>(If AJAX is a "technology to upgrade clients in a web system," blockchain can be said to be a "technology to differentiate server functions.”)</a:t>
            </a:r>
          </a:p>
          <a:p>
            <a:endParaRPr kumimoji="1" lang="en-US" altLang="ko-KR" b="1" dirty="0"/>
          </a:p>
        </p:txBody>
      </p:sp>
      <p:grpSp>
        <p:nvGrpSpPr>
          <p:cNvPr id="24" name="그룹 23">
            <a:extLst>
              <a:ext uri="{FF2B5EF4-FFF2-40B4-BE49-F238E27FC236}">
                <a16:creationId xmlns:a16="http://schemas.microsoft.com/office/drawing/2014/main" id="{840C01AF-3F8E-187A-2D02-7390EBDC0875}"/>
              </a:ext>
            </a:extLst>
          </p:cNvPr>
          <p:cNvGrpSpPr/>
          <p:nvPr/>
        </p:nvGrpSpPr>
        <p:grpSpPr>
          <a:xfrm>
            <a:off x="1831565" y="3289610"/>
            <a:ext cx="8442479" cy="3568390"/>
            <a:chOff x="173549" y="3287702"/>
            <a:chExt cx="8356089" cy="3582442"/>
          </a:xfrm>
        </p:grpSpPr>
        <p:cxnSp>
          <p:nvCxnSpPr>
            <p:cNvPr id="8" name="직선 화살표 연결선 7">
              <a:extLst>
                <a:ext uri="{FF2B5EF4-FFF2-40B4-BE49-F238E27FC236}">
                  <a16:creationId xmlns:a16="http://schemas.microsoft.com/office/drawing/2014/main" id="{818F453C-67C1-FA99-8766-853D8D06A344}"/>
                </a:ext>
              </a:extLst>
            </p:cNvPr>
            <p:cNvCxnSpPr>
              <a:cxnSpLocks/>
            </p:cNvCxnSpPr>
            <p:nvPr/>
          </p:nvCxnSpPr>
          <p:spPr>
            <a:xfrm flipV="1">
              <a:off x="842961" y="3597294"/>
              <a:ext cx="0" cy="2797136"/>
            </a:xfrm>
            <a:prstGeom prst="straightConnector1">
              <a:avLst/>
            </a:prstGeom>
            <a:ln w="539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B2D4FA15-02C3-86C1-175D-F6A477B9AA91}"/>
                </a:ext>
              </a:extLst>
            </p:cNvPr>
            <p:cNvCxnSpPr>
              <a:cxnSpLocks/>
            </p:cNvCxnSpPr>
            <p:nvPr/>
          </p:nvCxnSpPr>
          <p:spPr>
            <a:xfrm>
              <a:off x="842963" y="4995862"/>
              <a:ext cx="7686675" cy="0"/>
            </a:xfrm>
            <a:prstGeom prst="straightConnector1">
              <a:avLst/>
            </a:prstGeom>
            <a:ln w="539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974F97-4C01-DB49-5CE7-B93EBF88546C}"/>
                </a:ext>
              </a:extLst>
            </p:cNvPr>
            <p:cNvSpPr txBox="1"/>
            <p:nvPr/>
          </p:nvSpPr>
          <p:spPr>
            <a:xfrm>
              <a:off x="173549" y="3287702"/>
              <a:ext cx="1338828" cy="369332"/>
            </a:xfrm>
            <a:prstGeom prst="rect">
              <a:avLst/>
            </a:prstGeom>
            <a:noFill/>
          </p:spPr>
          <p:txBody>
            <a:bodyPr wrap="none" rtlCol="0">
              <a:spAutoFit/>
            </a:bodyPr>
            <a:lstStyle/>
            <a:p>
              <a:r>
                <a:rPr kumimoji="1" lang="ko-Kore-KR" altLang="en-US" dirty="0"/>
                <a:t>중앙집중형</a:t>
              </a:r>
            </a:p>
          </p:txBody>
        </p:sp>
        <p:sp>
          <p:nvSpPr>
            <p:cNvPr id="14" name="TextBox 13">
              <a:extLst>
                <a:ext uri="{FF2B5EF4-FFF2-40B4-BE49-F238E27FC236}">
                  <a16:creationId xmlns:a16="http://schemas.microsoft.com/office/drawing/2014/main" id="{63CA06C4-A756-03B3-6FB6-F9C7B5803D7F}"/>
                </a:ext>
              </a:extLst>
            </p:cNvPr>
            <p:cNvSpPr txBox="1"/>
            <p:nvPr/>
          </p:nvSpPr>
          <p:spPr>
            <a:xfrm>
              <a:off x="404381" y="6500812"/>
              <a:ext cx="877163" cy="369332"/>
            </a:xfrm>
            <a:prstGeom prst="rect">
              <a:avLst/>
            </a:prstGeom>
            <a:noFill/>
          </p:spPr>
          <p:txBody>
            <a:bodyPr wrap="none" rtlCol="0">
              <a:spAutoFit/>
            </a:bodyPr>
            <a:lstStyle/>
            <a:p>
              <a:r>
                <a:rPr kumimoji="1" lang="ko-Kore-KR" altLang="en-US" dirty="0"/>
                <a:t>분산형</a:t>
              </a:r>
            </a:p>
          </p:txBody>
        </p:sp>
        <p:sp>
          <p:nvSpPr>
            <p:cNvPr id="16" name="모서리가 둥근 직사각형 15">
              <a:extLst>
                <a:ext uri="{FF2B5EF4-FFF2-40B4-BE49-F238E27FC236}">
                  <a16:creationId xmlns:a16="http://schemas.microsoft.com/office/drawing/2014/main" id="{7ADEFD13-77B5-2403-E180-0031CB71DCC4}"/>
                </a:ext>
              </a:extLst>
            </p:cNvPr>
            <p:cNvSpPr/>
            <p:nvPr/>
          </p:nvSpPr>
          <p:spPr>
            <a:xfrm>
              <a:off x="1281544" y="3657034"/>
              <a:ext cx="1833131" cy="500629"/>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200" dirty="0">
                  <a:solidFill>
                    <a:sysClr val="windowText" lastClr="000000"/>
                  </a:solidFill>
                </a:rPr>
                <a:t>메인</a:t>
              </a:r>
              <a:r>
                <a:rPr kumimoji="1" lang="ko-KR" altLang="en-US" sz="1200" dirty="0">
                  <a:solidFill>
                    <a:sysClr val="windowText" lastClr="000000"/>
                  </a:solidFill>
                </a:rPr>
                <a:t> 프레임</a:t>
              </a:r>
              <a:endParaRPr kumimoji="1" lang="ko-Kore-KR" altLang="en-US" sz="1200" dirty="0">
                <a:solidFill>
                  <a:sysClr val="windowText" lastClr="000000"/>
                </a:solidFill>
              </a:endParaRPr>
            </a:p>
          </p:txBody>
        </p:sp>
        <p:sp>
          <p:nvSpPr>
            <p:cNvPr id="17" name="모서리가 둥근 직사각형 16">
              <a:extLst>
                <a:ext uri="{FF2B5EF4-FFF2-40B4-BE49-F238E27FC236}">
                  <a16:creationId xmlns:a16="http://schemas.microsoft.com/office/drawing/2014/main" id="{2A000111-408D-ECFE-1C99-161F065AEB98}"/>
                </a:ext>
              </a:extLst>
            </p:cNvPr>
            <p:cNvSpPr/>
            <p:nvPr/>
          </p:nvSpPr>
          <p:spPr>
            <a:xfrm>
              <a:off x="2417400" y="5662672"/>
              <a:ext cx="1833131" cy="500629"/>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200" dirty="0">
                  <a:solidFill>
                    <a:sysClr val="windowText" lastClr="000000"/>
                  </a:solidFill>
                </a:rPr>
                <a:t>클라이언트</a:t>
              </a:r>
              <a:r>
                <a:rPr kumimoji="1" lang="ko-KR" altLang="en-US" sz="1200" dirty="0">
                  <a:solidFill>
                    <a:sysClr val="windowText" lastClr="000000"/>
                  </a:solidFill>
                </a:rPr>
                <a:t> 서버형 시스템</a:t>
              </a:r>
              <a:endParaRPr kumimoji="1" lang="ko-Kore-KR" altLang="en-US" sz="1200" dirty="0">
                <a:solidFill>
                  <a:sysClr val="windowText" lastClr="000000"/>
                </a:solidFill>
              </a:endParaRPr>
            </a:p>
          </p:txBody>
        </p:sp>
        <p:sp>
          <p:nvSpPr>
            <p:cNvPr id="18" name="모서리가 둥근 직사각형 17">
              <a:extLst>
                <a:ext uri="{FF2B5EF4-FFF2-40B4-BE49-F238E27FC236}">
                  <a16:creationId xmlns:a16="http://schemas.microsoft.com/office/drawing/2014/main" id="{D70BE2CA-2616-B21B-D2FA-DF940A61DCAD}"/>
                </a:ext>
              </a:extLst>
            </p:cNvPr>
            <p:cNvSpPr/>
            <p:nvPr/>
          </p:nvSpPr>
          <p:spPr>
            <a:xfrm>
              <a:off x="3553257" y="3657034"/>
              <a:ext cx="1833131" cy="500629"/>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200" dirty="0">
                  <a:solidFill>
                    <a:sysClr val="windowText" lastClr="000000"/>
                  </a:solidFill>
                </a:rPr>
                <a:t>웹</a:t>
              </a:r>
              <a:r>
                <a:rPr kumimoji="1" lang="ko-KR" altLang="en-US" sz="1200" dirty="0">
                  <a:solidFill>
                    <a:sysClr val="windowText" lastClr="000000"/>
                  </a:solidFill>
                </a:rPr>
                <a:t> 서버</a:t>
              </a:r>
              <a:r>
                <a:rPr kumimoji="1" lang="en-US" altLang="ko-KR" sz="1200" dirty="0">
                  <a:solidFill>
                    <a:sysClr val="windowText" lastClr="000000"/>
                  </a:solidFill>
                </a:rPr>
                <a:t>/</a:t>
              </a:r>
            </a:p>
            <a:p>
              <a:pPr algn="ctr"/>
              <a:r>
                <a:rPr kumimoji="1" lang="ko-KR" altLang="en-US" sz="1200" dirty="0">
                  <a:solidFill>
                    <a:sysClr val="windowText" lastClr="000000"/>
                  </a:solidFill>
                </a:rPr>
                <a:t>씬 클라이언트</a:t>
              </a:r>
              <a:endParaRPr kumimoji="1" lang="ko-Kore-KR" altLang="en-US" sz="1200" dirty="0">
                <a:solidFill>
                  <a:sysClr val="windowText" lastClr="000000"/>
                </a:solidFill>
              </a:endParaRPr>
            </a:p>
          </p:txBody>
        </p:sp>
        <p:sp>
          <p:nvSpPr>
            <p:cNvPr id="19" name="모서리가 둥근 직사각형 18">
              <a:extLst>
                <a:ext uri="{FF2B5EF4-FFF2-40B4-BE49-F238E27FC236}">
                  <a16:creationId xmlns:a16="http://schemas.microsoft.com/office/drawing/2014/main" id="{923C3F2A-A078-D597-6793-7110A124C0AD}"/>
                </a:ext>
              </a:extLst>
            </p:cNvPr>
            <p:cNvSpPr/>
            <p:nvPr/>
          </p:nvSpPr>
          <p:spPr>
            <a:xfrm>
              <a:off x="4836965" y="5662672"/>
              <a:ext cx="1833131" cy="500629"/>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ln w="0"/>
                  <a:solidFill>
                    <a:schemeClr val="tx1"/>
                  </a:solidFill>
                  <a:effectLst>
                    <a:outerShdw blurRad="38100" dist="19050" dir="2700000" algn="tl" rotWithShape="0">
                      <a:schemeClr val="dk1">
                        <a:alpha val="40000"/>
                      </a:schemeClr>
                    </a:outerShdw>
                  </a:effectLst>
                </a:rPr>
                <a:t>AJAX</a:t>
              </a:r>
              <a:r>
                <a:rPr kumimoji="1" lang="ko-KR" altLang="en-US" sz="1200" dirty="0">
                  <a:ln w="0"/>
                  <a:solidFill>
                    <a:schemeClr val="tx1"/>
                  </a:solidFill>
                  <a:effectLst>
                    <a:outerShdw blurRad="38100" dist="19050" dir="2700000" algn="tl" rotWithShape="0">
                      <a:schemeClr val="dk1">
                        <a:alpha val="40000"/>
                      </a:schemeClr>
                    </a:outerShdw>
                  </a:effectLst>
                </a:rPr>
                <a:t> 응용프로그램</a:t>
              </a:r>
              <a:r>
                <a:rPr kumimoji="1" lang="en-US" altLang="ko-KR" sz="1200" dirty="0">
                  <a:ln w="0"/>
                  <a:solidFill>
                    <a:schemeClr val="tx1"/>
                  </a:solidFill>
                  <a:effectLst>
                    <a:outerShdw blurRad="38100" dist="19050" dir="2700000" algn="tl" rotWithShape="0">
                      <a:schemeClr val="dk1">
                        <a:alpha val="40000"/>
                      </a:schemeClr>
                    </a:outerShdw>
                  </a:effectLst>
                </a:rPr>
                <a:t>/</a:t>
              </a:r>
              <a:r>
                <a:rPr kumimoji="1" lang="ko-KR" altLang="en-US" sz="1200" dirty="0" err="1">
                  <a:ln w="0"/>
                  <a:solidFill>
                    <a:schemeClr val="tx1"/>
                  </a:solidFill>
                  <a:effectLst>
                    <a:outerShdw blurRad="38100" dist="19050" dir="2700000" algn="tl" rotWithShape="0">
                      <a:schemeClr val="dk1">
                        <a:alpha val="40000"/>
                      </a:schemeClr>
                    </a:outerShdw>
                  </a:effectLst>
                </a:rPr>
                <a:t>리티클라이언트</a:t>
              </a:r>
              <a:endParaRPr kumimoji="1" lang="ko-Kore-KR" altLang="en-US" sz="1200" dirty="0">
                <a:ln w="0"/>
                <a:solidFill>
                  <a:schemeClr val="tx1"/>
                </a:solidFill>
                <a:effectLst>
                  <a:outerShdw blurRad="38100" dist="19050" dir="2700000" algn="tl" rotWithShape="0">
                    <a:schemeClr val="dk1">
                      <a:alpha val="40000"/>
                    </a:schemeClr>
                  </a:outerShdw>
                </a:effectLst>
              </a:endParaRPr>
            </a:p>
          </p:txBody>
        </p:sp>
        <p:sp>
          <p:nvSpPr>
            <p:cNvPr id="20" name="모서리가 둥근 직사각형 19">
              <a:extLst>
                <a:ext uri="{FF2B5EF4-FFF2-40B4-BE49-F238E27FC236}">
                  <a16:creationId xmlns:a16="http://schemas.microsoft.com/office/drawing/2014/main" id="{BAB4EA3B-58B5-0ECC-7F3E-DA1A996503CF}"/>
                </a:ext>
              </a:extLst>
            </p:cNvPr>
            <p:cNvSpPr/>
            <p:nvPr/>
          </p:nvSpPr>
          <p:spPr>
            <a:xfrm>
              <a:off x="5824970" y="3657033"/>
              <a:ext cx="1833131" cy="500629"/>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200" dirty="0">
                  <a:solidFill>
                    <a:schemeClr val="tx1"/>
                  </a:solidFill>
                </a:rPr>
                <a:t>클라우드</a:t>
              </a:r>
              <a:r>
                <a:rPr kumimoji="1" lang="ko-KR" altLang="en-US" sz="1200" dirty="0">
                  <a:solidFill>
                    <a:schemeClr val="tx1"/>
                  </a:solidFill>
                </a:rPr>
                <a:t> 컴퓨팅</a:t>
              </a:r>
              <a:endParaRPr kumimoji="1" lang="ko-Kore-KR" altLang="en-US" sz="1200" dirty="0">
                <a:solidFill>
                  <a:schemeClr val="tx1"/>
                </a:solidFill>
              </a:endParaRPr>
            </a:p>
          </p:txBody>
        </p:sp>
      </p:grpSp>
      <p:sp>
        <p:nvSpPr>
          <p:cNvPr id="26" name="자유형 25">
            <a:extLst>
              <a:ext uri="{FF2B5EF4-FFF2-40B4-BE49-F238E27FC236}">
                <a16:creationId xmlns:a16="http://schemas.microsoft.com/office/drawing/2014/main" id="{4ACCF174-40A9-7211-DCE0-ECE5C3909EDD}"/>
              </a:ext>
            </a:extLst>
          </p:cNvPr>
          <p:cNvSpPr/>
          <p:nvPr/>
        </p:nvSpPr>
        <p:spPr>
          <a:xfrm>
            <a:off x="3971925" y="4129086"/>
            <a:ext cx="5257800" cy="1514479"/>
          </a:xfrm>
          <a:custGeom>
            <a:avLst/>
            <a:gdLst>
              <a:gd name="connsiteX0" fmla="*/ 0 w 5257800"/>
              <a:gd name="connsiteY0" fmla="*/ 42864 h 1514479"/>
              <a:gd name="connsiteX1" fmla="*/ 1000125 w 5257800"/>
              <a:gd name="connsiteY1" fmla="*/ 1500189 h 1514479"/>
              <a:gd name="connsiteX2" fmla="*/ 2128838 w 5257800"/>
              <a:gd name="connsiteY2" fmla="*/ 2 h 1514479"/>
              <a:gd name="connsiteX3" fmla="*/ 3314700 w 5257800"/>
              <a:gd name="connsiteY3" fmla="*/ 1514477 h 1514479"/>
              <a:gd name="connsiteX4" fmla="*/ 4357688 w 5257800"/>
              <a:gd name="connsiteY4" fmla="*/ 14289 h 1514479"/>
              <a:gd name="connsiteX5" fmla="*/ 5257800 w 5257800"/>
              <a:gd name="connsiteY5" fmla="*/ 1371602 h 151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7800" h="1514479">
                <a:moveTo>
                  <a:pt x="0" y="42864"/>
                </a:moveTo>
                <a:cubicBezTo>
                  <a:pt x="322659" y="775098"/>
                  <a:pt x="645319" y="1507333"/>
                  <a:pt x="1000125" y="1500189"/>
                </a:cubicBezTo>
                <a:cubicBezTo>
                  <a:pt x="1354931" y="1493045"/>
                  <a:pt x="1743076" y="-2379"/>
                  <a:pt x="2128838" y="2"/>
                </a:cubicBezTo>
                <a:cubicBezTo>
                  <a:pt x="2514600" y="2383"/>
                  <a:pt x="2943225" y="1512096"/>
                  <a:pt x="3314700" y="1514477"/>
                </a:cubicBezTo>
                <a:cubicBezTo>
                  <a:pt x="3686175" y="1516858"/>
                  <a:pt x="4033838" y="38101"/>
                  <a:pt x="4357688" y="14289"/>
                </a:cubicBezTo>
                <a:cubicBezTo>
                  <a:pt x="4681538" y="-9523"/>
                  <a:pt x="5079206" y="1126333"/>
                  <a:pt x="5257800" y="1371602"/>
                </a:cubicBezTo>
              </a:path>
            </a:pathLst>
          </a:custGeom>
          <a:noFill/>
          <a:ln cap="sq">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7" name="TextBox 26">
            <a:extLst>
              <a:ext uri="{FF2B5EF4-FFF2-40B4-BE49-F238E27FC236}">
                <a16:creationId xmlns:a16="http://schemas.microsoft.com/office/drawing/2014/main" id="{E47A57F7-8D53-0F9E-7148-DF900B09B126}"/>
              </a:ext>
            </a:extLst>
          </p:cNvPr>
          <p:cNvSpPr txBox="1"/>
          <p:nvPr/>
        </p:nvSpPr>
        <p:spPr>
          <a:xfrm>
            <a:off x="4920484" y="4692843"/>
            <a:ext cx="1424605" cy="276999"/>
          </a:xfrm>
          <a:prstGeom prst="rect">
            <a:avLst/>
          </a:prstGeom>
          <a:noFill/>
        </p:spPr>
        <p:txBody>
          <a:bodyPr wrap="square" rtlCol="0">
            <a:spAutoFit/>
          </a:bodyPr>
          <a:lstStyle/>
          <a:p>
            <a:r>
              <a:rPr kumimoji="1" lang="ko-KR" altLang="en-US" sz="1200" dirty="0"/>
              <a:t>인터넷</a:t>
            </a:r>
            <a:endParaRPr kumimoji="1" lang="ko-Kore-KR" altLang="en-US" sz="1200" dirty="0"/>
          </a:p>
        </p:txBody>
      </p:sp>
      <p:sp>
        <p:nvSpPr>
          <p:cNvPr id="28" name="TextBox 27">
            <a:extLst>
              <a:ext uri="{FF2B5EF4-FFF2-40B4-BE49-F238E27FC236}">
                <a16:creationId xmlns:a16="http://schemas.microsoft.com/office/drawing/2014/main" id="{81365C08-B1CF-E979-7B0A-04CDAC333FF7}"/>
              </a:ext>
            </a:extLst>
          </p:cNvPr>
          <p:cNvSpPr txBox="1"/>
          <p:nvPr/>
        </p:nvSpPr>
        <p:spPr>
          <a:xfrm>
            <a:off x="3533343" y="5036642"/>
            <a:ext cx="1424605" cy="276999"/>
          </a:xfrm>
          <a:prstGeom prst="rect">
            <a:avLst/>
          </a:prstGeom>
          <a:noFill/>
        </p:spPr>
        <p:txBody>
          <a:bodyPr wrap="square" rtlCol="0">
            <a:spAutoFit/>
          </a:bodyPr>
          <a:lstStyle/>
          <a:p>
            <a:r>
              <a:rPr kumimoji="1" lang="en-US" altLang="ko-KR" sz="1200" dirty="0"/>
              <a:t>1990</a:t>
            </a:r>
            <a:r>
              <a:rPr kumimoji="1" lang="ko-KR" altLang="en-US" sz="1200" dirty="0"/>
              <a:t>년대</a:t>
            </a:r>
            <a:endParaRPr kumimoji="1" lang="ko-Kore-KR" altLang="en-US" sz="1200" dirty="0"/>
          </a:p>
        </p:txBody>
      </p:sp>
      <p:sp>
        <p:nvSpPr>
          <p:cNvPr id="29" name="TextBox 28">
            <a:extLst>
              <a:ext uri="{FF2B5EF4-FFF2-40B4-BE49-F238E27FC236}">
                <a16:creationId xmlns:a16="http://schemas.microsoft.com/office/drawing/2014/main" id="{4D42FCDC-2110-B7D5-5AF3-A10497B523ED}"/>
              </a:ext>
            </a:extLst>
          </p:cNvPr>
          <p:cNvSpPr txBox="1"/>
          <p:nvPr/>
        </p:nvSpPr>
        <p:spPr>
          <a:xfrm>
            <a:off x="5706189" y="5022765"/>
            <a:ext cx="1424605" cy="276999"/>
          </a:xfrm>
          <a:prstGeom prst="rect">
            <a:avLst/>
          </a:prstGeom>
          <a:noFill/>
        </p:spPr>
        <p:txBody>
          <a:bodyPr wrap="square" rtlCol="0">
            <a:spAutoFit/>
          </a:bodyPr>
          <a:lstStyle/>
          <a:p>
            <a:r>
              <a:rPr kumimoji="1" lang="en-US" altLang="ko-Kore-KR" sz="1200" dirty="0"/>
              <a:t>2000</a:t>
            </a:r>
            <a:r>
              <a:rPr kumimoji="1" lang="ko-Kore-KR" altLang="en-US" sz="1200" dirty="0"/>
              <a:t>년대</a:t>
            </a:r>
          </a:p>
        </p:txBody>
      </p:sp>
      <p:sp>
        <p:nvSpPr>
          <p:cNvPr id="30" name="TextBox 29">
            <a:extLst>
              <a:ext uri="{FF2B5EF4-FFF2-40B4-BE49-F238E27FC236}">
                <a16:creationId xmlns:a16="http://schemas.microsoft.com/office/drawing/2014/main" id="{54A66D7C-3893-2185-ADC7-3AF730DF2F77}"/>
              </a:ext>
            </a:extLst>
          </p:cNvPr>
          <p:cNvSpPr txBox="1"/>
          <p:nvPr/>
        </p:nvSpPr>
        <p:spPr>
          <a:xfrm>
            <a:off x="3315953" y="4692843"/>
            <a:ext cx="1424605" cy="276999"/>
          </a:xfrm>
          <a:prstGeom prst="rect">
            <a:avLst/>
          </a:prstGeom>
          <a:noFill/>
        </p:spPr>
        <p:txBody>
          <a:bodyPr wrap="square" rtlCol="0">
            <a:spAutoFit/>
          </a:bodyPr>
          <a:lstStyle/>
          <a:p>
            <a:r>
              <a:rPr kumimoji="1" lang="ko-Kore-KR" altLang="en-US" sz="1200" dirty="0"/>
              <a:t>다운</a:t>
            </a:r>
            <a:r>
              <a:rPr kumimoji="1" lang="ko-KR" altLang="en-US" sz="1200" dirty="0" err="1"/>
              <a:t>사이징</a:t>
            </a:r>
            <a:endParaRPr kumimoji="1" lang="ko-Kore-KR" altLang="en-US" sz="1200" dirty="0"/>
          </a:p>
        </p:txBody>
      </p:sp>
      <p:sp>
        <p:nvSpPr>
          <p:cNvPr id="31" name="TextBox 30">
            <a:extLst>
              <a:ext uri="{FF2B5EF4-FFF2-40B4-BE49-F238E27FC236}">
                <a16:creationId xmlns:a16="http://schemas.microsoft.com/office/drawing/2014/main" id="{02640FE6-2BC6-EA0B-1928-284EC088B790}"/>
              </a:ext>
            </a:extLst>
          </p:cNvPr>
          <p:cNvSpPr txBox="1"/>
          <p:nvPr/>
        </p:nvSpPr>
        <p:spPr>
          <a:xfrm>
            <a:off x="6643795" y="4706718"/>
            <a:ext cx="1424605" cy="276999"/>
          </a:xfrm>
          <a:prstGeom prst="rect">
            <a:avLst/>
          </a:prstGeom>
          <a:noFill/>
        </p:spPr>
        <p:txBody>
          <a:bodyPr wrap="square" rtlCol="0">
            <a:spAutoFit/>
          </a:bodyPr>
          <a:lstStyle/>
          <a:p>
            <a:r>
              <a:rPr kumimoji="1" lang="en-US" altLang="ko-Kore-KR" sz="1200" dirty="0"/>
              <a:t>AJAX</a:t>
            </a:r>
            <a:endParaRPr kumimoji="1" lang="ko-Kore-KR" altLang="en-US" sz="1200" dirty="0"/>
          </a:p>
        </p:txBody>
      </p:sp>
      <p:sp>
        <p:nvSpPr>
          <p:cNvPr id="32" name="TextBox 31">
            <a:extLst>
              <a:ext uri="{FF2B5EF4-FFF2-40B4-BE49-F238E27FC236}">
                <a16:creationId xmlns:a16="http://schemas.microsoft.com/office/drawing/2014/main" id="{95CDE5FF-9BD7-67DF-A49B-C858DB16C399}"/>
              </a:ext>
            </a:extLst>
          </p:cNvPr>
          <p:cNvSpPr txBox="1"/>
          <p:nvPr/>
        </p:nvSpPr>
        <p:spPr>
          <a:xfrm>
            <a:off x="7627857" y="5034589"/>
            <a:ext cx="1424605" cy="276999"/>
          </a:xfrm>
          <a:prstGeom prst="rect">
            <a:avLst/>
          </a:prstGeom>
          <a:noFill/>
        </p:spPr>
        <p:txBody>
          <a:bodyPr wrap="square" rtlCol="0">
            <a:spAutoFit/>
          </a:bodyPr>
          <a:lstStyle/>
          <a:p>
            <a:r>
              <a:rPr kumimoji="1" lang="en-US" altLang="ko-Kore-KR" sz="1200" dirty="0"/>
              <a:t>2010</a:t>
            </a:r>
            <a:r>
              <a:rPr kumimoji="1" lang="ko-Kore-KR" altLang="en-US" sz="1200" dirty="0"/>
              <a:t>년대</a:t>
            </a:r>
          </a:p>
        </p:txBody>
      </p:sp>
      <p:sp>
        <p:nvSpPr>
          <p:cNvPr id="33" name="TextBox 32">
            <a:extLst>
              <a:ext uri="{FF2B5EF4-FFF2-40B4-BE49-F238E27FC236}">
                <a16:creationId xmlns:a16="http://schemas.microsoft.com/office/drawing/2014/main" id="{9AB6D770-4940-765D-9F40-095D96F0283A}"/>
              </a:ext>
            </a:extLst>
          </p:cNvPr>
          <p:cNvSpPr txBox="1"/>
          <p:nvPr/>
        </p:nvSpPr>
        <p:spPr>
          <a:xfrm>
            <a:off x="7873483" y="4692460"/>
            <a:ext cx="1424605" cy="276999"/>
          </a:xfrm>
          <a:prstGeom prst="rect">
            <a:avLst/>
          </a:prstGeom>
          <a:noFill/>
        </p:spPr>
        <p:txBody>
          <a:bodyPr wrap="square" rtlCol="0">
            <a:spAutoFit/>
          </a:bodyPr>
          <a:lstStyle/>
          <a:p>
            <a:r>
              <a:rPr kumimoji="1" lang="ko-KR" altLang="en-US" sz="1200" dirty="0"/>
              <a:t>가상화</a:t>
            </a:r>
            <a:endParaRPr kumimoji="1" lang="ko-Kore-KR" altLang="en-US" sz="1200" dirty="0"/>
          </a:p>
        </p:txBody>
      </p:sp>
      <p:sp>
        <p:nvSpPr>
          <p:cNvPr id="34" name="TextBox 33">
            <a:extLst>
              <a:ext uri="{FF2B5EF4-FFF2-40B4-BE49-F238E27FC236}">
                <a16:creationId xmlns:a16="http://schemas.microsoft.com/office/drawing/2014/main" id="{1153AEDD-6FB8-8AD3-2BDF-EE94C224CF20}"/>
              </a:ext>
            </a:extLst>
          </p:cNvPr>
          <p:cNvSpPr txBox="1"/>
          <p:nvPr/>
        </p:nvSpPr>
        <p:spPr>
          <a:xfrm>
            <a:off x="8935830" y="4703261"/>
            <a:ext cx="1424605" cy="276999"/>
          </a:xfrm>
          <a:prstGeom prst="rect">
            <a:avLst/>
          </a:prstGeom>
          <a:noFill/>
        </p:spPr>
        <p:txBody>
          <a:bodyPr wrap="square" rtlCol="0">
            <a:spAutoFit/>
          </a:bodyPr>
          <a:lstStyle/>
          <a:p>
            <a:r>
              <a:rPr kumimoji="1" lang="ko-KR" altLang="en-US" sz="1200" dirty="0"/>
              <a:t>블록체인</a:t>
            </a:r>
            <a:endParaRPr kumimoji="1" lang="ko-Kore-KR" altLang="en-US" sz="1200" dirty="0"/>
          </a:p>
        </p:txBody>
      </p:sp>
    </p:spTree>
    <p:extLst>
      <p:ext uri="{BB962C8B-B14F-4D97-AF65-F5344CB8AC3E}">
        <p14:creationId xmlns:p14="http://schemas.microsoft.com/office/powerpoint/2010/main" val="173587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AEB181E0-7BA6-A2DE-F2F3-5544318EFB85}"/>
              </a:ext>
            </a:extLst>
          </p:cNvPr>
          <p:cNvSpPr/>
          <p:nvPr/>
        </p:nvSpPr>
        <p:spPr>
          <a:xfrm>
            <a:off x="0" y="0"/>
            <a:ext cx="12192000" cy="1085850"/>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2400" b="1" dirty="0"/>
              <a:t>3.1</a:t>
            </a:r>
            <a:r>
              <a:rPr kumimoji="1" lang="ko-KR" altLang="en-US" sz="2400" b="1" dirty="0"/>
              <a:t> 블록체인과 </a:t>
            </a:r>
            <a:r>
              <a:rPr kumimoji="1" lang="ko-KR" altLang="en-US" sz="2400" b="1" dirty="0" err="1"/>
              <a:t>비트코인</a:t>
            </a:r>
            <a:endParaRPr kumimoji="1" lang="en-US" altLang="ko-Kore-KR" sz="2400" b="1" dirty="0"/>
          </a:p>
        </p:txBody>
      </p:sp>
      <p:sp>
        <p:nvSpPr>
          <p:cNvPr id="5" name="TextBox 4">
            <a:extLst>
              <a:ext uri="{FF2B5EF4-FFF2-40B4-BE49-F238E27FC236}">
                <a16:creationId xmlns:a16="http://schemas.microsoft.com/office/drawing/2014/main" id="{9DB54DC2-F125-8D93-9F1C-A38BF4057CBD}"/>
              </a:ext>
            </a:extLst>
          </p:cNvPr>
          <p:cNvSpPr txBox="1"/>
          <p:nvPr/>
        </p:nvSpPr>
        <p:spPr>
          <a:xfrm>
            <a:off x="59531" y="1195328"/>
            <a:ext cx="12072938" cy="2400657"/>
          </a:xfrm>
          <a:prstGeom prst="rect">
            <a:avLst/>
          </a:prstGeom>
          <a:noFill/>
        </p:spPr>
        <p:txBody>
          <a:bodyPr wrap="square" rtlCol="0">
            <a:spAutoFit/>
          </a:bodyPr>
          <a:lstStyle/>
          <a:p>
            <a:r>
              <a:rPr kumimoji="1" lang="en-US" altLang="ko-KR" b="1" dirty="0"/>
              <a:t>-</a:t>
            </a:r>
            <a:r>
              <a:rPr kumimoji="1" lang="ko-KR" altLang="en-US" b="1" dirty="0" err="1"/>
              <a:t>비트코인은</a:t>
            </a:r>
            <a:r>
              <a:rPr kumimoji="1" lang="ko-KR" altLang="en-US" b="1" dirty="0"/>
              <a:t> 블록체인 기술을 사용한 하나의 구현 예에 불과하다</a:t>
            </a:r>
            <a:r>
              <a:rPr kumimoji="1" lang="en-US" altLang="ko-KR" b="1" dirty="0"/>
              <a:t>.</a:t>
            </a:r>
            <a:r>
              <a:rPr kumimoji="1" lang="en-US" altLang="ko-KR" sz="1200" b="1" dirty="0">
                <a:solidFill>
                  <a:srgbClr val="FFC000"/>
                </a:solidFill>
              </a:rPr>
              <a:t>(Bitcoin is only one implementation using blockchain technology.)</a:t>
            </a:r>
          </a:p>
          <a:p>
            <a:endParaRPr kumimoji="1" lang="en-US" altLang="ko-KR" b="1" dirty="0"/>
          </a:p>
          <a:p>
            <a:r>
              <a:rPr kumimoji="1" lang="en-US" altLang="ko-KR" b="1" dirty="0"/>
              <a:t>-</a:t>
            </a:r>
            <a:r>
              <a:rPr kumimoji="1" lang="ko-KR" altLang="en-US" b="1" dirty="0"/>
              <a:t>블록체인은 금융 분야에만 국한되지 않고 </a:t>
            </a:r>
            <a:r>
              <a:rPr kumimoji="1" lang="en-US" altLang="ko-KR" b="1" dirty="0"/>
              <a:t>‘</a:t>
            </a:r>
            <a:r>
              <a:rPr kumimoji="1" lang="ko-KR" altLang="en-US" b="1" dirty="0"/>
              <a:t>분산 원장</a:t>
            </a:r>
            <a:r>
              <a:rPr kumimoji="1" lang="en-US" altLang="ko-KR" b="1" dirty="0"/>
              <a:t>’</a:t>
            </a:r>
            <a:r>
              <a:rPr kumimoji="1" lang="ko-KR" altLang="en-US" b="1" dirty="0" err="1"/>
              <a:t>으로</a:t>
            </a:r>
            <a:r>
              <a:rPr kumimoji="1" lang="ko-KR" altLang="en-US" b="1" dirty="0"/>
              <a:t> 각 분야에 응용할 수 있는 범용성이 높은 기술이다</a:t>
            </a:r>
            <a:r>
              <a:rPr kumimoji="1" lang="en-US" altLang="ko-KR" b="1" dirty="0"/>
              <a:t>.</a:t>
            </a:r>
          </a:p>
          <a:p>
            <a:r>
              <a:rPr kumimoji="1" lang="en-US" altLang="ko-KR" sz="1200" b="1" dirty="0">
                <a:solidFill>
                  <a:srgbClr val="FFC000"/>
                </a:solidFill>
              </a:rPr>
              <a:t>(Blockchain is not limited to the financial sector, </a:t>
            </a:r>
            <a:r>
              <a:rPr kumimoji="1" lang="ko-KR" altLang="en-US" sz="1200" b="1" dirty="0">
                <a:solidFill>
                  <a:srgbClr val="FFC000"/>
                </a:solidFill>
              </a:rPr>
              <a:t> </a:t>
            </a:r>
            <a:r>
              <a:rPr kumimoji="1" lang="en-US" altLang="ko-KR" sz="1200" b="1" dirty="0">
                <a:solidFill>
                  <a:srgbClr val="FFC000"/>
                </a:solidFill>
              </a:rPr>
              <a:t>but is a highly versatile technology that can be applied to each field as a "distributed ledger.”)</a:t>
            </a:r>
          </a:p>
          <a:p>
            <a:endParaRPr kumimoji="1" lang="en-US" altLang="ko-KR" sz="1200" b="1" dirty="0">
              <a:solidFill>
                <a:srgbClr val="FFC000"/>
              </a:solidFill>
            </a:endParaRPr>
          </a:p>
          <a:p>
            <a:r>
              <a:rPr kumimoji="1" lang="en-US" altLang="ko-KR" b="1" dirty="0"/>
              <a:t>-</a:t>
            </a:r>
            <a:r>
              <a:rPr kumimoji="1" lang="ko-KR" altLang="en-US" b="1" dirty="0"/>
              <a:t>각 시스템이 개별적으로 데이터베이스에 저장하고 있던 원장 데이터를 블록체인 기술을 통해 네트워크로 공유할 수 있다</a:t>
            </a:r>
            <a:r>
              <a:rPr kumimoji="1" lang="en-US" altLang="ko-KR" b="1" dirty="0"/>
              <a:t>.</a:t>
            </a:r>
            <a:r>
              <a:rPr kumimoji="1" lang="en-US" altLang="ko-KR" sz="1200" b="1" dirty="0">
                <a:solidFill>
                  <a:srgbClr val="FFC000"/>
                </a:solidFill>
              </a:rPr>
              <a:t>(The ledger data that each system individually stores in the database can be shared through the network through blockchain technology.)</a:t>
            </a:r>
          </a:p>
          <a:p>
            <a:endParaRPr kumimoji="1" lang="en-US" altLang="ko-KR" b="1" dirty="0"/>
          </a:p>
          <a:p>
            <a:endParaRPr kumimoji="1" lang="en-US" altLang="ko-KR" b="1" dirty="0"/>
          </a:p>
        </p:txBody>
      </p:sp>
      <p:sp>
        <p:nvSpPr>
          <p:cNvPr id="6" name="직사각형 5">
            <a:extLst>
              <a:ext uri="{FF2B5EF4-FFF2-40B4-BE49-F238E27FC236}">
                <a16:creationId xmlns:a16="http://schemas.microsoft.com/office/drawing/2014/main" id="{B2FA4680-ACD6-BB13-4FF2-4DDB90388031}"/>
              </a:ext>
            </a:extLst>
          </p:cNvPr>
          <p:cNvSpPr/>
          <p:nvPr/>
        </p:nvSpPr>
        <p:spPr>
          <a:xfrm>
            <a:off x="59531" y="3339300"/>
            <a:ext cx="5114925" cy="530781"/>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2400" b="1" dirty="0"/>
              <a:t>분산 원장이란</a:t>
            </a:r>
            <a:endParaRPr kumimoji="1" lang="en-US" altLang="ko-Kore-KR" sz="2400" b="1" dirty="0"/>
          </a:p>
        </p:txBody>
      </p:sp>
      <p:sp>
        <p:nvSpPr>
          <p:cNvPr id="8" name="TextBox 7">
            <a:extLst>
              <a:ext uri="{FF2B5EF4-FFF2-40B4-BE49-F238E27FC236}">
                <a16:creationId xmlns:a16="http://schemas.microsoft.com/office/drawing/2014/main" id="{3BCCCFCA-B10F-B17E-371F-76F77B7BBAF0}"/>
              </a:ext>
            </a:extLst>
          </p:cNvPr>
          <p:cNvSpPr txBox="1"/>
          <p:nvPr/>
        </p:nvSpPr>
        <p:spPr>
          <a:xfrm>
            <a:off x="0" y="4414449"/>
            <a:ext cx="12072938" cy="1569660"/>
          </a:xfrm>
          <a:prstGeom prst="rect">
            <a:avLst/>
          </a:prstGeom>
          <a:noFill/>
        </p:spPr>
        <p:txBody>
          <a:bodyPr wrap="square" rtlCol="0">
            <a:spAutoFit/>
          </a:bodyPr>
          <a:lstStyle/>
          <a:p>
            <a:r>
              <a:rPr kumimoji="1" lang="en-US" altLang="ko-KR" b="1" dirty="0"/>
              <a:t>-</a:t>
            </a:r>
            <a:r>
              <a:rPr kumimoji="1" lang="ko-KR" altLang="en-US" b="1" dirty="0"/>
              <a:t>시스템에서는 데이터베이스에 저장된 데이터에 대한 권한 관리를 </a:t>
            </a:r>
            <a:r>
              <a:rPr kumimoji="1" lang="en-US" altLang="ko-KR" b="1" dirty="0"/>
              <a:t>‘</a:t>
            </a:r>
            <a:r>
              <a:rPr kumimoji="1" lang="ko-KR" altLang="en-US" b="1" dirty="0"/>
              <a:t>데이터베이스 서버</a:t>
            </a:r>
            <a:r>
              <a:rPr kumimoji="1" lang="en-US" altLang="ko-KR" b="1" dirty="0"/>
              <a:t>’</a:t>
            </a:r>
            <a:r>
              <a:rPr kumimoji="1" lang="ko-KR" altLang="en-US" b="1" dirty="0"/>
              <a:t>가 수행한다</a:t>
            </a:r>
            <a:r>
              <a:rPr kumimoji="1" lang="en-US" altLang="ko-KR" b="1" dirty="0"/>
              <a:t>.</a:t>
            </a:r>
            <a:r>
              <a:rPr kumimoji="1" lang="en-US" altLang="ko-KR" sz="1200" b="1" dirty="0">
                <a:solidFill>
                  <a:srgbClr val="FFC000"/>
                </a:solidFill>
              </a:rPr>
              <a:t>(In the system, the 'database server' performs authority management on data stored in the database.)</a:t>
            </a:r>
          </a:p>
          <a:p>
            <a:endParaRPr kumimoji="1" lang="en-US" altLang="ko-KR" b="1" dirty="0"/>
          </a:p>
          <a:p>
            <a:r>
              <a:rPr kumimoji="1" lang="en-US" altLang="ko-KR" b="1" dirty="0"/>
              <a:t>-</a:t>
            </a:r>
            <a:r>
              <a:rPr kumimoji="1" lang="ko-KR" altLang="en-US" b="1" dirty="0"/>
              <a:t>여러 사용자로부터 동시에 같은 데이터에 대한 쓰기 요청이 오더라도 한 사람이 쓰기를 하고 있을 때 다른 사용자가 쓸 수 없도록 데이터를 잠근다</a:t>
            </a:r>
            <a:r>
              <a:rPr kumimoji="1" lang="en-US" altLang="ko-KR" b="1" dirty="0"/>
              <a:t>.</a:t>
            </a:r>
            <a:r>
              <a:rPr kumimoji="1" lang="en-US" altLang="ko-KR" sz="1200" b="1" dirty="0">
                <a:solidFill>
                  <a:srgbClr val="FFC000"/>
                </a:solidFill>
              </a:rPr>
              <a:t>(Even if multiple users request to write the same data at the same time, the data is locked so that other users cannot write when one person is writing.)</a:t>
            </a:r>
          </a:p>
        </p:txBody>
      </p:sp>
    </p:spTree>
    <p:extLst>
      <p:ext uri="{BB962C8B-B14F-4D97-AF65-F5344CB8AC3E}">
        <p14:creationId xmlns:p14="http://schemas.microsoft.com/office/powerpoint/2010/main" val="12335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478544D-31CF-B2EA-6510-099DBD5BB2C5}"/>
              </a:ext>
            </a:extLst>
          </p:cNvPr>
          <p:cNvSpPr/>
          <p:nvPr/>
        </p:nvSpPr>
        <p:spPr>
          <a:xfrm>
            <a:off x="0" y="0"/>
            <a:ext cx="12192000" cy="1085850"/>
          </a:xfrm>
          <a:prstGeom prst="rect">
            <a:avLst/>
          </a:prstGeom>
          <a:solidFill>
            <a:schemeClr val="bg1">
              <a:lumMod val="85000"/>
              <a:alpha val="42000"/>
            </a:schemeClr>
          </a:solidFill>
          <a:ln w="127000">
            <a:solidFill>
              <a:schemeClr val="bg1">
                <a:lumMod val="85000"/>
                <a:alpha val="4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t>3.2</a:t>
            </a:r>
            <a:r>
              <a:rPr kumimoji="1" lang="ko-KR" altLang="en-US" sz="2400" b="1" dirty="0"/>
              <a:t> 분산 원장을 지원하는 기술</a:t>
            </a:r>
            <a:endParaRPr kumimoji="1" lang="en-US" altLang="ko-Kore-KR" sz="2400" b="1" dirty="0"/>
          </a:p>
        </p:txBody>
      </p:sp>
      <p:grpSp>
        <p:nvGrpSpPr>
          <p:cNvPr id="26" name="그룹 25">
            <a:extLst>
              <a:ext uri="{FF2B5EF4-FFF2-40B4-BE49-F238E27FC236}">
                <a16:creationId xmlns:a16="http://schemas.microsoft.com/office/drawing/2014/main" id="{45923262-76E4-4DCC-72C4-26B88F40E093}"/>
              </a:ext>
            </a:extLst>
          </p:cNvPr>
          <p:cNvGrpSpPr/>
          <p:nvPr/>
        </p:nvGrpSpPr>
        <p:grpSpPr>
          <a:xfrm>
            <a:off x="1349298" y="1342043"/>
            <a:ext cx="8017727" cy="2572036"/>
            <a:chOff x="144966" y="1402871"/>
            <a:chExt cx="8655021" cy="3636986"/>
          </a:xfrm>
        </p:grpSpPr>
        <p:grpSp>
          <p:nvGrpSpPr>
            <p:cNvPr id="12" name="그룹 11">
              <a:extLst>
                <a:ext uri="{FF2B5EF4-FFF2-40B4-BE49-F238E27FC236}">
                  <a16:creationId xmlns:a16="http://schemas.microsoft.com/office/drawing/2014/main" id="{0B20EE7A-6EF9-91B2-F694-8ECB644FE443}"/>
                </a:ext>
              </a:extLst>
            </p:cNvPr>
            <p:cNvGrpSpPr/>
            <p:nvPr/>
          </p:nvGrpSpPr>
          <p:grpSpPr>
            <a:xfrm>
              <a:off x="3735749" y="2156819"/>
              <a:ext cx="4720501" cy="2544361"/>
              <a:chOff x="3735749" y="1387559"/>
              <a:chExt cx="4720501" cy="2544361"/>
            </a:xfrm>
          </p:grpSpPr>
          <p:grpSp>
            <p:nvGrpSpPr>
              <p:cNvPr id="10" name="그룹 9">
                <a:extLst>
                  <a:ext uri="{FF2B5EF4-FFF2-40B4-BE49-F238E27FC236}">
                    <a16:creationId xmlns:a16="http://schemas.microsoft.com/office/drawing/2014/main" id="{5F00B744-5E1F-170E-F6D2-85475C82E173}"/>
                  </a:ext>
                </a:extLst>
              </p:cNvPr>
              <p:cNvGrpSpPr/>
              <p:nvPr/>
            </p:nvGrpSpPr>
            <p:grpSpPr>
              <a:xfrm>
                <a:off x="3735749" y="1588770"/>
                <a:ext cx="4720501" cy="2343150"/>
                <a:chOff x="3735749" y="1588770"/>
                <a:chExt cx="4720501" cy="2343150"/>
              </a:xfrm>
            </p:grpSpPr>
            <p:sp>
              <p:nvSpPr>
                <p:cNvPr id="5" name="원통[C] 4">
                  <a:extLst>
                    <a:ext uri="{FF2B5EF4-FFF2-40B4-BE49-F238E27FC236}">
                      <a16:creationId xmlns:a16="http://schemas.microsoft.com/office/drawing/2014/main" id="{02E04EAF-A6D7-F4C0-C36B-8B6932FC5CF6}"/>
                    </a:ext>
                  </a:extLst>
                </p:cNvPr>
                <p:cNvSpPr/>
                <p:nvPr/>
              </p:nvSpPr>
              <p:spPr>
                <a:xfrm>
                  <a:off x="3735749" y="1588770"/>
                  <a:ext cx="4720501" cy="234315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웃는 얼굴[S] 5">
                  <a:extLst>
                    <a:ext uri="{FF2B5EF4-FFF2-40B4-BE49-F238E27FC236}">
                      <a16:creationId xmlns:a16="http://schemas.microsoft.com/office/drawing/2014/main" id="{420BFE8C-DD36-DB6B-5B9E-53231AEE4953}"/>
                    </a:ext>
                  </a:extLst>
                </p:cNvPr>
                <p:cNvSpPr/>
                <p:nvPr/>
              </p:nvSpPr>
              <p:spPr>
                <a:xfrm>
                  <a:off x="4171672" y="2306487"/>
                  <a:ext cx="914400" cy="914400"/>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9" name="그림 8" descr="텍스트, 스크린샷, 폰트, 번호이(가) 표시된 사진&#10;&#10;자동 생성된 설명">
                  <a:extLst>
                    <a:ext uri="{FF2B5EF4-FFF2-40B4-BE49-F238E27FC236}">
                      <a16:creationId xmlns:a16="http://schemas.microsoft.com/office/drawing/2014/main" id="{81113E18-C8B3-1786-B481-A1CB0029B6C3}"/>
                    </a:ext>
                  </a:extLst>
                </p:cNvPr>
                <p:cNvPicPr>
                  <a:picLocks noChangeAspect="1"/>
                </p:cNvPicPr>
                <p:nvPr/>
              </p:nvPicPr>
              <p:blipFill>
                <a:blip r:embed="rId3"/>
                <a:stretch>
                  <a:fillRect/>
                </a:stretch>
              </p:blipFill>
              <p:spPr>
                <a:xfrm>
                  <a:off x="5763277" y="2202130"/>
                  <a:ext cx="2433285" cy="1504213"/>
                </a:xfrm>
                <a:prstGeom prst="rect">
                  <a:avLst/>
                </a:prstGeom>
              </p:spPr>
            </p:pic>
          </p:grpSp>
          <p:sp>
            <p:nvSpPr>
              <p:cNvPr id="11" name="직사각형 10">
                <a:extLst>
                  <a:ext uri="{FF2B5EF4-FFF2-40B4-BE49-F238E27FC236}">
                    <a16:creationId xmlns:a16="http://schemas.microsoft.com/office/drawing/2014/main" id="{6FA1A992-FA2A-1402-EBDA-21E4943D4BD1}"/>
                  </a:ext>
                </a:extLst>
              </p:cNvPr>
              <p:cNvSpPr/>
              <p:nvPr/>
            </p:nvSpPr>
            <p:spPr>
              <a:xfrm>
                <a:off x="4707575" y="1387559"/>
                <a:ext cx="2811781" cy="39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데이터베이스</a:t>
                </a:r>
                <a:r>
                  <a:rPr kumimoji="1" lang="ko-KR" altLang="en-US" dirty="0"/>
                  <a:t> 서버</a:t>
                </a:r>
                <a:endParaRPr kumimoji="1" lang="ko-Kore-KR" altLang="en-US" dirty="0"/>
              </a:p>
            </p:txBody>
          </p:sp>
        </p:grpSp>
        <p:sp>
          <p:nvSpPr>
            <p:cNvPr id="13" name="직사각형 12">
              <a:extLst>
                <a:ext uri="{FF2B5EF4-FFF2-40B4-BE49-F238E27FC236}">
                  <a16:creationId xmlns:a16="http://schemas.microsoft.com/office/drawing/2014/main" id="{0D12CDBD-E6A2-D4AC-4215-A90D081CDAB8}"/>
                </a:ext>
              </a:extLst>
            </p:cNvPr>
            <p:cNvSpPr/>
            <p:nvPr/>
          </p:nvSpPr>
          <p:spPr>
            <a:xfrm>
              <a:off x="3392012" y="1818142"/>
              <a:ext cx="5407975" cy="3221715"/>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4" name="TextBox 13">
              <a:extLst>
                <a:ext uri="{FF2B5EF4-FFF2-40B4-BE49-F238E27FC236}">
                  <a16:creationId xmlns:a16="http://schemas.microsoft.com/office/drawing/2014/main" id="{8ED2D19A-A9FB-4627-AA46-319C8D0E74A5}"/>
                </a:ext>
              </a:extLst>
            </p:cNvPr>
            <p:cNvSpPr txBox="1"/>
            <p:nvPr/>
          </p:nvSpPr>
          <p:spPr>
            <a:xfrm>
              <a:off x="5763276" y="1402871"/>
              <a:ext cx="1508759" cy="369331"/>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A</a:t>
              </a:r>
              <a:endParaRPr kumimoji="1" lang="ko-Kore-KR" altLang="en-US" dirty="0"/>
            </a:p>
          </p:txBody>
        </p:sp>
        <p:pic>
          <p:nvPicPr>
            <p:cNvPr id="16" name="그래픽 15" descr="혼란스러운 사람 단색으로 채워진">
              <a:extLst>
                <a:ext uri="{FF2B5EF4-FFF2-40B4-BE49-F238E27FC236}">
                  <a16:creationId xmlns:a16="http://schemas.microsoft.com/office/drawing/2014/main" id="{FBD6DA74-B734-33E2-E60B-C7347321E4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54181" y="2394170"/>
              <a:ext cx="914400" cy="914400"/>
            </a:xfrm>
            <a:prstGeom prst="rect">
              <a:avLst/>
            </a:prstGeom>
          </p:spPr>
        </p:pic>
        <p:pic>
          <p:nvPicPr>
            <p:cNvPr id="18" name="그래픽 17" descr="혼란스러운 사람 윤곽선">
              <a:extLst>
                <a:ext uri="{FF2B5EF4-FFF2-40B4-BE49-F238E27FC236}">
                  <a16:creationId xmlns:a16="http://schemas.microsoft.com/office/drawing/2014/main" id="{4AC97C0D-692C-9023-3261-0AB4BD956B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53555" y="3786780"/>
              <a:ext cx="914400" cy="914400"/>
            </a:xfrm>
            <a:prstGeom prst="rect">
              <a:avLst/>
            </a:prstGeom>
          </p:spPr>
        </p:pic>
        <p:sp>
          <p:nvSpPr>
            <p:cNvPr id="19" name="오른쪽 화살표[R] 18">
              <a:extLst>
                <a:ext uri="{FF2B5EF4-FFF2-40B4-BE49-F238E27FC236}">
                  <a16:creationId xmlns:a16="http://schemas.microsoft.com/office/drawing/2014/main" id="{25280480-7812-66A6-9B05-91A62E744917}"/>
                </a:ext>
              </a:extLst>
            </p:cNvPr>
            <p:cNvSpPr/>
            <p:nvPr/>
          </p:nvSpPr>
          <p:spPr>
            <a:xfrm>
              <a:off x="2567955" y="3990147"/>
              <a:ext cx="824057" cy="485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 name="TextBox 19">
              <a:extLst>
                <a:ext uri="{FF2B5EF4-FFF2-40B4-BE49-F238E27FC236}">
                  <a16:creationId xmlns:a16="http://schemas.microsoft.com/office/drawing/2014/main" id="{7C0D009D-5F0A-15CF-2B9F-DF359F66C7AA}"/>
                </a:ext>
              </a:extLst>
            </p:cNvPr>
            <p:cNvSpPr txBox="1"/>
            <p:nvPr/>
          </p:nvSpPr>
          <p:spPr>
            <a:xfrm>
              <a:off x="2226458" y="4440053"/>
              <a:ext cx="1388461" cy="522254"/>
            </a:xfrm>
            <a:prstGeom prst="rect">
              <a:avLst/>
            </a:prstGeom>
            <a:noFill/>
          </p:spPr>
          <p:txBody>
            <a:bodyPr wrap="square" rtlCol="0">
              <a:spAutoFit/>
            </a:bodyPr>
            <a:lstStyle/>
            <a:p>
              <a:r>
                <a:rPr kumimoji="1" lang="ko-KR" altLang="en-US" dirty="0"/>
                <a:t>쓰기요청</a:t>
              </a:r>
              <a:endParaRPr kumimoji="1" lang="ko-Kore-KR" altLang="en-US" dirty="0"/>
            </a:p>
          </p:txBody>
        </p:sp>
        <p:cxnSp>
          <p:nvCxnSpPr>
            <p:cNvPr id="22" name="꺾인 연결선[E] 21">
              <a:extLst>
                <a:ext uri="{FF2B5EF4-FFF2-40B4-BE49-F238E27FC236}">
                  <a16:creationId xmlns:a16="http://schemas.microsoft.com/office/drawing/2014/main" id="{AAA24583-D79F-543E-779D-F06EDBA9863C}"/>
                </a:ext>
              </a:extLst>
            </p:cNvPr>
            <p:cNvCxnSpPr>
              <a:endCxn id="9" idx="1"/>
            </p:cNvCxnSpPr>
            <p:nvPr/>
          </p:nvCxnSpPr>
          <p:spPr>
            <a:xfrm flipV="1">
              <a:off x="3856046" y="3723497"/>
              <a:ext cx="1907231" cy="509378"/>
            </a:xfrm>
            <a:prstGeom prst="bentConnector3">
              <a:avLst>
                <a:gd name="adj1" fmla="val 71575"/>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682131A5-2D6E-41C5-0F4C-6621D7E997EB}"/>
                </a:ext>
              </a:extLst>
            </p:cNvPr>
            <p:cNvSpPr/>
            <p:nvPr/>
          </p:nvSpPr>
          <p:spPr>
            <a:xfrm>
              <a:off x="5763276" y="3623121"/>
              <a:ext cx="2433285" cy="265544"/>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5" name="사각형 설명선[R] 24">
              <a:extLst>
                <a:ext uri="{FF2B5EF4-FFF2-40B4-BE49-F238E27FC236}">
                  <a16:creationId xmlns:a16="http://schemas.microsoft.com/office/drawing/2014/main" id="{7B301737-0212-6F8D-7E16-D2EC25693D17}"/>
                </a:ext>
              </a:extLst>
            </p:cNvPr>
            <p:cNvSpPr/>
            <p:nvPr/>
          </p:nvSpPr>
          <p:spPr>
            <a:xfrm>
              <a:off x="144966" y="3222702"/>
              <a:ext cx="1616927" cy="767445"/>
            </a:xfrm>
            <a:prstGeom prst="wedgeRectCallout">
              <a:avLst>
                <a:gd name="adj1" fmla="val 46753"/>
                <a:gd name="adj2" fmla="val 741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100" dirty="0"/>
                <a:t>유관순</a:t>
              </a:r>
              <a:r>
                <a:rPr kumimoji="1" lang="ko-KR" altLang="en-US" sz="1100" dirty="0"/>
                <a:t> </a:t>
              </a:r>
              <a:r>
                <a:rPr kumimoji="1" lang="en-US" altLang="ko-KR" sz="1100" dirty="0"/>
                <a:t>1902.12.16</a:t>
              </a:r>
              <a:endParaRPr kumimoji="1" lang="ko-Kore-KR" altLang="en-US" sz="1100" dirty="0"/>
            </a:p>
          </p:txBody>
        </p:sp>
      </p:grpSp>
      <p:sp>
        <p:nvSpPr>
          <p:cNvPr id="28" name="TextBox 27">
            <a:extLst>
              <a:ext uri="{FF2B5EF4-FFF2-40B4-BE49-F238E27FC236}">
                <a16:creationId xmlns:a16="http://schemas.microsoft.com/office/drawing/2014/main" id="{DB209750-5A66-8347-42CD-E077AD0B0448}"/>
              </a:ext>
            </a:extLst>
          </p:cNvPr>
          <p:cNvSpPr txBox="1"/>
          <p:nvPr/>
        </p:nvSpPr>
        <p:spPr>
          <a:xfrm>
            <a:off x="119062" y="3547533"/>
            <a:ext cx="12072938" cy="553998"/>
          </a:xfrm>
          <a:prstGeom prst="rect">
            <a:avLst/>
          </a:prstGeom>
          <a:noFill/>
        </p:spPr>
        <p:txBody>
          <a:bodyPr wrap="square" rtlCol="0">
            <a:spAutoFit/>
          </a:bodyPr>
          <a:lstStyle/>
          <a:p>
            <a:r>
              <a:rPr kumimoji="1" lang="en-US" altLang="ko-KR" b="1" dirty="0"/>
              <a:t>-</a:t>
            </a:r>
            <a:r>
              <a:rPr kumimoji="1" lang="ko-KR" altLang="en-US" b="1" dirty="0"/>
              <a:t>데이터베이스 서버 구조</a:t>
            </a:r>
            <a:endParaRPr kumimoji="1" lang="en-US" altLang="ko-KR" b="1" dirty="0"/>
          </a:p>
          <a:p>
            <a:r>
              <a:rPr kumimoji="1" lang="en-US" altLang="ko-KR" sz="1200" b="1" dirty="0">
                <a:solidFill>
                  <a:srgbClr val="FFC000"/>
                </a:solidFill>
              </a:rPr>
              <a:t>(</a:t>
            </a:r>
            <a:r>
              <a:rPr lang="en" altLang="ko-Kore-KR" sz="1200" b="0" i="0" dirty="0">
                <a:solidFill>
                  <a:srgbClr val="FFC000"/>
                </a:solidFill>
                <a:effectLst/>
                <a:latin typeface="noto"/>
              </a:rPr>
              <a:t>Database server structure</a:t>
            </a:r>
            <a:r>
              <a:rPr kumimoji="1" lang="en-US" altLang="ko-KR" sz="1200" b="1" i="0" dirty="0">
                <a:solidFill>
                  <a:srgbClr val="FFC000"/>
                </a:solidFill>
                <a:effectLst/>
                <a:latin typeface="noto"/>
              </a:rPr>
              <a:t>)</a:t>
            </a:r>
            <a:endParaRPr kumimoji="1" lang="en-US" altLang="ko-KR" sz="1200" b="1" dirty="0">
              <a:solidFill>
                <a:srgbClr val="FFC000"/>
              </a:solidFill>
            </a:endParaRPr>
          </a:p>
        </p:txBody>
      </p:sp>
      <p:grpSp>
        <p:nvGrpSpPr>
          <p:cNvPr id="47" name="그룹 46">
            <a:extLst>
              <a:ext uri="{FF2B5EF4-FFF2-40B4-BE49-F238E27FC236}">
                <a16:creationId xmlns:a16="http://schemas.microsoft.com/office/drawing/2014/main" id="{11809188-A134-746C-EABB-3B78C968A7E9}"/>
              </a:ext>
            </a:extLst>
          </p:cNvPr>
          <p:cNvGrpSpPr/>
          <p:nvPr/>
        </p:nvGrpSpPr>
        <p:grpSpPr>
          <a:xfrm>
            <a:off x="1391686" y="4034661"/>
            <a:ext cx="8017727" cy="2572036"/>
            <a:chOff x="144966" y="1402871"/>
            <a:chExt cx="8655021" cy="3636986"/>
          </a:xfrm>
        </p:grpSpPr>
        <p:grpSp>
          <p:nvGrpSpPr>
            <p:cNvPr id="48" name="그룹 47">
              <a:extLst>
                <a:ext uri="{FF2B5EF4-FFF2-40B4-BE49-F238E27FC236}">
                  <a16:creationId xmlns:a16="http://schemas.microsoft.com/office/drawing/2014/main" id="{B214C688-D355-E53D-7122-90E1AEC9B4F4}"/>
                </a:ext>
              </a:extLst>
            </p:cNvPr>
            <p:cNvGrpSpPr/>
            <p:nvPr/>
          </p:nvGrpSpPr>
          <p:grpSpPr>
            <a:xfrm>
              <a:off x="3735749" y="2156819"/>
              <a:ext cx="4720501" cy="2544361"/>
              <a:chOff x="3735749" y="1387559"/>
              <a:chExt cx="4720501" cy="2544361"/>
            </a:xfrm>
          </p:grpSpPr>
          <p:grpSp>
            <p:nvGrpSpPr>
              <p:cNvPr id="58" name="그룹 57">
                <a:extLst>
                  <a:ext uri="{FF2B5EF4-FFF2-40B4-BE49-F238E27FC236}">
                    <a16:creationId xmlns:a16="http://schemas.microsoft.com/office/drawing/2014/main" id="{C6CD6B47-ED5B-A154-4B0F-36058F593EB3}"/>
                  </a:ext>
                </a:extLst>
              </p:cNvPr>
              <p:cNvGrpSpPr/>
              <p:nvPr/>
            </p:nvGrpSpPr>
            <p:grpSpPr>
              <a:xfrm>
                <a:off x="3735749" y="1588770"/>
                <a:ext cx="4720501" cy="2343150"/>
                <a:chOff x="3735749" y="1588770"/>
                <a:chExt cx="4720501" cy="2343150"/>
              </a:xfrm>
            </p:grpSpPr>
            <p:sp>
              <p:nvSpPr>
                <p:cNvPr id="60" name="원통[C] 59">
                  <a:extLst>
                    <a:ext uri="{FF2B5EF4-FFF2-40B4-BE49-F238E27FC236}">
                      <a16:creationId xmlns:a16="http://schemas.microsoft.com/office/drawing/2014/main" id="{404F6BE1-6F83-2EB4-6DD5-AB345EC7DE66}"/>
                    </a:ext>
                  </a:extLst>
                </p:cNvPr>
                <p:cNvSpPr/>
                <p:nvPr/>
              </p:nvSpPr>
              <p:spPr>
                <a:xfrm>
                  <a:off x="3735749" y="1588770"/>
                  <a:ext cx="4720501" cy="234315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1" name="웃는 얼굴[S] 60">
                  <a:extLst>
                    <a:ext uri="{FF2B5EF4-FFF2-40B4-BE49-F238E27FC236}">
                      <a16:creationId xmlns:a16="http://schemas.microsoft.com/office/drawing/2014/main" id="{AA4485E9-BA58-EDC9-0D0B-E4A4412B228A}"/>
                    </a:ext>
                  </a:extLst>
                </p:cNvPr>
                <p:cNvSpPr/>
                <p:nvPr/>
              </p:nvSpPr>
              <p:spPr>
                <a:xfrm>
                  <a:off x="4171672" y="2306487"/>
                  <a:ext cx="914400" cy="914400"/>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62" name="그림 61" descr="텍스트, 스크린샷, 폰트, 번호이(가) 표시된 사진&#10;&#10;자동 생성된 설명">
                  <a:extLst>
                    <a:ext uri="{FF2B5EF4-FFF2-40B4-BE49-F238E27FC236}">
                      <a16:creationId xmlns:a16="http://schemas.microsoft.com/office/drawing/2014/main" id="{EBD38BB1-68C0-A1AD-D9B1-8E30BAF37705}"/>
                    </a:ext>
                  </a:extLst>
                </p:cNvPr>
                <p:cNvPicPr>
                  <a:picLocks noChangeAspect="1"/>
                </p:cNvPicPr>
                <p:nvPr/>
              </p:nvPicPr>
              <p:blipFill>
                <a:blip r:embed="rId3"/>
                <a:stretch>
                  <a:fillRect/>
                </a:stretch>
              </p:blipFill>
              <p:spPr>
                <a:xfrm>
                  <a:off x="5763277" y="2202130"/>
                  <a:ext cx="2433285" cy="1504213"/>
                </a:xfrm>
                <a:prstGeom prst="rect">
                  <a:avLst/>
                </a:prstGeom>
              </p:spPr>
            </p:pic>
          </p:grpSp>
          <p:sp>
            <p:nvSpPr>
              <p:cNvPr id="59" name="직사각형 58">
                <a:extLst>
                  <a:ext uri="{FF2B5EF4-FFF2-40B4-BE49-F238E27FC236}">
                    <a16:creationId xmlns:a16="http://schemas.microsoft.com/office/drawing/2014/main" id="{629EC5AA-2C27-B236-AC25-7B8B8D976143}"/>
                  </a:ext>
                </a:extLst>
              </p:cNvPr>
              <p:cNvSpPr/>
              <p:nvPr/>
            </p:nvSpPr>
            <p:spPr>
              <a:xfrm>
                <a:off x="4707575" y="1387559"/>
                <a:ext cx="2811781" cy="39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데이터베이스</a:t>
                </a:r>
                <a:r>
                  <a:rPr kumimoji="1" lang="ko-KR" altLang="en-US" dirty="0"/>
                  <a:t> 서버</a:t>
                </a:r>
                <a:endParaRPr kumimoji="1" lang="ko-Kore-KR" altLang="en-US" dirty="0"/>
              </a:p>
            </p:txBody>
          </p:sp>
        </p:grpSp>
        <p:sp>
          <p:nvSpPr>
            <p:cNvPr id="49" name="직사각형 48">
              <a:extLst>
                <a:ext uri="{FF2B5EF4-FFF2-40B4-BE49-F238E27FC236}">
                  <a16:creationId xmlns:a16="http://schemas.microsoft.com/office/drawing/2014/main" id="{C7C5F511-C54F-489A-51A8-EDF5848B7FDD}"/>
                </a:ext>
              </a:extLst>
            </p:cNvPr>
            <p:cNvSpPr/>
            <p:nvPr/>
          </p:nvSpPr>
          <p:spPr>
            <a:xfrm>
              <a:off x="3392012" y="1818142"/>
              <a:ext cx="5407975" cy="3221715"/>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0" name="TextBox 49">
              <a:extLst>
                <a:ext uri="{FF2B5EF4-FFF2-40B4-BE49-F238E27FC236}">
                  <a16:creationId xmlns:a16="http://schemas.microsoft.com/office/drawing/2014/main" id="{7855AA76-8848-5914-73DC-575414424BE1}"/>
                </a:ext>
              </a:extLst>
            </p:cNvPr>
            <p:cNvSpPr txBox="1"/>
            <p:nvPr/>
          </p:nvSpPr>
          <p:spPr>
            <a:xfrm>
              <a:off x="5763276" y="1402871"/>
              <a:ext cx="1508759" cy="369331"/>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A</a:t>
              </a:r>
              <a:endParaRPr kumimoji="1" lang="ko-Kore-KR" altLang="en-US" dirty="0"/>
            </a:p>
          </p:txBody>
        </p:sp>
        <p:pic>
          <p:nvPicPr>
            <p:cNvPr id="51" name="그래픽 50" descr="혼란스러운 사람 단색으로 채워진">
              <a:extLst>
                <a:ext uri="{FF2B5EF4-FFF2-40B4-BE49-F238E27FC236}">
                  <a16:creationId xmlns:a16="http://schemas.microsoft.com/office/drawing/2014/main" id="{93141695-E8D3-F1D7-A684-4BF35D2A75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54181" y="2394170"/>
              <a:ext cx="914400" cy="914400"/>
            </a:xfrm>
            <a:prstGeom prst="rect">
              <a:avLst/>
            </a:prstGeom>
          </p:spPr>
        </p:pic>
        <p:pic>
          <p:nvPicPr>
            <p:cNvPr id="52" name="그래픽 51" descr="혼란스러운 사람 윤곽선">
              <a:extLst>
                <a:ext uri="{FF2B5EF4-FFF2-40B4-BE49-F238E27FC236}">
                  <a16:creationId xmlns:a16="http://schemas.microsoft.com/office/drawing/2014/main" id="{C13337CE-169C-4633-25E0-E01F868148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53555" y="3786780"/>
              <a:ext cx="914400" cy="914400"/>
            </a:xfrm>
            <a:prstGeom prst="rect">
              <a:avLst/>
            </a:prstGeom>
          </p:spPr>
        </p:pic>
        <p:sp>
          <p:nvSpPr>
            <p:cNvPr id="53" name="오른쪽 화살표[R] 52">
              <a:extLst>
                <a:ext uri="{FF2B5EF4-FFF2-40B4-BE49-F238E27FC236}">
                  <a16:creationId xmlns:a16="http://schemas.microsoft.com/office/drawing/2014/main" id="{B43E676D-085A-69BE-210A-7DD40F4CF56C}"/>
                </a:ext>
              </a:extLst>
            </p:cNvPr>
            <p:cNvSpPr/>
            <p:nvPr/>
          </p:nvSpPr>
          <p:spPr>
            <a:xfrm>
              <a:off x="2567955" y="3990147"/>
              <a:ext cx="824057" cy="485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4" name="TextBox 53">
              <a:extLst>
                <a:ext uri="{FF2B5EF4-FFF2-40B4-BE49-F238E27FC236}">
                  <a16:creationId xmlns:a16="http://schemas.microsoft.com/office/drawing/2014/main" id="{7ECD2299-CF9C-FCBF-5F46-6A4788934FA1}"/>
                </a:ext>
              </a:extLst>
            </p:cNvPr>
            <p:cNvSpPr txBox="1"/>
            <p:nvPr/>
          </p:nvSpPr>
          <p:spPr>
            <a:xfrm>
              <a:off x="2226458" y="4440053"/>
              <a:ext cx="1388461" cy="522254"/>
            </a:xfrm>
            <a:prstGeom prst="rect">
              <a:avLst/>
            </a:prstGeom>
            <a:noFill/>
          </p:spPr>
          <p:txBody>
            <a:bodyPr wrap="square" rtlCol="0">
              <a:spAutoFit/>
            </a:bodyPr>
            <a:lstStyle/>
            <a:p>
              <a:r>
                <a:rPr kumimoji="1" lang="ko-KR" altLang="en-US" dirty="0"/>
                <a:t>쓰기요청</a:t>
              </a:r>
              <a:endParaRPr kumimoji="1" lang="ko-Kore-KR" altLang="en-US" dirty="0"/>
            </a:p>
          </p:txBody>
        </p:sp>
        <p:cxnSp>
          <p:nvCxnSpPr>
            <p:cNvPr id="55" name="꺾인 연결선[E] 54">
              <a:extLst>
                <a:ext uri="{FF2B5EF4-FFF2-40B4-BE49-F238E27FC236}">
                  <a16:creationId xmlns:a16="http://schemas.microsoft.com/office/drawing/2014/main" id="{A7413677-B113-8FF0-84C2-1A655166B050}"/>
                </a:ext>
              </a:extLst>
            </p:cNvPr>
            <p:cNvCxnSpPr>
              <a:endCxn id="62" idx="1"/>
            </p:cNvCxnSpPr>
            <p:nvPr/>
          </p:nvCxnSpPr>
          <p:spPr>
            <a:xfrm flipV="1">
              <a:off x="3856046" y="3723497"/>
              <a:ext cx="1907231" cy="509378"/>
            </a:xfrm>
            <a:prstGeom prst="bentConnector3">
              <a:avLst>
                <a:gd name="adj1" fmla="val 71575"/>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78A62289-0D00-6778-DA3F-861F45DD6E8A}"/>
                </a:ext>
              </a:extLst>
            </p:cNvPr>
            <p:cNvSpPr/>
            <p:nvPr/>
          </p:nvSpPr>
          <p:spPr>
            <a:xfrm>
              <a:off x="5763276" y="3623121"/>
              <a:ext cx="2433285" cy="265544"/>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7" name="사각형 설명선[R] 56">
              <a:extLst>
                <a:ext uri="{FF2B5EF4-FFF2-40B4-BE49-F238E27FC236}">
                  <a16:creationId xmlns:a16="http://schemas.microsoft.com/office/drawing/2014/main" id="{088E52DB-2262-B28E-0F6C-55D814A4D14A}"/>
                </a:ext>
              </a:extLst>
            </p:cNvPr>
            <p:cNvSpPr/>
            <p:nvPr/>
          </p:nvSpPr>
          <p:spPr>
            <a:xfrm>
              <a:off x="144966" y="3222702"/>
              <a:ext cx="1616927" cy="767445"/>
            </a:xfrm>
            <a:prstGeom prst="wedgeRectCallout">
              <a:avLst>
                <a:gd name="adj1" fmla="val 46753"/>
                <a:gd name="adj2" fmla="val 741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100" dirty="0"/>
                <a:t>유관순</a:t>
              </a:r>
              <a:r>
                <a:rPr kumimoji="1" lang="ko-KR" altLang="en-US" sz="1100" dirty="0"/>
                <a:t> </a:t>
              </a:r>
              <a:r>
                <a:rPr kumimoji="1" lang="en-US" altLang="ko-KR" sz="1100" dirty="0"/>
                <a:t>1902.12.16</a:t>
              </a:r>
              <a:endParaRPr kumimoji="1" lang="ko-Kore-KR" altLang="en-US" sz="1100" dirty="0"/>
            </a:p>
          </p:txBody>
        </p:sp>
      </p:grpSp>
      <p:sp>
        <p:nvSpPr>
          <p:cNvPr id="63" name="사각형 설명선[R] 62">
            <a:extLst>
              <a:ext uri="{FF2B5EF4-FFF2-40B4-BE49-F238E27FC236}">
                <a16:creationId xmlns:a16="http://schemas.microsoft.com/office/drawing/2014/main" id="{A6D267DE-8E47-452D-6D8E-FCE224A94205}"/>
              </a:ext>
            </a:extLst>
          </p:cNvPr>
          <p:cNvSpPr/>
          <p:nvPr/>
        </p:nvSpPr>
        <p:spPr>
          <a:xfrm>
            <a:off x="1391686" y="4167410"/>
            <a:ext cx="1497868" cy="542729"/>
          </a:xfrm>
          <a:prstGeom prst="wedgeRectCallout">
            <a:avLst>
              <a:gd name="adj1" fmla="val 46753"/>
              <a:gd name="adj2" fmla="val 741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100" dirty="0"/>
              <a:t>유관순</a:t>
            </a:r>
            <a:r>
              <a:rPr kumimoji="1" lang="ko-KR" altLang="en-US" sz="1100" dirty="0"/>
              <a:t> </a:t>
            </a:r>
            <a:r>
              <a:rPr kumimoji="1" lang="en-US" altLang="ko-KR" sz="1100" dirty="0"/>
              <a:t>1902.12.24</a:t>
            </a:r>
            <a:endParaRPr kumimoji="1" lang="ko-Kore-KR" altLang="en-US" sz="1100" dirty="0"/>
          </a:p>
        </p:txBody>
      </p:sp>
      <p:sp>
        <p:nvSpPr>
          <p:cNvPr id="64" name="오른쪽 화살표[R] 63">
            <a:extLst>
              <a:ext uri="{FF2B5EF4-FFF2-40B4-BE49-F238E27FC236}">
                <a16:creationId xmlns:a16="http://schemas.microsoft.com/office/drawing/2014/main" id="{16D6D90B-FA41-B14E-8154-2E5B1DD41872}"/>
              </a:ext>
            </a:extLst>
          </p:cNvPr>
          <p:cNvSpPr/>
          <p:nvPr/>
        </p:nvSpPr>
        <p:spPr>
          <a:xfrm>
            <a:off x="3636263" y="4924691"/>
            <a:ext cx="763379" cy="3433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5" name="TextBox 64">
            <a:extLst>
              <a:ext uri="{FF2B5EF4-FFF2-40B4-BE49-F238E27FC236}">
                <a16:creationId xmlns:a16="http://schemas.microsoft.com/office/drawing/2014/main" id="{B9E2D9A4-8FE1-3BAB-96A1-758D64EB97ED}"/>
              </a:ext>
            </a:extLst>
          </p:cNvPr>
          <p:cNvSpPr txBox="1"/>
          <p:nvPr/>
        </p:nvSpPr>
        <p:spPr>
          <a:xfrm>
            <a:off x="3319911" y="5351203"/>
            <a:ext cx="1286225" cy="369332"/>
          </a:xfrm>
          <a:prstGeom prst="rect">
            <a:avLst/>
          </a:prstGeom>
          <a:noFill/>
        </p:spPr>
        <p:txBody>
          <a:bodyPr wrap="square" rtlCol="0">
            <a:spAutoFit/>
          </a:bodyPr>
          <a:lstStyle/>
          <a:p>
            <a:r>
              <a:rPr kumimoji="1" lang="ko-KR" altLang="en-US" dirty="0"/>
              <a:t>쓰기요청</a:t>
            </a:r>
            <a:endParaRPr kumimoji="1" lang="ko-Kore-KR" altLang="en-US" dirty="0"/>
          </a:p>
        </p:txBody>
      </p:sp>
      <p:sp>
        <p:nvSpPr>
          <p:cNvPr id="66" name="없음 기호[&quot;] 65">
            <a:extLst>
              <a:ext uri="{FF2B5EF4-FFF2-40B4-BE49-F238E27FC236}">
                <a16:creationId xmlns:a16="http://schemas.microsoft.com/office/drawing/2014/main" id="{C221D5DB-6E91-1DD9-4F8C-73E528A836EA}"/>
              </a:ext>
            </a:extLst>
          </p:cNvPr>
          <p:cNvSpPr/>
          <p:nvPr/>
        </p:nvSpPr>
        <p:spPr>
          <a:xfrm>
            <a:off x="4507420" y="4769794"/>
            <a:ext cx="655022" cy="619454"/>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67" name="TextBox 66">
            <a:extLst>
              <a:ext uri="{FF2B5EF4-FFF2-40B4-BE49-F238E27FC236}">
                <a16:creationId xmlns:a16="http://schemas.microsoft.com/office/drawing/2014/main" id="{C70BAC73-7BB1-F577-0F50-E80DAB2E3980}"/>
              </a:ext>
            </a:extLst>
          </p:cNvPr>
          <p:cNvSpPr txBox="1"/>
          <p:nvPr/>
        </p:nvSpPr>
        <p:spPr>
          <a:xfrm>
            <a:off x="5079506" y="4858892"/>
            <a:ext cx="1286225" cy="369332"/>
          </a:xfrm>
          <a:prstGeom prst="rect">
            <a:avLst/>
          </a:prstGeom>
          <a:noFill/>
        </p:spPr>
        <p:txBody>
          <a:bodyPr wrap="square" rtlCol="0">
            <a:spAutoFit/>
          </a:bodyPr>
          <a:lstStyle/>
          <a:p>
            <a:r>
              <a:rPr kumimoji="1" lang="ko-KR" altLang="en-US" dirty="0"/>
              <a:t>잠금 처리</a:t>
            </a:r>
            <a:endParaRPr kumimoji="1" lang="ko-Kore-KR" altLang="en-US" dirty="0"/>
          </a:p>
        </p:txBody>
      </p:sp>
      <p:sp>
        <p:nvSpPr>
          <p:cNvPr id="68" name="TextBox 67">
            <a:extLst>
              <a:ext uri="{FF2B5EF4-FFF2-40B4-BE49-F238E27FC236}">
                <a16:creationId xmlns:a16="http://schemas.microsoft.com/office/drawing/2014/main" id="{FD1B2912-EEAC-3179-C654-EE4180AA94D0}"/>
              </a:ext>
            </a:extLst>
          </p:cNvPr>
          <p:cNvSpPr txBox="1"/>
          <p:nvPr/>
        </p:nvSpPr>
        <p:spPr>
          <a:xfrm>
            <a:off x="0" y="6500690"/>
            <a:ext cx="12072938" cy="369332"/>
          </a:xfrm>
          <a:prstGeom prst="rect">
            <a:avLst/>
          </a:prstGeom>
          <a:noFill/>
        </p:spPr>
        <p:txBody>
          <a:bodyPr wrap="square" rtlCol="0">
            <a:spAutoFit/>
          </a:bodyPr>
          <a:lstStyle/>
          <a:p>
            <a:r>
              <a:rPr kumimoji="1" lang="en-US" altLang="ko-KR" b="1" dirty="0"/>
              <a:t>-</a:t>
            </a:r>
            <a:r>
              <a:rPr kumimoji="1" lang="ko-KR" altLang="en-US" b="1" dirty="0"/>
              <a:t>데이터베이스 서버의 사용자 쓰기 제어</a:t>
            </a:r>
            <a:r>
              <a:rPr kumimoji="1" lang="en-US" altLang="ko-KR" sz="1200" b="1" dirty="0">
                <a:solidFill>
                  <a:srgbClr val="FFC000"/>
                </a:solidFill>
              </a:rPr>
              <a:t>(User write control of database servers)</a:t>
            </a:r>
          </a:p>
        </p:txBody>
      </p:sp>
    </p:spTree>
    <p:extLst>
      <p:ext uri="{BB962C8B-B14F-4D97-AF65-F5344CB8AC3E}">
        <p14:creationId xmlns:p14="http://schemas.microsoft.com/office/powerpoint/2010/main" val="118863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7E5749D8-2D14-1C05-1547-35BFC9432CCB}"/>
              </a:ext>
            </a:extLst>
          </p:cNvPr>
          <p:cNvSpPr txBox="1"/>
          <p:nvPr/>
        </p:nvSpPr>
        <p:spPr>
          <a:xfrm>
            <a:off x="5359087" y="3274627"/>
            <a:ext cx="925551" cy="276999"/>
          </a:xfrm>
          <a:prstGeom prst="rect">
            <a:avLst/>
          </a:prstGeom>
          <a:noFill/>
        </p:spPr>
        <p:txBody>
          <a:bodyPr wrap="square" rtlCol="0">
            <a:spAutoFit/>
          </a:bodyPr>
          <a:lstStyle/>
          <a:p>
            <a:r>
              <a:rPr kumimoji="1" lang="ko-Kore-KR" altLang="en-US" sz="1200" dirty="0"/>
              <a:t>상태공유</a:t>
            </a:r>
          </a:p>
        </p:txBody>
      </p:sp>
      <p:sp>
        <p:nvSpPr>
          <p:cNvPr id="49" name="TextBox 48">
            <a:extLst>
              <a:ext uri="{FF2B5EF4-FFF2-40B4-BE49-F238E27FC236}">
                <a16:creationId xmlns:a16="http://schemas.microsoft.com/office/drawing/2014/main" id="{F6A80A51-21D4-213E-5C3E-7B007327FFC2}"/>
              </a:ext>
            </a:extLst>
          </p:cNvPr>
          <p:cNvSpPr txBox="1"/>
          <p:nvPr/>
        </p:nvSpPr>
        <p:spPr>
          <a:xfrm>
            <a:off x="6268888" y="1912550"/>
            <a:ext cx="5923112" cy="1569660"/>
          </a:xfrm>
          <a:prstGeom prst="rect">
            <a:avLst/>
          </a:prstGeom>
          <a:noFill/>
        </p:spPr>
        <p:txBody>
          <a:bodyPr wrap="square" rtlCol="0">
            <a:spAutoFit/>
          </a:bodyPr>
          <a:lstStyle/>
          <a:p>
            <a:r>
              <a:rPr kumimoji="1" lang="en-US" altLang="ko-KR" b="1" dirty="0"/>
              <a:t>-</a:t>
            </a:r>
            <a:r>
              <a:rPr kumimoji="1" lang="ko-KR" altLang="en-US" b="1" dirty="0"/>
              <a:t> 여러 사용자로부터 같은 데이터에 대해 쓰기 요청을 받은 경우 어떻게 할지는 각 시스템 간에 존재하는 합의 규칙을 따르며</a:t>
            </a:r>
            <a:r>
              <a:rPr kumimoji="1" lang="en-US" altLang="ko-KR" b="1" dirty="0"/>
              <a:t>,</a:t>
            </a:r>
            <a:r>
              <a:rPr kumimoji="1" lang="ko-KR" altLang="en-US" b="1" dirty="0"/>
              <a:t> 합의된 내용은 모든 시스템이 따른다</a:t>
            </a:r>
            <a:r>
              <a:rPr kumimoji="1" lang="en-US" altLang="ko-KR" b="1" dirty="0"/>
              <a:t>.</a:t>
            </a:r>
            <a:r>
              <a:rPr kumimoji="1" lang="en-US" altLang="ko-KR" sz="1200" b="1" dirty="0">
                <a:solidFill>
                  <a:srgbClr val="FFC000"/>
                </a:solidFill>
              </a:rPr>
              <a:t>(What to do when you receive a write request for the same data from multiple users follows the consensus rules that exist between each system, and all agreed upon systems follow.)</a:t>
            </a:r>
          </a:p>
        </p:txBody>
      </p:sp>
      <p:grpSp>
        <p:nvGrpSpPr>
          <p:cNvPr id="56" name="그룹 55">
            <a:extLst>
              <a:ext uri="{FF2B5EF4-FFF2-40B4-BE49-F238E27FC236}">
                <a16:creationId xmlns:a16="http://schemas.microsoft.com/office/drawing/2014/main" id="{3F195D1A-57AC-F386-E6E7-C23DDD02697B}"/>
              </a:ext>
            </a:extLst>
          </p:cNvPr>
          <p:cNvGrpSpPr/>
          <p:nvPr/>
        </p:nvGrpSpPr>
        <p:grpSpPr>
          <a:xfrm>
            <a:off x="492559" y="85952"/>
            <a:ext cx="5655480" cy="6686095"/>
            <a:chOff x="492559" y="85952"/>
            <a:chExt cx="5655480" cy="6686095"/>
          </a:xfrm>
        </p:grpSpPr>
        <p:grpSp>
          <p:nvGrpSpPr>
            <p:cNvPr id="25" name="그룹 24">
              <a:extLst>
                <a:ext uri="{FF2B5EF4-FFF2-40B4-BE49-F238E27FC236}">
                  <a16:creationId xmlns:a16="http://schemas.microsoft.com/office/drawing/2014/main" id="{4BC87B36-A297-C5AC-87FE-7CBE071C6725}"/>
                </a:ext>
              </a:extLst>
            </p:cNvPr>
            <p:cNvGrpSpPr/>
            <p:nvPr/>
          </p:nvGrpSpPr>
          <p:grpSpPr>
            <a:xfrm>
              <a:off x="737666" y="1149288"/>
              <a:ext cx="5184733" cy="4559424"/>
              <a:chOff x="2187325" y="611098"/>
              <a:chExt cx="5184733" cy="4559424"/>
            </a:xfrm>
          </p:grpSpPr>
          <p:grpSp>
            <p:nvGrpSpPr>
              <p:cNvPr id="9" name="그룹 8">
                <a:extLst>
                  <a:ext uri="{FF2B5EF4-FFF2-40B4-BE49-F238E27FC236}">
                    <a16:creationId xmlns:a16="http://schemas.microsoft.com/office/drawing/2014/main" id="{45A4E78C-8A3E-7563-5F64-80D073B39350}"/>
                  </a:ext>
                </a:extLst>
              </p:cNvPr>
              <p:cNvGrpSpPr/>
              <p:nvPr/>
            </p:nvGrpSpPr>
            <p:grpSpPr>
              <a:xfrm>
                <a:off x="2187325" y="611098"/>
                <a:ext cx="2088150" cy="1814795"/>
                <a:chOff x="2057626" y="338722"/>
                <a:chExt cx="2088150" cy="1814795"/>
              </a:xfrm>
            </p:grpSpPr>
            <p:sp>
              <p:nvSpPr>
                <p:cNvPr id="4" name="원통[C] 3">
                  <a:extLst>
                    <a:ext uri="{FF2B5EF4-FFF2-40B4-BE49-F238E27FC236}">
                      <a16:creationId xmlns:a16="http://schemas.microsoft.com/office/drawing/2014/main" id="{0DF8EFBC-3C3F-7E69-5F2D-E729E50D1858}"/>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5" name="그림 4" descr="텍스트, 스크린샷, 폰트, 번호이(가) 표시된 사진&#10;&#10;자동 생성된 설명">
                  <a:extLst>
                    <a:ext uri="{FF2B5EF4-FFF2-40B4-BE49-F238E27FC236}">
                      <a16:creationId xmlns:a16="http://schemas.microsoft.com/office/drawing/2014/main" id="{1D5D3853-0B0B-B422-DDE4-79276F429483}"/>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7" name="직사각형 6">
                  <a:extLst>
                    <a:ext uri="{FF2B5EF4-FFF2-40B4-BE49-F238E27FC236}">
                      <a16:creationId xmlns:a16="http://schemas.microsoft.com/office/drawing/2014/main" id="{0F792CD1-BB6D-4C2F-9A92-D44F23C25191}"/>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8" name="TextBox 7">
                  <a:extLst>
                    <a:ext uri="{FF2B5EF4-FFF2-40B4-BE49-F238E27FC236}">
                      <a16:creationId xmlns:a16="http://schemas.microsoft.com/office/drawing/2014/main" id="{BCD3EC54-4E65-A178-E523-18D0F1C980F3}"/>
                    </a:ext>
                  </a:extLst>
                </p:cNvPr>
                <p:cNvSpPr txBox="1"/>
                <p:nvPr/>
              </p:nvSpPr>
              <p:spPr>
                <a:xfrm>
                  <a:off x="2610692" y="338722"/>
                  <a:ext cx="1397665" cy="261187"/>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A</a:t>
                  </a:r>
                  <a:endParaRPr kumimoji="1" lang="ko-Kore-KR" altLang="en-US" dirty="0"/>
                </a:p>
              </p:txBody>
            </p:sp>
          </p:grpSp>
          <p:grpSp>
            <p:nvGrpSpPr>
              <p:cNvPr id="10" name="그룹 9">
                <a:extLst>
                  <a:ext uri="{FF2B5EF4-FFF2-40B4-BE49-F238E27FC236}">
                    <a16:creationId xmlns:a16="http://schemas.microsoft.com/office/drawing/2014/main" id="{B15BB54F-FAAF-D64D-96DA-0E2721F11219}"/>
                  </a:ext>
                </a:extLst>
              </p:cNvPr>
              <p:cNvGrpSpPr/>
              <p:nvPr/>
            </p:nvGrpSpPr>
            <p:grpSpPr>
              <a:xfrm>
                <a:off x="5265460" y="611098"/>
                <a:ext cx="2088150" cy="1814795"/>
                <a:chOff x="2057626" y="338722"/>
                <a:chExt cx="2088150" cy="1814795"/>
              </a:xfrm>
            </p:grpSpPr>
            <p:sp>
              <p:nvSpPr>
                <p:cNvPr id="11" name="원통[C] 10">
                  <a:extLst>
                    <a:ext uri="{FF2B5EF4-FFF2-40B4-BE49-F238E27FC236}">
                      <a16:creationId xmlns:a16="http://schemas.microsoft.com/office/drawing/2014/main" id="{11F215D1-116F-F198-B061-C8DF01ABDEE6}"/>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pic>
              <p:nvPicPr>
                <p:cNvPr id="12" name="그림 11" descr="텍스트, 스크린샷, 폰트, 번호이(가) 표시된 사진&#10;&#10;자동 생성된 설명">
                  <a:extLst>
                    <a:ext uri="{FF2B5EF4-FFF2-40B4-BE49-F238E27FC236}">
                      <a16:creationId xmlns:a16="http://schemas.microsoft.com/office/drawing/2014/main" id="{50C06438-509E-821B-0211-971C6C20362F}"/>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13" name="직사각형 12">
                  <a:extLst>
                    <a:ext uri="{FF2B5EF4-FFF2-40B4-BE49-F238E27FC236}">
                      <a16:creationId xmlns:a16="http://schemas.microsoft.com/office/drawing/2014/main" id="{BFE2D1C5-61E4-6A0B-895B-4001E53560F5}"/>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4" name="TextBox 13">
                  <a:extLst>
                    <a:ext uri="{FF2B5EF4-FFF2-40B4-BE49-F238E27FC236}">
                      <a16:creationId xmlns:a16="http://schemas.microsoft.com/office/drawing/2014/main" id="{DB2CDD2E-7AA0-395D-D33E-469EC063B93D}"/>
                    </a:ext>
                  </a:extLst>
                </p:cNvPr>
                <p:cNvSpPr txBox="1"/>
                <p:nvPr/>
              </p:nvSpPr>
              <p:spPr>
                <a:xfrm>
                  <a:off x="2610692" y="338722"/>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B</a:t>
                  </a:r>
                  <a:endParaRPr kumimoji="1" lang="ko-Kore-KR" altLang="en-US" dirty="0"/>
                </a:p>
              </p:txBody>
            </p:sp>
          </p:grpSp>
          <p:grpSp>
            <p:nvGrpSpPr>
              <p:cNvPr id="15" name="그룹 14">
                <a:extLst>
                  <a:ext uri="{FF2B5EF4-FFF2-40B4-BE49-F238E27FC236}">
                    <a16:creationId xmlns:a16="http://schemas.microsoft.com/office/drawing/2014/main" id="{2ADF8E4E-56F4-E3B0-04CF-7A5776AAA8B0}"/>
                  </a:ext>
                </a:extLst>
              </p:cNvPr>
              <p:cNvGrpSpPr/>
              <p:nvPr/>
            </p:nvGrpSpPr>
            <p:grpSpPr>
              <a:xfrm>
                <a:off x="2187325" y="3309733"/>
                <a:ext cx="2088150" cy="1860789"/>
                <a:chOff x="2057626" y="622289"/>
                <a:chExt cx="2088150" cy="1860789"/>
              </a:xfrm>
            </p:grpSpPr>
            <p:sp>
              <p:nvSpPr>
                <p:cNvPr id="16" name="원통[C] 15">
                  <a:extLst>
                    <a:ext uri="{FF2B5EF4-FFF2-40B4-BE49-F238E27FC236}">
                      <a16:creationId xmlns:a16="http://schemas.microsoft.com/office/drawing/2014/main" id="{B8BD30AB-5FDA-55B5-A7BB-FF76DB904E2C}"/>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7" name="그림 16" descr="텍스트, 스크린샷, 폰트, 번호이(가) 표시된 사진&#10;&#10;자동 생성된 설명">
                  <a:extLst>
                    <a:ext uri="{FF2B5EF4-FFF2-40B4-BE49-F238E27FC236}">
                      <a16:creationId xmlns:a16="http://schemas.microsoft.com/office/drawing/2014/main" id="{C3E47A79-799E-59FD-B3BB-F497F53115FF}"/>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18" name="직사각형 17">
                  <a:extLst>
                    <a:ext uri="{FF2B5EF4-FFF2-40B4-BE49-F238E27FC236}">
                      <a16:creationId xmlns:a16="http://schemas.microsoft.com/office/drawing/2014/main" id="{51DDCB26-6A6F-458B-B890-ECF069F6FA02}"/>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9" name="TextBox 18">
                  <a:extLst>
                    <a:ext uri="{FF2B5EF4-FFF2-40B4-BE49-F238E27FC236}">
                      <a16:creationId xmlns:a16="http://schemas.microsoft.com/office/drawing/2014/main" id="{F65E3D5D-D525-38E7-C1FD-1FF425B1F551}"/>
                    </a:ext>
                  </a:extLst>
                </p:cNvPr>
                <p:cNvSpPr txBox="1"/>
                <p:nvPr/>
              </p:nvSpPr>
              <p:spPr>
                <a:xfrm>
                  <a:off x="2553495" y="2113746"/>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C</a:t>
                  </a:r>
                  <a:endParaRPr kumimoji="1" lang="ko-Kore-KR" altLang="en-US" dirty="0"/>
                </a:p>
              </p:txBody>
            </p:sp>
          </p:grpSp>
          <p:grpSp>
            <p:nvGrpSpPr>
              <p:cNvPr id="20" name="그룹 19">
                <a:extLst>
                  <a:ext uri="{FF2B5EF4-FFF2-40B4-BE49-F238E27FC236}">
                    <a16:creationId xmlns:a16="http://schemas.microsoft.com/office/drawing/2014/main" id="{4A5360D6-1156-7A39-5D76-991D26639A7F}"/>
                  </a:ext>
                </a:extLst>
              </p:cNvPr>
              <p:cNvGrpSpPr/>
              <p:nvPr/>
            </p:nvGrpSpPr>
            <p:grpSpPr>
              <a:xfrm>
                <a:off x="5283908" y="3298293"/>
                <a:ext cx="2088150" cy="1872228"/>
                <a:chOff x="2057626" y="622289"/>
                <a:chExt cx="2088150" cy="1872228"/>
              </a:xfrm>
            </p:grpSpPr>
            <p:sp>
              <p:nvSpPr>
                <p:cNvPr id="21" name="원통[C] 20">
                  <a:extLst>
                    <a:ext uri="{FF2B5EF4-FFF2-40B4-BE49-F238E27FC236}">
                      <a16:creationId xmlns:a16="http://schemas.microsoft.com/office/drawing/2014/main" id="{87D553BC-FEE6-D235-C754-94D09C01E90F}"/>
                    </a:ext>
                  </a:extLst>
                </p:cNvPr>
                <p:cNvSpPr/>
                <p:nvPr/>
              </p:nvSpPr>
              <p:spPr>
                <a:xfrm>
                  <a:off x="2122054" y="735132"/>
                  <a:ext cx="1959294" cy="130554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22" name="그림 21" descr="텍스트, 스크린샷, 폰트, 번호이(가) 표시된 사진&#10;&#10;자동 생성된 설명">
                  <a:extLst>
                    <a:ext uri="{FF2B5EF4-FFF2-40B4-BE49-F238E27FC236}">
                      <a16:creationId xmlns:a16="http://schemas.microsoft.com/office/drawing/2014/main" id="{FF2B066C-3D10-53FB-6A67-026CA8D25143}"/>
                    </a:ext>
                  </a:extLst>
                </p:cNvPr>
                <p:cNvPicPr>
                  <a:picLocks noChangeAspect="1"/>
                </p:cNvPicPr>
                <p:nvPr/>
              </p:nvPicPr>
              <p:blipFill>
                <a:blip r:embed="rId2"/>
                <a:stretch>
                  <a:fillRect/>
                </a:stretch>
              </p:blipFill>
              <p:spPr>
                <a:xfrm>
                  <a:off x="2231941" y="1101984"/>
                  <a:ext cx="1776416" cy="838327"/>
                </a:xfrm>
                <a:prstGeom prst="rect">
                  <a:avLst/>
                </a:prstGeom>
              </p:spPr>
            </p:pic>
            <p:sp>
              <p:nvSpPr>
                <p:cNvPr id="23" name="직사각형 22">
                  <a:extLst>
                    <a:ext uri="{FF2B5EF4-FFF2-40B4-BE49-F238E27FC236}">
                      <a16:creationId xmlns:a16="http://schemas.microsoft.com/office/drawing/2014/main" id="{982A1EF2-1549-3ADB-A4F6-161D598E65DA}"/>
                    </a:ext>
                  </a:extLst>
                </p:cNvPr>
                <p:cNvSpPr/>
                <p:nvPr/>
              </p:nvSpPr>
              <p:spPr>
                <a:xfrm>
                  <a:off x="2057626" y="622289"/>
                  <a:ext cx="2088150" cy="15312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24" name="TextBox 23">
                  <a:extLst>
                    <a:ext uri="{FF2B5EF4-FFF2-40B4-BE49-F238E27FC236}">
                      <a16:creationId xmlns:a16="http://schemas.microsoft.com/office/drawing/2014/main" id="{ED55CB63-9688-C042-120D-9305A39F5E89}"/>
                    </a:ext>
                  </a:extLst>
                </p:cNvPr>
                <p:cNvSpPr txBox="1"/>
                <p:nvPr/>
              </p:nvSpPr>
              <p:spPr>
                <a:xfrm>
                  <a:off x="2541534" y="2125185"/>
                  <a:ext cx="1397665" cy="369332"/>
                </a:xfrm>
                <a:prstGeom prst="rect">
                  <a:avLst/>
                </a:prstGeom>
                <a:noFill/>
              </p:spPr>
              <p:txBody>
                <a:bodyPr wrap="square" rtlCol="0">
                  <a:spAutoFit/>
                </a:bodyPr>
                <a:lstStyle/>
                <a:p>
                  <a:r>
                    <a:rPr kumimoji="1" lang="ko-Kore-KR" altLang="en-US" dirty="0"/>
                    <a:t>시스템</a:t>
                  </a:r>
                  <a:r>
                    <a:rPr kumimoji="1" lang="ko-KR" altLang="en-US" dirty="0"/>
                    <a:t> </a:t>
                  </a:r>
                  <a:r>
                    <a:rPr kumimoji="1" lang="en-US" altLang="ko-KR" dirty="0"/>
                    <a:t>D</a:t>
                  </a:r>
                  <a:endParaRPr kumimoji="1" lang="ko-Kore-KR" altLang="en-US" dirty="0"/>
                </a:p>
              </p:txBody>
            </p:sp>
          </p:grpSp>
        </p:grpSp>
        <p:sp>
          <p:nvSpPr>
            <p:cNvPr id="27" name="타원 26">
              <a:extLst>
                <a:ext uri="{FF2B5EF4-FFF2-40B4-BE49-F238E27FC236}">
                  <a16:creationId xmlns:a16="http://schemas.microsoft.com/office/drawing/2014/main" id="{A950990E-1073-78A5-8675-5E8AABBF5A11}"/>
                </a:ext>
              </a:extLst>
            </p:cNvPr>
            <p:cNvSpPr/>
            <p:nvPr/>
          </p:nvSpPr>
          <p:spPr>
            <a:xfrm>
              <a:off x="1570561" y="2963910"/>
              <a:ext cx="3518943" cy="88384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8" name="웃는 얼굴[S] 27">
              <a:extLst>
                <a:ext uri="{FF2B5EF4-FFF2-40B4-BE49-F238E27FC236}">
                  <a16:creationId xmlns:a16="http://schemas.microsoft.com/office/drawing/2014/main" id="{2F5065A8-B708-DEBD-B313-D38B5715F961}"/>
                </a:ext>
              </a:extLst>
            </p:cNvPr>
            <p:cNvSpPr/>
            <p:nvPr/>
          </p:nvSpPr>
          <p:spPr>
            <a:xfrm>
              <a:off x="1781741" y="2911109"/>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9" name="웃는 얼굴[S] 28">
              <a:extLst>
                <a:ext uri="{FF2B5EF4-FFF2-40B4-BE49-F238E27FC236}">
                  <a16:creationId xmlns:a16="http://schemas.microsoft.com/office/drawing/2014/main" id="{9A9EAAFA-A2C4-E421-2045-603040A79982}"/>
                </a:ext>
              </a:extLst>
            </p:cNvPr>
            <p:cNvSpPr/>
            <p:nvPr/>
          </p:nvSpPr>
          <p:spPr>
            <a:xfrm>
              <a:off x="4318157" y="2910125"/>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0" name="웃는 얼굴[S] 29">
              <a:extLst>
                <a:ext uri="{FF2B5EF4-FFF2-40B4-BE49-F238E27FC236}">
                  <a16:creationId xmlns:a16="http://schemas.microsoft.com/office/drawing/2014/main" id="{9BAEA56A-F9DD-31E4-DCAF-05AA03F82D7D}"/>
                </a:ext>
              </a:extLst>
            </p:cNvPr>
            <p:cNvSpPr/>
            <p:nvPr/>
          </p:nvSpPr>
          <p:spPr>
            <a:xfrm>
              <a:off x="1793116" y="3465691"/>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1" name="웃는 얼굴[S] 30">
              <a:extLst>
                <a:ext uri="{FF2B5EF4-FFF2-40B4-BE49-F238E27FC236}">
                  <a16:creationId xmlns:a16="http://schemas.microsoft.com/office/drawing/2014/main" id="{07388A05-5FB8-3530-958F-AE795B454036}"/>
                </a:ext>
              </a:extLst>
            </p:cNvPr>
            <p:cNvSpPr/>
            <p:nvPr/>
          </p:nvSpPr>
          <p:spPr>
            <a:xfrm>
              <a:off x="4321377" y="3426161"/>
              <a:ext cx="462650" cy="438654"/>
            </a:xfrm>
            <a:prstGeom prst="smileyFac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6" name="오른쪽으로 구부러진 화살표[C] 35">
              <a:extLst>
                <a:ext uri="{FF2B5EF4-FFF2-40B4-BE49-F238E27FC236}">
                  <a16:creationId xmlns:a16="http://schemas.microsoft.com/office/drawing/2014/main" id="{E847A40D-05D4-CBD9-5B42-D99A2AABECB2}"/>
                </a:ext>
              </a:extLst>
            </p:cNvPr>
            <p:cNvSpPr/>
            <p:nvPr/>
          </p:nvSpPr>
          <p:spPr>
            <a:xfrm>
              <a:off x="1290732" y="3129452"/>
              <a:ext cx="279829" cy="55556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38" name="오른쪽으로 구부러진 화살표[C] 37">
              <a:extLst>
                <a:ext uri="{FF2B5EF4-FFF2-40B4-BE49-F238E27FC236}">
                  <a16:creationId xmlns:a16="http://schemas.microsoft.com/office/drawing/2014/main" id="{11A4551F-A7CB-CB46-B4BD-3C0B60429998}"/>
                </a:ext>
              </a:extLst>
            </p:cNvPr>
            <p:cNvSpPr/>
            <p:nvPr/>
          </p:nvSpPr>
          <p:spPr>
            <a:xfrm rot="10800000">
              <a:off x="5143248" y="3123135"/>
              <a:ext cx="279829" cy="55556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39" name="직사각형 38">
              <a:extLst>
                <a:ext uri="{FF2B5EF4-FFF2-40B4-BE49-F238E27FC236}">
                  <a16:creationId xmlns:a16="http://schemas.microsoft.com/office/drawing/2014/main" id="{E042C636-2591-3A21-0CB9-1136A2570ECC}"/>
                </a:ext>
              </a:extLst>
            </p:cNvPr>
            <p:cNvSpPr/>
            <p:nvPr/>
          </p:nvSpPr>
          <p:spPr>
            <a:xfrm>
              <a:off x="568240" y="2912872"/>
              <a:ext cx="5579799" cy="1036454"/>
            </a:xfrm>
            <a:prstGeom prst="rect">
              <a:avLst/>
            </a:prstGeom>
            <a:noFill/>
            <a:ln w="254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1" name="TextBox 40">
              <a:extLst>
                <a:ext uri="{FF2B5EF4-FFF2-40B4-BE49-F238E27FC236}">
                  <a16:creationId xmlns:a16="http://schemas.microsoft.com/office/drawing/2014/main" id="{42E01626-49D4-FDF6-F0A3-F99961FA1910}"/>
                </a:ext>
              </a:extLst>
            </p:cNvPr>
            <p:cNvSpPr txBox="1"/>
            <p:nvPr/>
          </p:nvSpPr>
          <p:spPr>
            <a:xfrm>
              <a:off x="492559" y="3270345"/>
              <a:ext cx="925551" cy="276999"/>
            </a:xfrm>
            <a:prstGeom prst="rect">
              <a:avLst/>
            </a:prstGeom>
            <a:noFill/>
          </p:spPr>
          <p:txBody>
            <a:bodyPr wrap="square" rtlCol="0">
              <a:spAutoFit/>
            </a:bodyPr>
            <a:lstStyle/>
            <a:p>
              <a:r>
                <a:rPr kumimoji="1" lang="ko-Kore-KR" altLang="en-US" sz="1200" dirty="0"/>
                <a:t>상태공유</a:t>
              </a:r>
            </a:p>
          </p:txBody>
        </p:sp>
        <p:pic>
          <p:nvPicPr>
            <p:cNvPr id="42" name="그래픽 41" descr="혼란스러운 사람 단색으로 채워진">
              <a:extLst>
                <a:ext uri="{FF2B5EF4-FFF2-40B4-BE49-F238E27FC236}">
                  <a16:creationId xmlns:a16="http://schemas.microsoft.com/office/drawing/2014/main" id="{794A2B3C-084A-B139-09BA-E824B9BC20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654" y="85953"/>
              <a:ext cx="847070" cy="646653"/>
            </a:xfrm>
            <a:prstGeom prst="rect">
              <a:avLst/>
            </a:prstGeom>
          </p:spPr>
        </p:pic>
        <p:pic>
          <p:nvPicPr>
            <p:cNvPr id="43" name="그래픽 42" descr="혼란스러운 사람 단색으로 채워진">
              <a:extLst>
                <a:ext uri="{FF2B5EF4-FFF2-40B4-BE49-F238E27FC236}">
                  <a16:creationId xmlns:a16="http://schemas.microsoft.com/office/drawing/2014/main" id="{8A19F51A-A164-F38C-8E28-C5CE46BB22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3237" y="85952"/>
              <a:ext cx="847070" cy="646653"/>
            </a:xfrm>
            <a:prstGeom prst="rect">
              <a:avLst/>
            </a:prstGeom>
          </p:spPr>
        </p:pic>
        <p:pic>
          <p:nvPicPr>
            <p:cNvPr id="44" name="그래픽 43" descr="혼란스러운 사람 단색으로 채워진">
              <a:extLst>
                <a:ext uri="{FF2B5EF4-FFF2-40B4-BE49-F238E27FC236}">
                  <a16:creationId xmlns:a16="http://schemas.microsoft.com/office/drawing/2014/main" id="{E4EC18D8-A580-A3ED-2AFE-5F85C1A318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6654" y="6125394"/>
              <a:ext cx="847070" cy="646653"/>
            </a:xfrm>
            <a:prstGeom prst="rect">
              <a:avLst/>
            </a:prstGeom>
          </p:spPr>
        </p:pic>
        <p:pic>
          <p:nvPicPr>
            <p:cNvPr id="45" name="그래픽 44" descr="혼란스러운 사람 단색으로 채워진">
              <a:extLst>
                <a:ext uri="{FF2B5EF4-FFF2-40B4-BE49-F238E27FC236}">
                  <a16:creationId xmlns:a16="http://schemas.microsoft.com/office/drawing/2014/main" id="{6B1E0A2A-D88D-759E-7602-09C44DD75E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69054" y="6125393"/>
              <a:ext cx="847070" cy="646653"/>
            </a:xfrm>
            <a:prstGeom prst="rect">
              <a:avLst/>
            </a:prstGeom>
          </p:spPr>
        </p:pic>
        <p:sp>
          <p:nvSpPr>
            <p:cNvPr id="46" name="아래쪽 화살표[D] 45">
              <a:extLst>
                <a:ext uri="{FF2B5EF4-FFF2-40B4-BE49-F238E27FC236}">
                  <a16:creationId xmlns:a16="http://schemas.microsoft.com/office/drawing/2014/main" id="{2857F8BF-492C-E9E7-4710-3EB4B91F6D07}"/>
                </a:ext>
              </a:extLst>
            </p:cNvPr>
            <p:cNvSpPr/>
            <p:nvPr/>
          </p:nvSpPr>
          <p:spPr>
            <a:xfrm>
              <a:off x="1678839" y="754986"/>
              <a:ext cx="242700" cy="4166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7" name="TextBox 46">
              <a:extLst>
                <a:ext uri="{FF2B5EF4-FFF2-40B4-BE49-F238E27FC236}">
                  <a16:creationId xmlns:a16="http://schemas.microsoft.com/office/drawing/2014/main" id="{8BCED220-8FBC-ADCE-513D-74DD24039720}"/>
                </a:ext>
              </a:extLst>
            </p:cNvPr>
            <p:cNvSpPr txBox="1"/>
            <p:nvPr/>
          </p:nvSpPr>
          <p:spPr>
            <a:xfrm>
              <a:off x="1989564" y="794238"/>
              <a:ext cx="925551" cy="276999"/>
            </a:xfrm>
            <a:prstGeom prst="rect">
              <a:avLst/>
            </a:prstGeom>
            <a:noFill/>
          </p:spPr>
          <p:txBody>
            <a:bodyPr wrap="square" rtlCol="0">
              <a:spAutoFit/>
            </a:bodyPr>
            <a:lstStyle/>
            <a:p>
              <a:r>
                <a:rPr kumimoji="1" lang="ko-Kore-KR" altLang="en-US" sz="1200" dirty="0"/>
                <a:t>쓰기요청</a:t>
              </a:r>
            </a:p>
          </p:txBody>
        </p:sp>
        <p:sp>
          <p:nvSpPr>
            <p:cNvPr id="48" name="사각형 설명선[R] 47">
              <a:extLst>
                <a:ext uri="{FF2B5EF4-FFF2-40B4-BE49-F238E27FC236}">
                  <a16:creationId xmlns:a16="http://schemas.microsoft.com/office/drawing/2014/main" id="{3030968C-B522-7DDB-05DD-B80164186262}"/>
                </a:ext>
              </a:extLst>
            </p:cNvPr>
            <p:cNvSpPr/>
            <p:nvPr/>
          </p:nvSpPr>
          <p:spPr>
            <a:xfrm>
              <a:off x="2382361" y="101219"/>
              <a:ext cx="1497868" cy="542729"/>
            </a:xfrm>
            <a:prstGeom prst="wedgeRectCallout">
              <a:avLst>
                <a:gd name="adj1" fmla="val -73852"/>
                <a:gd name="adj2" fmla="val 371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ore-KR" altLang="en-US" sz="1100" dirty="0"/>
                <a:t>유관순</a:t>
              </a:r>
              <a:r>
                <a:rPr kumimoji="1" lang="ko-KR" altLang="en-US" sz="1100" dirty="0"/>
                <a:t> </a:t>
              </a:r>
              <a:r>
                <a:rPr kumimoji="1" lang="en-US" altLang="ko-KR" sz="1100" dirty="0"/>
                <a:t>1902.12.16</a:t>
              </a:r>
              <a:endParaRPr kumimoji="1" lang="ko-Kore-KR" altLang="en-US" sz="1100" dirty="0"/>
            </a:p>
          </p:txBody>
        </p:sp>
        <p:sp>
          <p:nvSpPr>
            <p:cNvPr id="50" name="TextBox 49">
              <a:extLst>
                <a:ext uri="{FF2B5EF4-FFF2-40B4-BE49-F238E27FC236}">
                  <a16:creationId xmlns:a16="http://schemas.microsoft.com/office/drawing/2014/main" id="{89E8B693-2BA3-85A6-4E0F-D484C50E69FA}"/>
                </a:ext>
              </a:extLst>
            </p:cNvPr>
            <p:cNvSpPr txBox="1"/>
            <p:nvPr/>
          </p:nvSpPr>
          <p:spPr>
            <a:xfrm>
              <a:off x="2171094" y="3084995"/>
              <a:ext cx="1140122" cy="276999"/>
            </a:xfrm>
            <a:prstGeom prst="rect">
              <a:avLst/>
            </a:prstGeom>
            <a:noFill/>
          </p:spPr>
          <p:txBody>
            <a:bodyPr wrap="square" rtlCol="0">
              <a:spAutoFit/>
            </a:bodyPr>
            <a:lstStyle/>
            <a:p>
              <a:r>
                <a:rPr kumimoji="1" lang="en-US" altLang="ko-Kore-KR" sz="1200" dirty="0"/>
                <a:t>1</a:t>
              </a:r>
              <a:r>
                <a:rPr kumimoji="1" lang="en-US" altLang="ko-KR" sz="1200" dirty="0"/>
                <a:t>6</a:t>
              </a:r>
              <a:r>
                <a:rPr kumimoji="1" lang="ko-KR" altLang="en-US" sz="1200" dirty="0"/>
                <a:t>일입니다</a:t>
              </a:r>
              <a:r>
                <a:rPr kumimoji="1" lang="en-US" altLang="ko-KR" sz="1200" dirty="0"/>
                <a:t>.</a:t>
              </a:r>
              <a:endParaRPr kumimoji="1" lang="ko-Kore-KR" altLang="en-US" sz="1200" dirty="0"/>
            </a:p>
          </p:txBody>
        </p:sp>
        <p:sp>
          <p:nvSpPr>
            <p:cNvPr id="51" name="TextBox 50">
              <a:extLst>
                <a:ext uri="{FF2B5EF4-FFF2-40B4-BE49-F238E27FC236}">
                  <a16:creationId xmlns:a16="http://schemas.microsoft.com/office/drawing/2014/main" id="{133131FB-4037-7195-2123-5302D2D48D1B}"/>
                </a:ext>
              </a:extLst>
            </p:cNvPr>
            <p:cNvSpPr txBox="1"/>
            <p:nvPr/>
          </p:nvSpPr>
          <p:spPr>
            <a:xfrm>
              <a:off x="2172781" y="3482518"/>
              <a:ext cx="1140122" cy="276999"/>
            </a:xfrm>
            <a:prstGeom prst="rect">
              <a:avLst/>
            </a:prstGeom>
            <a:noFill/>
          </p:spPr>
          <p:txBody>
            <a:bodyPr wrap="square" rtlCol="0">
              <a:spAutoFit/>
            </a:bodyPr>
            <a:lstStyle/>
            <a:p>
              <a:r>
                <a:rPr kumimoji="1" lang="en-US" altLang="ko-Kore-KR" sz="1200" dirty="0"/>
                <a:t>OK</a:t>
              </a:r>
              <a:endParaRPr kumimoji="1" lang="ko-Kore-KR" altLang="en-US" sz="1200" dirty="0"/>
            </a:p>
          </p:txBody>
        </p:sp>
        <p:sp>
          <p:nvSpPr>
            <p:cNvPr id="53" name="TextBox 52">
              <a:extLst>
                <a:ext uri="{FF2B5EF4-FFF2-40B4-BE49-F238E27FC236}">
                  <a16:creationId xmlns:a16="http://schemas.microsoft.com/office/drawing/2014/main" id="{3F2751C6-2964-E0C3-DAB3-C90100326679}"/>
                </a:ext>
              </a:extLst>
            </p:cNvPr>
            <p:cNvSpPr txBox="1"/>
            <p:nvPr/>
          </p:nvSpPr>
          <p:spPr>
            <a:xfrm>
              <a:off x="3949382" y="3086946"/>
              <a:ext cx="1140122" cy="276999"/>
            </a:xfrm>
            <a:prstGeom prst="rect">
              <a:avLst/>
            </a:prstGeom>
            <a:noFill/>
          </p:spPr>
          <p:txBody>
            <a:bodyPr wrap="square" rtlCol="0">
              <a:spAutoFit/>
            </a:bodyPr>
            <a:lstStyle/>
            <a:p>
              <a:r>
                <a:rPr kumimoji="1" lang="en-US" altLang="ko-Kore-KR" sz="1200" dirty="0"/>
                <a:t>OK</a:t>
              </a:r>
              <a:endParaRPr kumimoji="1" lang="ko-Kore-KR" altLang="en-US" sz="1200" dirty="0"/>
            </a:p>
          </p:txBody>
        </p:sp>
        <p:sp>
          <p:nvSpPr>
            <p:cNvPr id="54" name="TextBox 53">
              <a:extLst>
                <a:ext uri="{FF2B5EF4-FFF2-40B4-BE49-F238E27FC236}">
                  <a16:creationId xmlns:a16="http://schemas.microsoft.com/office/drawing/2014/main" id="{F447A730-D59F-2BCC-07F2-5F4FFE9C8365}"/>
                </a:ext>
              </a:extLst>
            </p:cNvPr>
            <p:cNvSpPr txBox="1"/>
            <p:nvPr/>
          </p:nvSpPr>
          <p:spPr>
            <a:xfrm>
              <a:off x="3951313" y="3477653"/>
              <a:ext cx="1140122" cy="276999"/>
            </a:xfrm>
            <a:prstGeom prst="rect">
              <a:avLst/>
            </a:prstGeom>
            <a:noFill/>
          </p:spPr>
          <p:txBody>
            <a:bodyPr wrap="square" rtlCol="0">
              <a:spAutoFit/>
            </a:bodyPr>
            <a:lstStyle/>
            <a:p>
              <a:r>
                <a:rPr kumimoji="1" lang="en-US" altLang="ko-Kore-KR" sz="1200" dirty="0"/>
                <a:t>OK</a:t>
              </a:r>
              <a:endParaRPr kumimoji="1" lang="ko-Kore-KR" altLang="en-US" sz="1200" dirty="0"/>
            </a:p>
          </p:txBody>
        </p:sp>
      </p:grpSp>
    </p:spTree>
    <p:extLst>
      <p:ext uri="{BB962C8B-B14F-4D97-AF65-F5344CB8AC3E}">
        <p14:creationId xmlns:p14="http://schemas.microsoft.com/office/powerpoint/2010/main" val="1429220861"/>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2099</Words>
  <Application>Microsoft Office PowerPoint</Application>
  <PresentationFormat>와이드스크린</PresentationFormat>
  <Paragraphs>172</Paragraphs>
  <Slides>14</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Malgun Gothic Semilight</vt:lpstr>
      <vt:lpstr>noto</vt:lpstr>
      <vt:lpstr>Malgun Gothic</vt:lpstr>
      <vt:lpstr>Arial</vt:lpstr>
      <vt:lpstr>Calibri</vt:lpstr>
      <vt:lpstr>SineVTI</vt:lpstr>
      <vt:lpstr>블록체인 구조와 이론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블록체인 구조와 이론</dc:title>
  <dc:creator>박형건</dc:creator>
  <cp:lastModifiedBy>박형건</cp:lastModifiedBy>
  <cp:revision>8</cp:revision>
  <cp:lastPrinted>2023-08-11T00:38:21Z</cp:lastPrinted>
  <dcterms:created xsi:type="dcterms:W3CDTF">2023-08-06T05:04:29Z</dcterms:created>
  <dcterms:modified xsi:type="dcterms:W3CDTF">2023-08-11T00:48:56Z</dcterms:modified>
</cp:coreProperties>
</file>