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</p:sldMasterIdLst>
  <p:notesMasterIdLst>
    <p:notesMasterId r:id="rId37"/>
  </p:notesMasterIdLst>
  <p:sldIdLst>
    <p:sldId id="263" r:id="rId15"/>
    <p:sldId id="315" r:id="rId16"/>
    <p:sldId id="380" r:id="rId17"/>
    <p:sldId id="381" r:id="rId18"/>
    <p:sldId id="383" r:id="rId19"/>
    <p:sldId id="385" r:id="rId20"/>
    <p:sldId id="386" r:id="rId21"/>
    <p:sldId id="388" r:id="rId22"/>
    <p:sldId id="390" r:id="rId23"/>
    <p:sldId id="391" r:id="rId24"/>
    <p:sldId id="395" r:id="rId25"/>
    <p:sldId id="392" r:id="rId26"/>
    <p:sldId id="402" r:id="rId27"/>
    <p:sldId id="393" r:id="rId28"/>
    <p:sldId id="396" r:id="rId29"/>
    <p:sldId id="394" r:id="rId30"/>
    <p:sldId id="397" r:id="rId31"/>
    <p:sldId id="398" r:id="rId32"/>
    <p:sldId id="399" r:id="rId33"/>
    <p:sldId id="400" r:id="rId34"/>
    <p:sldId id="403" r:id="rId35"/>
    <p:sldId id="2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80"/>
            <p14:sldId id="381"/>
            <p14:sldId id="383"/>
            <p14:sldId id="385"/>
            <p14:sldId id="386"/>
            <p14:sldId id="388"/>
            <p14:sldId id="390"/>
            <p14:sldId id="391"/>
            <p14:sldId id="395"/>
            <p14:sldId id="392"/>
          </p14:sldIdLst>
        </p14:section>
        <p14:section name="설계단계" id="{079FB007-4044-4E60-AD09-4E9512A5438F}">
          <p14:sldIdLst>
            <p14:sldId id="402"/>
            <p14:sldId id="393"/>
            <p14:sldId id="396"/>
            <p14:sldId id="394"/>
            <p14:sldId id="397"/>
            <p14:sldId id="398"/>
            <p14:sldId id="399"/>
            <p14:sldId id="400"/>
            <p14:sldId id="40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2" autoAdjust="0"/>
    <p:restoredTop sz="94766" autoAdjust="0"/>
  </p:normalViewPr>
  <p:slideViewPr>
    <p:cSldViewPr>
      <p:cViewPr varScale="1">
        <p:scale>
          <a:sx n="77" d="100"/>
          <a:sy n="77" d="100"/>
        </p:scale>
        <p:origin x="108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5748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9260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512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60091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35990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83404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64496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0052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63431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1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214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001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791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12159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5045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93149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4585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62933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51318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71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17197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6630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25784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2085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83693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52939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819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2717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6489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22036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728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6908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52435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43959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67865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61270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5845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66553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15694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95850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26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2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51353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60951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86547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60766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2673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82532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7477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28260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42695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99644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14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87377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07116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82562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87694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75048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07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10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150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356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3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254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635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11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89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948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995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733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455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855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79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249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179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027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554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9895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447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2260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1248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2763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0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21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6410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297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664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0298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0082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5877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312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0503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1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6151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5459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1815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449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4845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5165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3765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449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0958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9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738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6890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0005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3684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07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3220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762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271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1395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1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5716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6464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61333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5144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2785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6790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6139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2381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2479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8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211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3400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32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875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4673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6298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7900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5193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3870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08896-3CAD-4142-BFCC-867A8F4BB8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02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50467-D933-4641-A026-300F8E6F08D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8345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4B939-A76E-4D9B-9ACB-9BAFF8EEC70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7748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512B0-9A01-424C-9E45-AF95059E3F1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241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42E14-5972-485E-87F7-A4AADD6C4D2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9703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77E0-730D-4E94-912F-7731B5E613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990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1CC6-7845-4A02-9BBB-287075466C9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9735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EF13B-DD44-4C54-B031-64917096B1F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9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EE08-B8DA-4AE9-A9CF-6FAA1E39F9B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030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84B56-56A4-40EF-BCDB-495F291B01B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3317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E80BF-F31F-4DF5-9341-BAC20546924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26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18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6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09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0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1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68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2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56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2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3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D7D3C-55C4-4066-B452-BDCE1B1F29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13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항만왕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통키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김형윤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최현우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김민경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우민정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Mentor </a:t>
            </a:r>
            <a:r>
              <a:rPr lang="ko-KR" altLang="en-US" dirty="0" smtClean="0">
                <a:solidFill>
                  <a:schemeClr val="tx1"/>
                </a:solidFill>
              </a:rPr>
              <a:t>홍 지 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</a:t>
            </a:r>
            <a:r>
              <a:rPr lang="ko-KR" altLang="en-US" sz="2400" dirty="0"/>
              <a:t> </a:t>
            </a:r>
            <a:r>
              <a:rPr lang="ko-KR" altLang="en-US" dirty="0"/>
              <a:t>항만 위험물 유출 감지 지능화 시스템 개발</a:t>
            </a:r>
            <a:endParaRPr lang="ko-KR" altLang="en-US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4356" y="1196753"/>
          <a:ext cx="7388004" cy="1557752"/>
        </p:xfrm>
        <a:graphic>
          <a:graphicData uri="http://schemas.openxmlformats.org/drawingml/2006/table">
            <a:tbl>
              <a:tblPr/>
              <a:tblGrid>
                <a:gridCol w="122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위험물 유출 알림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항만 컨테이너 내에서 위험물이 유출될 시 어플리케이션을 통해 알림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컨테이너에서 위험물 유출 시 애플리케이션에서 진동과 함께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ex)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컨테이너 번호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0000-00, 000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위험물 유출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소화기를 이용해 화재 진압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 접촉 시 더 큰 화재 발생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조심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같은 메시지 알림을 띄우고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메시지 클릭 시 컨테이너 위치와 현재 자신의 위치를 확인하여 </a:t>
                      </a:r>
                      <a:r>
                        <a:rPr lang="ko-KR" altLang="en-US" sz="9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기능을 통해 신속히 유출현장으로 가서 사태 수습을 함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64529"/>
              </p:ext>
            </p:extLst>
          </p:nvPr>
        </p:nvGraphicFramePr>
        <p:xfrm>
          <a:off x="400496" y="3068961"/>
          <a:ext cx="7411864" cy="2118203"/>
        </p:xfrm>
        <a:graphic>
          <a:graphicData uri="http://schemas.openxmlformats.org/drawingml/2006/table">
            <a:tbl>
              <a:tblPr/>
              <a:tblGrid>
                <a:gridCol w="129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위험물 유출 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어플리케이션에서 메시지를 띄우고 진동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알림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메시지 클릭 시 현재 위치와 위험물이 유출된 위치를 확인할 수 있고 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위험물 유출 위치를 알려주기 위한 네비게이션 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기능을 통해 길 안내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메시지 알림을 클릭 후 위험물 유출 위치 확인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03649" y="5229200"/>
          <a:ext cx="3736303" cy="1145540"/>
        </p:xfrm>
        <a:graphic>
          <a:graphicData uri="http://schemas.openxmlformats.org/drawingml/2006/table">
            <a:tbl>
              <a:tblPr/>
              <a:tblGrid>
                <a:gridCol w="78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메시지 확인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관계자가 위험물 유출 메시지 클릭하고 상황 파악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길 안내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위험물 위치와 현재 위치 확인 후 길 안내 시작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11960" y="5238078"/>
          <a:ext cx="3672408" cy="779526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메시지를 클릭하지 않을 시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진동 알림에도 메시지 확인하지 못할 시 소리로 알림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014"/>
          <a:stretch/>
        </p:blipFill>
        <p:spPr>
          <a:xfrm>
            <a:off x="467544" y="3429000"/>
            <a:ext cx="1152338" cy="16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472" y="1484784"/>
            <a:ext cx="9080232" cy="42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3238859" y="1843659"/>
            <a:ext cx="2520300" cy="151216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Arduino Sensor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902823" y="2311711"/>
            <a:ext cx="566527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13015" y="1951671"/>
            <a:ext cx="231571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항만 실무자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7504" y="1951671"/>
            <a:ext cx="231571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WEB, APP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2566880" y="2311711"/>
            <a:ext cx="566527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224" y="3645024"/>
            <a:ext cx="1224136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MQ-135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51620" y="4330265"/>
            <a:ext cx="1224136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DHT-11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051720" y="3551622"/>
            <a:ext cx="1224136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NEO-M7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endCxn id="8" idx="0"/>
          </p:cNvCxnSpPr>
          <p:nvPr/>
        </p:nvCxnSpPr>
        <p:spPr>
          <a:xfrm flipH="1">
            <a:off x="653292" y="3247815"/>
            <a:ext cx="174292" cy="397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25" idx="0"/>
          </p:cNvCxnSpPr>
          <p:nvPr/>
        </p:nvCxnSpPr>
        <p:spPr>
          <a:xfrm>
            <a:off x="1475656" y="3247815"/>
            <a:ext cx="288032" cy="108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6" idx="0"/>
          </p:cNvCxnSpPr>
          <p:nvPr/>
        </p:nvCxnSpPr>
        <p:spPr>
          <a:xfrm>
            <a:off x="2051720" y="3247815"/>
            <a:ext cx="612068" cy="30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36" idx="0"/>
          </p:cNvCxnSpPr>
          <p:nvPr/>
        </p:nvCxnSpPr>
        <p:spPr>
          <a:xfrm flipH="1">
            <a:off x="6675890" y="3247815"/>
            <a:ext cx="632414" cy="599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388424" y="3247815"/>
            <a:ext cx="216024" cy="54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5962092" y="3846959"/>
            <a:ext cx="1427595" cy="875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위험물 정보</a:t>
            </a:r>
          </a:p>
        </p:txBody>
      </p:sp>
      <p:sp>
        <p:nvSpPr>
          <p:cNvPr id="37" name="타원 36"/>
          <p:cNvSpPr/>
          <p:nvPr/>
        </p:nvSpPr>
        <p:spPr>
          <a:xfrm>
            <a:off x="7524329" y="3789039"/>
            <a:ext cx="1502488" cy="9337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온습도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150200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바닥글 개체 틀 78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한이음 ▶ 프로그램 설계서</a:t>
            </a:r>
            <a:endParaRPr lang="ko-KR" altLang="en-US" sz="120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</a:t>
            </a:r>
            <a:r>
              <a:rPr kumimoji="1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자동감지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시스템 연계도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Warning_01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위험물 유출 감지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2020.09.10.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아두이노</a:t>
                      </a:r>
                      <a:r>
                        <a:rPr lang="ko-KR" altLang="en-US" sz="1000" dirty="0" smtClean="0"/>
                        <a:t> 기반의 </a:t>
                      </a:r>
                      <a:r>
                        <a:rPr lang="en-US" altLang="ko-KR" sz="1000" dirty="0" smtClean="0"/>
                        <a:t>MQ-7,</a:t>
                      </a:r>
                      <a:r>
                        <a:rPr lang="en-US" altLang="ko-KR" sz="1000" baseline="0" dirty="0" smtClean="0"/>
                        <a:t> GPS</a:t>
                      </a:r>
                      <a:r>
                        <a:rPr lang="ko-KR" altLang="en-US" sz="1000" baseline="0" dirty="0" smtClean="0"/>
                        <a:t>센서를 활용하여 위험물 </a:t>
                      </a:r>
                      <a:r>
                        <a:rPr lang="ko-KR" altLang="en-US" sz="1000" baseline="0" dirty="0" err="1" smtClean="0"/>
                        <a:t>유출시</a:t>
                      </a:r>
                      <a:r>
                        <a:rPr lang="ko-KR" altLang="en-US" sz="1000" baseline="0" dirty="0" smtClean="0"/>
                        <a:t> 수치화해서 자동 감지해주는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김형윤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실무 산출물 형식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2" y="2924756"/>
            <a:ext cx="8352928" cy="34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3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A423AD-6F47-4729-8E2F-131D2819A2BF}"/>
              </a:ext>
            </a:extLst>
          </p:cNvPr>
          <p:cNvSpPr/>
          <p:nvPr/>
        </p:nvSpPr>
        <p:spPr>
          <a:xfrm>
            <a:off x="603350" y="1700808"/>
            <a:ext cx="1232346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DC59F9-2987-42A7-A00F-3888E9257A3D}"/>
              </a:ext>
            </a:extLst>
          </p:cNvPr>
          <p:cNvSpPr/>
          <p:nvPr/>
        </p:nvSpPr>
        <p:spPr>
          <a:xfrm>
            <a:off x="492890" y="1556792"/>
            <a:ext cx="1627364" cy="5040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위험물 유출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ED4E6B-6209-4EB7-91A5-261667545D98}"/>
              </a:ext>
            </a:extLst>
          </p:cNvPr>
          <p:cNvSpPr/>
          <p:nvPr/>
        </p:nvSpPr>
        <p:spPr>
          <a:xfrm>
            <a:off x="2634140" y="1556792"/>
            <a:ext cx="1627364" cy="5040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 server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488A48-526A-4DCE-9A49-0FA19BA5F1F3}"/>
              </a:ext>
            </a:extLst>
          </p:cNvPr>
          <p:cNvSpPr/>
          <p:nvPr/>
        </p:nvSpPr>
        <p:spPr>
          <a:xfrm>
            <a:off x="4687773" y="1556792"/>
            <a:ext cx="1627364" cy="5040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11545-D019-4DA8-9418-66F3F2E5D129}"/>
              </a:ext>
            </a:extLst>
          </p:cNvPr>
          <p:cNvSpPr/>
          <p:nvPr/>
        </p:nvSpPr>
        <p:spPr>
          <a:xfrm>
            <a:off x="6741407" y="1556792"/>
            <a:ext cx="1627364" cy="5040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 base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C2FB9E-1670-4926-90A5-042825FD3FFC}"/>
              </a:ext>
            </a:extLst>
          </p:cNvPr>
          <p:cNvCxnSpPr/>
          <p:nvPr/>
        </p:nvCxnSpPr>
        <p:spPr>
          <a:xfrm>
            <a:off x="1322824" y="2060848"/>
            <a:ext cx="0" cy="3816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7933BB-3CCB-4ECC-BD45-5D7B7CDDDB97}"/>
              </a:ext>
            </a:extLst>
          </p:cNvPr>
          <p:cNvCxnSpPr/>
          <p:nvPr/>
        </p:nvCxnSpPr>
        <p:spPr>
          <a:xfrm>
            <a:off x="3457764" y="2060848"/>
            <a:ext cx="0" cy="3816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4386132-B74D-4C54-8AB5-34BA0AD7602D}"/>
              </a:ext>
            </a:extLst>
          </p:cNvPr>
          <p:cNvCxnSpPr/>
          <p:nvPr/>
        </p:nvCxnSpPr>
        <p:spPr>
          <a:xfrm>
            <a:off x="5501455" y="2060848"/>
            <a:ext cx="0" cy="3816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C9C255-A62D-4C93-A28F-0BCC3BFC4BF6}"/>
              </a:ext>
            </a:extLst>
          </p:cNvPr>
          <p:cNvCxnSpPr/>
          <p:nvPr/>
        </p:nvCxnSpPr>
        <p:spPr>
          <a:xfrm>
            <a:off x="7555089" y="2060848"/>
            <a:ext cx="0" cy="3816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A2C699-D8D5-4526-8111-C0B7CAB09C70}"/>
              </a:ext>
            </a:extLst>
          </p:cNvPr>
          <p:cNvCxnSpPr>
            <a:cxnSpLocks/>
          </p:cNvCxnSpPr>
          <p:nvPr/>
        </p:nvCxnSpPr>
        <p:spPr>
          <a:xfrm>
            <a:off x="98376" y="2817039"/>
            <a:ext cx="1199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D2A889-BE84-4AA9-985A-CD9A671C88B8}"/>
              </a:ext>
            </a:extLst>
          </p:cNvPr>
          <p:cNvSpPr txBox="1"/>
          <p:nvPr/>
        </p:nvSpPr>
        <p:spPr>
          <a:xfrm>
            <a:off x="125524" y="2856376"/>
            <a:ext cx="118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센서를 통한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위험물 유출 감지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56626B-E820-48AA-89CE-859AD1A52620}"/>
              </a:ext>
            </a:extLst>
          </p:cNvPr>
          <p:cNvCxnSpPr/>
          <p:nvPr/>
        </p:nvCxnSpPr>
        <p:spPr>
          <a:xfrm>
            <a:off x="1296630" y="2817039"/>
            <a:ext cx="215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C0A411-6893-4C06-9287-468BB9989CAF}"/>
              </a:ext>
            </a:extLst>
          </p:cNvPr>
          <p:cNvSpPr txBox="1"/>
          <p:nvPr/>
        </p:nvSpPr>
        <p:spPr>
          <a:xfrm>
            <a:off x="1457376" y="2858100"/>
            <a:ext cx="1947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ZigBee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통해 웹서버로 전송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27C86-BB11-43FF-9033-43E938AB379B}"/>
              </a:ext>
            </a:extLst>
          </p:cNvPr>
          <p:cNvSpPr txBox="1"/>
          <p:nvPr/>
        </p:nvSpPr>
        <p:spPr>
          <a:xfrm>
            <a:off x="1751389" y="2416430"/>
            <a:ext cx="1656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온습도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GPS, mq-135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센서값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5B585D3-B0BE-4A57-B640-33D85C22AE38}"/>
              </a:ext>
            </a:extLst>
          </p:cNvPr>
          <p:cNvCxnSpPr>
            <a:cxnSpLocks/>
          </p:cNvCxnSpPr>
          <p:nvPr/>
        </p:nvCxnSpPr>
        <p:spPr>
          <a:xfrm>
            <a:off x="3478891" y="2817039"/>
            <a:ext cx="2015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02DE542-769B-4E56-8359-603AA25DA8FC}"/>
              </a:ext>
            </a:extLst>
          </p:cNvPr>
          <p:cNvSpPr txBox="1"/>
          <p:nvPr/>
        </p:nvSpPr>
        <p:spPr>
          <a:xfrm>
            <a:off x="3805022" y="2387432"/>
            <a:ext cx="1656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온습도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GPS, mq-135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센서값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전달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CDAEF58-E82A-4596-AAF5-8296AA64194F}"/>
              </a:ext>
            </a:extLst>
          </p:cNvPr>
          <p:cNvCxnSpPr>
            <a:cxnSpLocks/>
          </p:cNvCxnSpPr>
          <p:nvPr/>
        </p:nvCxnSpPr>
        <p:spPr>
          <a:xfrm>
            <a:off x="3457764" y="3311086"/>
            <a:ext cx="682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696B7CB-AF26-4A01-AC45-5D204F4E3837}"/>
              </a:ext>
            </a:extLst>
          </p:cNvPr>
          <p:cNvCxnSpPr/>
          <p:nvPr/>
        </p:nvCxnSpPr>
        <p:spPr>
          <a:xfrm flipH="1">
            <a:off x="3591276" y="3677657"/>
            <a:ext cx="54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A4A9EF-10B9-4CC6-A044-6F047995BFE9}"/>
              </a:ext>
            </a:extLst>
          </p:cNvPr>
          <p:cNvCxnSpPr>
            <a:cxnSpLocks/>
          </p:cNvCxnSpPr>
          <p:nvPr/>
        </p:nvCxnSpPr>
        <p:spPr>
          <a:xfrm>
            <a:off x="4139952" y="3305257"/>
            <a:ext cx="0" cy="37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5DC045-8DF5-4C2C-85F2-2B17E028E202}"/>
              </a:ext>
            </a:extLst>
          </p:cNvPr>
          <p:cNvSpPr txBox="1"/>
          <p:nvPr/>
        </p:nvSpPr>
        <p:spPr>
          <a:xfrm>
            <a:off x="4146088" y="3294025"/>
            <a:ext cx="134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 server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위험물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유출지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4EDE575-0547-4F82-8E37-12DFFE555A2D}"/>
              </a:ext>
            </a:extLst>
          </p:cNvPr>
          <p:cNvCxnSpPr>
            <a:cxnSpLocks/>
          </p:cNvCxnSpPr>
          <p:nvPr/>
        </p:nvCxnSpPr>
        <p:spPr>
          <a:xfrm>
            <a:off x="3447822" y="4149080"/>
            <a:ext cx="682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7C4E75A-38BE-4E58-AEB8-CC62EA2F6D15}"/>
              </a:ext>
            </a:extLst>
          </p:cNvPr>
          <p:cNvCxnSpPr/>
          <p:nvPr/>
        </p:nvCxnSpPr>
        <p:spPr>
          <a:xfrm flipH="1">
            <a:off x="3581334" y="4530169"/>
            <a:ext cx="54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AE51133-893A-4990-9DC0-25FD93DAD047}"/>
              </a:ext>
            </a:extLst>
          </p:cNvPr>
          <p:cNvCxnSpPr>
            <a:cxnSpLocks/>
          </p:cNvCxnSpPr>
          <p:nvPr/>
        </p:nvCxnSpPr>
        <p:spPr>
          <a:xfrm>
            <a:off x="4130010" y="4157881"/>
            <a:ext cx="0" cy="37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00EB40C-5E1A-45E9-9F3C-29C49C09CF42}"/>
              </a:ext>
            </a:extLst>
          </p:cNvPr>
          <p:cNvSpPr txBox="1"/>
          <p:nvPr/>
        </p:nvSpPr>
        <p:spPr>
          <a:xfrm>
            <a:off x="4121549" y="4173213"/>
            <a:ext cx="134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 server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위험 수치 확인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3BEFFCB-C187-446C-87E8-6F7C29850DE9}"/>
              </a:ext>
            </a:extLst>
          </p:cNvPr>
          <p:cNvCxnSpPr>
            <a:cxnSpLocks/>
          </p:cNvCxnSpPr>
          <p:nvPr/>
        </p:nvCxnSpPr>
        <p:spPr>
          <a:xfrm>
            <a:off x="5501455" y="3305257"/>
            <a:ext cx="682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6191AF1-9D78-4F96-BB83-A4B7D64AAD63}"/>
              </a:ext>
            </a:extLst>
          </p:cNvPr>
          <p:cNvCxnSpPr>
            <a:cxnSpLocks/>
          </p:cNvCxnSpPr>
          <p:nvPr/>
        </p:nvCxnSpPr>
        <p:spPr>
          <a:xfrm>
            <a:off x="5539478" y="2828615"/>
            <a:ext cx="2015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F484290-92CF-4D03-8BB5-ACDD31E8BDE8}"/>
              </a:ext>
            </a:extLst>
          </p:cNvPr>
          <p:cNvSpPr txBox="1"/>
          <p:nvPr/>
        </p:nvSpPr>
        <p:spPr>
          <a:xfrm>
            <a:off x="5736429" y="2416430"/>
            <a:ext cx="1656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온습도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GPS, mq-135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센서값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데이터 베이스화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33F8297-3B21-462E-AF5C-F4B21A0D751C}"/>
              </a:ext>
            </a:extLst>
          </p:cNvPr>
          <p:cNvCxnSpPr/>
          <p:nvPr/>
        </p:nvCxnSpPr>
        <p:spPr>
          <a:xfrm flipH="1">
            <a:off x="5634967" y="3677657"/>
            <a:ext cx="54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9578285-00FE-49E8-97B4-D33D72EE062D}"/>
              </a:ext>
            </a:extLst>
          </p:cNvPr>
          <p:cNvCxnSpPr>
            <a:cxnSpLocks/>
          </p:cNvCxnSpPr>
          <p:nvPr/>
        </p:nvCxnSpPr>
        <p:spPr>
          <a:xfrm>
            <a:off x="6183643" y="3305257"/>
            <a:ext cx="0" cy="37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32E4A0-EE40-4FB5-B5A1-D65B8FF732E0}"/>
              </a:ext>
            </a:extLst>
          </p:cNvPr>
          <p:cNvSpPr txBox="1"/>
          <p:nvPr/>
        </p:nvSpPr>
        <p:spPr>
          <a:xfrm>
            <a:off x="6201501" y="3298305"/>
            <a:ext cx="134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위험물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유출지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E14ED21-A214-4CF4-906B-48254928DF9F}"/>
              </a:ext>
            </a:extLst>
          </p:cNvPr>
          <p:cNvCxnSpPr>
            <a:cxnSpLocks/>
          </p:cNvCxnSpPr>
          <p:nvPr/>
        </p:nvCxnSpPr>
        <p:spPr>
          <a:xfrm>
            <a:off x="1322824" y="3397446"/>
            <a:ext cx="682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D12F54A-FDC5-46EC-BB6B-A3F056D8BAC0}"/>
              </a:ext>
            </a:extLst>
          </p:cNvPr>
          <p:cNvCxnSpPr/>
          <p:nvPr/>
        </p:nvCxnSpPr>
        <p:spPr>
          <a:xfrm flipH="1">
            <a:off x="1456336" y="3769846"/>
            <a:ext cx="54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96D8814-3054-42B1-8F5A-E2561578CE14}"/>
              </a:ext>
            </a:extLst>
          </p:cNvPr>
          <p:cNvCxnSpPr>
            <a:cxnSpLocks/>
          </p:cNvCxnSpPr>
          <p:nvPr/>
        </p:nvCxnSpPr>
        <p:spPr>
          <a:xfrm>
            <a:off x="2005012" y="3397446"/>
            <a:ext cx="0" cy="37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A35107C-97A7-4DE3-A501-007370C33B1D}"/>
              </a:ext>
            </a:extLst>
          </p:cNvPr>
          <p:cNvSpPr txBox="1"/>
          <p:nvPr/>
        </p:nvSpPr>
        <p:spPr>
          <a:xfrm>
            <a:off x="1999480" y="3383344"/>
            <a:ext cx="134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위험물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유출지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경보음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알림</a:t>
            </a:r>
          </a:p>
        </p:txBody>
      </p:sp>
    </p:spTree>
    <p:extLst>
      <p:ext uri="{BB962C8B-B14F-4D97-AF65-F5344CB8AC3E}">
        <p14:creationId xmlns:p14="http://schemas.microsoft.com/office/powerpoint/2010/main" val="16234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67022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84C03C33-81DB-4BBA-A7A3-AF0FF100C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52338"/>
            <a:ext cx="8568952" cy="39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6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8210" y="1216519"/>
          <a:ext cx="8547580" cy="463533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위험물 유출 진동 알림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APP-02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위험물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유출지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확인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SEN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SEN-01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DHT11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온습도센서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모듈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온습도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감지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SEN-02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NEO-7M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아두이노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GPS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수신모듈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위험물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유출지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확인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SEN-03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mq-135 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암모니아 수치 감지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관리자 회원 등록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센서값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감지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온습도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수치 확인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708694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센서값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감지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암모니아 수치 확인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6345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SER-03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위험물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유출지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확인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56017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SER-04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위험물 유출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경보음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알림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954542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8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23528" y="1283908"/>
            <a:ext cx="8496944" cy="5072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331637"/>
            <a:ext cx="4680520" cy="49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34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23528" y="1283908"/>
            <a:ext cx="8496944" cy="5072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782" b="930"/>
          <a:stretch/>
        </p:blipFill>
        <p:spPr>
          <a:xfrm>
            <a:off x="1142671" y="1340216"/>
            <a:ext cx="6858657" cy="49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23528" y="1283908"/>
            <a:ext cx="8496944" cy="5072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1860"/>
          <a:stretch/>
        </p:blipFill>
        <p:spPr>
          <a:xfrm>
            <a:off x="1212146" y="1312806"/>
            <a:ext cx="5279547" cy="50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96031"/>
              </p:ext>
            </p:extLst>
          </p:nvPr>
        </p:nvGraphicFramePr>
        <p:xfrm>
          <a:off x="1187624" y="1196752"/>
          <a:ext cx="6984778" cy="55689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5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단계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산출물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일반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응용 소프트웨어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응용 하드웨어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</a:t>
                      </a:r>
                      <a:r>
                        <a:rPr lang="ko-KR" altLang="en-US" sz="9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900" kern="0" spc="0" dirty="0">
                          <a:effectLst/>
                        </a:rPr>
                        <a:t> </a:t>
                      </a:r>
                      <a:r>
                        <a:rPr lang="en-US" sz="900" kern="0" spc="0" dirty="0">
                          <a:effectLst/>
                        </a:rPr>
                        <a:t>APP</a:t>
                      </a:r>
                      <a:endParaRPr 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∙Web </a:t>
                      </a:r>
                      <a:r>
                        <a:rPr lang="ko-KR" altLang="en-US" sz="900" kern="0" spc="0" dirty="0">
                          <a:effectLst/>
                        </a:rPr>
                        <a:t>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</a:t>
                      </a:r>
                      <a:r>
                        <a:rPr lang="ko-KR" altLang="en-US" sz="900" kern="0" spc="0" dirty="0" err="1">
                          <a:effectLst/>
                        </a:rPr>
                        <a:t>빅데이터</a:t>
                      </a:r>
                      <a:endParaRPr lang="ko-KR" alt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∙인공지능</a:t>
                      </a:r>
                      <a:endParaRPr lang="ko-KR" alt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∙블록체인 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∙</a:t>
                      </a:r>
                      <a:r>
                        <a:rPr lang="en-US" sz="900" kern="0" spc="0" dirty="0" err="1">
                          <a:effectLst/>
                        </a:rPr>
                        <a:t>IoT</a:t>
                      </a:r>
                      <a:endParaRPr 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∙</a:t>
                      </a:r>
                      <a:r>
                        <a:rPr lang="ko-KR" altLang="en-US" sz="900" kern="0" spc="0" dirty="0">
                          <a:effectLst/>
                        </a:rPr>
                        <a:t>로봇</a:t>
                      </a:r>
                      <a:endParaRPr lang="ko-KR" alt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</a:t>
                      </a:r>
                      <a:r>
                        <a:rPr lang="ko-KR" altLang="en-US" sz="900" kern="0" spc="0" dirty="0" err="1">
                          <a:effectLst/>
                        </a:rPr>
                        <a:t>드론</a:t>
                      </a:r>
                      <a:r>
                        <a:rPr lang="ko-KR" altLang="en-US" sz="900" kern="0" spc="0" dirty="0">
                          <a:effectLst/>
                        </a:rPr>
                        <a:t> 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환경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시장</a:t>
                      </a:r>
                      <a:r>
                        <a:rPr lang="en-US" altLang="ko-KR" sz="900" kern="0" spc="0" dirty="0">
                          <a:effectLst/>
                        </a:rPr>
                        <a:t>/</a:t>
                      </a:r>
                      <a:r>
                        <a:rPr lang="ko-KR" altLang="en-US" sz="900" kern="0" spc="0" dirty="0">
                          <a:effectLst/>
                        </a:rPr>
                        <a:t>기술 환경 분석서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설문조사 결과서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인터뷰 결과서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38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900" kern="0" spc="0" dirty="0">
                          <a:effectLst/>
                        </a:rPr>
                        <a:t>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38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아키텍처 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900" kern="0" spc="0" dirty="0">
                          <a:effectLst/>
                        </a:rPr>
                        <a:t>(</a:t>
                      </a:r>
                      <a:r>
                        <a:rPr lang="ko-KR" altLang="en-US" sz="9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900" kern="0" spc="0" dirty="0">
                          <a:effectLst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900" kern="0" spc="0" dirty="0">
                          <a:effectLst/>
                        </a:rPr>
                        <a:t>(</a:t>
                      </a:r>
                      <a:r>
                        <a:rPr lang="ko-KR" altLang="en-US" sz="9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900" kern="0" spc="0" dirty="0">
                          <a:effectLst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effectLst/>
                        </a:rPr>
                        <a:t>△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UI/UX </a:t>
                      </a:r>
                      <a:r>
                        <a:rPr lang="ko-KR" altLang="en-US" sz="900" kern="0" spc="0" dirty="0">
                          <a:effectLst/>
                        </a:rPr>
                        <a:t>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effectLst/>
                        </a:rPr>
                        <a:t>△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하드웨어</a:t>
                      </a:r>
                      <a:r>
                        <a:rPr lang="en-US" altLang="ko-KR" sz="900" kern="0" spc="0" dirty="0">
                          <a:effectLst/>
                        </a:rPr>
                        <a:t>/</a:t>
                      </a:r>
                      <a:r>
                        <a:rPr lang="ko-KR" altLang="en-US" sz="900" kern="0" spc="0" dirty="0">
                          <a:effectLst/>
                        </a:rPr>
                        <a:t>센서 구성도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effectLst/>
                        </a:rPr>
                        <a:t>○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38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기능 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메뉴 구성도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화면 설계서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900" kern="0" spc="0" dirty="0">
                          <a:effectLst/>
                        </a:rPr>
                        <a:t> 관계도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처리도</a:t>
                      </a:r>
                      <a:r>
                        <a:rPr lang="en-US" altLang="ko-KR" sz="900" kern="0" spc="0" dirty="0">
                          <a:effectLst/>
                        </a:rPr>
                        <a:t>(</a:t>
                      </a:r>
                      <a:r>
                        <a:rPr lang="ko-KR" altLang="en-US" sz="900" kern="0" spc="0" dirty="0">
                          <a:effectLst/>
                        </a:rPr>
                        <a:t>기능 흐름도</a:t>
                      </a:r>
                      <a:r>
                        <a:rPr lang="en-US" altLang="ko-KR" sz="900" kern="0" spc="0" dirty="0">
                          <a:effectLst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900" kern="0" spc="0" dirty="0">
                          <a:effectLst/>
                        </a:rPr>
                        <a:t>/</a:t>
                      </a:r>
                      <a:r>
                        <a:rPr lang="ko-KR" altLang="en-US" sz="900" kern="0" spc="0" dirty="0">
                          <a:effectLst/>
                        </a:rPr>
                        <a:t>설명서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데이터 수집처리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하드웨어 설계도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38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개발 </a:t>
                      </a:r>
                      <a:r>
                        <a:rPr lang="en-US" altLang="ko-KR" sz="1000" kern="0" spc="0" dirty="0" smtClean="0">
                          <a:effectLst/>
                        </a:rPr>
                        <a:t>/ </a:t>
                      </a:r>
                      <a:r>
                        <a:rPr lang="ko-KR" altLang="en-US" sz="1000" kern="0" spc="0" dirty="0" smtClean="0">
                          <a:effectLst/>
                        </a:rPr>
                        <a:t>구현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프로그램 목록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effectLst/>
                        </a:rPr>
                        <a:t>○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핵심 소스코드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87624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35896" y="69269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※ </a:t>
            </a:r>
            <a:r>
              <a:rPr lang="en-US" altLang="ko-KR" sz="1500" dirty="0"/>
              <a:t>○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권장</a:t>
            </a:r>
            <a:r>
              <a:rPr lang="en-US" altLang="ko-KR" sz="1500" dirty="0" smtClean="0"/>
              <a:t>, △ </a:t>
            </a:r>
            <a:r>
              <a:rPr lang="ko-KR" altLang="en-US" sz="1500" dirty="0" smtClean="0"/>
              <a:t>선택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(4)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23528" y="1283908"/>
            <a:ext cx="8496944" cy="5072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295018"/>
            <a:ext cx="5904656" cy="50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5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6792"/>
              </p:ext>
            </p:extLst>
          </p:nvPr>
        </p:nvGraphicFramePr>
        <p:xfrm>
          <a:off x="450882" y="1268760"/>
          <a:ext cx="8242236" cy="5195629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005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MySQL(5.7.31)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Apache(2)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18.04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181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스마트폰을 제외하고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웹페이지로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서비스를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제공하게함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66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Xbee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아두이노에서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정보를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Xbee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통신을 활용해 서버로 전달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(Server,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바닥글 개체 틀 11"/>
          <p:cNvSpPr txBox="1">
            <a:spLocks/>
          </p:cNvSpPr>
          <p:nvPr/>
        </p:nvSpPr>
        <p:spPr>
          <a:xfrm>
            <a:off x="3124200" y="648203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한이음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 ▶ 프로그램 설계서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막힌 원호 33"/>
          <p:cNvSpPr/>
          <p:nvPr/>
        </p:nvSpPr>
        <p:spPr>
          <a:xfrm flipV="1">
            <a:off x="-577698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73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pic>
        <p:nvPicPr>
          <p:cNvPr id="1026" name="Picture 2" descr="항만근로자 재해율 全산업 평균의 2배…안전 '빨간불' - 중앙일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8" y="1399678"/>
            <a:ext cx="5424264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81" y="1399678"/>
            <a:ext cx="3450774" cy="2628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5848" y="4028578"/>
            <a:ext cx="8872807" cy="22087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항만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관련 안전사고는 해마다 증가하고 있으며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그 중에서도 울산 항만이 안전사고의 많은 부분을 차지하고있다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또한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울산 항만은 액체 물류 항만의 중심지로써 주로 석유같은 액체 화물을 취급하고있다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항만 사고는 다른 사고들과는 달리 한번 사고가 발생하게 되면 큰 사고로 이어질 가능성이 높고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특히나 울산 항만 같은 경우는 액체 화물이 주된 </a:t>
            </a:r>
            <a:r>
              <a:rPr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화물이라서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각별한 주의가 필요하다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854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026" name="Picture 2" descr="그림입니다. 원본 그림의 이름: CLP0000684c78b8.bmp 원본 그림의 크기: 가로 672pixel, 세로 255pix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4" y="1276244"/>
            <a:ext cx="8742232" cy="37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3F11AA-FD39-419A-8737-4E93CBEB1BDF}"/>
              </a:ext>
            </a:extLst>
          </p:cNvPr>
          <p:cNvSpPr txBox="1"/>
          <p:nvPr/>
        </p:nvSpPr>
        <p:spPr>
          <a:xfrm>
            <a:off x="1043608" y="5154510"/>
            <a:ext cx="7256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ea typeface="휴먼명조"/>
                <a:cs typeface="휴먼명조"/>
              </a:rPr>
              <a:t>위험물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처리가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많은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울산</a:t>
            </a:r>
            <a:r>
              <a:rPr lang="en-US" altLang="ko-KR" sz="1800" dirty="0">
                <a:effectLst/>
                <a:ea typeface="휴먼명조"/>
                <a:cs typeface="휴먼명조"/>
              </a:rPr>
              <a:t>,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광양</a:t>
            </a:r>
            <a:r>
              <a:rPr lang="en-US" altLang="ko-KR" sz="1800" dirty="0">
                <a:effectLst/>
                <a:ea typeface="휴먼명조"/>
                <a:cs typeface="휴먼명조"/>
              </a:rPr>
              <a:t>,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 err="1">
                <a:effectLst/>
                <a:ea typeface="휴먼명조"/>
                <a:cs typeface="휴먼명조"/>
              </a:rPr>
              <a:t>대산항은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전체화물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대비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위험물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처리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비율이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평균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각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800" dirty="0">
                <a:effectLst/>
                <a:latin typeface="휴먼명조"/>
                <a:cs typeface="휴먼명조"/>
              </a:rPr>
              <a:t>79.4%,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800" dirty="0">
                <a:effectLst/>
                <a:latin typeface="휴먼명조"/>
                <a:cs typeface="휴먼명조"/>
              </a:rPr>
              <a:t>46.9%,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800" dirty="0">
                <a:effectLst/>
                <a:latin typeface="휴먼명조"/>
                <a:cs typeface="휴먼명조"/>
              </a:rPr>
              <a:t>80.0%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로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대부분의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화물이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위험물임을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알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수</a:t>
            </a:r>
            <a:r>
              <a:rPr lang="en-US" altLang="ko-KR" sz="1800" dirty="0">
                <a:effectLst/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effectLst/>
                <a:ea typeface="휴먼명조"/>
                <a:cs typeface="휴먼명조"/>
              </a:rPr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인터뷰결과서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08EE9-F449-45BE-AAD7-515B46532B48}"/>
              </a:ext>
            </a:extLst>
          </p:cNvPr>
          <p:cNvSpPr txBox="1"/>
          <p:nvPr/>
        </p:nvSpPr>
        <p:spPr>
          <a:xfrm>
            <a:off x="151071" y="1329811"/>
            <a:ext cx="866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휴먼명조"/>
                <a:cs typeface="휴먼명조"/>
              </a:rPr>
              <a:t>2020. 7.29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휴먼명조"/>
                <a:cs typeface="휴먼명조"/>
              </a:rPr>
              <a:t>일 울산항만 실무자와 전화 인터뷰 결과 아래와 같이 위험물 관리의 현황을 파악할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휴먼명조"/>
                <a:cs typeface="휴먼명조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휴먼명조"/>
                <a:cs typeface="휴먼명조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ADB766-202F-41F1-A6B2-DF0A656D76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4356" y="2181209"/>
          <a:ext cx="8180091" cy="4383934"/>
        </p:xfrm>
        <a:graphic>
          <a:graphicData uri="http://schemas.openxmlformats.org/drawingml/2006/table">
            <a:tbl>
              <a:tblPr/>
              <a:tblGrid>
                <a:gridCol w="3998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47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무색 무취의 위험물의 검출 방법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현장에서 </a:t>
                      </a:r>
                      <a:r>
                        <a:rPr lang="ko-KR" altLang="en-US" sz="1400" dirty="0" err="1"/>
                        <a:t>하역하는</a:t>
                      </a:r>
                      <a:r>
                        <a:rPr lang="ko-KR" altLang="en-US" sz="1400" dirty="0"/>
                        <a:t> 경우 산소 농도 측정기를 활용해 산소 농도로 위험물을 감지한다고 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현장에서 이루어지는 실질적인 위험물 적재 및 보관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관리가 어떻게 이루어 지는가 </a:t>
                      </a:r>
                      <a:r>
                        <a:rPr lang="en-US" altLang="ko-KR" sz="1400" dirty="0" smtClean="0"/>
                        <a:t>? </a:t>
                      </a:r>
                      <a:endParaRPr lang="ko-KR" altLang="en-US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액체화물</a:t>
                      </a:r>
                      <a:r>
                        <a:rPr lang="ko-KR" altLang="en-US" sz="1200" dirty="0" smtClean="0"/>
                        <a:t> 취급 부두 전 지역은 금연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흡연은 지정된 장소에서만 가능함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점화원이</a:t>
                      </a:r>
                      <a:r>
                        <a:rPr lang="ko-KR" altLang="en-US" sz="1200" dirty="0" smtClean="0"/>
                        <a:t> 될 수 있는 화기들은 사전 허가를 받고 사용함 등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홈페이지를 참조하면 더 자세한 관리법을 알 수 있다고 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350587"/>
                  </a:ext>
                </a:extLst>
              </a:tr>
              <a:tr h="554247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항만 유출 사고 예방을 위해 하는 것</a:t>
                      </a:r>
                      <a:r>
                        <a:rPr lang="en-US" altLang="ko-KR" sz="1400" dirty="0" smtClean="0"/>
                        <a:t>? </a:t>
                      </a:r>
                      <a:endParaRPr lang="ko-KR" altLang="en-US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19</a:t>
                      </a:r>
                      <a:r>
                        <a:rPr lang="ko-KR" altLang="en-US" sz="1400" dirty="0" smtClean="0"/>
                        <a:t>년 울산항만에서 큰 폭발사고가 있었는데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그뒤로</a:t>
                      </a:r>
                      <a:r>
                        <a:rPr lang="ko-KR" altLang="en-US" sz="1400" dirty="0" smtClean="0"/>
                        <a:t> 대응 </a:t>
                      </a:r>
                      <a:r>
                        <a:rPr lang="ko-KR" altLang="en-US" sz="1400" dirty="0" err="1" smtClean="0"/>
                        <a:t>사례집을</a:t>
                      </a:r>
                      <a:r>
                        <a:rPr lang="ko-KR" altLang="en-US" sz="1400" dirty="0" smtClean="0"/>
                        <a:t> 만들어 사용하고 있음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05264"/>
                  </a:ext>
                </a:extLst>
              </a:tr>
              <a:tr h="811531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소유자가 위험물을 </a:t>
                      </a:r>
                      <a:r>
                        <a:rPr lang="ko-KR" altLang="en-US" sz="1400" dirty="0" err="1"/>
                        <a:t>기재하는거</a:t>
                      </a:r>
                      <a:r>
                        <a:rPr lang="ko-KR" altLang="en-US" sz="1400" dirty="0"/>
                        <a:t> 뿐만 아니라 항만에서도 위험물을 확인할 때 어떻게 확인하는지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기본적으로 소유자가 기재하는게 원칙이지만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기재하지 않는 경우 항만에서 </a:t>
                      </a:r>
                      <a:r>
                        <a:rPr lang="ko-KR" altLang="en-US" sz="1400" dirty="0" err="1"/>
                        <a:t>어떤식으로</a:t>
                      </a:r>
                      <a:r>
                        <a:rPr lang="ko-KR" altLang="en-US" sz="1400" dirty="0"/>
                        <a:t> 관리하는지는 보안사항으로 알려줄 수 없음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841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대체적인 항만의</a:t>
                      </a:r>
                      <a:r>
                        <a:rPr lang="ko-KR" altLang="en-US" sz="1400" baseline="0" dirty="0" smtClean="0"/>
                        <a:t> 위험물 사고 원인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en-US" altLang="ko-KR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항만에서는 석유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암모니아 등 많은</a:t>
                      </a:r>
                      <a:r>
                        <a:rPr lang="ko-KR" altLang="en-US" sz="1400" baseline="0" dirty="0" smtClean="0"/>
                        <a:t> 화학 물질을 저장하지만 그중 암모니아 관련 폭발사고가 </a:t>
                      </a:r>
                      <a:r>
                        <a:rPr lang="ko-KR" altLang="en-US" sz="1400" baseline="0" dirty="0" err="1" smtClean="0"/>
                        <a:t>대체적임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36005"/>
                  </a:ext>
                </a:extLst>
              </a:tr>
              <a:tr h="642840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항만에 무선 </a:t>
                      </a:r>
                      <a:r>
                        <a:rPr lang="ko-KR" altLang="en-US" sz="1400" dirty="0" err="1" smtClean="0"/>
                        <a:t>인터넷망</a:t>
                      </a:r>
                      <a:r>
                        <a:rPr lang="en-US" altLang="ko-KR" sz="1400" dirty="0" smtClean="0"/>
                        <a:t>(ex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Wifi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구축이 잘 되어있는가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en-US" altLang="ko-KR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항만에 무선 인터넷이 설치 가능하지만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국가 보안 시설이므로 사용허가 받기 까다로움 실제로는 사용하기 </a:t>
                      </a:r>
                      <a:r>
                        <a:rPr lang="ko-KR" altLang="en-US" sz="1400" dirty="0" err="1" smtClean="0"/>
                        <a:t>힘듬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1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72818" y="1215210"/>
          <a:ext cx="4320480" cy="4688425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42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위험물 저장 위치 확인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GPS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센서를 이용하여 각 </a:t>
                      </a:r>
                      <a:r>
                        <a:rPr lang="ko-KR" altLang="en-US" sz="1100" baseline="0" dirty="0" err="1"/>
                        <a:t>위치별</a:t>
                      </a:r>
                      <a:r>
                        <a:rPr lang="ko-KR" altLang="en-US" sz="1100" baseline="0" dirty="0"/>
                        <a:t> 위험물을 확인 가능</a:t>
                      </a:r>
                      <a:endParaRPr lang="ko-KR" altLang="en-US" sz="11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 체크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 센서를 활용하여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시간별로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위험물 저장소 내부의 온도 체크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 체크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 센서를 활용하여</a:t>
                      </a:r>
                      <a:r>
                        <a:rPr lang="ko-KR" alt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시간별로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위험물 저장소 내부의 습도 체크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9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위험물 수치 확인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위험물 감지 센서를 활용 위험물의 유출 정도를 판단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2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검출된 위험물의 정도와 온도 습도의 정보를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APP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으로 표현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779677" y="1268761"/>
          <a:ext cx="4112803" cy="4616585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239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위험물 위치 정보</a:t>
                      </a: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NEO-7M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GPS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수신모듈을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이용한 위치 정보 확보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정보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DHT11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이용한 실시간 온도 체크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 정보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DHT11</a:t>
                      </a:r>
                      <a:r>
                        <a:rPr lang="ko-KR" alt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를 이용한 실시간 습도 체크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위험물 수치 정보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MQ-135</a:t>
                      </a:r>
                      <a:r>
                        <a:rPr lang="en-US" altLang="ko-KR" sz="11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센서를 활용하여 암모니아 및 </a:t>
                      </a:r>
                      <a:r>
                        <a:rPr lang="ko-KR" altLang="en-US" sz="11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대기질</a:t>
                      </a:r>
                      <a:r>
                        <a:rPr lang="ko-KR" alt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수치 확인 가능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1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웹서버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아두이노를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Zigbee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이용하여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웹서버로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전송후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1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11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센서값들을</a:t>
                      </a:r>
                      <a:r>
                        <a:rPr lang="ko-KR" alt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받아온다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어플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아두이노에서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센서값들을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어플리케이션으로 표현하게 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46484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위험물 유출 감지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MQ-135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센서를 활용하여 위험물이 저장된 저장소에 위험물 유출 정도 감지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어플리케이션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아두이노를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활용해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확인된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위험물 정보와 위치</a:t>
            </a:r>
            <a:r>
              <a:rPr kumimoji="0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정보를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AWS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활용해 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웹서버로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안드로이드 스튜디오로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항만 근로자 표현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어플리케이션과 웹으로 항만 근로자에게 직접적인 정보를 표현 가능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" y="1466416"/>
            <a:ext cx="4400590" cy="43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955" y="1627097"/>
            <a:ext cx="8324108" cy="4427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0558" y="1817441"/>
            <a:ext cx="1080120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6291" y="182279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23779" y="1825841"/>
            <a:ext cx="1080120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33965" y="1822794"/>
            <a:ext cx="1080120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44534" y="2378947"/>
            <a:ext cx="1080120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913593" y="1812423"/>
            <a:ext cx="1960546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위험물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표현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12323" y="2378947"/>
            <a:ext cx="1579700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컨테이너 지도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47626" y="2378947"/>
            <a:ext cx="1928829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컨테이너 위험물 정보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747626" y="2912071"/>
            <a:ext cx="1928829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컨테이너 데이터 정보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9902" y="3840776"/>
            <a:ext cx="1322163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스플래쉬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화면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93279" y="3840776"/>
            <a:ext cx="1080120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93279" y="4442739"/>
            <a:ext cx="1080120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832203" y="3840776"/>
            <a:ext cx="1080120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홈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71127" y="3840776"/>
            <a:ext cx="1579700" cy="359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컨테이너 지도</a:t>
            </a:r>
          </a:p>
        </p:txBody>
      </p:sp>
      <p:cxnSp>
        <p:nvCxnSpPr>
          <p:cNvPr id="8" name="직선 연결선 7"/>
          <p:cNvCxnSpPr>
            <a:endCxn id="24" idx="1"/>
          </p:cNvCxnSpPr>
          <p:nvPr/>
        </p:nvCxnSpPr>
        <p:spPr>
          <a:xfrm>
            <a:off x="1820678" y="2002442"/>
            <a:ext cx="313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224654" y="2011613"/>
            <a:ext cx="313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603899" y="2019349"/>
            <a:ext cx="313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1" idx="3"/>
          </p:cNvCxnSpPr>
          <p:nvPr/>
        </p:nvCxnSpPr>
        <p:spPr>
          <a:xfrm>
            <a:off x="6492023" y="2558595"/>
            <a:ext cx="25560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37" idx="1"/>
          </p:cNvCxnSpPr>
          <p:nvPr/>
        </p:nvCxnSpPr>
        <p:spPr>
          <a:xfrm>
            <a:off x="2032065" y="4020424"/>
            <a:ext cx="3612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473399" y="4020424"/>
            <a:ext cx="3612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912323" y="4020424"/>
            <a:ext cx="3612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674025" y="2182090"/>
            <a:ext cx="0" cy="188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702173" y="2171719"/>
            <a:ext cx="0" cy="1986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36181" y="2738243"/>
            <a:ext cx="0" cy="188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38" idx="0"/>
          </p:cNvCxnSpPr>
          <p:nvPr/>
        </p:nvCxnSpPr>
        <p:spPr>
          <a:xfrm>
            <a:off x="2933339" y="4200072"/>
            <a:ext cx="0" cy="242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06916" y="3645024"/>
            <a:ext cx="8108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1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SIGNUP-01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첫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신규회원은 회원가입하고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로그인되어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있는 동안 애플리케이션을 통해 컨테이너 내에서 위험물 유출 시 알림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된 정보로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 입력 후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 시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 본인의 이름과 소속 부서를 기입하고 항만공사에 기재되어 있는 휴대폰 번호로 인증 후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항만공사 본인 계정의 메일에서 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어플리케이션 접근 본인 인증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＇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을 누르면 가입 완료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위험물 유출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감지 시 어플리케이션을 통해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" y="1988840"/>
            <a:ext cx="1708723" cy="33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7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1381</Words>
  <Application>Microsoft Office PowerPoint</Application>
  <PresentationFormat>화면 슬라이드 쇼(4:3)</PresentationFormat>
  <Paragraphs>369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14</vt:i4>
      </vt:variant>
      <vt:variant>
        <vt:lpstr>슬라이드 제목</vt:lpstr>
      </vt:variant>
      <vt:variant>
        <vt:i4>22</vt:i4>
      </vt:variant>
    </vt:vector>
  </HeadingPairs>
  <TitlesOfParts>
    <vt:vector size="40" baseType="lpstr">
      <vt:lpstr>굴림</vt:lpstr>
      <vt:lpstr>맑은 고딕</vt:lpstr>
      <vt:lpstr>휴먼명조</vt:lpstr>
      <vt:lpstr>Arial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11_Office 테마</vt:lpstr>
      <vt:lpstr>12_Office 테마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khy</cp:lastModifiedBy>
  <cp:revision>273</cp:revision>
  <dcterms:created xsi:type="dcterms:W3CDTF">2014-04-16T00:55:54Z</dcterms:created>
  <dcterms:modified xsi:type="dcterms:W3CDTF">2020-09-12T07:14:19Z</dcterms:modified>
</cp:coreProperties>
</file>