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4" r:id="rId3"/>
    <p:sldId id="466" r:id="rId4"/>
    <p:sldId id="467" r:id="rId5"/>
    <p:sldId id="469" r:id="rId6"/>
    <p:sldId id="470" r:id="rId7"/>
    <p:sldId id="472" r:id="rId8"/>
    <p:sldId id="473" r:id="rId9"/>
    <p:sldId id="474" r:id="rId10"/>
    <p:sldId id="475" r:id="rId11"/>
    <p:sldId id="478" r:id="rId12"/>
    <p:sldId id="476" r:id="rId13"/>
    <p:sldId id="462" r:id="rId14"/>
    <p:sldId id="477" r:id="rId15"/>
    <p:sldId id="479" r:id="rId16"/>
    <p:sldId id="481" r:id="rId17"/>
    <p:sldId id="482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ik Jeong" initials="JJ" lastIdx="1" clrIdx="0">
    <p:extLst>
      <p:ext uri="{19B8F6BF-5375-455C-9EA6-DF929625EA0E}">
        <p15:presenceInfo xmlns:p15="http://schemas.microsoft.com/office/powerpoint/2012/main" userId="Jaeik J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82809" autoAdjust="0"/>
  </p:normalViewPr>
  <p:slideViewPr>
    <p:cSldViewPr snapToGrid="0">
      <p:cViewPr varScale="1">
        <p:scale>
          <a:sx n="74" d="100"/>
          <a:sy n="74" d="100"/>
        </p:scale>
        <p:origin x="1464" y="5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970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12FD-09F7-411F-9451-A3E503E2FC83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2C1AE-2648-4150-9E6B-F69EDC5D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7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2C7B850-2CC1-4962-9601-5C698A4791FA}" type="datetime1">
              <a:rPr lang="ko-KR" altLang="en-US"/>
              <a:pPr lvl="0">
                <a:defRPr lang="ko-KR" altLang="en-US"/>
              </a:pPr>
              <a:t>2017-12-27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0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4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7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46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9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8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8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5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2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0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3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(맨 첫 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2"/>
            <a:ext cx="9144000" cy="391007"/>
          </a:xfrm>
          <a:prstGeom prst="rect">
            <a:avLst/>
          </a:prstGeom>
          <a:solidFill>
            <a:srgbClr val="A8A8A8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724982" y="1645900"/>
            <a:ext cx="7663443" cy="2143140"/>
          </a:xfrm>
          <a:prstGeom prst="rect">
            <a:avLst/>
          </a:prstGeom>
          <a:noFill/>
          <a:ln w="15875">
            <a:noFill/>
          </a:ln>
        </p:spPr>
        <p:txBody>
          <a:bodyPr anchor="ctr" anchorCtr="0"/>
          <a:lstStyle>
            <a:lvl1pPr algn="ctr">
              <a:spcBef>
                <a:spcPts val="1200"/>
              </a:spcBef>
              <a:defRPr sz="3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42280" y="4097857"/>
            <a:ext cx="6408712" cy="1762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500"/>
              </a:spcBef>
              <a:buNone/>
              <a:defRPr sz="2000" b="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Helvetica" panose="020B0604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Name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0" y="6641996"/>
            <a:ext cx="9144000" cy="227073"/>
          </a:xfrm>
          <a:prstGeom prst="rect">
            <a:avLst/>
          </a:prstGeom>
          <a:solidFill>
            <a:srgbClr val="7D00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0" y="38295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7" y="6091295"/>
            <a:ext cx="1646811" cy="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157606" y="6599648"/>
            <a:ext cx="61070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 smtClean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© </a:t>
            </a:r>
            <a:r>
              <a:rPr lang="en-US" altLang="ko-KR" sz="1350" b="1" dirty="0" smtClean="0">
                <a:solidFill>
                  <a:schemeClr val="accent1"/>
                </a:solidFill>
                <a:latin typeface="Helvetica" panose="020B0604020202030204" pitchFamily="34" charset="0"/>
              </a:rPr>
              <a:t>Networking for Information Communications and Energy Lab.</a:t>
            </a:r>
          </a:p>
        </p:txBody>
      </p:sp>
      <p:pic>
        <p:nvPicPr>
          <p:cNvPr id="1026" name="Picture 2" descr="http://nice.sogang.ac.kr/wordpress/user_images/nice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5" y="6095579"/>
            <a:ext cx="1588950" cy="5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2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2" y="90280"/>
            <a:ext cx="8150568" cy="7044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Helvetica" panose="020B0604020202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491218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/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>
              <a:spcBef>
                <a:spcPts val="200"/>
              </a:spcBef>
              <a:buFont typeface="Wingdings" pitchFamily="2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>
              <a:spcBef>
                <a:spcPts val="100"/>
              </a:spcBef>
              <a:defRPr sz="1000">
                <a:solidFill>
                  <a:schemeClr val="accent2">
                    <a:lumMod val="75000"/>
                  </a:schemeClr>
                </a:solidFill>
              </a:defRPr>
            </a:lvl6pPr>
            <a:lvl7pPr marL="1656000" indent="-180000">
              <a:spcBef>
                <a:spcPts val="0"/>
              </a:spcBef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</a:lstStyle>
          <a:p>
            <a:pPr marL="514350" marR="0" lvl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 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612000" marR="0" lvl="1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900000" marR="0" lvl="2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1296000" marR="0" lvl="3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</a:p>
          <a:p>
            <a:pPr lvl="0"/>
            <a:endParaRPr lang="en-US" altLang="ko-KR" dirty="0" smtClean="0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995937" y="6525344"/>
            <a:ext cx="1125488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fld id="{055B203F-07CF-4D68-A686-55D75B62DBF2}" type="slidenum">
              <a:rPr lang="ko-KR" altLang="en-US" sz="1200" smtClean="0">
                <a:latin typeface="Helvetica" panose="020B0604020202030204" pitchFamily="34" charset="0"/>
              </a:rPr>
              <a:pPr/>
              <a:t>‹#›</a:t>
            </a:fld>
            <a:endParaRPr lang="ko-KR" altLang="en-US" sz="1200" dirty="0">
              <a:latin typeface="Helvetica" panose="020B0604020202030204" pitchFamily="34" charset="0"/>
            </a:endParaRPr>
          </a:p>
        </p:txBody>
      </p:sp>
      <p:pic>
        <p:nvPicPr>
          <p:cNvPr id="10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2" y="6500101"/>
            <a:ext cx="952172" cy="2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ice.sogang.ac.kr/wordpress/user_images/nice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" y="6439345"/>
            <a:ext cx="1193803" cy="3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8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ew2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-3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7187" y="3046660"/>
            <a:ext cx="842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ctr"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en-US" altLang="ko-KR" sz="4400" b="1" i="0" dirty="0" smtClean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+mn-ea"/>
              </a:rPr>
              <a:t>Thank you!</a:t>
            </a:r>
            <a:endParaRPr lang="en-US" altLang="ko-KR" sz="4000" b="1" i="0" dirty="0" smtClean="0">
              <a:solidFill>
                <a:schemeClr val="accent1">
                  <a:lumMod val="5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 bwMode="auto">
          <a:xfrm>
            <a:off x="1895475" y="3500438"/>
            <a:ext cx="712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="ctr"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11500" b="1">
              <a:solidFill>
                <a:srgbClr val="FFFF00"/>
              </a:solidFill>
              <a:latin typeface="Britannic Bold" panose="020B0903060703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11584" y="3685132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Networking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</a:rPr>
              <a:t>Next</a:t>
            </a: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3631" y="4422650"/>
            <a:ext cx="2990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Information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</a:rPr>
              <a:t>Innovative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73237" y="5131478"/>
            <a:ext cx="2268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Communications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굴림" panose="020B0600000101010101" pitchFamily="50" charset="-127"/>
              </a:rPr>
              <a:t>Creative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98738" y="5791262"/>
            <a:ext cx="1443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Energy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</a:rPr>
              <a:t>Envisioning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19" name="AutoShape 4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0" name="AutoShape 6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2" name="Picture 2" descr="https://encrypted-tbn2.gstatic.com/images?q=tbn:ANd9GcSK5Y_wEJeJFj8bgpR2mRpKVEyrK6SgANRTSpp7W2LSrkHtxrr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1866960"/>
            <a:ext cx="37449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67276" y="4829952"/>
            <a:ext cx="3913430" cy="1285537"/>
          </a:xfrm>
          <a:prstGeom prst="rect">
            <a:avLst/>
          </a:prstGeom>
        </p:spPr>
      </p:pic>
      <p:sp>
        <p:nvSpPr>
          <p:cNvPr id="24" name="AutoShape 2" descr="data:image/jpeg;base64,/9j/4AAQSkZJRgABAQAAAQABAAD/2wCEAAkGBxQPEBUUEBAUEBAPFxQVFRUVFBUUEBUVFRUXGBQWFBcYHCggHBolHhcVITEhJSkuLi4vGB8zODMsNygtLisBCgoKDg0OGhAQGzQkICYsLCwvLC0sLCwsLCwsLCwsLCw0LCwsLDQsNCwsLCwsLCwsLCwsLCwsLCwsNCwsLCwsLP/AABEIAO8A0wMBIgACEQEDEQH/xAAcAAEAAQUBAQAAAAAAAAAAAAAABAECAwUGBwj/xABBEAACAQIEAwYDBQcBBwUAAAABAgADEQQSITEFQVEGEyJhcYEykaEHFCNC0VJicoKxwfDhM1Njc5Ki8RUXJDRD/8QAGgEBAAMBAQEAAAAAAAAAAAAAAAECAwQFBv/EACgRAAICAQQBAwQDAQAAAAAAAAABAhEDBBIhMUEFImETUXGRMlKBFP/aAAwDAQACEQMRAD8A9liIgCIiAIiIAiIgCIiAIiIAiIgCIiAIiIAiIgCIiAIiIAiIgCIiAIiIAiIgCIiAIiIAiIgCIiAIiIAiIgCIiAIiIAiIgCIiAIiIBWUiIAiIgCIiAIiIAiUJtqdB15TU4vtPhKJs+Kpg9A2Y/SVclHtloxlLpG3iaCl2zwTGwxKi3Mq4X5kWm3wmNp1helUWoBvlYH52hTjLpkyxziraf6JEREsUEREAREQBERAEREAREQBERAEREAREQBERAETT8e7U4XAWGJrqjv8ADTHiqt6KNbeZ0mmqdtM/+z7mkvI1HLv/ANFPQct29pDaRKTZ2M5rtb2rXBeBF7zEEXCm+RAdFZyOV7ab66Tne0HaWvQpipTq1caLXIwwooqfxDWpbzAnmmN7XNUzMWOaoc2drtU7wAZLE9BoDyAEznJ1waY4Jvk7PF99iHZ8XWL02OULmZFU9O7t9ddpp8U1EVBYALT8wCWP5jpr6Azmk7Q5V8BF1vdnLmwAF2KqRqSbWuSdJZU4k3elGdWZgGXKRZswUhEdSQpt1B1Fpx/88m7bO1Z4x9p01OpTv+youLkksdP+YRyHLykxE1FSkSpGzIWDe+t7/ScpgmZlzUNW1sLHOPIXIvMvDuO5KpWoCjA+K91Pv/nOUljl4PW02ow1tbr8np3Z/t09NgmM/EpnRawHjG2rgbjzGvrPREcMAVIIIuCNQQdiJ4jdKq3XQfI30289rWnT/Zz2h7t/ulVgUa/ct0bmnkDqR5+om2nzu9sjl9R9Pik8mJflHpERE7jwRERAEREAREQBERAEREAREQBERAEREA0XaDsfg8ec2Jw6tU27weGrpt4h/ecnX+ySin/165Fr2Famr/8AdTyGekxIolNo8V4v9neMogvTRaoQG5oVmWrb91KgPyuZwFSmMVf8Zy//ABQG1F/CWGoM+qZ4L9snZsYTFriKYPdYvMX2CJVJ0tbWzan2OspKPHBrjnzycph+y1Vl0anUzAjQkg+hIuG23Ey0cEyKqHC6ghioy2Y6BSStywvrpYG2sncFxrquZXyHcsd9OWuzDXXUGdHgOK0avgrDJUIsSy5VubaX1HTU3B6zjeTIm7Oz6eNpM03C+CZACwYgg38QNm13CUzYg8r31kbtTwg/d1qqlJQLKWVlz3vpfQXB0Itf2M7kUy2lOzC35BZwddfFe7+Vx8orZKi5HygVFyG91pvrqjWIYNqfCST0kYpO7K5eFR552fxzBfzOB8QvfS+wvtoB0m1r1yPHTY7hgR8SkbHTmP8ANpkfgn3WsGXKKTXBUkh6ZA0DFiSRrvr7SLxF1T4SQdTvpvrcjb18tZXIvfwexost6e5dHuPY7jw4hhFq6d4PBUA5Ou9vI7+83c8E7Hdr34Y7nuWrUK2W6hgpDDYjkTbeej8L+0zB1tKneYdv30JUerJe3vO+E/byfO6hQWR7HwdpExYbEpVUNTdXQ7MpBB9xMs0MRERAEREAREQBERAEREAREQBERAEREATzn7dKyDhoRmAd6qFBa7Erc+wAuZ6NOK+0jgP35EXY0wzA78wth00Yk9bASUm3SDko8s+fsBxRkYZrkC+o1sTzA532k1uNZlPgAJIAAGmW1svlrqB5zv1+zi9RRbKpPi2DEIBaxA0vqPOQMf2OWlUQA3FTS52UgnKCdzteUy4titomOqTdJnG4fH10OZCVuALC+w2tebzDVa9Ug16aBwdyiEtcfnBB9b3PLbn1WD7PIq/iU213tbMtzbxHYgH+skUsAKdUpdjYX5bHSzL5dR8py7/6oSzuRyePpvUK+Mg7A3u/kAdeu3tMicKZwGIvtsQGuOZW/tOvXhoztdFYHrlBvbfQfrLXwSk3yFLaNb9RcfMSnyRk1WWa2t8HK4fhoBIIIO1tNfUHT6TI/CQG/D8LDdb6HzAO3pOqbh2ceEjONgwFj5XGh9QfaWtRIH4iBcp6XH8pAi2c5zXCuKVcNUJoO1OoDqouFb+JNjPQeAfaLTq2TEoadTbMgvTbzy3us5PiHC1qC6AMw2sbHzGv6zXvge9XMWBdbDxCzi3nz9ZeOSiVKj3YG8TyDsz2srYFslfxUTa2YtYA81YXHtYT1jA4xK6B6Th1bmDedMZqRspJmeIiXJEREAREQBERAEREAREQBERAEh8Qp3sfb5kAf1MmSyqlwRLRdOys1aaNNh6wJAHxKuce+ZefptOb45hs/iy3yXBAvqNCD62LfSb7F0WHelLXSmyj2JZTMWKUdyGt4mXXTQHLzHsw941UN0LRywfNGjaqhRgKlivPnrp4r9dR8uonMLi3rOaZQhhtUW+w63/sZtsfS8JYG/hGgtYo97g9bWJ9jLsLi6OREr3ptyZrqwsNDfn+nvPPSvwaGrNPEJ4ipZdr6H5i+0m4Gqx1dmVhyIa/8ptqNRpNglQp8X4u97WD2tvpuJlFcZR3i+EfC3L3tsd9rQ0KNbSxyhyhOVmOmpCsb/Q6byWvENDmJNtM2hAPmR/cCZsbhqVQeJQ/K9rH5yynRpILoSRzUkB1PkTuIIogYzBsxJRgOZFrH102/pIlPDBRckkc+vtbabdcSpGuy9NHA8hz9Jra1Q5yy+ED0zew5Srog1vFaSstx4ugB1HW1uekj9n+MVsFUz4cPVQC7qo5cwU2PqNZmxdRDmIVW5kbMB5+Upgsd93qAoulQaZjoemVhvtsddOc0xR3SSHXR7DwLjNLG0RUotcHQjZlbmCJsZ5/2W49QNQsi91Wq6Mh0D25jkW+s7zD4hai3Rgw29DzBHI+U7pQcezaE9yMkREqaCIiAIiIAiIgCIiAIiIAiIgGl4vW7jxkXVyENuQYnX6zXVr0ncWLqwQgandQLeRuh+c33FqGensDYjfbXT+81tDFJVuA41IFxvpqCOtgw+s3T3Ro5Zwp8HHcZJRVKqcwOVlGlwNmB9gfUTU9qqy1sOGtmX8rLYEEbqykHK3tY9RtOyxvCmNEmowWqps9vgYgnLUUcsw3HX68b2gwq5CHup1NwACD0ZPzDzGo56WnDKGx8F18mg4bicRkBUOQt8pGpA5i25X0vMzcUrUQWYPlubjXdT4rX6dDJ/YrGGoAgI7zDXYKd2U26b8x8pu8dghWWoU1WoCTbRle1mBvtcW/6Z0Q0ymrsrLJtdUaPCdog9siqxy/D8BYcyPTp9JixHHt1ZtB+0CH03BHlMP/AKaKtIqbLUogA20YW+F19rajUETWuGxQbMAuLpEMdrVFXaqBtccxIejryTuTNhieIqwDBtD+YWydRflffod5hTF1Dq3iQiwdDcA9GHI76GR8oY99QTxDStS2W/MEdDuG5TNSoBQamH8VFyc9FgcoI5H9lxyMLSpENotpHvD8XeOv5LMrW6qbeHfncGFsWKBQOZouFR9enJv5ZnHd1E8DfiDXIxy1k1F8hv4vY+0vxXDjVQ06wDFPgqAWZT56f6TaOOK6RDZiegSLBCCNr/Ep5ANvPQuxWIrVAlamQWDd1iaZIs4G1QfvgEes8r4VTaoMiYlmP+771lI/hBNjNtwrH4jAVMysWBOoa4U+TDr+8Jp2qI6dnv8AKznOAdou+ZUqjKay56Lcn0u6HlnXX1nRTmknF0zqi1JWitpSVMGQSUiIgCUlYgCIiAIiIAiIgC3UXnh3bLhuM4PVL0qjvhWKMtQbU2AZFQ+eXS+xuOk9xlleitRSrqrowsVYBlI6EHQwEfP1ftNisZcs7BmUB8t1SwIK1FGvuvQ35TLxLh2JqL+I2Y2BL5tSALXbXU6b8/XQ9d2k+zk0M1Xh4JW5Y0ea/wDLPNf3T1nPYHiTWyOAMt7hgQy/tKb/AJdxOLNlnGXKPa0ui0+aHD5ObwbVMFXWrSfM1P4gRoyHcX5D/wA9QOgq9oWIFUtnoPdapU2rUSdRnUbjnfnNlieHUqyCy2ItqNXXy/eHnNMnZjIS1Ktkc6ALsRb4T19GEvh1u3srn9HT/gQ8Tja3isw7+mMyuAD3lI2sQdnG1/aRMXj2akKwpKWU2ZqbFalN/wB5Gva9+WhkzGYWrQ3peAXZWS5CN1pjdD1AuD0mmNch86nI1rMyr+HUHSog/wA9J6MM8ci9rPHzaTJhfviTcPibolfI9MEkd9Sy1F0uSGTqDuNYpcUFSoTQpszWIJpgKrD9+k2256+0j0MYEOalaiWuHQnNh3PU+Z+esx161IEMynD1F1z02tre4t/nlrLf6c9fBlPESxyVKKqxNr1SQPY6gfO0y4r71TtnaoEJAyKzZCDyBud7WvLcTxKwVqgXEodMzUijnlq40O0vWuSl6FGq6XGi1w6jLsQoHIj6SOxVErD9n0q+JCzU9LHaohPJragj5TLTw9fDkKGZqR03DAX3upG/nIeDVnPe08XkqcwrlGHUFSQdN5v8EcQF8b5ha5LJTtYeZEskUkzt+xGMvSIqov4DXUAC+26673vO2w2IWoodDmVhcH/Q7GeYdmu0VBCwaqi1Cwvp4ATsua1p6VgKqsl0AsdfDbKfMW0lM0fJfDLnaySpPvLhfnMNE3+v9ZmnMuTpYiIliBERAEREAREQBERAEStotAKTQdoOyOHxhLMvdViLd7Tsrn+Lk3vOitLWErKKapl8eSUHcXR5PjeyGKwdyi/eaWuqaMPPLy9ryBSx65rVQ6VRo17rUXzI5z2OxEg8R4ZQxItWoJUtsWUZvVW3+U5J6ZPo9bD6rNcTV/KPKjj1trZ152FjfzX+4nOcYw1Oqcy+En9nUaeVrieqY37PsM3wGrSvro9x7Bpqan2Wq58OMcdM1ME/QjSYrDJPg7H6jgkuTyarRWxWqtxydLB/5uTj116GWUcFpenRFZQbE0z41H71Jwfp852WJ7ElsZ92pV++cfEwSyoNyWN+Wn9JO/8AaiojeHGKrdQjqfo206seWcezzdRi0+R3F0ee4auq6JXNG/5GVlS4PQZlv7TLT+K4oq1//wBMPUCP/wBp/Sdh2h7NVMJSz4qpQrrcBTky1mN9QGHoTrFH7MataktZFUGoM2RmIbXblpfQ7zqjmTPOnh2vu/waNCagAdalTyq4XvWvy8a6n5zBiOH4sjKMAyJsGFB823Qg/wBJ0vDOzXEcDVDU6FYfwOri2xuAbcr2M9VwlZnpKailK7AZhsc23t1ieVorDGjwbhvZzFkgDBVCq/7y60wfQ2uZ632A4TisEG791NJwMtK9yraag3NhvznRUcMGqWF8lMaknQtJVPD3N7jKp89fSY/Vm+kabIoz4cnpb/WSBLU9pcJeKpFGxERLECIiAIiIAiIgFbSoECVgFIBmOsQBqbTCKp1t4gPnKOdMso2Sryxz5TCmLUm17HoZSpVI1tp/WV+pFona7MjuDpfQyNW00NyAbgrckS2tikK2O502sZAw+OZtT8JvYEFT5AW3+XOZSyK+zSMHROWsXF1fMBuCPELTR9q+PPRVKGH8eLxOi9VU7t672lOLY7uL1fgYDbMbHW4zDb/zaQODYU0nbEYgkYmqLrmXMFS22mzHntyEr9SlbLbDadleFrgqZGbPWc3q1D16XPIfqZLxGLF7hlIPPpNdU4hl0/DZm/MX8OvlaaTjHEFSgcpQu/JATpe1rjYt8I06nlM97lwi+2uWQ6ijifEQoP8A8LBi5PJz6nTxH6DznZ1XfKWRgNQo1sg1tc+3Kc5w7DjCUFF0aoxzOQGfU6W0Ow+ETozhjVp61AMw0AtYHloOcly3cIVXLNhQAYWViSOdzY/OBhzm3JPU2sPSWUwKYAUHQDbUy04tc2xJtcEm/wBBpNLSXJlzfBJZlQZdW5nlc+Zkikb8tPp7CYaVUfskmSVYn8tvWaxab7KSKqvlLoETVGYiIkgREQBERAEuEtlbwCt5QtKEyPVdr6Lf3EpJ0WSsvqE22GvWRXBHwtZja+unylmJWqw8KC/m39wJr8TTrj4VooOpYsb/ACE55t9msUjI9BW0IytbRswIt5jaabi3GfuuVVrBqh3AuQLkC51Pnr9DMeO4e761sUQo3C+BLc9b7TnsSaCMwpN3zVPisc19BpoLAaTn3RTto6FBvybyrx2qPCzb6A2DE6m1gVXykHFcdKN+JVKpyJbK1joDlUXGx1nMjjDBmNOnZbFFYC5JvYsWO3Q76Aac5gTB+HPiGWozG2UhmYk3Nhf31mzaXjkpGDf4N1U7Q06oIpUi+V1bwk2JW2rg3Un3vpJJ7YORapTelc2+F2S3mQ1vaQcAlLxXwyIAQoujtUIOU5rrrfxNp5ecuq0/2MO1PLqW7wougub3UC+v9ZVqb8ErZ9yVh+0iMQCiOhtdwNRe1rDXT3lr4oPiB8Jp0dSGK5O8IOUXGnhU7dSZCw1JKP49RlLDWnlsVYjckka2PO1jYayDh8XQpM2YpVZ2ZszXJBJJ00/tzkyi6uuQnG6vg6avxumrAEmsV1C01OWxOpZhJmG4ypA8evJVuLfS5O3KcniOLh2UUC5X84pJkO19GN9b6ek3HDuJnu7Yqmc4OhqI2bKdBmYJl6jSZOO1d8l9yb6OkpY5W3qWB3Cgkm37xknDYtTYUqNQgi2q7j+aQMCykfhKD0y02Y8uYXT3nQYenVtqDflmIW3st4gmys2kS8D3rL4wKY5X1Nva1pLFubX9xI1PCkjxOLn1P9TMlLCKOZa3Uzsjuqq/bOaVGY1lHOVWpfaVWkBsBL7TVX5M+CkSoEGWIKRKRAKxEQBAiIBjqMB6yI1VyfCpt1t/cyfLWcCZShfmi6lXg1OLSra+nuxsPYCa37vUqHxOVHRbKT6k6zf1VL7Lt52kapgSdS2o6D9dJhLFfRrGZz+I4TRv+IS1uZux+bGRG+6KLKM9uQJe58ws6mjgQQcyZyf2jp9JYeHJSBJAVeltPYSjg/BdT+5yiLTWxTAs3Q5UA1vsCZpeO4s0wGGFZQQSLZC5bW2n+c52+Kz1VK0aRCH8zeEeVl3PvaazEdm0UDvi1arU0Wne1yNh5DckzLb9jRSXk4ThZxYpu1NTTpN46lRnyhbLY/xHU87nTykehhqj/i4lm7kG5BBGY75SSdDY39DznoVbs85/21UZUF+7Hho5uVxzA6mcrwjs3XxIuxKCp+Ic27nyAOg5X536b7Kb7l+ijjHpED7i/EGdyVVVAVaWqBQNrAaKPa02/DuFVKTWCBwNO7cLcja6unxTqsDwla6g5e5xNOw52IG6/wAJ11k6nTUEBlyVFN8p305qeYmUt0uX0XTUeEaAdnadUDLhlpsbkt40K200IOvrNnh+CYhFs1SjXTbLUzKbdM3yG03rhXsdUcDyyk8r+8YLCsFyVGFQCzZixJv0sZrHHF/Jm8jIOFWpR07moijkLVKfsRqBNlSxqkai0mKpAsLabdJQ0wR4rG/lNVBrp/syc0+0Wish5y9HUbED6TCuDUbXB8jp8petFRy/WXW7zRR0SAflKzAtHLsf0maar5KsGUiJJAiIgCIiAIiIBTLFvKViRQKMem8oBbeXRFE2Y2J/KLeZ2mP7rc3Y5jJESrgn2Tua6LDSFrDSWUsMqm4Hi2udTaZok7URbI1bBI/xC/8ASXLhEBzBbMeczxGyP2J3MsekDuP1llXBrUADgNl2J+IehmaXCHFEWyE3D+jEeuswthnHIMOoNjNoZaZR4YsssjNZTqOD/YiScPVPNfltJMRHFT7DnfgBfaVlImpQulDEpAEREAREQBERAEREAREQBERAEREAREQBERAErKRAK3lIiAIiIAiIgCIiAIiIAiIgH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554"/>
            <a:ext cx="78867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0173-90DA-44D5-866C-87E693FA7675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8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45900"/>
            <a:ext cx="9143999" cy="21431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200" dirty="0" smtClean="0"/>
              <a:t>Time series forecasting using </a:t>
            </a:r>
            <a:br>
              <a:rPr lang="en-US" altLang="ko-KR" sz="3200" dirty="0" smtClean="0"/>
            </a:br>
            <a:r>
              <a:rPr lang="en-US" altLang="ko-KR" sz="3200" dirty="0" smtClean="0"/>
              <a:t>CNN architecture</a:t>
            </a:r>
            <a:endParaRPr lang="en-US" altLang="ko-KR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642" y="4592225"/>
            <a:ext cx="6408712" cy="1762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120170181 </a:t>
            </a:r>
            <a:r>
              <a:rPr lang="ko-KR" altLang="en-US" dirty="0" smtClean="0"/>
              <a:t>최현근</a:t>
            </a: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ko-KR" altLang="en-US" dirty="0" smtClean="0"/>
              <a:t>서강대학교 전자공학과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Model :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666607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Feature reuse</a:t>
            </a:r>
            <a:endParaRPr lang="ko-KR" altLang="en-US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-39514" y="666606"/>
            <a:ext cx="9143999" cy="1030129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9" y="1193263"/>
            <a:ext cx="4419031" cy="23997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02" y="3750386"/>
            <a:ext cx="4436014" cy="2204057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126258" y="4272605"/>
            <a:ext cx="5017742" cy="2748021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sz="1600" dirty="0" smtClean="0"/>
              <a:t>Information that is added to the network + information that is preserved </a:t>
            </a:r>
          </a:p>
          <a:p>
            <a:pPr marL="540000" lvl="2" indent="0">
              <a:buNone/>
              <a:defRPr/>
            </a:pPr>
            <a:r>
              <a:rPr lang="en-US" altLang="ko-KR" sz="1600" dirty="0" smtClean="0">
                <a:sym typeface="Wingdings" panose="05000000000000000000" pitchFamily="2" charset="2"/>
              </a:rPr>
              <a:t>       “collective knowledge”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1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798209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model architecture</a:t>
            </a:r>
          </a:p>
          <a:p>
            <a:pPr lvl="2">
              <a:defRPr/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0" y="1227258"/>
                <a:ext cx="9143999" cy="2769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08000" tIns="72000" rIns="108000" bIns="72000" rtlCol="0">
                <a:normAutofit/>
              </a:bodyPr>
              <a:lstStyle>
                <a:lvl1pPr marL="514350" marR="0" indent="-514350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"/>
                  <a:tabLst/>
                  <a:defRPr lang="en-US" altLang="ko-KR" sz="2200" b="1" kern="1200" baseline="0" dirty="0" smtClean="0">
                    <a:solidFill>
                      <a:schemeClr val="tx1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1pPr>
                <a:lvl2pPr marL="612000" marR="0" indent="-3429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"/>
                  <a:tabLst/>
                  <a:defRPr lang="en-US" altLang="ko-KR" sz="2000" b="1" kern="1200" baseline="0" dirty="0" smtClean="0">
                    <a:solidFill>
                      <a:srgbClr val="E46C0A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2pPr>
                <a:lvl3pPr marL="900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b="1" kern="1200" baseline="0">
                    <a:solidFill>
                      <a:schemeClr val="accent5">
                        <a:lumMod val="50000"/>
                      </a:schemeClr>
                    </a:solidFill>
                    <a:latin typeface="Helvetica" panose="020B0604020202030204" pitchFamily="34" charset="0"/>
                    <a:ea typeface="+mn-ea"/>
                    <a:cs typeface="Arial" pitchFamily="34" charset="0"/>
                  </a:defRPr>
                </a:lvl3pPr>
                <a:lvl4pPr marL="1296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Palatino Linotype" pitchFamily="18" charset="0"/>
                  <a:buChar char="−"/>
                  <a:tabLst/>
                  <a:defRPr sz="1800" kern="1200">
                    <a:solidFill>
                      <a:srgbClr val="7030A0"/>
                    </a:solidFill>
                    <a:latin typeface="Palatino Linotype" pitchFamily="18" charset="0"/>
                    <a:ea typeface="+mn-ea"/>
                    <a:cs typeface="Arial" pitchFamily="34" charset="0"/>
                  </a:defRPr>
                </a:lvl4pPr>
                <a:lvl5pPr marL="1278000" indent="-198000" algn="l" defTabSz="6858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buFont typeface="Wingdings" pitchFamily="2" charset="2"/>
                  <a:buChar char="§"/>
                  <a:defRPr sz="1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defRPr/>
                </a:pPr>
                <a:r>
                  <a:rPr lang="en-US" altLang="ko-KR" dirty="0" smtClean="0"/>
                  <a:t>Conv-max pool- Dense-Trans-Dense-trans-Dense</a:t>
                </a:r>
              </a:p>
              <a:p>
                <a:pPr lvl="2">
                  <a:defRPr/>
                </a:pPr>
                <a:r>
                  <a:rPr lang="en-US" altLang="ko-KR" dirty="0" err="1" smtClean="0"/>
                  <a:t>DenseBlock</a:t>
                </a:r>
                <a:r>
                  <a:rPr lang="en-US" altLang="ko-KR" dirty="0" smtClean="0"/>
                  <a:t> : {BN – </a:t>
                </a:r>
                <a:r>
                  <a:rPr lang="en-US" altLang="ko-KR" dirty="0" err="1" smtClean="0"/>
                  <a:t>leakyRelu</a:t>
                </a:r>
                <a:r>
                  <a:rPr lang="en-US" altLang="ko-KR" dirty="0" smtClean="0"/>
                  <a:t> - 1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1 Conv – BN – </a:t>
                </a:r>
                <a:r>
                  <a:rPr lang="en-US" altLang="ko-KR" dirty="0" err="1" smtClean="0"/>
                  <a:t>leakyRelu</a:t>
                </a:r>
                <a:r>
                  <a:rPr lang="en-US" altLang="ko-KR" dirty="0" smtClean="0"/>
                  <a:t> - 2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4 Conv}</a:t>
                </a:r>
              </a:p>
              <a:p>
                <a:pPr marL="540000" lvl="2" indent="0">
                  <a:buNone/>
                  <a:defRPr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Transition layer : {BN – </a:t>
                </a:r>
                <a:r>
                  <a:rPr lang="en-US" altLang="ko-KR" dirty="0" err="1" smtClean="0"/>
                  <a:t>leakyRelu</a:t>
                </a:r>
                <a:r>
                  <a:rPr lang="en-US" altLang="ko-KR" dirty="0" smtClean="0"/>
                  <a:t> - </a:t>
                </a:r>
                <a:r>
                  <a:rPr lang="en-US" altLang="ko-KR" dirty="0"/>
                  <a:t>1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 Conv </a:t>
                </a:r>
                <a:r>
                  <a:rPr lang="en-US" altLang="ko-KR" dirty="0" smtClean="0"/>
                  <a:t>– average pooling}</a:t>
                </a:r>
              </a:p>
              <a:p>
                <a:pPr lvl="2">
                  <a:defRPr/>
                </a:pPr>
                <a:r>
                  <a:rPr lang="en-US" altLang="ko-KR" dirty="0" err="1" smtClean="0"/>
                  <a:t>DenseBlock</a:t>
                </a:r>
                <a:r>
                  <a:rPr lang="en-US" altLang="ko-KR" dirty="0" smtClean="0"/>
                  <a:t> : 3</a:t>
                </a:r>
                <a:r>
                  <a:rPr lang="ko-KR" altLang="en-US" dirty="0" smtClean="0"/>
                  <a:t>개</a:t>
                </a:r>
                <a:r>
                  <a:rPr lang="en-US" altLang="ko-KR" dirty="0" smtClean="0"/>
                  <a:t>, Transition layer : 2</a:t>
                </a:r>
                <a:r>
                  <a:rPr lang="ko-KR" altLang="en-US" dirty="0" smtClean="0"/>
                  <a:t>개 </a:t>
                </a:r>
                <a:endParaRPr lang="en-US" altLang="ko-KR" dirty="0" smtClean="0"/>
              </a:p>
              <a:p>
                <a:pPr marL="540000" lvl="2" indent="0">
                  <a:buNone/>
                  <a:defRPr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total : 1 + (4+4)*3 + 2 = 27 layer  </a:t>
                </a: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7258"/>
                <a:ext cx="9143999" cy="2769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536232" y="3672281"/>
            <a:ext cx="8242143" cy="2293866"/>
            <a:chOff x="266239" y="1613736"/>
            <a:chExt cx="8242143" cy="2293866"/>
          </a:xfrm>
        </p:grpSpPr>
        <p:grpSp>
          <p:nvGrpSpPr>
            <p:cNvPr id="56" name="그룹 55"/>
            <p:cNvGrpSpPr/>
            <p:nvPr/>
          </p:nvGrpSpPr>
          <p:grpSpPr>
            <a:xfrm>
              <a:off x="266239" y="1613736"/>
              <a:ext cx="8242143" cy="2293866"/>
              <a:chOff x="399275" y="1922164"/>
              <a:chExt cx="8242143" cy="229386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399275" y="1943799"/>
                <a:ext cx="8242143" cy="2272231"/>
                <a:chOff x="399275" y="1943799"/>
                <a:chExt cx="8242143" cy="2272231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399275" y="2259178"/>
                  <a:ext cx="8242143" cy="1956852"/>
                  <a:chOff x="230833" y="3570620"/>
                  <a:chExt cx="8242143" cy="1956852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921964" y="3988030"/>
                    <a:ext cx="369332" cy="46039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ko-KR" sz="1200" b="1" dirty="0"/>
                      <a:t>C</a:t>
                    </a:r>
                    <a:r>
                      <a:rPr lang="en-US" altLang="ko-KR" sz="1200" b="1" dirty="0" smtClean="0"/>
                      <a:t>onv</a:t>
                    </a:r>
                    <a:endParaRPr lang="ko-KR" altLang="en-US" sz="1200" b="1" dirty="0"/>
                  </a:p>
                </p:txBody>
              </p:sp>
              <p:pic>
                <p:nvPicPr>
                  <p:cNvPr id="70" name="그림 6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833" y="3884602"/>
                    <a:ext cx="809625" cy="619125"/>
                  </a:xfrm>
                  <a:prstGeom prst="rect">
                    <a:avLst/>
                  </a:prstGeom>
                </p:spPr>
              </p:pic>
              <p:grpSp>
                <p:nvGrpSpPr>
                  <p:cNvPr id="72" name="그룹 71"/>
                  <p:cNvGrpSpPr/>
                  <p:nvPr/>
                </p:nvGrpSpPr>
                <p:grpSpPr>
                  <a:xfrm>
                    <a:off x="1138937" y="3636951"/>
                    <a:ext cx="2079496" cy="1390034"/>
                    <a:chOff x="1138937" y="3636951"/>
                    <a:chExt cx="2079496" cy="1390034"/>
                  </a:xfrm>
                </p:grpSpPr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266001" y="3920673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/>
                        <a:t>P</a:t>
                      </a:r>
                      <a:r>
                        <a:rPr lang="en-US" altLang="ko-KR" sz="1200" b="1" dirty="0" smtClean="0"/>
                        <a:t>ooling</a:t>
                      </a:r>
                      <a:endParaRPr lang="ko-KR" altLang="en-US" sz="1200" b="1" dirty="0"/>
                    </a:p>
                  </p:txBody>
                </p:sp>
                <p:pic>
                  <p:nvPicPr>
                    <p:cNvPr id="97" name="그림 96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561083" y="3636951"/>
                      <a:ext cx="1657350" cy="9525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그림 97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138937" y="4113201"/>
                      <a:ext cx="247650" cy="16192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6" name="그룹 75"/>
                  <p:cNvGrpSpPr/>
                  <p:nvPr/>
                </p:nvGrpSpPr>
                <p:grpSpPr>
                  <a:xfrm>
                    <a:off x="3166323" y="3594684"/>
                    <a:ext cx="2331564" cy="1932788"/>
                    <a:chOff x="3166323" y="3594684"/>
                    <a:chExt cx="2331564" cy="1932788"/>
                  </a:xfrm>
                </p:grpSpPr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3166323" y="3651429"/>
                      <a:ext cx="369332" cy="1876043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BN-</a:t>
                      </a:r>
                      <a:r>
                        <a:rPr lang="en-US" altLang="ko-KR" sz="1200" b="1" dirty="0" err="1" smtClean="0"/>
                        <a:t>ReLU</a:t>
                      </a:r>
                      <a:r>
                        <a:rPr lang="en-US" altLang="ko-KR" sz="1200" b="1" dirty="0" smtClean="0"/>
                        <a:t>-Conv</a:t>
                      </a:r>
                      <a:endParaRPr lang="ko-KR" altLang="en-US" sz="1200" b="1" dirty="0"/>
                    </a:p>
                  </p:txBody>
                </p:sp>
                <p:grpSp>
                  <p:nvGrpSpPr>
                    <p:cNvPr id="92" name="그룹 91"/>
                    <p:cNvGrpSpPr/>
                    <p:nvPr/>
                  </p:nvGrpSpPr>
                  <p:grpSpPr>
                    <a:xfrm>
                      <a:off x="3418391" y="3594684"/>
                      <a:ext cx="2079496" cy="1000628"/>
                      <a:chOff x="1138937" y="3600855"/>
                      <a:chExt cx="2079496" cy="1000628"/>
                    </a:xfrm>
                  </p:grpSpPr>
                  <p:pic>
                    <p:nvPicPr>
                      <p:cNvPr id="93" name="그림 9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1083" y="3600855"/>
                        <a:ext cx="1657350" cy="9525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4" name="그림 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8937" y="4113201"/>
                        <a:ext cx="247650" cy="1619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1266000" y="3920673"/>
                        <a:ext cx="369332" cy="6808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P</a:t>
                        </a:r>
                        <a:r>
                          <a:rPr lang="en-US" altLang="ko-KR" sz="1200" b="1" dirty="0" smtClean="0"/>
                          <a:t>ooling</a:t>
                        </a:r>
                        <a:endParaRPr lang="ko-KR" altLang="en-US" sz="1200" b="1" dirty="0"/>
                      </a:p>
                    </p:txBody>
                  </p:sp>
                </p:grpSp>
              </p:grp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5411728" y="3570620"/>
                    <a:ext cx="2331564" cy="1944820"/>
                    <a:chOff x="3166323" y="3582652"/>
                    <a:chExt cx="2331564" cy="1944820"/>
                  </a:xfrm>
                </p:grpSpPr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66323" y="3651429"/>
                      <a:ext cx="369332" cy="1876043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BN-</a:t>
                      </a:r>
                      <a:r>
                        <a:rPr lang="en-US" altLang="ko-KR" sz="1200" b="1" dirty="0" err="1" smtClean="0"/>
                        <a:t>ReLU</a:t>
                      </a:r>
                      <a:r>
                        <a:rPr lang="en-US" altLang="ko-KR" sz="1200" b="1" dirty="0" smtClean="0"/>
                        <a:t>-Conv</a:t>
                      </a:r>
                      <a:endParaRPr lang="ko-KR" altLang="en-US" sz="1200" b="1" dirty="0"/>
                    </a:p>
                  </p:txBody>
                </p:sp>
                <p:grpSp>
                  <p:nvGrpSpPr>
                    <p:cNvPr id="87" name="그룹 86"/>
                    <p:cNvGrpSpPr/>
                    <p:nvPr/>
                  </p:nvGrpSpPr>
                  <p:grpSpPr>
                    <a:xfrm>
                      <a:off x="3418391" y="3582652"/>
                      <a:ext cx="2079496" cy="1438162"/>
                      <a:chOff x="1138937" y="3588823"/>
                      <a:chExt cx="2079496" cy="1438162"/>
                    </a:xfrm>
                  </p:grpSpPr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1266001" y="3920673"/>
                        <a:ext cx="369332" cy="11063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P</a:t>
                        </a:r>
                        <a:r>
                          <a:rPr lang="en-US" altLang="ko-KR" sz="1200" b="1" dirty="0" smtClean="0"/>
                          <a:t>ooling</a:t>
                        </a:r>
                        <a:endParaRPr lang="ko-KR" altLang="en-US" sz="1200" b="1" dirty="0"/>
                      </a:p>
                    </p:txBody>
                  </p:sp>
                  <p:pic>
                    <p:nvPicPr>
                      <p:cNvPr id="89" name="그림 8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1083" y="3588823"/>
                        <a:ext cx="1657350" cy="9525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그림 8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8937" y="4113201"/>
                        <a:ext cx="247650" cy="16192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7688598" y="3884602"/>
                    <a:ext cx="784378" cy="1109040"/>
                    <a:chOff x="7688598" y="3968826"/>
                    <a:chExt cx="784378" cy="1109040"/>
                  </a:xfrm>
                </p:grpSpPr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7688598" y="3971554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Linear</a:t>
                      </a:r>
                      <a:endParaRPr lang="ko-KR" altLang="en-US" sz="1200" b="1" dirty="0"/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8103644" y="3968826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Output</a:t>
                      </a:r>
                      <a:endParaRPr lang="ko-KR" altLang="en-US" sz="1200" b="1" dirty="0"/>
                    </a:p>
                  </p:txBody>
                </p:sp>
                <p:pic>
                  <p:nvPicPr>
                    <p:cNvPr id="85" name="그림 84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976580" y="4161354"/>
                      <a:ext cx="247650" cy="16192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907931" y="1943800"/>
                  <a:ext cx="18570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/>
                    <a:t>Dense Block1</a:t>
                  </a:r>
                  <a:endParaRPr lang="ko-KR" altLang="en-US" sz="1400" b="1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222825" y="1943799"/>
                  <a:ext cx="18570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/>
                    <a:t>Dense Block2</a:t>
                  </a:r>
                  <a:endParaRPr lang="ko-KR" altLang="en-US" sz="1400" b="1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380840" y="1922164"/>
                <a:ext cx="1857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Dense Block3</a:t>
                </a:r>
              </a:p>
            </p:txBody>
          </p:sp>
        </p:grpSp>
        <p:sp>
          <p:nvSpPr>
            <p:cNvPr id="58" name="오른쪽 중괄호 57"/>
            <p:cNvSpPr/>
            <p:nvPr/>
          </p:nvSpPr>
          <p:spPr>
            <a:xfrm rot="5400000">
              <a:off x="3411583" y="2944511"/>
              <a:ext cx="195779" cy="729429"/>
            </a:xfrm>
            <a:prstGeom prst="rightBrace">
              <a:avLst>
                <a:gd name="adj1" fmla="val 41349"/>
                <a:gd name="adj2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오른쪽 중괄호 58"/>
            <p:cNvSpPr/>
            <p:nvPr/>
          </p:nvSpPr>
          <p:spPr>
            <a:xfrm rot="5400000">
              <a:off x="5728549" y="2985346"/>
              <a:ext cx="195779" cy="729429"/>
            </a:xfrm>
            <a:prstGeom prst="rightBrace">
              <a:avLst>
                <a:gd name="adj1" fmla="val 41349"/>
                <a:gd name="adj2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09181" y="3563884"/>
              <a:ext cx="2146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Transition layer1</a:t>
              </a:r>
              <a:endParaRPr lang="ko-KR" alt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62806" y="3583822"/>
              <a:ext cx="2146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Transition layer2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1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798209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Locality Maintenance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227258"/>
            <a:ext cx="9143999" cy="1534824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dirty="0" smtClean="0"/>
              <a:t>’96’ locality</a:t>
            </a:r>
            <a:r>
              <a:rPr lang="ko-KR" altLang="en-US" dirty="0" smtClean="0"/>
              <a:t>를 유지시키면서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en-US" altLang="ko-KR" dirty="0" smtClean="0"/>
              <a:t>global average pooling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growth rate =1 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DenseBlock</a:t>
            </a:r>
            <a:r>
              <a:rPr lang="ko-KR" altLang="en-US" dirty="0" smtClean="0"/>
              <a:t>으로 대체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-41453" y="2544912"/>
            <a:ext cx="9226904" cy="3356059"/>
            <a:chOff x="-82905" y="2449351"/>
            <a:chExt cx="9226904" cy="3356059"/>
          </a:xfrm>
        </p:grpSpPr>
        <p:grpSp>
          <p:nvGrpSpPr>
            <p:cNvPr id="75" name="그룹 74"/>
            <p:cNvGrpSpPr/>
            <p:nvPr/>
          </p:nvGrpSpPr>
          <p:grpSpPr>
            <a:xfrm>
              <a:off x="-82905" y="2449351"/>
              <a:ext cx="9226904" cy="3356059"/>
              <a:chOff x="1" y="1792313"/>
              <a:chExt cx="9226904" cy="335605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1" y="1792313"/>
                <a:ext cx="9226904" cy="3356059"/>
                <a:chOff x="1" y="1792313"/>
                <a:chExt cx="9226904" cy="335605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3280" y="3557900"/>
                  <a:ext cx="2333625" cy="704850"/>
                </a:xfrm>
                <a:prstGeom prst="rect">
                  <a:avLst/>
                </a:prstGeom>
              </p:spPr>
            </p:pic>
            <p:grpSp>
              <p:nvGrpSpPr>
                <p:cNvPr id="44" name="그룹 43"/>
                <p:cNvGrpSpPr/>
                <p:nvPr/>
              </p:nvGrpSpPr>
              <p:grpSpPr>
                <a:xfrm>
                  <a:off x="1" y="2758054"/>
                  <a:ext cx="6797815" cy="1709485"/>
                  <a:chOff x="-9155" y="2596718"/>
                  <a:chExt cx="6797815" cy="1709485"/>
                </a:xfrm>
              </p:grpSpPr>
              <p:pic>
                <p:nvPicPr>
                  <p:cNvPr id="21" name="그림 2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44565" y="3565015"/>
                    <a:ext cx="447675" cy="383217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-9155" y="2910175"/>
                    <a:ext cx="1847581" cy="1195979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7730" y="2618240"/>
                    <a:ext cx="426065" cy="15621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70641" y="2596718"/>
                    <a:ext cx="914400" cy="155739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569344" y="2840653"/>
                    <a:ext cx="914400" cy="1265501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64890" y="3195612"/>
                    <a:ext cx="914400" cy="822658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363593" y="3559917"/>
                    <a:ext cx="914400" cy="396198"/>
                  </a:xfrm>
                  <a:prstGeom prst="rect">
                    <a:avLst/>
                  </a:prstGeom>
                </p:spPr>
              </p:pic>
              <p:sp>
                <p:nvSpPr>
                  <p:cNvPr id="42" name="직사각형 41"/>
                  <p:cNvSpPr/>
                  <p:nvPr/>
                </p:nvSpPr>
                <p:spPr>
                  <a:xfrm>
                    <a:off x="2178953" y="2596718"/>
                    <a:ext cx="4609707" cy="1709485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2092645" y="2456931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[7,96,1]</a:t>
                  </a:r>
                  <a:endParaRPr lang="ko-KR" altLang="en-US" sz="14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843421" y="2442063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[7,96,30]</a:t>
                  </a:r>
                  <a:endParaRPr lang="ko-KR" altLang="en-US" sz="14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666792" y="2438537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[5,96,30]</a:t>
                  </a:r>
                  <a:endParaRPr lang="ko-KR" alt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523949" y="2456178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[3,96,30]</a:t>
                  </a:r>
                  <a:endParaRPr lang="ko-KR" altLang="en-US" sz="14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378533" y="2456930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[1,96,30]</a:t>
                  </a:r>
                  <a:endParaRPr lang="ko-KR" altLang="en-US" sz="14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138736" y="2452786"/>
                  <a:ext cx="10145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[1,96,1]</a:t>
                  </a:r>
                  <a:endParaRPr lang="ko-KR" altLang="en-US" sz="1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70845" y="4179606"/>
                  <a:ext cx="10145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[7,96]</a:t>
                  </a:r>
                  <a:endParaRPr lang="ko-KR" altLang="en-US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771935" y="4151760"/>
                  <a:ext cx="10145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[1,96]</a:t>
                  </a:r>
                  <a:endParaRPr lang="ko-KR" altLang="en-US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74089" y="4809818"/>
                  <a:ext cx="20009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smtClean="0"/>
                    <a:t>Transition layer</a:t>
                  </a:r>
                  <a:endParaRPr lang="ko-KR" altLang="en-US" sz="1600" b="1" dirty="0"/>
                </a:p>
              </p:txBody>
            </p:sp>
            <p:cxnSp>
              <p:nvCxnSpPr>
                <p:cNvPr id="55" name="구부러진 연결선 54"/>
                <p:cNvCxnSpPr/>
                <p:nvPr/>
              </p:nvCxnSpPr>
              <p:spPr>
                <a:xfrm rot="5400000" flipH="1" flipV="1">
                  <a:off x="4439531" y="3811884"/>
                  <a:ext cx="87884" cy="895546"/>
                </a:xfrm>
                <a:prstGeom prst="curvedConnector3">
                  <a:avLst>
                    <a:gd name="adj1" fmla="val -481214"/>
                  </a:avLst>
                </a:prstGeom>
                <a:ln w="28575">
                  <a:solidFill>
                    <a:srgbClr val="FD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구부러진 연결선 56"/>
                <p:cNvCxnSpPr/>
                <p:nvPr/>
              </p:nvCxnSpPr>
              <p:spPr>
                <a:xfrm rot="5400000" flipH="1" flipV="1">
                  <a:off x="5423077" y="3811884"/>
                  <a:ext cx="87884" cy="895546"/>
                </a:xfrm>
                <a:prstGeom prst="curvedConnector3">
                  <a:avLst>
                    <a:gd name="adj1" fmla="val -481214"/>
                  </a:avLst>
                </a:prstGeom>
                <a:ln w="38100">
                  <a:solidFill>
                    <a:srgbClr val="FD7F7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4295980" y="1792313"/>
                  <a:ext cx="18790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 smtClean="0"/>
                    <a:t>DenseBlock</a:t>
                  </a:r>
                  <a:endParaRPr lang="ko-KR" altLang="en-US" sz="1600" b="1" dirty="0"/>
                </a:p>
              </p:txBody>
            </p:sp>
            <p:cxnSp>
              <p:nvCxnSpPr>
                <p:cNvPr id="69" name="직선 화살표 연결선 68"/>
                <p:cNvCxnSpPr>
                  <a:endCxn id="47" idx="0"/>
                </p:cNvCxnSpPr>
                <p:nvPr/>
              </p:nvCxnSpPr>
              <p:spPr>
                <a:xfrm flipH="1">
                  <a:off x="4174090" y="2130867"/>
                  <a:ext cx="507297" cy="30767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>
                  <a:endCxn id="48" idx="0"/>
                </p:cNvCxnSpPr>
                <p:nvPr/>
              </p:nvCxnSpPr>
              <p:spPr>
                <a:xfrm>
                  <a:off x="4931246" y="2110332"/>
                  <a:ext cx="100001" cy="34584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1898287" y="3703950"/>
                <a:ext cx="396672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6702353" y="3885062"/>
                <a:ext cx="391105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화살표 연결선 76"/>
            <p:cNvCxnSpPr>
              <a:endCxn id="49" idx="0"/>
            </p:cNvCxnSpPr>
            <p:nvPr/>
          </p:nvCxnSpPr>
          <p:spPr>
            <a:xfrm>
              <a:off x="5384113" y="2755968"/>
              <a:ext cx="418812" cy="358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9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20536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hour-ahead connection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-1" y="1123872"/>
            <a:ext cx="9143999" cy="1534824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에 나온 최종 </a:t>
            </a:r>
            <a:r>
              <a:rPr lang="en-US" altLang="ko-KR" dirty="0" smtClean="0"/>
              <a:t> [1,96] neuron </a:t>
            </a:r>
            <a:r>
              <a:rPr lang="ko-KR" altLang="en-US" dirty="0" smtClean="0"/>
              <a:t>사이의 연결을 주어 </a:t>
            </a:r>
            <a:r>
              <a:rPr lang="en-US" altLang="ko-KR" dirty="0" smtClean="0"/>
              <a:t>Forecasting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이 가장 높은 전 시간의 데이터 정보 반영</a:t>
            </a:r>
            <a:r>
              <a:rPr lang="en-US" altLang="ko-KR" dirty="0" smtClean="0"/>
              <a:t>. </a:t>
            </a:r>
          </a:p>
          <a:p>
            <a:pPr marL="540000" lvl="2" indent="0">
              <a:buNone/>
              <a:defRPr/>
            </a:pP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07265" y="3566010"/>
            <a:ext cx="3030314" cy="1286002"/>
            <a:chOff x="273343" y="3581863"/>
            <a:chExt cx="3030314" cy="1286002"/>
          </a:xfrm>
        </p:grpSpPr>
        <p:grpSp>
          <p:nvGrpSpPr>
            <p:cNvPr id="5" name="그룹 4"/>
            <p:cNvGrpSpPr/>
            <p:nvPr/>
          </p:nvGrpSpPr>
          <p:grpSpPr>
            <a:xfrm>
              <a:off x="273343" y="3581863"/>
              <a:ext cx="2767038" cy="1286002"/>
              <a:chOff x="524803" y="3594608"/>
              <a:chExt cx="2767038" cy="12860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24803" y="3594608"/>
                <a:ext cx="2767038" cy="1286002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60170" y="3997944"/>
                <a:ext cx="164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Network</a:t>
                </a:r>
                <a:endParaRPr lang="ko-KR" altLang="en-US" b="1" dirty="0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 flipV="1">
              <a:off x="2912552" y="4224863"/>
              <a:ext cx="39110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37026" y="6096000"/>
            <a:ext cx="338723" cy="46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8941" y="5803433"/>
            <a:ext cx="338723" cy="46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844687" y="2088626"/>
            <a:ext cx="231406" cy="197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95098" y="3978971"/>
            <a:ext cx="3962925" cy="2979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18925" y="4021843"/>
            <a:ext cx="4656515" cy="40604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07299" y="3951742"/>
            <a:ext cx="3839561" cy="270280"/>
          </a:xfrm>
          <a:prstGeom prst="rect">
            <a:avLst/>
          </a:prstGeom>
        </p:spPr>
      </p:pic>
      <p:cxnSp>
        <p:nvCxnSpPr>
          <p:cNvPr id="31" name="직선 연결선 30"/>
          <p:cNvCxnSpPr>
            <a:endCxn id="13" idx="2"/>
          </p:cNvCxnSpPr>
          <p:nvPr/>
        </p:nvCxnSpPr>
        <p:spPr>
          <a:xfrm>
            <a:off x="4032022" y="2187313"/>
            <a:ext cx="81266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3" idx="3"/>
          </p:cNvCxnSpPr>
          <p:nvPr/>
        </p:nvCxnSpPr>
        <p:spPr>
          <a:xfrm flipV="1">
            <a:off x="4032022" y="2257095"/>
            <a:ext cx="846554" cy="401498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309216" y="2746596"/>
            <a:ext cx="231406" cy="1973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38" idx="1"/>
          </p:cNvCxnSpPr>
          <p:nvPr/>
        </p:nvCxnSpPr>
        <p:spPr>
          <a:xfrm>
            <a:off x="4061349" y="2228400"/>
            <a:ext cx="1281756" cy="5471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8" idx="3"/>
          </p:cNvCxnSpPr>
          <p:nvPr/>
        </p:nvCxnSpPr>
        <p:spPr>
          <a:xfrm flipV="1">
            <a:off x="4023259" y="2915065"/>
            <a:ext cx="1319846" cy="33570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3" idx="5"/>
            <a:endCxn id="38" idx="0"/>
          </p:cNvCxnSpPr>
          <p:nvPr/>
        </p:nvCxnSpPr>
        <p:spPr>
          <a:xfrm>
            <a:off x="5042204" y="2257095"/>
            <a:ext cx="382715" cy="4895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808718" y="3397234"/>
            <a:ext cx="231406" cy="1973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endCxn id="50" idx="1"/>
          </p:cNvCxnSpPr>
          <p:nvPr/>
        </p:nvCxnSpPr>
        <p:spPr>
          <a:xfrm>
            <a:off x="4070171" y="2228400"/>
            <a:ext cx="1772436" cy="11977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0" idx="3"/>
          </p:cNvCxnSpPr>
          <p:nvPr/>
        </p:nvCxnSpPr>
        <p:spPr>
          <a:xfrm flipV="1">
            <a:off x="4004364" y="3565703"/>
            <a:ext cx="1838243" cy="270637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8" idx="5"/>
            <a:endCxn id="50" idx="0"/>
          </p:cNvCxnSpPr>
          <p:nvPr/>
        </p:nvCxnSpPr>
        <p:spPr>
          <a:xfrm>
            <a:off x="5506733" y="2915065"/>
            <a:ext cx="417688" cy="4821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87277" y="4057788"/>
            <a:ext cx="461665" cy="7151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/>
              <a:t>……..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7114607" y="4209009"/>
            <a:ext cx="39110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65135" y="1969201"/>
                <a:ext cx="50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35" y="1969201"/>
                <a:ext cx="50633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6733" y="2520445"/>
                <a:ext cx="50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33" y="2520445"/>
                <a:ext cx="50633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/>
          <p:cNvSpPr/>
          <p:nvPr/>
        </p:nvSpPr>
        <p:spPr>
          <a:xfrm rot="19664090">
            <a:off x="5712078" y="2010449"/>
            <a:ext cx="323565" cy="597810"/>
          </a:xfrm>
          <a:prstGeom prst="rightBrace">
            <a:avLst>
              <a:gd name="adj1" fmla="val 44791"/>
              <a:gd name="adj2" fmla="val 53875"/>
            </a:avLst>
          </a:prstGeom>
          <a:ln w="28575">
            <a:solidFill>
              <a:srgbClr val="FD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7751" y="1945706"/>
            <a:ext cx="184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Weighted sum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170229" y="2253483"/>
            <a:ext cx="1322962" cy="0"/>
          </a:xfrm>
          <a:prstGeom prst="line">
            <a:avLst/>
          </a:prstGeom>
          <a:ln w="76200">
            <a:solidFill>
              <a:srgbClr val="FD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57627" y="2309977"/>
            <a:ext cx="759386" cy="580309"/>
          </a:xfrm>
          <a:prstGeom prst="straightConnector1">
            <a:avLst/>
          </a:prstGeom>
          <a:ln w="28575">
            <a:solidFill>
              <a:srgbClr val="FD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-1" y="2915668"/>
            <a:ext cx="9143999" cy="4542564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Total test data(53</a:t>
            </a:r>
            <a:r>
              <a:rPr lang="ko-KR" altLang="en-US" dirty="0" smtClean="0"/>
              <a:t>일 전체</a:t>
            </a:r>
            <a:r>
              <a:rPr lang="en-US" altLang="ko-KR" dirty="0" smtClean="0"/>
              <a:t>)</a:t>
            </a:r>
          </a:p>
          <a:p>
            <a:pPr marL="540000" lvl="2" indent="0">
              <a:buNone/>
              <a:defRPr/>
            </a:pPr>
            <a:endParaRPr lang="en-US" altLang="ko-KR" sz="1600" dirty="0" smtClean="0">
              <a:latin typeface="+mn-lt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666607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Results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0" y="1087618"/>
                <a:ext cx="9143999" cy="1969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08000" tIns="72000" rIns="108000" bIns="72000" rtlCol="0">
                <a:normAutofit/>
              </a:bodyPr>
              <a:lstStyle>
                <a:lvl1pPr marL="514350" marR="0" indent="-514350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"/>
                  <a:tabLst/>
                  <a:defRPr lang="en-US" altLang="ko-KR" sz="2200" b="1" kern="1200" baseline="0" dirty="0" smtClean="0">
                    <a:solidFill>
                      <a:schemeClr val="tx1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1pPr>
                <a:lvl2pPr marL="612000" marR="0" indent="-3429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"/>
                  <a:tabLst/>
                  <a:defRPr lang="en-US" altLang="ko-KR" sz="2000" b="1" kern="1200" baseline="0" dirty="0" smtClean="0">
                    <a:solidFill>
                      <a:srgbClr val="E46C0A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2pPr>
                <a:lvl3pPr marL="900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b="1" kern="1200" baseline="0">
                    <a:solidFill>
                      <a:schemeClr val="accent5">
                        <a:lumMod val="50000"/>
                      </a:schemeClr>
                    </a:solidFill>
                    <a:latin typeface="Helvetica" panose="020B0604020202030204" pitchFamily="34" charset="0"/>
                    <a:ea typeface="+mn-ea"/>
                    <a:cs typeface="Arial" pitchFamily="34" charset="0"/>
                  </a:defRPr>
                </a:lvl3pPr>
                <a:lvl4pPr marL="1296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Palatino Linotype" pitchFamily="18" charset="0"/>
                  <a:buChar char="−"/>
                  <a:tabLst/>
                  <a:defRPr sz="1800" kern="1200">
                    <a:solidFill>
                      <a:srgbClr val="7030A0"/>
                    </a:solidFill>
                    <a:latin typeface="Palatino Linotype" pitchFamily="18" charset="0"/>
                    <a:ea typeface="+mn-ea"/>
                    <a:cs typeface="Arial" pitchFamily="34" charset="0"/>
                  </a:defRPr>
                </a:lvl4pPr>
                <a:lvl5pPr marL="1278000" indent="-198000" algn="l" defTabSz="6858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buFont typeface="Wingdings" pitchFamily="2" charset="2"/>
                  <a:buChar char="§"/>
                  <a:defRPr sz="1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defRPr/>
                </a:pPr>
                <a:r>
                  <a:rPr lang="en-US" altLang="ko-KR" dirty="0" smtClean="0"/>
                  <a:t>Training data 300</a:t>
                </a:r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, test data 53</a:t>
                </a:r>
                <a:r>
                  <a:rPr lang="ko-KR" altLang="en-US" dirty="0" smtClean="0"/>
                  <a:t>일 에 대해 진행</a:t>
                </a:r>
                <a:r>
                  <a:rPr lang="en-US" altLang="ko-KR" dirty="0" smtClean="0"/>
                  <a:t>. (7</a:t>
                </a:r>
                <a:r>
                  <a:rPr lang="ko-KR" altLang="en-US" dirty="0" smtClean="0"/>
                  <a:t>일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 smtClean="0"/>
                  <a:t> 1</a:t>
                </a:r>
                <a:r>
                  <a:rPr lang="ko-KR" altLang="en-US" dirty="0" smtClean="0"/>
                  <a:t>일 예측</a:t>
                </a:r>
                <a:r>
                  <a:rPr lang="en-US" altLang="ko-KR" dirty="0" smtClean="0"/>
                  <a:t>) </a:t>
                </a:r>
              </a:p>
              <a:p>
                <a:pPr lvl="2">
                  <a:defRPr/>
                </a:pPr>
                <a:r>
                  <a:rPr lang="en-US" altLang="ko-KR" dirty="0" smtClean="0"/>
                  <a:t>MAPE (mean absolute percentage error) </a:t>
                </a:r>
                <a:r>
                  <a:rPr lang="ko-KR" altLang="en-US" dirty="0" smtClean="0"/>
                  <a:t>로 성능확인</a:t>
                </a:r>
                <a:r>
                  <a:rPr lang="en-US" altLang="ko-KR" dirty="0" smtClean="0"/>
                  <a:t>.</a:t>
                </a:r>
              </a:p>
              <a:p>
                <a:pPr marL="540000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𝑴𝑨𝑷𝑬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𝒈𝒓𝒐𝒖𝒏𝒅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𝒕𝒓𝒖𝒕𝒉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𝒅𝒂𝒕𝒂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𝒅𝒂𝒕𝒂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𝒑𝒓𝒆𝒅𝒊𝒄𝒕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7618"/>
                <a:ext cx="9143999" cy="19690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86" y="3621909"/>
            <a:ext cx="8769259" cy="146154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49840" y="5292448"/>
            <a:ext cx="5289677" cy="369332"/>
            <a:chOff x="662903" y="5004005"/>
            <a:chExt cx="528967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171575" y="5004005"/>
              <a:ext cx="4781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Test MAPE : 9.1%  (Train MAPE : 4.1% )</a:t>
              </a:r>
              <a:endParaRPr lang="ko-KR" altLang="en-US" b="1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662903" y="5188671"/>
              <a:ext cx="39110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523732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Results</a:t>
            </a:r>
            <a:endParaRPr lang="ko-KR" altLang="en-US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" y="876458"/>
            <a:ext cx="9143999" cy="566248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Test data for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neday</a:t>
            </a:r>
            <a:r>
              <a:rPr lang="en-US" altLang="ko-KR" dirty="0" smtClean="0"/>
              <a:t>(day 51)</a:t>
            </a:r>
          </a:p>
          <a:p>
            <a:pPr marL="540000" lvl="2" indent="0">
              <a:buNone/>
              <a:defRPr/>
            </a:pPr>
            <a:endParaRPr lang="en-US" altLang="ko-KR" sz="1600" dirty="0" smtClean="0">
              <a:latin typeface="+mn-lt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36" y="1440920"/>
            <a:ext cx="2686653" cy="207682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0" y="3390408"/>
            <a:ext cx="9143999" cy="505329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 lnSpcReduction="10000"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Box plot (53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</a:p>
          <a:p>
            <a:pPr marL="540000" lvl="2" indent="0">
              <a:buNone/>
              <a:defRPr/>
            </a:pPr>
            <a:endParaRPr lang="en-US" altLang="ko-KR" sz="1600" dirty="0" smtClean="0">
              <a:latin typeface="+mn-lt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571270" y="3826739"/>
            <a:ext cx="6001457" cy="2557682"/>
            <a:chOff x="637468" y="3871245"/>
            <a:chExt cx="6001457" cy="255768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68" y="4256846"/>
              <a:ext cx="2724858" cy="2117857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3849516" y="3971817"/>
              <a:ext cx="2789409" cy="2457110"/>
              <a:chOff x="3849516" y="3971817"/>
              <a:chExt cx="2789409" cy="245711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516" y="4256846"/>
                <a:ext cx="2789409" cy="217208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3925" y="3971817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Predict data</a:t>
                </a:r>
                <a:endParaRPr lang="ko-KR" altLang="en-US" sz="14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355621" y="3871245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Ground truth data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704202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Comparison (without hour-ahead connection) </a:t>
            </a:r>
            <a:endParaRPr lang="ko-KR" altLang="en-US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2401" y="1093643"/>
            <a:ext cx="9143999" cy="566248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err="1" smtClean="0"/>
              <a:t>Oneday</a:t>
            </a:r>
            <a:r>
              <a:rPr lang="en-US" altLang="ko-KR" dirty="0" smtClean="0"/>
              <a:t> </a:t>
            </a:r>
          </a:p>
          <a:p>
            <a:pPr marL="540000" lvl="2" indent="0">
              <a:buNone/>
              <a:defRPr/>
            </a:pPr>
            <a:endParaRPr lang="en-US" altLang="ko-KR" sz="1600" dirty="0" smtClean="0">
              <a:latin typeface="+mn-lt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09" y="4037567"/>
            <a:ext cx="6196013" cy="2519484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52401" y="3479160"/>
            <a:ext cx="9143999" cy="566248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Holiday.. </a:t>
            </a:r>
          </a:p>
          <a:p>
            <a:pPr marL="540000" lvl="2" indent="0">
              <a:buNone/>
              <a:defRPr/>
            </a:pPr>
            <a:endParaRPr lang="en-US" altLang="ko-KR" sz="1600" dirty="0" smtClean="0">
              <a:latin typeface="+mn-lt"/>
            </a:endParaRP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1" y="1501235"/>
            <a:ext cx="4452939" cy="19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1" y="49987"/>
            <a:ext cx="8150568" cy="70442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54412"/>
            <a:ext cx="9143999" cy="61837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Introduction</a:t>
            </a:r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Proposed model</a:t>
            </a:r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Results &amp; Conclusion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68115" y="1171055"/>
            <a:ext cx="9143999" cy="850250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 fontScale="92500" lnSpcReduction="10000"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CNN based forecasting</a:t>
            </a:r>
          </a:p>
          <a:p>
            <a:pPr lvl="1">
              <a:defRPr/>
            </a:pPr>
            <a:r>
              <a:rPr lang="en-US" altLang="ko-KR" dirty="0" smtClean="0"/>
              <a:t>Purpose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8115" y="2847022"/>
            <a:ext cx="9143999" cy="1544113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Data Preprocessing</a:t>
            </a:r>
          </a:p>
          <a:p>
            <a:pPr lvl="1">
              <a:defRPr/>
            </a:pPr>
            <a:r>
              <a:rPr lang="en-US" altLang="ko-KR" dirty="0" err="1" smtClean="0"/>
              <a:t>DenseNet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Proposed Model</a:t>
            </a: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95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1" y="594156"/>
            <a:ext cx="9143999" cy="618371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Introduction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lvl="2">
              <a:defRPr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" y="1701412"/>
            <a:ext cx="8083485" cy="2781869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19758" y="978100"/>
            <a:ext cx="9143999" cy="4542564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CNN </a:t>
            </a:r>
            <a:r>
              <a:rPr lang="ko-KR" altLang="en-US" dirty="0" smtClean="0"/>
              <a:t>기반의 수요 예측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sz="1600" dirty="0" err="1" smtClean="0">
                <a:latin typeface="+mn-lt"/>
              </a:rPr>
              <a:t>시계열</a:t>
            </a:r>
            <a:r>
              <a:rPr lang="ko-KR" altLang="en-US" sz="1600" dirty="0" smtClean="0">
                <a:latin typeface="+mn-lt"/>
              </a:rPr>
              <a:t> 데이터인 전력사용량 데이터를 </a:t>
            </a:r>
            <a:r>
              <a:rPr lang="en-US" altLang="ko-KR" sz="1600" dirty="0" smtClean="0">
                <a:latin typeface="+mn-lt"/>
              </a:rPr>
              <a:t>CNN </a:t>
            </a:r>
            <a:r>
              <a:rPr lang="ko-KR" altLang="en-US" sz="1600" dirty="0" smtClean="0">
                <a:latin typeface="+mn-lt"/>
              </a:rPr>
              <a:t>구조를 이용하여 예측을 하는 알고리즘 </a:t>
            </a:r>
            <a:r>
              <a:rPr lang="en-US" altLang="ko-KR" sz="1600" dirty="0" smtClean="0">
                <a:latin typeface="+mn-lt"/>
              </a:rPr>
              <a:t>. </a:t>
            </a: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Introduction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9758" y="4248169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Motive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-112217" y="4722487"/>
            <a:ext cx="9143999" cy="3178808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sz="1600" dirty="0" smtClean="0">
                <a:latin typeface="+mn-lt"/>
              </a:rPr>
              <a:t>CNN </a:t>
            </a:r>
            <a:r>
              <a:rPr lang="ko-KR" altLang="en-US" sz="1600" dirty="0" smtClean="0">
                <a:latin typeface="+mn-lt"/>
              </a:rPr>
              <a:t>경우 이미지를 입력 데이터로 사용하여 </a:t>
            </a:r>
            <a:r>
              <a:rPr lang="en-US" altLang="ko-KR" sz="1600" dirty="0" smtClean="0">
                <a:latin typeface="+mn-lt"/>
              </a:rPr>
              <a:t>classification, segmentation </a:t>
            </a:r>
            <a:r>
              <a:rPr lang="ko-KR" altLang="en-US" sz="1600" dirty="0" smtClean="0">
                <a:latin typeface="+mn-lt"/>
              </a:rPr>
              <a:t>등의 연구는 많았지만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err="1" smtClean="0">
                <a:latin typeface="+mn-lt"/>
              </a:rPr>
              <a:t>시계열</a:t>
            </a:r>
            <a:r>
              <a:rPr lang="ko-KR" altLang="en-US" sz="1600" dirty="0" smtClean="0">
                <a:latin typeface="+mn-lt"/>
              </a:rPr>
              <a:t> 데이터를 이용한 예측에 관한 연구는 많지 않았음</a:t>
            </a:r>
            <a:r>
              <a:rPr lang="en-US" altLang="ko-KR" sz="1600" dirty="0" smtClean="0"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 lvl="2">
              <a:defRPr/>
            </a:pPr>
            <a:r>
              <a:rPr lang="ko-KR" altLang="en-US" sz="1600" dirty="0" smtClean="0">
                <a:latin typeface="+mn-lt"/>
              </a:rPr>
              <a:t>전력데이터는 </a:t>
            </a:r>
            <a:r>
              <a:rPr lang="ko-KR" altLang="en-US" sz="1600" dirty="0" err="1" smtClean="0">
                <a:latin typeface="+mn-lt"/>
              </a:rPr>
              <a:t>시계열</a:t>
            </a:r>
            <a:r>
              <a:rPr lang="ko-KR" altLang="en-US" sz="1600" dirty="0" smtClean="0">
                <a:latin typeface="+mn-lt"/>
              </a:rPr>
              <a:t> 데이터이지만 하루 단위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일주일 단위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또는 계절별 단위로 그 주기성이 뚜렷하므로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이를 이미지화하여  </a:t>
            </a:r>
            <a:r>
              <a:rPr lang="en-US" altLang="ko-KR" sz="1600" dirty="0" smtClean="0">
                <a:latin typeface="+mn-lt"/>
              </a:rPr>
              <a:t>locality</a:t>
            </a:r>
            <a:r>
              <a:rPr lang="ko-KR" altLang="en-US" sz="1600" dirty="0" smtClean="0">
                <a:latin typeface="+mn-lt"/>
              </a:rPr>
              <a:t>를 유지하면서 </a:t>
            </a:r>
            <a:r>
              <a:rPr lang="en-US" altLang="ko-KR" sz="1600" dirty="0" smtClean="0">
                <a:latin typeface="+mn-lt"/>
              </a:rPr>
              <a:t>CNN</a:t>
            </a:r>
            <a:r>
              <a:rPr lang="ko-KR" altLang="en-US" sz="1600" dirty="0">
                <a:latin typeface="+mn-lt"/>
              </a:rPr>
              <a:t>을 이용해 예측을 진행해도 그 성능이 좋을 것으로 예상됨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lvl="2">
              <a:defRPr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261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39516" y="655898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Data Preprocessing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087419"/>
            <a:ext cx="9143999" cy="750808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ko-KR" altLang="en-US" sz="1600" dirty="0" smtClean="0"/>
              <a:t>이상 값 보정</a:t>
            </a:r>
            <a:r>
              <a:rPr lang="en-US" altLang="ko-KR" sz="1600" dirty="0" smtClean="0"/>
              <a:t>, normalization, data augmentation, image transformation </a:t>
            </a:r>
            <a:endParaRPr lang="en-US" altLang="ko-KR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-1" y="1502336"/>
            <a:ext cx="9143999" cy="1534824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/>
              <a:t>Image transformation </a:t>
            </a:r>
          </a:p>
          <a:p>
            <a:pPr lvl="2">
              <a:defRPr/>
            </a:pP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전력 데이터를 이미지 형태로 바꾸어 진행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40242" y="2455840"/>
            <a:ext cx="8263511" cy="1432453"/>
            <a:chOff x="423289" y="2651384"/>
            <a:chExt cx="8376452" cy="1601385"/>
          </a:xfrm>
        </p:grpSpPr>
        <p:grpSp>
          <p:nvGrpSpPr>
            <p:cNvPr id="12" name="그룹 11"/>
            <p:cNvGrpSpPr/>
            <p:nvPr/>
          </p:nvGrpSpPr>
          <p:grpSpPr>
            <a:xfrm>
              <a:off x="423289" y="2651384"/>
              <a:ext cx="8376452" cy="1601385"/>
              <a:chOff x="423289" y="2522611"/>
              <a:chExt cx="8376452" cy="160138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289" y="2522611"/>
                <a:ext cx="8376452" cy="1506789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4639795" y="3907179"/>
                <a:ext cx="641023" cy="2168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845698" y="2950590"/>
              <a:ext cx="879408" cy="801278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25106" y="2948722"/>
              <a:ext cx="141401" cy="801278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6" y="4223875"/>
            <a:ext cx="4286225" cy="659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537" y="4099908"/>
            <a:ext cx="4041968" cy="217356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36188" y="5094490"/>
            <a:ext cx="4055035" cy="1215714"/>
            <a:chOff x="166050" y="4648366"/>
            <a:chExt cx="4071265" cy="137064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050" y="4648366"/>
              <a:ext cx="4071265" cy="1271666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2220533" y="5802197"/>
              <a:ext cx="641023" cy="216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2948" y="2385830"/>
            <a:ext cx="8882515" cy="155905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45955" y="4122230"/>
            <a:ext cx="4209508" cy="2208550"/>
          </a:xfrm>
          <a:prstGeom prst="rect">
            <a:avLst/>
          </a:prstGeom>
          <a:noFill/>
          <a:ln w="25400">
            <a:solidFill>
              <a:srgbClr val="FD7F7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F7F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2948" y="4122230"/>
            <a:ext cx="4526948" cy="220855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1128419" y="3656830"/>
            <a:ext cx="233269" cy="705179"/>
          </a:xfrm>
          <a:prstGeom prst="downArrow">
            <a:avLst/>
          </a:prstGeom>
          <a:solidFill>
            <a:srgbClr val="FD7F7F"/>
          </a:solidFill>
          <a:ln>
            <a:solidFill>
              <a:srgbClr val="FD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453289" y="5580467"/>
            <a:ext cx="401174" cy="243389"/>
          </a:xfrm>
          <a:prstGeom prst="rightArrow">
            <a:avLst/>
          </a:prstGeom>
          <a:solidFill>
            <a:srgbClr val="FD7F7F"/>
          </a:solidFill>
          <a:ln>
            <a:solidFill>
              <a:srgbClr val="FD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32276" y="4593771"/>
            <a:ext cx="3523276" cy="162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_x194522912" descr="EMB00000c084ad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3" y="4593771"/>
            <a:ext cx="3342602" cy="1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: </a:t>
            </a:r>
            <a:r>
              <a:rPr lang="en-US" altLang="ko-KR" dirty="0" err="1" smtClean="0"/>
              <a:t>DenseNet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" y="794705"/>
            <a:ext cx="9143999" cy="2874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 smtClean="0"/>
              <a:t>DenseNet</a:t>
            </a:r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305756" y="2426268"/>
            <a:ext cx="8611519" cy="2293866"/>
            <a:chOff x="266239" y="1613736"/>
            <a:chExt cx="8611519" cy="2293866"/>
          </a:xfrm>
        </p:grpSpPr>
        <p:grpSp>
          <p:nvGrpSpPr>
            <p:cNvPr id="44" name="그룹 43"/>
            <p:cNvGrpSpPr/>
            <p:nvPr/>
          </p:nvGrpSpPr>
          <p:grpSpPr>
            <a:xfrm>
              <a:off x="266239" y="1613736"/>
              <a:ext cx="8611519" cy="2293866"/>
              <a:chOff x="399275" y="1922164"/>
              <a:chExt cx="8611519" cy="229386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399275" y="1943799"/>
                <a:ext cx="8611519" cy="2272231"/>
                <a:chOff x="399275" y="1943799"/>
                <a:chExt cx="8611519" cy="2272231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399275" y="2259178"/>
                  <a:ext cx="8611519" cy="1956852"/>
                  <a:chOff x="230833" y="3570620"/>
                  <a:chExt cx="8611519" cy="195685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1964" y="3988030"/>
                    <a:ext cx="369332" cy="46039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ko-KR" sz="1200" b="1" dirty="0"/>
                      <a:t>C</a:t>
                    </a:r>
                    <a:r>
                      <a:rPr lang="en-US" altLang="ko-KR" sz="1200" b="1" dirty="0" smtClean="0"/>
                      <a:t>onv</a:t>
                    </a:r>
                    <a:endParaRPr lang="ko-KR" altLang="en-US" sz="1200" b="1" dirty="0"/>
                  </a:p>
                </p:txBody>
              </p:sp>
              <p:pic>
                <p:nvPicPr>
                  <p:cNvPr id="55" name="그림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30833" y="3884602"/>
                    <a:ext cx="809625" cy="619125"/>
                  </a:xfrm>
                  <a:prstGeom prst="rect">
                    <a:avLst/>
                  </a:prstGeom>
                </p:spPr>
              </p:pic>
              <p:grpSp>
                <p:nvGrpSpPr>
                  <p:cNvPr id="56" name="그룹 55"/>
                  <p:cNvGrpSpPr/>
                  <p:nvPr/>
                </p:nvGrpSpPr>
                <p:grpSpPr>
                  <a:xfrm>
                    <a:off x="1138937" y="3636951"/>
                    <a:ext cx="2079496" cy="1390034"/>
                    <a:chOff x="1138937" y="3636951"/>
                    <a:chExt cx="2079496" cy="1390034"/>
                  </a:xfrm>
                </p:grpSpPr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66001" y="3920673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/>
                        <a:t>P</a:t>
                      </a:r>
                      <a:r>
                        <a:rPr lang="en-US" altLang="ko-KR" sz="1200" b="1" dirty="0" smtClean="0"/>
                        <a:t>ooling</a:t>
                      </a:r>
                      <a:endParaRPr lang="ko-KR" altLang="en-US" sz="1200" b="1" dirty="0"/>
                    </a:p>
                  </p:txBody>
                </p:sp>
                <p:pic>
                  <p:nvPicPr>
                    <p:cNvPr id="76" name="그림 75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61083" y="3636951"/>
                      <a:ext cx="1657350" cy="9525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7" name="그림 76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38937" y="4113201"/>
                      <a:ext cx="247650" cy="16192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>
                    <a:off x="3166323" y="3594684"/>
                    <a:ext cx="2331564" cy="1932788"/>
                    <a:chOff x="3166323" y="3594684"/>
                    <a:chExt cx="2331564" cy="1932788"/>
                  </a:xfrm>
                </p:grpSpPr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3166323" y="3651429"/>
                      <a:ext cx="369332" cy="1876043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BN-</a:t>
                      </a:r>
                      <a:r>
                        <a:rPr lang="en-US" altLang="ko-KR" sz="1200" b="1" dirty="0" err="1" smtClean="0"/>
                        <a:t>ReLU</a:t>
                      </a:r>
                      <a:r>
                        <a:rPr lang="en-US" altLang="ko-KR" sz="1200" b="1" dirty="0" smtClean="0"/>
                        <a:t>-Conv</a:t>
                      </a:r>
                      <a:endParaRPr lang="ko-KR" altLang="en-US" sz="1200" b="1" dirty="0"/>
                    </a:p>
                  </p:txBody>
                </p:sp>
                <p:grpSp>
                  <p:nvGrpSpPr>
                    <p:cNvPr id="71" name="그룹 70"/>
                    <p:cNvGrpSpPr/>
                    <p:nvPr/>
                  </p:nvGrpSpPr>
                  <p:grpSpPr>
                    <a:xfrm>
                      <a:off x="3418391" y="3594684"/>
                      <a:ext cx="2079496" cy="1000628"/>
                      <a:chOff x="1138937" y="3600855"/>
                      <a:chExt cx="2079496" cy="1000628"/>
                    </a:xfrm>
                  </p:grpSpPr>
                  <p:pic>
                    <p:nvPicPr>
                      <p:cNvPr id="72" name="그림 7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1083" y="3600855"/>
                        <a:ext cx="1657350" cy="9525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그림 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8937" y="4113201"/>
                        <a:ext cx="247650" cy="1619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1266000" y="3920673"/>
                        <a:ext cx="369332" cy="6808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P</a:t>
                        </a:r>
                        <a:r>
                          <a:rPr lang="en-US" altLang="ko-KR" sz="1200" b="1" dirty="0" smtClean="0"/>
                          <a:t>ooling</a:t>
                        </a:r>
                        <a:endParaRPr lang="ko-KR" altLang="en-US" sz="1200" b="1" dirty="0"/>
                      </a:p>
                    </p:txBody>
                  </p:sp>
                </p:grpSp>
              </p:grpSp>
              <p:grpSp>
                <p:nvGrpSpPr>
                  <p:cNvPr id="58" name="그룹 57"/>
                  <p:cNvGrpSpPr/>
                  <p:nvPr/>
                </p:nvGrpSpPr>
                <p:grpSpPr>
                  <a:xfrm>
                    <a:off x="5411728" y="3570620"/>
                    <a:ext cx="2331564" cy="1944820"/>
                    <a:chOff x="3166323" y="3582652"/>
                    <a:chExt cx="2331564" cy="1944820"/>
                  </a:xfrm>
                </p:grpSpPr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3166323" y="3651429"/>
                      <a:ext cx="369332" cy="1876043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BN-</a:t>
                      </a:r>
                      <a:r>
                        <a:rPr lang="en-US" altLang="ko-KR" sz="1200" b="1" dirty="0" err="1" smtClean="0"/>
                        <a:t>ReLU</a:t>
                      </a:r>
                      <a:r>
                        <a:rPr lang="en-US" altLang="ko-KR" sz="1200" b="1" dirty="0" smtClean="0"/>
                        <a:t>-Conv</a:t>
                      </a:r>
                      <a:endParaRPr lang="ko-KR" altLang="en-US" sz="1200" b="1" dirty="0"/>
                    </a:p>
                  </p:txBody>
                </p:sp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3418391" y="3582652"/>
                      <a:ext cx="2079496" cy="1438162"/>
                      <a:chOff x="1138937" y="3588823"/>
                      <a:chExt cx="2079496" cy="1438162"/>
                    </a:xfrm>
                  </p:grpSpPr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1266001" y="3920673"/>
                        <a:ext cx="369332" cy="11063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P</a:t>
                        </a:r>
                        <a:r>
                          <a:rPr lang="en-US" altLang="ko-KR" sz="1200" b="1" dirty="0" smtClean="0"/>
                          <a:t>ooling</a:t>
                        </a:r>
                        <a:endParaRPr lang="ko-KR" altLang="en-US" sz="1200" b="1" dirty="0"/>
                      </a:p>
                    </p:txBody>
                  </p:sp>
                  <p:pic>
                    <p:nvPicPr>
                      <p:cNvPr id="68" name="그림 6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1083" y="3588823"/>
                        <a:ext cx="1657350" cy="9525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그림 6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8937" y="4113201"/>
                        <a:ext cx="247650" cy="161925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7678842" y="3846549"/>
                    <a:ext cx="1163510" cy="1126110"/>
                    <a:chOff x="7678842" y="3930773"/>
                    <a:chExt cx="1163510" cy="1126110"/>
                  </a:xfrm>
                </p:grpSpPr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7678842" y="3930773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/>
                        <a:t>P</a:t>
                      </a:r>
                      <a:r>
                        <a:rPr lang="en-US" altLang="ko-KR" sz="1200" b="1" dirty="0" smtClean="0"/>
                        <a:t>ooling</a:t>
                      </a:r>
                      <a:endParaRPr lang="ko-KR" altLang="en-US" sz="1200" b="1" dirty="0"/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8057974" y="3950571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Linear</a:t>
                      </a:r>
                      <a:endParaRPr lang="ko-KR" altLang="en-US" sz="1200" b="1" dirty="0"/>
                    </a:p>
                  </p:txBody>
                </p:sp>
                <p:pic>
                  <p:nvPicPr>
                    <p:cNvPr id="62" name="그림 61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930910" y="4143099"/>
                      <a:ext cx="247650" cy="1619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8473020" y="3947843"/>
                      <a:ext cx="369332" cy="11063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ko-KR" sz="1200" b="1" dirty="0" smtClean="0"/>
                        <a:t>Output</a:t>
                      </a:r>
                      <a:endParaRPr lang="ko-KR" altLang="en-US" sz="1200" b="1" dirty="0"/>
                    </a:p>
                  </p:txBody>
                </p:sp>
                <p:pic>
                  <p:nvPicPr>
                    <p:cNvPr id="64" name="그림 6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345956" y="4140371"/>
                      <a:ext cx="247650" cy="16192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1907931" y="1943800"/>
                  <a:ext cx="18570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/>
                    <a:t>Dense Block1</a:t>
                  </a:r>
                  <a:endParaRPr lang="ko-KR" altLang="en-US" sz="1400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222825" y="1943799"/>
                  <a:ext cx="18570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/>
                    <a:t>Dense Block2</a:t>
                  </a:r>
                  <a:endParaRPr lang="ko-KR" altLang="en-US" sz="14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380840" y="1922164"/>
                <a:ext cx="1857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Dense Block3</a:t>
                </a:r>
              </a:p>
            </p:txBody>
          </p:sp>
        </p:grpSp>
        <p:sp>
          <p:nvSpPr>
            <p:cNvPr id="45" name="오른쪽 중괄호 44"/>
            <p:cNvSpPr/>
            <p:nvPr/>
          </p:nvSpPr>
          <p:spPr>
            <a:xfrm rot="5400000">
              <a:off x="3411583" y="2944511"/>
              <a:ext cx="195779" cy="729429"/>
            </a:xfrm>
            <a:prstGeom prst="rightBrace">
              <a:avLst>
                <a:gd name="adj1" fmla="val 41349"/>
                <a:gd name="adj2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오른쪽 중괄호 45"/>
            <p:cNvSpPr/>
            <p:nvPr/>
          </p:nvSpPr>
          <p:spPr>
            <a:xfrm rot="5400000">
              <a:off x="5728549" y="2985346"/>
              <a:ext cx="195779" cy="729429"/>
            </a:xfrm>
            <a:prstGeom prst="rightBrace">
              <a:avLst>
                <a:gd name="adj1" fmla="val 41349"/>
                <a:gd name="adj2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09181" y="3563884"/>
              <a:ext cx="2146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Transition layer1</a:t>
              </a:r>
              <a:endParaRPr lang="ko-KR" altLang="en-US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62806" y="3583822"/>
              <a:ext cx="2146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Transition layer2</a:t>
              </a:r>
              <a:endParaRPr lang="ko-KR" altLang="en-US" sz="1400" b="1" dirty="0"/>
            </a:p>
          </p:txBody>
        </p:sp>
      </p:grpSp>
      <p:cxnSp>
        <p:nvCxnSpPr>
          <p:cNvPr id="78" name="직선 화살표 연결선 77"/>
          <p:cNvCxnSpPr/>
          <p:nvPr/>
        </p:nvCxnSpPr>
        <p:spPr>
          <a:xfrm>
            <a:off x="7854414" y="3763935"/>
            <a:ext cx="0" cy="68057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25680" y="4469605"/>
            <a:ext cx="214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Global average Pooling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344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Proposed Model : </a:t>
            </a:r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0" y="794705"/>
            <a:ext cx="9143999" cy="959947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Dense Block</a:t>
            </a:r>
          </a:p>
          <a:p>
            <a:pPr lvl="1">
              <a:defRPr/>
            </a:pPr>
            <a:r>
              <a:rPr lang="en-US" altLang="ko-KR" dirty="0" smtClean="0"/>
              <a:t>Composite Layer</a:t>
            </a:r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0" y="3819686"/>
            <a:ext cx="8720652" cy="80887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sz="1600" dirty="0" smtClean="0"/>
              <a:t>For each layer the feature-maps of all preceding layers are used as inputs and its own feature-maps are used as inputs into all subsequent layers</a:t>
            </a:r>
            <a:endParaRPr lang="en-US" altLang="ko-KR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97" y="1595360"/>
            <a:ext cx="6029145" cy="212635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88531" y="4657076"/>
            <a:ext cx="7132121" cy="1409698"/>
            <a:chOff x="1939619" y="4717184"/>
            <a:chExt cx="7132121" cy="1409698"/>
          </a:xfrm>
        </p:grpSpPr>
        <p:sp>
          <p:nvSpPr>
            <p:cNvPr id="9" name="TextBox 8"/>
            <p:cNvSpPr txBox="1"/>
            <p:nvPr/>
          </p:nvSpPr>
          <p:spPr>
            <a:xfrm>
              <a:off x="1939619" y="4717184"/>
              <a:ext cx="326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H</a:t>
              </a:r>
              <a:r>
                <a:rPr lang="en-US" altLang="ko-KR" i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l</a:t>
              </a:r>
              <a:r>
                <a:rPr lang="en-US" altLang="ko-KR" i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(∙) </a:t>
              </a:r>
              <a:r>
                <a:rPr lang="en-US" altLang="ko-KR" dirty="0" smtClean="0"/>
                <a:t>: composite function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39619" y="5065399"/>
              <a:ext cx="7132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MU Classical Serif" panose="02000603000000000000" pitchFamily="50" charset="0"/>
                </a:rPr>
                <a:t>[</a:t>
              </a:r>
              <a:r>
                <a:rPr lang="en-US" altLang="ko-KR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x</a:t>
              </a:r>
              <a:r>
                <a:rPr lang="en-US" altLang="ko-KR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0</a:t>
              </a:r>
              <a:r>
                <a:rPr lang="en-US" altLang="ko-KR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, x</a:t>
              </a:r>
              <a:r>
                <a:rPr lang="en-US" altLang="ko-KR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1</a:t>
              </a:r>
              <a:r>
                <a:rPr lang="en-US" altLang="ko-KR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, … x </a:t>
              </a:r>
              <a:r>
                <a:rPr lang="en-US" altLang="ko-KR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l-1 </a:t>
              </a:r>
              <a:r>
                <a:rPr lang="en-US" altLang="ko-KR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]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: </a:t>
              </a:r>
              <a:r>
                <a:rPr lang="en-US" altLang="ko-KR" dirty="0" smtClean="0">
                  <a:ea typeface="Cambria Math" panose="02040503050406030204" pitchFamily="18" charset="0"/>
                </a:rPr>
                <a:t>concatenation of the feature maps</a:t>
              </a:r>
            </a:p>
            <a:p>
              <a:r>
                <a:rPr lang="en-US" altLang="ko-KR" dirty="0">
                  <a:ea typeface="Cambria Math" panose="02040503050406030204" pitchFamily="18" charset="0"/>
                </a:rPr>
                <a:t> </a:t>
              </a:r>
              <a:r>
                <a:rPr lang="en-US" altLang="ko-KR" dirty="0" smtClean="0">
                  <a:ea typeface="Cambria Math" panose="02040503050406030204" pitchFamily="18" charset="0"/>
                </a:rPr>
                <a:t>                       produced in layers </a:t>
              </a:r>
              <a:r>
                <a:rPr lang="en-US" altLang="ko-KR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0… l-1 </a:t>
              </a:r>
              <a:endParaRPr lang="ko-KR" altLang="en-US" baseline="-25000" dirty="0">
                <a:latin typeface="CMU Classical Serif" panose="02000603000000000000" pitchFamily="50" charset="0"/>
                <a:cs typeface="CMU Classical Serif" panose="02000603000000000000" pitchFamily="5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28421" y="5757550"/>
              <a:ext cx="281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x</a:t>
              </a:r>
              <a:r>
                <a:rPr lang="en-US" altLang="ko-KR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l</a:t>
              </a:r>
              <a:r>
                <a:rPr lang="en-US" altLang="ko-KR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= </a:t>
              </a:r>
              <a:r>
                <a:rPr lang="en-US" altLang="ko-KR" i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H</a:t>
              </a:r>
              <a:r>
                <a:rPr lang="en-US" altLang="ko-KR" i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l</a:t>
              </a:r>
              <a:r>
                <a:rPr lang="en-US" altLang="ko-KR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</a:t>
              </a:r>
              <a:r>
                <a:rPr lang="en-US" altLang="ko-KR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( </a:t>
              </a:r>
              <a:r>
                <a:rPr lang="en-US" altLang="ko-KR" b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MU Classical Serif" panose="02000603000000000000" pitchFamily="50" charset="0"/>
                </a:rPr>
                <a:t>[</a:t>
              </a:r>
              <a:r>
                <a:rPr lang="en-US" altLang="ko-KR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x</a:t>
              </a:r>
              <a:r>
                <a:rPr lang="en-US" altLang="ko-KR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0</a:t>
              </a:r>
              <a:r>
                <a:rPr lang="en-US" altLang="ko-KR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, x</a:t>
              </a:r>
              <a:r>
                <a:rPr lang="en-US" altLang="ko-KR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1</a:t>
              </a:r>
              <a:r>
                <a:rPr lang="en-US" altLang="ko-KR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, … x </a:t>
              </a:r>
              <a:r>
                <a:rPr lang="en-US" altLang="ko-KR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l-1 </a:t>
              </a:r>
              <a:r>
                <a:rPr lang="en-US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] </a:t>
              </a:r>
              <a:r>
                <a:rPr lang="en-US" altLang="ko-KR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)</a:t>
              </a:r>
              <a:endParaRPr lang="ko-KR" altLang="en-US" baseline="-25000" dirty="0">
                <a:latin typeface="CMU Classical Serif" panose="02000603000000000000" pitchFamily="50" charset="0"/>
                <a:cs typeface="CMU Classical Serif" panose="02000603000000000000" pitchFamily="50" charset="0"/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091201" y="5875279"/>
              <a:ext cx="237220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52657" y="1729339"/>
            <a:ext cx="2815389" cy="373528"/>
            <a:chOff x="6096096" y="1519709"/>
            <a:chExt cx="2815389" cy="373528"/>
          </a:xfrm>
        </p:grpSpPr>
        <p:sp>
          <p:nvSpPr>
            <p:cNvPr id="35" name="TextBox 34"/>
            <p:cNvSpPr txBox="1"/>
            <p:nvPr/>
          </p:nvSpPr>
          <p:spPr>
            <a:xfrm>
              <a:off x="6096096" y="1549540"/>
              <a:ext cx="281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x</a:t>
              </a:r>
              <a:r>
                <a:rPr lang="en-US" altLang="ko-KR" sz="1400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4</a:t>
              </a:r>
              <a:r>
                <a:rPr lang="en-US" altLang="ko-KR" sz="14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= </a:t>
              </a:r>
              <a:r>
                <a:rPr lang="en-US" altLang="ko-KR" sz="1400" i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H</a:t>
              </a:r>
              <a:r>
                <a:rPr lang="en-US" altLang="ko-KR" sz="1400" i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4</a:t>
              </a:r>
              <a:r>
                <a:rPr lang="en-US" altLang="ko-KR" sz="1400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</a:t>
              </a:r>
              <a:r>
                <a:rPr lang="en-US" altLang="ko-KR" sz="14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(</a:t>
              </a:r>
              <a:r>
                <a:rPr lang="en-US" altLang="ko-KR" sz="1400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[x</a:t>
              </a:r>
              <a:r>
                <a:rPr lang="en-US" altLang="ko-KR" sz="1400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0</a:t>
              </a:r>
              <a:r>
                <a:rPr lang="en-US" altLang="ko-KR" sz="1400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, x</a:t>
              </a:r>
              <a:r>
                <a:rPr lang="en-US" altLang="ko-KR" sz="1400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1</a:t>
              </a:r>
              <a:r>
                <a:rPr lang="en-US" altLang="ko-KR" sz="1400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, x</a:t>
              </a:r>
              <a:r>
                <a:rPr lang="en-US" altLang="ko-KR" sz="1400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2</a:t>
              </a:r>
              <a:r>
                <a:rPr lang="en-US" altLang="ko-KR" sz="1400" b="1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, </a:t>
              </a:r>
              <a:r>
                <a:rPr lang="en-US" altLang="ko-KR" sz="1400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x </a:t>
              </a:r>
              <a:r>
                <a:rPr lang="en-US" altLang="ko-KR" sz="1400" b="1" baseline="-25000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3</a:t>
              </a:r>
              <a:r>
                <a:rPr lang="en-US" altLang="ko-KR" sz="1400" b="1" baseline="-250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 </a:t>
              </a:r>
              <a:r>
                <a:rPr lang="en-US" altLang="ko-KR" sz="1400" b="1" dirty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]</a:t>
              </a:r>
              <a:r>
                <a:rPr lang="en-US" altLang="ko-KR" sz="1400" dirty="0" smtClean="0">
                  <a:latin typeface="CMU Classical Serif" panose="02000603000000000000" pitchFamily="50" charset="0"/>
                  <a:ea typeface="CMU Classical Serif" panose="02000603000000000000" pitchFamily="50" charset="0"/>
                  <a:cs typeface="CMU Classical Serif" panose="02000603000000000000" pitchFamily="50" charset="0"/>
                </a:rPr>
                <a:t>)</a:t>
              </a:r>
              <a:endParaRPr lang="ko-KR" altLang="en-US" sz="1400" baseline="-25000" dirty="0">
                <a:latin typeface="CMU Classical Serif" panose="02000603000000000000" pitchFamily="50" charset="0"/>
                <a:cs typeface="CMU Classical Serif" panose="02000603000000000000" pitchFamily="50" charset="0"/>
              </a:endParaRPr>
            </a:p>
          </p:txBody>
        </p:sp>
        <p:sp>
          <p:nvSpPr>
            <p:cNvPr id="36" name="액자 35"/>
            <p:cNvSpPr/>
            <p:nvPr/>
          </p:nvSpPr>
          <p:spPr>
            <a:xfrm>
              <a:off x="6096096" y="1519709"/>
              <a:ext cx="2246626" cy="373528"/>
            </a:xfrm>
            <a:prstGeom prst="frame">
              <a:avLst>
                <a:gd name="adj1" fmla="val 7452"/>
              </a:avLst>
            </a:prstGeom>
            <a:solidFill>
              <a:srgbClr val="FB8279"/>
            </a:solidFill>
            <a:ln>
              <a:solidFill>
                <a:srgbClr val="FB82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77333" y="6121765"/>
                <a:ext cx="5105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channels</a:t>
                </a:r>
              </a:p>
              <a:p>
                <a:r>
                  <a:rPr lang="en-US" altLang="ko-KR" dirty="0" smtClean="0"/>
                  <a:t>(k : number of channels each layer produce)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33" y="6121765"/>
                <a:ext cx="5105909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95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Model :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Transition layer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내용 개체 틀 2"/>
              <p:cNvSpPr txBox="1">
                <a:spLocks/>
              </p:cNvSpPr>
              <p:nvPr/>
            </p:nvSpPr>
            <p:spPr>
              <a:xfrm>
                <a:off x="-140958" y="5044416"/>
                <a:ext cx="9284957" cy="1458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08000" tIns="72000" rIns="108000" bIns="72000" rtlCol="0">
                <a:normAutofit/>
              </a:bodyPr>
              <a:lstStyle>
                <a:lvl1pPr marL="514350" marR="0" indent="-514350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"/>
                  <a:tabLst/>
                  <a:defRPr lang="en-US" altLang="ko-KR" sz="2200" b="1" kern="1200" baseline="0" dirty="0" smtClean="0">
                    <a:solidFill>
                      <a:schemeClr val="tx1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1pPr>
                <a:lvl2pPr marL="612000" marR="0" indent="-3429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"/>
                  <a:tabLst/>
                  <a:defRPr lang="en-US" altLang="ko-KR" sz="2000" b="1" kern="1200" baseline="0" dirty="0" smtClean="0">
                    <a:solidFill>
                      <a:srgbClr val="E46C0A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2pPr>
                <a:lvl3pPr marL="900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b="1" kern="1200" baseline="0">
                    <a:solidFill>
                      <a:schemeClr val="accent5">
                        <a:lumMod val="50000"/>
                      </a:schemeClr>
                    </a:solidFill>
                    <a:latin typeface="Helvetica" panose="020B0604020202030204" pitchFamily="34" charset="0"/>
                    <a:ea typeface="+mn-ea"/>
                    <a:cs typeface="Arial" pitchFamily="34" charset="0"/>
                  </a:defRPr>
                </a:lvl3pPr>
                <a:lvl4pPr marL="1296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Palatino Linotype" pitchFamily="18" charset="0"/>
                  <a:buChar char="−"/>
                  <a:tabLst/>
                  <a:defRPr sz="1800" kern="1200">
                    <a:solidFill>
                      <a:srgbClr val="7030A0"/>
                    </a:solidFill>
                    <a:latin typeface="Palatino Linotype" pitchFamily="18" charset="0"/>
                    <a:ea typeface="+mn-ea"/>
                    <a:cs typeface="Arial" pitchFamily="34" charset="0"/>
                  </a:defRPr>
                </a:lvl4pPr>
                <a:lvl5pPr marL="1278000" indent="-198000" algn="l" defTabSz="6858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buFont typeface="Wingdings" pitchFamily="2" charset="2"/>
                  <a:buChar char="§"/>
                  <a:defRPr sz="1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defRPr/>
                </a:pPr>
                <a:r>
                  <a:rPr lang="en-US" altLang="ko-KR" dirty="0" smtClean="0"/>
                  <a:t>Pooling : reduce feature map size ( /2)</a:t>
                </a:r>
              </a:p>
              <a:p>
                <a:pPr lvl="2">
                  <a:defRPr/>
                </a:pPr>
                <a:r>
                  <a:rPr lang="en-US" altLang="ko-KR" dirty="0" smtClean="0"/>
                  <a:t>compression : reduce the number of feature maps by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58" y="5044416"/>
                <a:ext cx="9284957" cy="14586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/>
          <p:cNvGrpSpPr/>
          <p:nvPr/>
        </p:nvGrpSpPr>
        <p:grpSpPr>
          <a:xfrm>
            <a:off x="2352584" y="1502693"/>
            <a:ext cx="5046835" cy="3366984"/>
            <a:chOff x="692227" y="1502693"/>
            <a:chExt cx="5046835" cy="336698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27" y="1502693"/>
              <a:ext cx="4192593" cy="17391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9388" y="3136127"/>
              <a:ext cx="1457325" cy="1733550"/>
            </a:xfrm>
            <a:prstGeom prst="rect">
              <a:avLst/>
            </a:prstGeom>
          </p:spPr>
        </p:pic>
        <p:sp>
          <p:nvSpPr>
            <p:cNvPr id="28" name="위로 굽은 화살표 27"/>
            <p:cNvSpPr/>
            <p:nvPr/>
          </p:nvSpPr>
          <p:spPr>
            <a:xfrm rot="5400000">
              <a:off x="3211577" y="2710165"/>
              <a:ext cx="318122" cy="780188"/>
            </a:xfrm>
            <a:prstGeom prst="bent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55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41471" y="3011275"/>
              <a:ext cx="1797591" cy="338554"/>
            </a:xfrm>
            <a:prstGeom prst="rect">
              <a:avLst/>
            </a:prstGeom>
            <a:solidFill>
              <a:srgbClr val="FB827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Down sampling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16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Model :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Strong Gradient Flow</a:t>
            </a:r>
            <a:endParaRPr lang="ko-KR" altLang="en-US" dirty="0" smtClean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-30963" y="4082185"/>
            <a:ext cx="9284957" cy="2748021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dirty="0" smtClean="0"/>
              <a:t>Alleviate vanishing gradient problem</a:t>
            </a:r>
          </a:p>
          <a:p>
            <a:pPr lvl="2">
              <a:defRPr/>
            </a:pPr>
            <a:r>
              <a:rPr lang="en-US" altLang="ko-KR" dirty="0" smtClean="0"/>
              <a:t>Each layer has direct access to the gradients from the loss function, leading to an implicit deep supervision</a:t>
            </a:r>
          </a:p>
          <a:p>
            <a:pPr marL="540000" lvl="2" indent="0">
              <a:buNone/>
              <a:defRPr/>
            </a:pPr>
            <a:r>
              <a:rPr lang="en-US" altLang="ko-KR" dirty="0" smtClean="0"/>
              <a:t>( implicit deep supervision : individual layers receive additional supervision from the loss function through the short connections)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7" y="1851313"/>
            <a:ext cx="7534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Model :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1311" y="567904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Parameter &amp; Computational efficiency</a:t>
            </a:r>
            <a:endParaRPr lang="ko-KR" altLang="en-US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7285976" y="2412331"/>
            <a:ext cx="1275347" cy="878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1311" y="5068661"/>
            <a:ext cx="9143999" cy="5445257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Overfitting</a:t>
            </a:r>
            <a:endParaRPr lang="en-US" altLang="ko-KR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-30963" y="5528215"/>
            <a:ext cx="9284957" cy="2748021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r>
              <a:rPr lang="en-US" altLang="ko-KR" dirty="0" smtClean="0"/>
              <a:t>Efficient use of parameters make </a:t>
            </a:r>
            <a:r>
              <a:rPr lang="en-US" altLang="ko-KR" dirty="0" err="1" smtClean="0"/>
              <a:t>DenseNet</a:t>
            </a:r>
            <a:r>
              <a:rPr lang="en-US" altLang="ko-KR" dirty="0" smtClean="0"/>
              <a:t> to be less to overfitting.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2" y="985857"/>
            <a:ext cx="6454317" cy="202017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1" y="3052562"/>
            <a:ext cx="6022905" cy="20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647</Words>
  <Application>Microsoft Office PowerPoint</Application>
  <PresentationFormat>화면 슬라이드 쇼(4:3)</PresentationFormat>
  <Paragraphs>166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맑은 고딕</vt:lpstr>
      <vt:lpstr>Arial</vt:lpstr>
      <vt:lpstr>Britannic Bold</vt:lpstr>
      <vt:lpstr>Cambria Math</vt:lpstr>
      <vt:lpstr>CMU Classical Serif</vt:lpstr>
      <vt:lpstr>Helvetica</vt:lpstr>
      <vt:lpstr>Palatino Linotype</vt:lpstr>
      <vt:lpstr>Verdana</vt:lpstr>
      <vt:lpstr>Wingdings</vt:lpstr>
      <vt:lpstr>Office 테마</vt:lpstr>
      <vt:lpstr>Time series forecasting using  CNN architecture</vt:lpstr>
      <vt:lpstr>Content</vt:lpstr>
      <vt:lpstr>Introduction  </vt:lpstr>
      <vt:lpstr>Proposed Model  </vt:lpstr>
      <vt:lpstr>Proposed Model : DenseNet  </vt:lpstr>
      <vt:lpstr>Proposed Model : DenseNet</vt:lpstr>
      <vt:lpstr>Proposed Model : DenseNet</vt:lpstr>
      <vt:lpstr>Proposed Model : DenseNet</vt:lpstr>
      <vt:lpstr>Proposed Model : DenseNet</vt:lpstr>
      <vt:lpstr>Proposed Model : DenseNet</vt:lpstr>
      <vt:lpstr>Proposed Model  </vt:lpstr>
      <vt:lpstr>Proposed Model  </vt:lpstr>
      <vt:lpstr>Proposed model  </vt:lpstr>
      <vt:lpstr>Results</vt:lpstr>
      <vt:lpstr>Results</vt:lpstr>
      <vt:lpstr>Results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</dc:title>
  <dc:creator>Gilsoo Lee</dc:creator>
  <cp:lastModifiedBy>Nice</cp:lastModifiedBy>
  <cp:revision>920</cp:revision>
  <cp:lastPrinted>2017-12-25T21:44:53Z</cp:lastPrinted>
  <dcterms:created xsi:type="dcterms:W3CDTF">2013-10-15T10:17:51Z</dcterms:created>
  <dcterms:modified xsi:type="dcterms:W3CDTF">2017-12-27T12:21:52Z</dcterms:modified>
</cp:coreProperties>
</file>