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2" r:id="rId47"/>
    <p:sldId id="293" r:id="rId48"/>
    <p:sldId id="294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715"/>
  </p:normalViewPr>
  <p:slideViewPr>
    <p:cSldViewPr snapToGrid="0" snapToObjects="1">
      <p:cViewPr varScale="1">
        <p:scale>
          <a:sx n="84" d="100"/>
          <a:sy n="84" d="100"/>
        </p:scale>
        <p:origin x="20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251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41265-8408-4544-AAEC-8F9B5249BEFC}" type="datetimeFigureOut">
              <a:rPr kumimoji="1" lang="ko-KR" altLang="en-US" smtClean="0"/>
              <a:t>2018. 1. 30.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A8DBC-FBA4-3D4F-9E9B-086E0E4F80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293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A8DBC-FBA4-3D4F-9E9B-086E0E4F80AE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439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2192000" cy="3509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67862" y="399393"/>
            <a:ext cx="11456276" cy="61065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noFill/>
            </a:endParaRPr>
          </a:p>
        </p:txBody>
      </p:sp>
      <p:sp>
        <p:nvSpPr>
          <p:cNvPr id="8" name="제목 1"/>
          <p:cNvSpPr txBox="1">
            <a:spLocks/>
          </p:cNvSpPr>
          <p:nvPr userDrawn="1"/>
        </p:nvSpPr>
        <p:spPr>
          <a:xfrm>
            <a:off x="1209673" y="1775711"/>
            <a:ext cx="9144000" cy="952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0" dirty="0" smtClean="0">
                <a:solidFill>
                  <a:schemeClr val="bg1"/>
                </a:solidFill>
              </a:rPr>
              <a:t>밑바닥부터 시작하는</a:t>
            </a:r>
            <a:endParaRPr kumimoji="1" lang="ko-KR" altLang="en-US" sz="2800" b="0" dirty="0">
              <a:solidFill>
                <a:schemeClr val="bg1"/>
              </a:solidFill>
            </a:endParaRPr>
          </a:p>
        </p:txBody>
      </p:sp>
      <p:sp>
        <p:nvSpPr>
          <p:cNvPr id="10" name="부제 2"/>
          <p:cNvSpPr txBox="1">
            <a:spLocks/>
          </p:cNvSpPr>
          <p:nvPr userDrawn="1"/>
        </p:nvSpPr>
        <p:spPr>
          <a:xfrm>
            <a:off x="1404938" y="3509962"/>
            <a:ext cx="9144000" cy="13546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6600" dirty="0" smtClean="0"/>
              <a:t>[								    ]</a:t>
            </a:r>
            <a:endParaRPr kumimoji="1" lang="ko-KR" altLang="en-US" sz="6600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043988" y="1735362"/>
            <a:ext cx="1677548" cy="1523458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 userDrawn="1"/>
        </p:nvSpPr>
        <p:spPr>
          <a:xfrm>
            <a:off x="1209673" y="2537199"/>
            <a:ext cx="9144000" cy="952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6000" b="1" smtClean="0">
                <a:solidFill>
                  <a:schemeClr val="bg1"/>
                </a:solidFill>
              </a:rPr>
              <a:t>Deep</a:t>
            </a:r>
            <a:r>
              <a:rPr kumimoji="1" lang="en-US" altLang="ko-KR" sz="6000" b="1" baseline="0" smtClean="0">
                <a:solidFill>
                  <a:schemeClr val="bg1"/>
                </a:solidFill>
              </a:rPr>
              <a:t> </a:t>
            </a:r>
            <a:r>
              <a:rPr kumimoji="1" lang="en-US" altLang="ko-KR" sz="6000" b="1" baseline="0" dirty="0" smtClean="0">
                <a:solidFill>
                  <a:schemeClr val="bg1"/>
                </a:solidFill>
              </a:rPr>
              <a:t>Learning Study</a:t>
            </a:r>
            <a:endParaRPr kumimoji="1" lang="en-US" altLang="ko-KR" sz="6000" b="1" dirty="0" smtClean="0">
              <a:solidFill>
                <a:schemeClr val="bg1"/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 userDrawn="1"/>
        </p:nvSpPr>
        <p:spPr>
          <a:xfrm>
            <a:off x="1577536" y="5087287"/>
            <a:ext cx="9144000" cy="952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1" lang="ko-KR" altLang="en-US" sz="2400" b="1" dirty="0" smtClean="0">
                <a:solidFill>
                  <a:schemeClr val="tx1"/>
                </a:solidFill>
              </a:rPr>
              <a:t>발표자 </a:t>
            </a:r>
            <a:r>
              <a:rPr kumimoji="1" lang="en-US" altLang="ko-KR" sz="2400" b="1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sz="2400" b="1" dirty="0" smtClean="0">
                <a:solidFill>
                  <a:schemeClr val="tx1"/>
                </a:solidFill>
              </a:rPr>
              <a:t> 남현길</a:t>
            </a:r>
            <a:endParaRPr kumimoji="1"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90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1D90-A997-7F45-ABA8-26F3BACE242B}" type="datetimeFigureOut">
              <a:rPr kumimoji="1" lang="ko-KR" altLang="en-US" smtClean="0"/>
              <a:t>2018. 1. 30.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270-4338-D840-9431-68E81D5337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567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1D90-A997-7F45-ABA8-26F3BACE242B}" type="datetimeFigureOut">
              <a:rPr kumimoji="1" lang="ko-KR" altLang="en-US" smtClean="0"/>
              <a:t>2018. 1. 30.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270-4338-D840-9431-68E81D5337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295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5863" y="676281"/>
            <a:ext cx="10167937" cy="814050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1D90-A997-7F45-ABA8-26F3BACE242B}" type="datetimeFigureOut">
              <a:rPr kumimoji="1" lang="ko-KR" altLang="en-US" smtClean="0"/>
              <a:t>2018. 1. 30.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270-4338-D840-9431-68E81D5337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5011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1D90-A997-7F45-ABA8-26F3BACE242B}" type="datetimeFigureOut">
              <a:rPr kumimoji="1" lang="ko-KR" altLang="en-US" smtClean="0"/>
              <a:t>2018. 1. 30.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270-4338-D840-9431-68E81D5337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346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1D90-A997-7F45-ABA8-26F3BACE242B}" type="datetimeFigureOut">
              <a:rPr kumimoji="1" lang="ko-KR" altLang="en-US" smtClean="0"/>
              <a:t>2018. 1. 30.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270-4338-D840-9431-68E81D5337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571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1D90-A997-7F45-ABA8-26F3BACE242B}" type="datetimeFigureOut">
              <a:rPr kumimoji="1" lang="ko-KR" altLang="en-US" smtClean="0"/>
              <a:t>2018. 1. 30.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270-4338-D840-9431-68E81D5337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348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1D90-A997-7F45-ABA8-26F3BACE242B}" type="datetimeFigureOut">
              <a:rPr kumimoji="1" lang="ko-KR" altLang="en-US" smtClean="0"/>
              <a:t>2018. 1. 30.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270-4338-D840-9431-68E81D5337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127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1D90-A997-7F45-ABA8-26F3BACE242B}" type="datetimeFigureOut">
              <a:rPr kumimoji="1" lang="ko-KR" altLang="en-US" smtClean="0"/>
              <a:t>2018. 1. 30.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270-4338-D840-9431-68E81D5337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243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1D90-A997-7F45-ABA8-26F3BACE242B}" type="datetimeFigureOut">
              <a:rPr kumimoji="1" lang="ko-KR" altLang="en-US" smtClean="0"/>
              <a:t>2018. 1. 30.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270-4338-D840-9431-68E81D5337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91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1D90-A997-7F45-ABA8-26F3BACE242B}" type="datetimeFigureOut">
              <a:rPr kumimoji="1" lang="ko-KR" altLang="en-US" smtClean="0"/>
              <a:t>2018. 1. 30.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270-4338-D840-9431-68E81D5337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259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63328" y="676277"/>
            <a:ext cx="10225087" cy="81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93496" y="6369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92A1D90-A997-7F45-ABA8-26F3BACE242B}" type="datetimeFigureOut">
              <a:rPr kumimoji="1" lang="ko-KR" altLang="en-US" smtClean="0"/>
              <a:pPr/>
              <a:t>2018. 1. 30.</a:t>
            </a:fld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82112" y="6365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7731270-4338-D840-9431-68E81D53377E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93512" y="663575"/>
            <a:ext cx="1069816" cy="971550"/>
          </a:xfrm>
          <a:prstGeom prst="rect">
            <a:avLst/>
          </a:prstGeom>
        </p:spPr>
      </p:pic>
      <p:cxnSp>
        <p:nvCxnSpPr>
          <p:cNvPr id="9" name="직선 연결선[R] 8"/>
          <p:cNvCxnSpPr/>
          <p:nvPr userDrawn="1"/>
        </p:nvCxnSpPr>
        <p:spPr>
          <a:xfrm>
            <a:off x="0" y="163512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/>
          <p:cNvCxnSpPr/>
          <p:nvPr userDrawn="1"/>
        </p:nvCxnSpPr>
        <p:spPr>
          <a:xfrm>
            <a:off x="0" y="1682414"/>
            <a:ext cx="624125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 userDrawn="1"/>
        </p:nvCxnSpPr>
        <p:spPr>
          <a:xfrm>
            <a:off x="0" y="47307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/>
          <p:cNvCxnSpPr>
            <a:endCxn id="13" idx="2"/>
          </p:cNvCxnSpPr>
          <p:nvPr userDrawn="1"/>
        </p:nvCxnSpPr>
        <p:spPr>
          <a:xfrm>
            <a:off x="5950743" y="414339"/>
            <a:ext cx="624125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바닥글 개체 틀 4"/>
          <p:cNvSpPr txBox="1">
            <a:spLocks/>
          </p:cNvSpPr>
          <p:nvPr userDrawn="1"/>
        </p:nvSpPr>
        <p:spPr>
          <a:xfrm>
            <a:off x="6000751" y="78582"/>
            <a:ext cx="6141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1600" b="1" dirty="0" smtClean="0"/>
              <a:t>&lt;&lt;Deep Learning Study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7203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상자 10"/>
          <p:cNvSpPr txBox="1"/>
          <p:nvPr/>
        </p:nvSpPr>
        <p:spPr>
          <a:xfrm>
            <a:off x="2228850" y="3814763"/>
            <a:ext cx="7443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/>
              <a:t>Chapter 3. </a:t>
            </a:r>
            <a:r>
              <a:rPr kumimoji="1" lang="ko-KR" altLang="en-US" sz="2400" b="1" dirty="0" smtClean="0"/>
              <a:t>신경망 </a:t>
            </a:r>
            <a:r>
              <a:rPr kumimoji="1" lang="en-US" altLang="ko-KR" sz="2400" b="1" dirty="0" smtClean="0"/>
              <a:t>&amp;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 smtClean="0"/>
              <a:t>Chapter 4. </a:t>
            </a:r>
            <a:r>
              <a:rPr kumimoji="1" lang="ko-KR" altLang="en-US" sz="2400" b="1" dirty="0" smtClean="0"/>
              <a:t>신경망 학습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5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활성화 함수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556" y="1872956"/>
            <a:ext cx="11831444" cy="4723786"/>
          </a:xfrm>
        </p:spPr>
        <p:txBody>
          <a:bodyPr>
            <a:normAutofit lnSpcReduction="10000"/>
          </a:bodyPr>
          <a:lstStyle/>
          <a:p>
            <a:pPr fontAlgn="base"/>
            <a:r>
              <a:rPr lang="ko-KR" altLang="en-US" sz="3000" b="1" dirty="0" smtClean="0"/>
              <a:t>시그모이드 </a:t>
            </a:r>
            <a:r>
              <a:rPr lang="ko-KR" altLang="en-US" sz="3000" b="1" dirty="0"/>
              <a:t>함수 </a:t>
            </a:r>
            <a:r>
              <a:rPr lang="ko-KR" altLang="en-US" sz="3000" b="1" dirty="0" smtClean="0"/>
              <a:t>구현하기</a:t>
            </a:r>
            <a:endParaRPr lang="en-US" altLang="ko-KR" sz="3000" b="1" dirty="0" smtClean="0"/>
          </a:p>
          <a:p>
            <a:pPr fontAlgn="base"/>
            <a:endParaRPr lang="ko-KR" altLang="en-US" b="1" dirty="0"/>
          </a:p>
          <a:p>
            <a:pPr marL="914400" lvl="2" indent="0" fontAlgn="base">
              <a:buNone/>
            </a:pPr>
            <a:r>
              <a:rPr lang="en-US" altLang="ko-KR" b="1" dirty="0" err="1"/>
              <a:t>def</a:t>
            </a:r>
            <a:r>
              <a:rPr lang="en-US" altLang="ko-KR" b="1" dirty="0"/>
              <a:t> sigmoid(x):</a:t>
            </a:r>
          </a:p>
          <a:p>
            <a:pPr marL="1371600" lvl="3" indent="0" fontAlgn="base">
              <a:buNone/>
            </a:pPr>
            <a:r>
              <a:rPr lang="en-US" altLang="ko-KR" b="1" dirty="0"/>
              <a:t>return 1/(1+np.exp(-x</a:t>
            </a:r>
            <a:r>
              <a:rPr lang="en-US" altLang="ko-KR" b="1" dirty="0" smtClean="0"/>
              <a:t>))</a:t>
            </a:r>
          </a:p>
          <a:p>
            <a:pPr marL="1371600" lvl="3" indent="0" fontAlgn="base">
              <a:buNone/>
            </a:pPr>
            <a:endParaRPr lang="en-US" altLang="ko-KR" b="1" dirty="0"/>
          </a:p>
          <a:p>
            <a:pPr lvl="2" fontAlgn="base"/>
            <a:r>
              <a:rPr lang="ko-KR" altLang="en-US" sz="1900" dirty="0"/>
              <a:t>여기서 </a:t>
            </a:r>
            <a:r>
              <a:rPr lang="en-US" altLang="ko-KR" sz="1900" dirty="0" err="1"/>
              <a:t>np.exp</a:t>
            </a:r>
            <a:r>
              <a:rPr lang="en-US" altLang="ko-KR" sz="1900" dirty="0"/>
              <a:t>(-x)</a:t>
            </a:r>
            <a:r>
              <a:rPr lang="ko-KR" altLang="en-US" sz="1900" dirty="0"/>
              <a:t>는 </a:t>
            </a:r>
            <a:r>
              <a:rPr lang="en-US" altLang="ko-KR" sz="1900" dirty="0" err="1"/>
              <a:t>exp</a:t>
            </a:r>
            <a:r>
              <a:rPr lang="en-US" altLang="ko-KR" sz="1900" dirty="0"/>
              <a:t>(-x) </a:t>
            </a:r>
            <a:r>
              <a:rPr lang="ko-KR" altLang="en-US" sz="1900" dirty="0"/>
              <a:t>수식에 </a:t>
            </a:r>
            <a:r>
              <a:rPr lang="ko-KR" altLang="en-US" sz="1900" dirty="0" smtClean="0"/>
              <a:t>해당 </a:t>
            </a:r>
            <a:r>
              <a:rPr lang="en-US" altLang="ko-KR" sz="1900" dirty="0" smtClean="0"/>
              <a:t>-</a:t>
            </a:r>
            <a:r>
              <a:rPr lang="ko-KR" altLang="en-US" sz="1900" dirty="0" smtClean="0"/>
              <a:t> 인수 </a:t>
            </a:r>
            <a:r>
              <a:rPr lang="en-US" altLang="ko-KR" sz="1900" dirty="0"/>
              <a:t>x</a:t>
            </a:r>
            <a:r>
              <a:rPr lang="ko-KR" altLang="en-US" sz="1900" dirty="0"/>
              <a:t>가 넘파이 배열이어도 올바른 결과가 </a:t>
            </a:r>
            <a:r>
              <a:rPr lang="ko-KR" altLang="en-US" sz="1900" dirty="0" smtClean="0"/>
              <a:t>나옴</a:t>
            </a:r>
            <a:endParaRPr lang="en-US" altLang="ko-KR" sz="1900" dirty="0" smtClean="0"/>
          </a:p>
          <a:p>
            <a:pPr lvl="3" fontAlgn="base"/>
            <a:endParaRPr lang="ko-KR" altLang="en-US" dirty="0"/>
          </a:p>
          <a:p>
            <a:pPr lvl="2" fontAlgn="base"/>
            <a:r>
              <a:rPr lang="ko-KR" altLang="en-US" b="1" dirty="0"/>
              <a:t>해당 함수는 넘파이 배열로 브로드캐스트 가능</a:t>
            </a:r>
          </a:p>
          <a:p>
            <a:pPr lvl="3" fontAlgn="base"/>
            <a:r>
              <a:rPr lang="ko-KR" altLang="en-US" b="1" dirty="0"/>
              <a:t>넘파이 배열과 스칼라값의 연산을 넘파이 배열의 원소 각각과 스칼라값의 연산으로 바꿔 수행하는 </a:t>
            </a:r>
            <a:r>
              <a:rPr lang="ko-KR" altLang="en-US" b="1" dirty="0" smtClean="0"/>
              <a:t>것</a:t>
            </a:r>
            <a:endParaRPr lang="en-US" altLang="ko-KR" b="1" dirty="0" smtClean="0"/>
          </a:p>
          <a:p>
            <a:pPr lvl="3" fontAlgn="base"/>
            <a:endParaRPr lang="ko-KR" altLang="en-US" dirty="0"/>
          </a:p>
          <a:p>
            <a:pPr lvl="2" fontAlgn="base"/>
            <a:r>
              <a:rPr lang="ko-KR" altLang="en-US" dirty="0" smtClean="0"/>
              <a:t>시그모이드 </a:t>
            </a:r>
            <a:r>
              <a:rPr lang="ko-KR" altLang="en-US" dirty="0"/>
              <a:t>함수 그래프로 그리기</a:t>
            </a:r>
          </a:p>
          <a:p>
            <a:pPr lvl="3" fontAlgn="base"/>
            <a:r>
              <a:rPr lang="ko-KR" altLang="en-US" dirty="0"/>
              <a:t>계단 함수 그리기 코드와 거의 같음</a:t>
            </a:r>
            <a:r>
              <a:rPr lang="en-US" altLang="ko-KR" dirty="0"/>
              <a:t>. </a:t>
            </a:r>
            <a:r>
              <a:rPr lang="ko-KR" altLang="en-US" dirty="0"/>
              <a:t>차이는 </a:t>
            </a:r>
            <a:r>
              <a:rPr lang="en-US" altLang="ko-KR" dirty="0"/>
              <a:t>y</a:t>
            </a:r>
            <a:r>
              <a:rPr lang="ko-KR" altLang="en-US" dirty="0"/>
              <a:t>를 출력하는 함수를 </a:t>
            </a:r>
            <a:r>
              <a:rPr lang="en-US" altLang="ko-KR" dirty="0"/>
              <a:t>sigmoid </a:t>
            </a:r>
            <a:r>
              <a:rPr lang="ko-KR" altLang="en-US" dirty="0"/>
              <a:t>함수로 변경한 </a:t>
            </a:r>
            <a:r>
              <a:rPr lang="ko-KR" altLang="en-US" dirty="0" smtClean="0"/>
              <a:t>곳</a:t>
            </a:r>
            <a:endParaRPr lang="ko-KR" altLang="en-US" dirty="0"/>
          </a:p>
          <a:p>
            <a:pPr marL="914400" lvl="2" indent="0" fontAlgn="base">
              <a:buNone/>
            </a:pPr>
            <a:r>
              <a:rPr lang="ko-KR" altLang="en-US" sz="1600" dirty="0"/>
              <a:t>참고</a:t>
            </a:r>
          </a:p>
          <a:p>
            <a:pPr marL="1371600" lvl="3" indent="0" fontAlgn="base">
              <a:buNone/>
            </a:pPr>
            <a:r>
              <a:rPr lang="ko-KR" altLang="en-US" sz="1200" dirty="0"/>
              <a:t>시그모이드</a:t>
            </a:r>
            <a:r>
              <a:rPr lang="en-US" altLang="ko-KR" sz="1200" dirty="0"/>
              <a:t>(sigmoid)</a:t>
            </a:r>
            <a:r>
              <a:rPr lang="ko-KR" altLang="en-US" sz="1200" dirty="0"/>
              <a:t>란 ‘</a:t>
            </a:r>
            <a:r>
              <a:rPr lang="en-US" altLang="ko-KR" sz="1200" dirty="0"/>
              <a:t>S</a:t>
            </a:r>
            <a:r>
              <a:rPr lang="ko-KR" altLang="en-US" sz="1200" dirty="0"/>
              <a:t>자 모양’이라는 뜻 → 그래프의 그림 모양과 같음 ⇒ ‘시그모이드 </a:t>
            </a:r>
            <a:r>
              <a:rPr lang="en-US" altLang="ko-KR" sz="1200" dirty="0"/>
              <a:t>= S</a:t>
            </a:r>
            <a:r>
              <a:rPr lang="ko-KR" altLang="en-US" sz="1200" dirty="0"/>
              <a:t>자 모양’</a:t>
            </a:r>
          </a:p>
          <a:p>
            <a:pPr marL="914400" lvl="2" indent="0" fontAlgn="base">
              <a:buNone/>
            </a:pPr>
            <a:endParaRPr lang="en-US" altLang="ko-KR" sz="1800" dirty="0" smtClean="0"/>
          </a:p>
          <a:p>
            <a:pPr lvl="4" fontAlgn="base"/>
            <a:endParaRPr lang="ko-KR" altLang="en-US" dirty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1175657" y="2596243"/>
            <a:ext cx="3804557" cy="930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텍스트 상자 5"/>
          <p:cNvSpPr txBox="1"/>
          <p:nvPr/>
        </p:nvSpPr>
        <p:spPr>
          <a:xfrm>
            <a:off x="8784772" y="6278466"/>
            <a:ext cx="3233056" cy="350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 smtClean="0"/>
              <a:t>sigmoid_func</a:t>
            </a:r>
            <a:r>
              <a:rPr kumimoji="1" lang="en-US" altLang="ko-KR" sz="1600" b="1" dirty="0" err="1" smtClean="0"/>
              <a:t>.ipynb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59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활성화 함수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1784155"/>
            <a:ext cx="12001500" cy="5073845"/>
          </a:xfrm>
        </p:spPr>
        <p:txBody>
          <a:bodyPr>
            <a:normAutofit/>
          </a:bodyPr>
          <a:lstStyle/>
          <a:p>
            <a:pPr lvl="1" fontAlgn="base"/>
            <a:r>
              <a:rPr lang="ko-KR" altLang="en-US" b="1" dirty="0" smtClean="0"/>
              <a:t>시그모이드 </a:t>
            </a:r>
            <a:r>
              <a:rPr lang="ko-KR" altLang="en-US" b="1" dirty="0"/>
              <a:t>함수와 계단 함수 비교</a:t>
            </a:r>
          </a:p>
          <a:p>
            <a:pPr lvl="2" fontAlgn="base"/>
            <a:r>
              <a:rPr lang="ko-KR" altLang="en-US" b="1" dirty="0" smtClean="0">
                <a:solidFill>
                  <a:srgbClr val="C00000"/>
                </a:solidFill>
              </a:rPr>
              <a:t>차이점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r>
              <a:rPr lang="ko-KR" altLang="en-US" b="1" dirty="0" smtClean="0"/>
              <a:t>계단 </a:t>
            </a:r>
            <a:r>
              <a:rPr lang="ko-KR" altLang="en-US" b="1" dirty="0"/>
              <a:t>함수</a:t>
            </a:r>
            <a:r>
              <a:rPr lang="en-US" altLang="ko-KR" b="1" dirty="0"/>
              <a:t>(</a:t>
            </a:r>
            <a:r>
              <a:rPr lang="ko-KR" altLang="en-US" b="1" dirty="0"/>
              <a:t>점선</a:t>
            </a:r>
            <a:r>
              <a:rPr lang="en-US" altLang="ko-KR" b="1" dirty="0"/>
              <a:t>)</a:t>
            </a:r>
            <a:r>
              <a:rPr lang="ko-KR" altLang="en-US" b="1" dirty="0"/>
              <a:t>과 시그모이드 함수</a:t>
            </a:r>
            <a:r>
              <a:rPr lang="en-US" altLang="ko-KR" b="1" dirty="0"/>
              <a:t>(</a:t>
            </a:r>
            <a:r>
              <a:rPr lang="ko-KR" altLang="en-US" b="1" dirty="0"/>
              <a:t>실선</a:t>
            </a:r>
            <a:r>
              <a:rPr lang="en-US" altLang="ko-KR" b="1" dirty="0"/>
              <a:t>) </a:t>
            </a:r>
            <a:r>
              <a:rPr lang="ko-KR" altLang="en-US" b="1" dirty="0"/>
              <a:t>예시</a:t>
            </a:r>
          </a:p>
          <a:p>
            <a:pPr lvl="3" fontAlgn="base"/>
            <a:r>
              <a:rPr lang="ko-KR" altLang="en-US" b="1" dirty="0"/>
              <a:t>매끄러움</a:t>
            </a:r>
            <a:r>
              <a:rPr lang="ko-KR" altLang="en-US" dirty="0"/>
              <a:t>의 차이</a:t>
            </a:r>
          </a:p>
          <a:p>
            <a:pPr lvl="4" fontAlgn="base"/>
            <a:r>
              <a:rPr lang="ko-KR" altLang="en-US" b="1" dirty="0"/>
              <a:t>시그모이드 함수</a:t>
            </a:r>
            <a:r>
              <a:rPr lang="en-US" altLang="ko-KR" dirty="0"/>
              <a:t>: </a:t>
            </a:r>
            <a:r>
              <a:rPr lang="ko-KR" altLang="en-US" dirty="0"/>
              <a:t>부드러운 곡선이며 입력에 따라 출력이 연속적으로 변화함→ 이게 중요한 역할을 함</a:t>
            </a:r>
            <a:r>
              <a:rPr lang="en-US" altLang="ko-KR" dirty="0"/>
              <a:t>!! ⇒ </a:t>
            </a:r>
            <a:r>
              <a:rPr lang="ko-KR" altLang="en-US" dirty="0"/>
              <a:t>실수를 반환</a:t>
            </a:r>
            <a:r>
              <a:rPr lang="en-US" altLang="ko-KR" dirty="0"/>
              <a:t>(0.731…, 0.880...), </a:t>
            </a:r>
            <a:r>
              <a:rPr lang="ko-KR" altLang="en-US" dirty="0"/>
              <a:t>연속적인 실수가 </a:t>
            </a:r>
            <a:r>
              <a:rPr lang="ko-KR" altLang="en-US" dirty="0" smtClean="0"/>
              <a:t>흐름</a:t>
            </a:r>
            <a:endParaRPr lang="en-US" altLang="ko-KR" dirty="0" smtClean="0"/>
          </a:p>
          <a:p>
            <a:pPr lvl="4" fontAlgn="base"/>
            <a:endParaRPr lang="ko-KR" altLang="en-US" dirty="0"/>
          </a:p>
          <a:p>
            <a:pPr lvl="4" fontAlgn="base"/>
            <a:r>
              <a:rPr lang="ko-KR" altLang="en-US" b="1" dirty="0"/>
              <a:t>계단 함수</a:t>
            </a:r>
            <a:r>
              <a:rPr lang="en-US" altLang="ko-KR" dirty="0"/>
              <a:t>: 0</a:t>
            </a:r>
            <a:r>
              <a:rPr lang="ko-KR" altLang="en-US" dirty="0"/>
              <a:t>을 경계로 출력이 갑자기 바뀌어 버림 ⇒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중 하나의 값만 반환</a:t>
            </a:r>
            <a:r>
              <a:rPr lang="en-US" altLang="ko-KR" dirty="0"/>
              <a:t>, </a:t>
            </a:r>
            <a:r>
              <a:rPr lang="ko-KR" altLang="en-US" dirty="0"/>
              <a:t>뉴런 사이에서 </a:t>
            </a:r>
            <a:r>
              <a:rPr lang="en-US" altLang="ko-KR" dirty="0"/>
              <a:t>0 </a:t>
            </a:r>
            <a:r>
              <a:rPr lang="ko-KR" altLang="en-US" dirty="0"/>
              <a:t>혹은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ko-KR" altLang="en-US" dirty="0" smtClean="0"/>
              <a:t>흘렀음</a:t>
            </a:r>
            <a:endParaRPr lang="ko-KR" altLang="en-US" dirty="0"/>
          </a:p>
          <a:p>
            <a:pPr marL="457200" lvl="1" indent="0" fontAlgn="base">
              <a:buNone/>
            </a:pPr>
            <a:endParaRPr lang="en-US" altLang="ko-KR" dirty="0" smtClean="0"/>
          </a:p>
          <a:p>
            <a:pPr lvl="2" fontAlgn="base"/>
            <a:r>
              <a:rPr lang="ko-KR" altLang="en-US" b="1" dirty="0" smtClean="0">
                <a:solidFill>
                  <a:srgbClr val="C00000"/>
                </a:solidFill>
              </a:rPr>
              <a:t>공통점</a:t>
            </a:r>
            <a:r>
              <a:rPr lang="en-US" altLang="ko-KR" b="1" dirty="0" smtClean="0">
                <a:solidFill>
                  <a:srgbClr val="C00000"/>
                </a:solidFill>
              </a:rPr>
              <a:t>1)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/>
              <a:t>둘 </a:t>
            </a:r>
            <a:r>
              <a:rPr lang="ko-KR" altLang="en-US" dirty="0"/>
              <a:t>다 입력이 작을 때의 출력은 </a:t>
            </a:r>
            <a:r>
              <a:rPr lang="en-US" altLang="ko-KR" dirty="0"/>
              <a:t>0</a:t>
            </a:r>
            <a:r>
              <a:rPr lang="ko-KR" altLang="en-US" dirty="0"/>
              <a:t>에 가깝고</a:t>
            </a:r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en-US" altLang="ko-KR" dirty="0"/>
              <a:t>0), </a:t>
            </a:r>
            <a:r>
              <a:rPr lang="ko-KR" altLang="en-US" dirty="0"/>
              <a:t>입력이 커지면 출력이 </a:t>
            </a:r>
            <a:r>
              <a:rPr lang="en-US" altLang="ko-KR" dirty="0"/>
              <a:t>1</a:t>
            </a:r>
            <a:r>
              <a:rPr lang="ko-KR" altLang="en-US" dirty="0"/>
              <a:t>에 가까워지는</a:t>
            </a:r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en-US" altLang="ko-KR" dirty="0"/>
              <a:t>1)</a:t>
            </a:r>
            <a:r>
              <a:rPr lang="ko-KR" altLang="en-US" dirty="0"/>
              <a:t>인 구조 </a:t>
            </a:r>
            <a:endParaRPr lang="en-US" altLang="ko-KR" dirty="0" smtClean="0"/>
          </a:p>
          <a:p>
            <a:pPr marL="914400" lvl="2" indent="0" fontAlgn="base">
              <a:buNone/>
            </a:pPr>
            <a:r>
              <a:rPr lang="ko-KR" altLang="en-US" dirty="0" smtClean="0"/>
              <a:t>→ </a:t>
            </a:r>
            <a:r>
              <a:rPr lang="ko-KR" altLang="en-US" b="1" dirty="0" smtClean="0"/>
              <a:t>계단 </a:t>
            </a:r>
            <a:r>
              <a:rPr lang="ko-KR" altLang="en-US" b="1" dirty="0"/>
              <a:t>함수와 시그모이드 함수는 입력이 중요하며 큰 값을 출력하고 입력이 중요하지 않으면 작은 값을 출력</a:t>
            </a:r>
            <a:r>
              <a:rPr lang="en-US" altLang="ko-KR" b="1" dirty="0"/>
              <a:t>! </a:t>
            </a:r>
            <a:r>
              <a:rPr lang="ko-KR" altLang="en-US" b="1" dirty="0"/>
              <a:t>그리고 입력이 아무리 작거나 커도 출력은 </a:t>
            </a:r>
            <a:r>
              <a:rPr lang="en-US" altLang="ko-KR" b="1" dirty="0"/>
              <a:t>0</a:t>
            </a:r>
            <a:r>
              <a:rPr lang="ko-KR" altLang="en-US" b="1" dirty="0"/>
              <a:t>에서 </a:t>
            </a:r>
            <a:r>
              <a:rPr lang="en-US" altLang="ko-KR" b="1" dirty="0"/>
              <a:t>1</a:t>
            </a:r>
            <a:r>
              <a:rPr lang="ko-KR" altLang="en-US" b="1" dirty="0"/>
              <a:t>사이라는 것</a:t>
            </a:r>
            <a:r>
              <a:rPr lang="en-US" altLang="ko-KR" b="1" dirty="0"/>
              <a:t>!</a:t>
            </a:r>
            <a:r>
              <a:rPr lang="ko-KR" altLang="en-US" dirty="0"/>
              <a:t> </a:t>
            </a:r>
          </a:p>
          <a:p>
            <a:pPr lvl="2" fontAlgn="base"/>
            <a:endParaRPr lang="en-US" altLang="ko-KR" dirty="0" smtClean="0"/>
          </a:p>
          <a:p>
            <a:pPr lvl="4" fontAlgn="base"/>
            <a:endParaRPr lang="ko-KR" altLang="en-US" dirty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7543800" y="6245810"/>
            <a:ext cx="445769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 smtClean="0"/>
              <a:t>sigmoidAndStepfunction</a:t>
            </a:r>
            <a:r>
              <a:rPr kumimoji="1" lang="en-US" altLang="ko-KR" sz="1600" b="1" dirty="0" err="1" smtClean="0"/>
              <a:t>.ipynb</a:t>
            </a:r>
            <a:endParaRPr kumimoji="1" lang="ko-KR" altLang="en-US" sz="1600" b="1" dirty="0"/>
          </a:p>
        </p:txBody>
      </p:sp>
      <p:sp>
        <p:nvSpPr>
          <p:cNvPr id="6" name="해 5"/>
          <p:cNvSpPr/>
          <p:nvPr/>
        </p:nvSpPr>
        <p:spPr>
          <a:xfrm>
            <a:off x="7404410" y="114304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96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활성화 함수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78420" y="1839912"/>
            <a:ext cx="11976410" cy="4575175"/>
          </a:xfrm>
        </p:spPr>
        <p:txBody>
          <a:bodyPr>
            <a:normAutofit/>
          </a:bodyPr>
          <a:lstStyle/>
          <a:p>
            <a:pPr lvl="1" fontAlgn="base"/>
            <a:r>
              <a:rPr lang="ko-KR" altLang="en-US" b="1" dirty="0" smtClean="0"/>
              <a:t>비선형 </a:t>
            </a:r>
            <a:r>
              <a:rPr lang="ko-KR" altLang="en-US" b="1" dirty="0" smtClean="0"/>
              <a:t>함수</a:t>
            </a:r>
            <a:endParaRPr lang="ko-KR" altLang="en-US" b="1" dirty="0"/>
          </a:p>
          <a:p>
            <a:pPr lvl="2" fontAlgn="base"/>
            <a:r>
              <a:rPr lang="ko-KR" altLang="en-US" b="1" dirty="0" smtClean="0">
                <a:solidFill>
                  <a:srgbClr val="C00000"/>
                </a:solidFill>
              </a:rPr>
              <a:t>공통점</a:t>
            </a:r>
            <a:r>
              <a:rPr lang="en-US" altLang="ko-KR" b="1" dirty="0" smtClean="0">
                <a:solidFill>
                  <a:srgbClr val="C00000"/>
                </a:solidFill>
              </a:rPr>
              <a:t>2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ko-KR" altLang="en-US" b="1" dirty="0" smtClean="0"/>
              <a:t>비선형 </a:t>
            </a:r>
            <a:r>
              <a:rPr lang="ko-KR" altLang="en-US" b="1" dirty="0"/>
              <a:t>함수라는 것</a:t>
            </a:r>
            <a:r>
              <a:rPr lang="en-US" altLang="ko-KR" b="1" dirty="0"/>
              <a:t>!</a:t>
            </a:r>
          </a:p>
          <a:p>
            <a:pPr lvl="3" fontAlgn="base"/>
            <a:r>
              <a:rPr lang="ko-KR" altLang="en-US" dirty="0"/>
              <a:t>시그모이드 함수는 곡선</a:t>
            </a:r>
            <a:r>
              <a:rPr lang="en-US" altLang="ko-KR" dirty="0"/>
              <a:t>/ </a:t>
            </a:r>
            <a:r>
              <a:rPr lang="ko-KR" altLang="en-US" dirty="0"/>
              <a:t>계단 함수는 계단처럼 구부러진 직전 ⇒ </a:t>
            </a:r>
            <a:r>
              <a:rPr lang="ko-KR" altLang="en-US" b="1" dirty="0"/>
              <a:t>둘 다 비선형 함수로 분류됨</a:t>
            </a:r>
          </a:p>
          <a:p>
            <a:pPr lvl="3" fontAlgn="base"/>
            <a:r>
              <a:rPr lang="ko-KR" altLang="en-US" sz="1400" dirty="0"/>
              <a:t>참고</a:t>
            </a:r>
            <a:r>
              <a:rPr lang="en-US" altLang="ko-KR" sz="1400" dirty="0"/>
              <a:t>) </a:t>
            </a:r>
            <a:r>
              <a:rPr lang="ko-KR" altLang="en-US" sz="1400" dirty="0"/>
              <a:t>활성화 함수 부분에서 선형</a:t>
            </a:r>
            <a:r>
              <a:rPr lang="en-US" altLang="ko-KR" sz="1400" dirty="0"/>
              <a:t>, </a:t>
            </a:r>
            <a:r>
              <a:rPr lang="ko-KR" altLang="en-US" sz="1400" dirty="0"/>
              <a:t>비선형 등장</a:t>
            </a:r>
          </a:p>
          <a:p>
            <a:pPr lvl="4" fontAlgn="base"/>
            <a:r>
              <a:rPr lang="ko-KR" altLang="en-US" sz="1400" dirty="0"/>
              <a:t>함수라는 것은 어떤 값을 입력하면 그에 따른 값을 돌려주는 변환기</a:t>
            </a:r>
          </a:p>
          <a:p>
            <a:pPr lvl="5" fontAlgn="base"/>
            <a:r>
              <a:rPr lang="ko-KR" altLang="en-US" sz="1400" dirty="0"/>
              <a:t>이 때 이 변환기에 입력시 출력이 입력의 상수배만큼 변하는 함수를 선형함수</a:t>
            </a:r>
          </a:p>
          <a:p>
            <a:pPr lvl="6" fontAlgn="base"/>
            <a:r>
              <a:rPr lang="en-US" altLang="ko-KR" sz="1400" dirty="0"/>
              <a:t>f(x) = ax + b, a</a:t>
            </a:r>
            <a:r>
              <a:rPr lang="ko-KR" altLang="en-US" sz="1400" dirty="0"/>
              <a:t>와 </a:t>
            </a:r>
            <a:r>
              <a:rPr lang="en-US" altLang="ko-KR" sz="1400" dirty="0"/>
              <a:t>b</a:t>
            </a:r>
            <a:r>
              <a:rPr lang="ko-KR" altLang="en-US" sz="1400" dirty="0"/>
              <a:t>는 상수 → 직선</a:t>
            </a:r>
          </a:p>
          <a:p>
            <a:pPr lvl="5" fontAlgn="base"/>
            <a:r>
              <a:rPr lang="ko-KR" altLang="en-US" sz="1400" dirty="0"/>
              <a:t>선형이 아닌 함수 → 직선 </a:t>
            </a:r>
            <a:r>
              <a:rPr lang="en-US" altLang="ko-KR" sz="1400" dirty="0"/>
              <a:t>1</a:t>
            </a:r>
            <a:r>
              <a:rPr lang="ko-KR" altLang="en-US" sz="1400" dirty="0"/>
              <a:t>개로는 그릴 수 없는 </a:t>
            </a:r>
            <a:r>
              <a:rPr lang="ko-KR" altLang="en-US" sz="1400" dirty="0" smtClean="0"/>
              <a:t>함수</a:t>
            </a:r>
            <a:endParaRPr lang="en-US" altLang="ko-KR" sz="1400" dirty="0" smtClean="0"/>
          </a:p>
          <a:p>
            <a:pPr lvl="6" fontAlgn="base"/>
            <a:endParaRPr lang="ko-KR" altLang="en-US" dirty="0"/>
          </a:p>
          <a:p>
            <a:pPr lvl="2" fontAlgn="base"/>
            <a:r>
              <a:rPr lang="ko-KR" altLang="en-US" b="1" dirty="0"/>
              <a:t>신경망에서는 오직 비선형 함수만 가능</a:t>
            </a:r>
            <a:r>
              <a:rPr lang="en-US" altLang="ko-KR" b="1" dirty="0"/>
              <a:t>! Why?</a:t>
            </a:r>
          </a:p>
          <a:p>
            <a:pPr lvl="3" fontAlgn="base"/>
            <a:r>
              <a:rPr lang="ko-KR" altLang="en-US" dirty="0"/>
              <a:t>선형 함수를 이용하면 신경망의 층을 깊게 하는 의미가 없어지기 때문에</a:t>
            </a:r>
            <a:r>
              <a:rPr lang="en-US" altLang="ko-KR" dirty="0"/>
              <a:t>! → </a:t>
            </a:r>
            <a:r>
              <a:rPr lang="ko-KR" altLang="en-US" dirty="0"/>
              <a:t>선형 함수로 층을 아무리 깊게 해도 ‘은닉층이 없는 네트워크’로도 설명이 가능해짐</a:t>
            </a:r>
            <a:r>
              <a:rPr lang="en-US" altLang="ko-KR" dirty="0"/>
              <a:t>!</a:t>
            </a:r>
            <a:r>
              <a:rPr lang="en-US" altLang="ko-KR" b="1" dirty="0"/>
              <a:t>(</a:t>
            </a:r>
            <a:r>
              <a:rPr lang="ko-KR" altLang="en-US" b="1" dirty="0"/>
              <a:t>선형 함수를 이용해서는 여러 층으로 구성하는 이점을 살릴 수 없음</a:t>
            </a:r>
            <a:r>
              <a:rPr lang="en-US" altLang="ko-KR" b="1" dirty="0"/>
              <a:t>)</a:t>
            </a:r>
            <a:endParaRPr lang="ko-KR" altLang="en-US" dirty="0"/>
          </a:p>
          <a:p>
            <a:pPr lvl="2" fontAlgn="base"/>
            <a:endParaRPr lang="en-US" altLang="ko-KR" dirty="0" smtClean="0"/>
          </a:p>
          <a:p>
            <a:pPr lvl="4" fontAlgn="base"/>
            <a:endParaRPr lang="ko-KR" altLang="en-US" dirty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sp>
        <p:nvSpPr>
          <p:cNvPr id="5" name="해 4"/>
          <p:cNvSpPr/>
          <p:nvPr/>
        </p:nvSpPr>
        <p:spPr>
          <a:xfrm>
            <a:off x="7404410" y="114304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598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활성화 함수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1447468"/>
            <a:ext cx="11240429" cy="4575175"/>
          </a:xfrm>
        </p:spPr>
        <p:txBody>
          <a:bodyPr>
            <a:normAutofit lnSpcReduction="10000"/>
          </a:bodyPr>
          <a:lstStyle/>
          <a:p>
            <a:endParaRPr lang="ko-KR" altLang="en-US" dirty="0"/>
          </a:p>
          <a:p>
            <a:pPr lvl="1" fontAlgn="base"/>
            <a:r>
              <a:rPr lang="en-US" altLang="ko-KR" b="1" dirty="0" err="1"/>
              <a:t>ReLU</a:t>
            </a:r>
            <a:r>
              <a:rPr lang="en-US" altLang="ko-KR" b="1" dirty="0"/>
              <a:t> </a:t>
            </a:r>
            <a:r>
              <a:rPr lang="ko-KR" altLang="en-US" b="1" dirty="0"/>
              <a:t>함수</a:t>
            </a:r>
          </a:p>
          <a:p>
            <a:pPr lvl="2" fontAlgn="base"/>
            <a:r>
              <a:rPr lang="ko-KR" altLang="en-US" dirty="0"/>
              <a:t>시그모이드 함수 보다는 </a:t>
            </a:r>
            <a:r>
              <a:rPr lang="en-US" altLang="ko-KR" dirty="0"/>
              <a:t>Rectified Linear Unit(</a:t>
            </a:r>
            <a:r>
              <a:rPr lang="ko-KR" altLang="en-US" dirty="0"/>
              <a:t>렐루</a:t>
            </a:r>
            <a:r>
              <a:rPr lang="en-US" altLang="ko-KR" dirty="0"/>
              <a:t>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 </a:t>
            </a:r>
            <a:r>
              <a:rPr lang="en-US" altLang="ko-KR" b="1" dirty="0"/>
              <a:t>[Why</a:t>
            </a:r>
            <a:r>
              <a:rPr lang="en-US" altLang="ko-KR" b="1" dirty="0" smtClean="0"/>
              <a:t>?]</a:t>
            </a:r>
            <a:r>
              <a:rPr lang="ko-KR" altLang="en-US" b="1" dirty="0" smtClean="0"/>
              <a:t> 시그모이드 사용시 값이 변경 되는 문제 발생</a:t>
            </a:r>
            <a:endParaRPr lang="ko-KR" altLang="en-US" dirty="0"/>
          </a:p>
          <a:p>
            <a:pPr lvl="2" fontAlgn="base"/>
            <a:r>
              <a:rPr lang="ko-KR" altLang="en-US" b="1" dirty="0"/>
              <a:t>주요 성질</a:t>
            </a:r>
          </a:p>
          <a:p>
            <a:pPr lvl="3" fontAlgn="base"/>
            <a:r>
              <a:rPr lang="ko-KR" altLang="en-US" b="1" dirty="0"/>
              <a:t>입력이 </a:t>
            </a:r>
            <a:r>
              <a:rPr lang="en-US" altLang="ko-KR" b="1" dirty="0"/>
              <a:t>0</a:t>
            </a:r>
            <a:r>
              <a:rPr lang="ko-KR" altLang="en-US" b="1" dirty="0"/>
              <a:t>을 넘으면 그 입력을 그대로 출력하고</a:t>
            </a:r>
            <a:r>
              <a:rPr lang="en-US" altLang="ko-KR" b="1" dirty="0"/>
              <a:t>, 0</a:t>
            </a:r>
            <a:r>
              <a:rPr lang="ko-KR" altLang="en-US" b="1" dirty="0"/>
              <a:t>이하면 </a:t>
            </a:r>
            <a:r>
              <a:rPr lang="en-US" altLang="ko-KR" b="1" dirty="0"/>
              <a:t>0</a:t>
            </a:r>
            <a:r>
              <a:rPr lang="ko-KR" altLang="en-US" b="1" dirty="0"/>
              <a:t>을 출력하는 </a:t>
            </a:r>
            <a:r>
              <a:rPr lang="ko-KR" altLang="en-US" b="1" dirty="0" smtClean="0"/>
              <a:t>함수</a:t>
            </a:r>
            <a:endParaRPr lang="en-US" altLang="ko-KR" b="1" dirty="0" smtClean="0"/>
          </a:p>
          <a:p>
            <a:pPr lvl="3" fontAlgn="base"/>
            <a:endParaRPr lang="ko-KR" altLang="en-US" dirty="0"/>
          </a:p>
          <a:p>
            <a:pPr marL="1371600" lvl="3" indent="0" fontAlgn="base">
              <a:buNone/>
            </a:pPr>
            <a:r>
              <a:rPr lang="en-US" altLang="ko-KR" b="1" dirty="0"/>
              <a:t>if x &gt; 0:</a:t>
            </a:r>
          </a:p>
          <a:p>
            <a:pPr marL="1828800" lvl="4" indent="0" fontAlgn="base">
              <a:buNone/>
            </a:pPr>
            <a:r>
              <a:rPr lang="en-US" altLang="ko-KR" b="1" dirty="0"/>
              <a:t>x</a:t>
            </a:r>
          </a:p>
          <a:p>
            <a:pPr marL="1371600" lvl="3" indent="0" fontAlgn="base">
              <a:buNone/>
            </a:pPr>
            <a:r>
              <a:rPr lang="en-US" altLang="ko-KR" b="1" dirty="0"/>
              <a:t>else:</a:t>
            </a:r>
          </a:p>
          <a:p>
            <a:pPr marL="1828800" lvl="4" indent="0" fontAlgn="base">
              <a:buNone/>
            </a:pPr>
            <a:r>
              <a:rPr lang="en-US" altLang="ko-KR" b="1" dirty="0" smtClean="0"/>
              <a:t>0</a:t>
            </a:r>
          </a:p>
          <a:p>
            <a:pPr marL="1828800" lvl="4" indent="0" fontAlgn="base">
              <a:buNone/>
            </a:pPr>
            <a:endParaRPr lang="en-US" altLang="ko-KR" b="1" dirty="0"/>
          </a:p>
          <a:p>
            <a:pPr lvl="3" fontAlgn="base"/>
            <a:r>
              <a:rPr lang="ko-KR" altLang="en-US" dirty="0"/>
              <a:t>예시에서는 넘파이의 </a:t>
            </a:r>
            <a:r>
              <a:rPr lang="en-US" altLang="ko-KR" dirty="0"/>
              <a:t>maximum </a:t>
            </a:r>
            <a:r>
              <a:rPr lang="ko-KR" altLang="en-US" dirty="0"/>
              <a:t>함수를 사용</a:t>
            </a:r>
          </a:p>
          <a:p>
            <a:pPr lvl="4" fontAlgn="base"/>
            <a:r>
              <a:rPr lang="en-US" altLang="ko-KR" dirty="0"/>
              <a:t>maximum</a:t>
            </a:r>
            <a:r>
              <a:rPr lang="ko-KR" altLang="en-US" dirty="0"/>
              <a:t>은 두 입력 중 큰 값을 선택해 반환하는 함수</a:t>
            </a:r>
          </a:p>
          <a:p>
            <a:pPr lvl="2" fontAlgn="base"/>
            <a:endParaRPr lang="en-US" altLang="ko-KR" dirty="0" smtClean="0"/>
          </a:p>
          <a:p>
            <a:pPr lvl="4" fontAlgn="base"/>
            <a:endParaRPr lang="ko-KR" altLang="en-US" dirty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490857" y="6245810"/>
            <a:ext cx="35106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 smtClean="0"/>
              <a:t>ReLU</a:t>
            </a:r>
            <a:r>
              <a:rPr kumimoji="1" lang="en-US" altLang="ko-KR" sz="1600" b="1" dirty="0" err="1"/>
              <a:t>_</a:t>
            </a:r>
            <a:r>
              <a:rPr kumimoji="1" lang="en-US" altLang="ko-KR" sz="1600" b="1" dirty="0" err="1" smtClean="0"/>
              <a:t>function</a:t>
            </a:r>
            <a:r>
              <a:rPr kumimoji="1" lang="en-US" altLang="ko-KR" sz="1600" b="1" dirty="0" err="1" smtClean="0"/>
              <a:t>.ipynb</a:t>
            </a:r>
            <a:endParaRPr kumimoji="1" lang="ko-KR" altLang="en-US" sz="1600" b="1" dirty="0"/>
          </a:p>
        </p:txBody>
      </p:sp>
      <p:sp>
        <p:nvSpPr>
          <p:cNvPr id="6" name="직사각형 5"/>
          <p:cNvSpPr/>
          <p:nvPr/>
        </p:nvSpPr>
        <p:spPr>
          <a:xfrm>
            <a:off x="1128850" y="3627120"/>
            <a:ext cx="1616528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75" y="4180791"/>
            <a:ext cx="2660452" cy="1841851"/>
          </a:xfrm>
          <a:prstGeom prst="rect">
            <a:avLst/>
          </a:prstGeom>
        </p:spPr>
      </p:pic>
      <p:sp>
        <p:nvSpPr>
          <p:cNvPr id="8" name="해 7"/>
          <p:cNvSpPr/>
          <p:nvPr/>
        </p:nvSpPr>
        <p:spPr>
          <a:xfrm>
            <a:off x="7404410" y="114304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224" y="1628028"/>
            <a:ext cx="3303550" cy="151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8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 smtClean="0"/>
              <a:t>3. </a:t>
            </a:r>
            <a:r>
              <a:rPr kumimoji="1" lang="ko-KR" altLang="en-US" dirty="0" smtClean="0"/>
              <a:t>다차원 배열의 계산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815" y="1839913"/>
            <a:ext cx="8112969" cy="5018087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400" b="1" dirty="0"/>
              <a:t>다차원 배열의 계산 </a:t>
            </a:r>
            <a:r>
              <a:rPr lang="ko-KR" altLang="en-US" sz="2400" dirty="0"/>
              <a:t>→ 넘파이의 다차원 배열 </a:t>
            </a:r>
            <a:r>
              <a:rPr lang="ko-KR" altLang="en-US" sz="2400" dirty="0" smtClean="0"/>
              <a:t>계산</a:t>
            </a:r>
            <a:endParaRPr lang="en-US" altLang="ko-KR" sz="2400" dirty="0"/>
          </a:p>
          <a:p>
            <a:pPr lvl="1" fontAlgn="base"/>
            <a:r>
              <a:rPr lang="ko-KR" altLang="en-US" sz="2000" dirty="0"/>
              <a:t>행렬의 내적</a:t>
            </a:r>
            <a:r>
              <a:rPr lang="en-US" altLang="ko-KR" sz="2000" dirty="0"/>
              <a:t>(</a:t>
            </a:r>
            <a:r>
              <a:rPr lang="ko-KR" altLang="en-US" sz="2000" dirty="0"/>
              <a:t>행렬 곱</a:t>
            </a:r>
            <a:r>
              <a:rPr lang="en-US" altLang="ko-KR" sz="2000" dirty="0"/>
              <a:t>)</a:t>
            </a:r>
          </a:p>
          <a:p>
            <a:pPr lvl="2" fontAlgn="base"/>
            <a:r>
              <a:rPr lang="ko-KR" altLang="en-US" sz="1800" dirty="0" smtClean="0"/>
              <a:t>왼쪽 </a:t>
            </a:r>
            <a:r>
              <a:rPr lang="ko-KR" altLang="en-US" sz="1800" dirty="0"/>
              <a:t>행렬의 행</a:t>
            </a:r>
            <a:r>
              <a:rPr lang="en-US" altLang="ko-KR" sz="1800" dirty="0"/>
              <a:t>(</a:t>
            </a:r>
            <a:r>
              <a:rPr lang="ko-KR" altLang="en-US" sz="1800" dirty="0"/>
              <a:t>가로</a:t>
            </a:r>
            <a:r>
              <a:rPr lang="en-US" altLang="ko-KR" sz="1800" dirty="0"/>
              <a:t>)</a:t>
            </a:r>
            <a:r>
              <a:rPr lang="ko-KR" altLang="en-US" sz="1800" dirty="0"/>
              <a:t>과 오른쪽 행렬의 열</a:t>
            </a:r>
            <a:r>
              <a:rPr lang="en-US" altLang="ko-KR" sz="1800" dirty="0"/>
              <a:t>(</a:t>
            </a:r>
            <a:r>
              <a:rPr lang="ko-KR" altLang="en-US" sz="1800" dirty="0"/>
              <a:t>세로</a:t>
            </a:r>
            <a:r>
              <a:rPr lang="en-US" altLang="ko-KR" sz="1800" dirty="0"/>
              <a:t>)</a:t>
            </a:r>
            <a:r>
              <a:rPr lang="ko-KR" altLang="en-US" sz="1800" dirty="0"/>
              <a:t>을 원소별로 곱하고 그 값들을 더해서 계산 → 계산 결과가 새로운 다차원 배열의 원소가 됨</a:t>
            </a:r>
            <a:r>
              <a:rPr lang="en-US" altLang="ko-KR" sz="1800" dirty="0"/>
              <a:t>!</a:t>
            </a:r>
          </a:p>
          <a:p>
            <a:pPr lvl="2" fontAlgn="base"/>
            <a:r>
              <a:rPr lang="ko-KR" altLang="en-US" sz="1600" dirty="0" smtClean="0"/>
              <a:t>예시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ym typeface="Wingdings"/>
              </a:rPr>
              <a:t> </a:t>
            </a:r>
            <a:r>
              <a:rPr lang="ko-KR" altLang="en-US" sz="1600" dirty="0" smtClean="0"/>
              <a:t>두 </a:t>
            </a:r>
            <a:r>
              <a:rPr lang="ko-KR" altLang="en-US" sz="1600" dirty="0"/>
              <a:t>행렬의 내적은 넘파이 함수 </a:t>
            </a:r>
            <a:r>
              <a:rPr lang="en-US" altLang="ko-KR" sz="1600" dirty="0" err="1"/>
              <a:t>np.dot</a:t>
            </a:r>
            <a:r>
              <a:rPr lang="en-US" altLang="ko-KR" sz="1600" dirty="0"/>
              <a:t>()</a:t>
            </a:r>
            <a:r>
              <a:rPr lang="ko-KR" altLang="en-US" sz="1600" dirty="0"/>
              <a:t>으로 계산</a:t>
            </a:r>
          </a:p>
          <a:p>
            <a:pPr lvl="3" fontAlgn="base"/>
            <a:r>
              <a:rPr lang="en-US" altLang="ko-KR" sz="1400" dirty="0" err="1"/>
              <a:t>np.dot</a:t>
            </a:r>
            <a:r>
              <a:rPr lang="en-US" altLang="ko-KR" sz="1400" dirty="0"/>
              <a:t>()</a:t>
            </a:r>
            <a:r>
              <a:rPr lang="ko-KR" altLang="en-US" sz="1400" dirty="0"/>
              <a:t>은 넘파이 배열 </a:t>
            </a:r>
            <a:r>
              <a:rPr lang="en-US" altLang="ko-KR" sz="1400" dirty="0"/>
              <a:t>2</a:t>
            </a:r>
            <a:r>
              <a:rPr lang="ko-KR" altLang="en-US" sz="1400" dirty="0"/>
              <a:t>개를 인수로 받아 그 내적을 반환</a:t>
            </a:r>
          </a:p>
          <a:p>
            <a:pPr lvl="3" fontAlgn="base"/>
            <a:r>
              <a:rPr lang="ko-KR" altLang="en-US" sz="1400" dirty="0"/>
              <a:t>주의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np.dot</a:t>
            </a:r>
            <a:r>
              <a:rPr lang="en-US" altLang="ko-KR" sz="1400" dirty="0"/>
              <a:t>(A, B)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np.dot</a:t>
            </a:r>
            <a:r>
              <a:rPr lang="en-US" altLang="ko-KR" sz="1400" dirty="0"/>
              <a:t>(B, A)</a:t>
            </a:r>
            <a:r>
              <a:rPr lang="ko-KR" altLang="en-US" sz="1400" dirty="0"/>
              <a:t>는 다른 값이 될 수 있다는 점</a:t>
            </a:r>
            <a:r>
              <a:rPr lang="en-US" altLang="ko-KR" sz="1400" dirty="0"/>
              <a:t>!!! → </a:t>
            </a:r>
            <a:r>
              <a:rPr lang="ko-KR" altLang="en-US" sz="1400" dirty="0"/>
              <a:t>피연산자의 순서가 다르면 결과도 달라</a:t>
            </a:r>
          </a:p>
          <a:p>
            <a:pPr lvl="2" fontAlgn="base"/>
            <a:endParaRPr lang="en-US" altLang="ko-KR" sz="1800" dirty="0" smtClean="0"/>
          </a:p>
          <a:p>
            <a:pPr lvl="4" fontAlgn="base"/>
            <a:endParaRPr lang="ko-KR" altLang="en-US" sz="1600" dirty="0"/>
          </a:p>
          <a:p>
            <a:pPr lvl="3" fontAlgn="base"/>
            <a:endParaRPr lang="en-US" altLang="ko-KR" sz="1600" dirty="0"/>
          </a:p>
          <a:p>
            <a:pPr lvl="3" fontAlgn="base"/>
            <a:endParaRPr lang="en-US" altLang="ko-KR" sz="1600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pic>
        <p:nvPicPr>
          <p:cNvPr id="50178" name="Picture 2" descr="렬의 내적 계산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784" y="2229766"/>
            <a:ext cx="3754715" cy="226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상자 5"/>
          <p:cNvSpPr txBox="1"/>
          <p:nvPr/>
        </p:nvSpPr>
        <p:spPr>
          <a:xfrm>
            <a:off x="8490857" y="6245810"/>
            <a:ext cx="35106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/>
              <a:t>multi-rank </a:t>
            </a:r>
            <a:r>
              <a:rPr kumimoji="1" lang="en-US" altLang="ko-KR" sz="1600" b="1" dirty="0" err="1"/>
              <a:t>array.ipynb</a:t>
            </a:r>
            <a:endParaRPr kumimoji="1"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133815" y="4671967"/>
            <a:ext cx="11867684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fontAlgn="base">
              <a:buFont typeface="Arial" charset="0"/>
              <a:buChar char="•"/>
            </a:pPr>
            <a:r>
              <a:rPr lang="ko-KR" altLang="en-US" sz="2200" b="1" dirty="0">
                <a:solidFill>
                  <a:srgbClr val="C00000"/>
                </a:solidFill>
              </a:rPr>
              <a:t>행렬의 내적 구할 때 주의사항</a:t>
            </a:r>
          </a:p>
          <a:p>
            <a:pPr marL="1200150" lvl="2" indent="-285750" fontAlgn="base">
              <a:buFont typeface="Arial" charset="0"/>
              <a:buChar char="•"/>
            </a:pPr>
            <a:r>
              <a:rPr lang="ko-KR" altLang="en-US" b="1" dirty="0"/>
              <a:t>행렬의 형상</a:t>
            </a:r>
            <a:r>
              <a:rPr lang="en-US" altLang="ko-KR" b="1" dirty="0"/>
              <a:t>(shape)</a:t>
            </a:r>
            <a:r>
              <a:rPr lang="ko-KR" altLang="en-US" b="1" dirty="0"/>
              <a:t>이 중요</a:t>
            </a:r>
            <a:r>
              <a:rPr lang="en-US" altLang="ko-KR" b="1" dirty="0"/>
              <a:t>!</a:t>
            </a:r>
          </a:p>
          <a:p>
            <a:pPr marL="1657350" lvl="3" indent="-285750" fontAlgn="base">
              <a:buFont typeface="Arial" charset="0"/>
              <a:buChar char="•"/>
            </a:pPr>
            <a:r>
              <a:rPr lang="ko-KR" altLang="en-US" sz="1600" dirty="0"/>
              <a:t>행렬 </a:t>
            </a:r>
            <a:r>
              <a:rPr lang="en-US" altLang="ko-KR" sz="1600" dirty="0"/>
              <a:t>A</a:t>
            </a:r>
            <a:r>
              <a:rPr lang="ko-KR" altLang="en-US" sz="1600" dirty="0"/>
              <a:t>의 </a:t>
            </a:r>
            <a:r>
              <a:rPr lang="en-US" altLang="ko-KR" sz="1600" dirty="0"/>
              <a:t>1</a:t>
            </a:r>
            <a:r>
              <a:rPr lang="ko-KR" altLang="en-US" sz="1600" dirty="0"/>
              <a:t>번째 차원의 원소 수 </a:t>
            </a:r>
            <a:r>
              <a:rPr lang="en-US" altLang="ko-KR" sz="1600" dirty="0"/>
              <a:t>(</a:t>
            </a:r>
            <a:r>
              <a:rPr lang="ko-KR" altLang="en-US" sz="1600" dirty="0"/>
              <a:t>열 수</a:t>
            </a:r>
            <a:r>
              <a:rPr lang="en-US" altLang="ko-KR" sz="1600" dirty="0"/>
              <a:t>)</a:t>
            </a:r>
            <a:r>
              <a:rPr lang="ko-KR" altLang="en-US" sz="1600" dirty="0"/>
              <a:t>와 행렬 </a:t>
            </a:r>
            <a:r>
              <a:rPr lang="en-US" altLang="ko-KR" sz="1600" dirty="0"/>
              <a:t>B</a:t>
            </a:r>
            <a:r>
              <a:rPr lang="ko-KR" altLang="en-US" sz="1600" dirty="0"/>
              <a:t>의 </a:t>
            </a:r>
            <a:r>
              <a:rPr lang="en-US" altLang="ko-KR" sz="1600" dirty="0"/>
              <a:t>0</a:t>
            </a:r>
            <a:r>
              <a:rPr lang="ko-KR" altLang="en-US" sz="1600" dirty="0"/>
              <a:t>번째 차원의 원소 수</a:t>
            </a:r>
            <a:r>
              <a:rPr lang="en-US" altLang="ko-KR" sz="1600" dirty="0"/>
              <a:t>(</a:t>
            </a:r>
            <a:r>
              <a:rPr lang="ko-KR" altLang="en-US" sz="1600" dirty="0"/>
              <a:t>행 수</a:t>
            </a:r>
            <a:r>
              <a:rPr lang="en-US" altLang="ko-KR" sz="1600" dirty="0"/>
              <a:t>)</a:t>
            </a:r>
            <a:r>
              <a:rPr lang="ko-KR" altLang="en-US" sz="1600" dirty="0"/>
              <a:t>가 같아야 함</a:t>
            </a:r>
          </a:p>
          <a:p>
            <a:pPr marL="1200150" lvl="2" indent="-285750" fontAlgn="base">
              <a:buFont typeface="Arial" charset="0"/>
              <a:buChar char="•"/>
            </a:pPr>
            <a:r>
              <a:rPr lang="ko-KR" altLang="en-US" b="1" dirty="0"/>
              <a:t>다차원 배열을 곱하려면 두 행렬의 대응하는 차원의 원소 수를 일치시켜야 함</a:t>
            </a:r>
          </a:p>
          <a:p>
            <a:pPr marL="1657350" lvl="3" indent="-285750" fontAlgn="base">
              <a:buFont typeface="Arial" charset="0"/>
              <a:buChar char="•"/>
            </a:pPr>
            <a:r>
              <a:rPr lang="en-US" altLang="ko-KR" sz="1600" dirty="0"/>
              <a:t>A X B = C</a:t>
            </a:r>
            <a:r>
              <a:rPr lang="ko-KR" altLang="en-US" sz="1600" dirty="0"/>
              <a:t>일 때</a:t>
            </a:r>
            <a:r>
              <a:rPr lang="en-US" altLang="ko-KR" sz="1600" dirty="0"/>
              <a:t>, C</a:t>
            </a:r>
            <a:r>
              <a:rPr lang="ko-KR" altLang="en-US" sz="1600" dirty="0"/>
              <a:t>의 형상은 행렬 </a:t>
            </a:r>
            <a:r>
              <a:rPr lang="en-US" altLang="ko-KR" sz="1600" dirty="0"/>
              <a:t>A</a:t>
            </a:r>
            <a:r>
              <a:rPr lang="ko-KR" altLang="en-US" sz="1600" dirty="0"/>
              <a:t>의 행 수와 행렬 </a:t>
            </a:r>
            <a:r>
              <a:rPr lang="en-US" altLang="ko-KR" sz="1600" dirty="0"/>
              <a:t>B</a:t>
            </a:r>
            <a:r>
              <a:rPr lang="ko-KR" altLang="en-US" sz="1600" dirty="0"/>
              <a:t>의 열 수가 됨</a:t>
            </a:r>
            <a:r>
              <a:rPr lang="en-US" altLang="ko-KR" sz="1600" dirty="0"/>
              <a:t>!</a:t>
            </a:r>
          </a:p>
          <a:p>
            <a:pPr marL="1657350" lvl="3" indent="-285750" fontAlgn="base">
              <a:buFont typeface="Arial" charset="0"/>
              <a:buChar char="•"/>
            </a:pPr>
            <a:r>
              <a:rPr lang="en-US" altLang="ko-KR" sz="1600" dirty="0"/>
              <a:t>A(2</a:t>
            </a:r>
            <a:r>
              <a:rPr lang="ko-KR" altLang="en-US" sz="1600" dirty="0"/>
              <a:t>차원 배열</a:t>
            </a:r>
            <a:r>
              <a:rPr lang="en-US" altLang="ko-KR" sz="1600" dirty="0"/>
              <a:t>) X B(1</a:t>
            </a:r>
            <a:r>
              <a:rPr lang="ko-KR" altLang="en-US" sz="1600" dirty="0"/>
              <a:t>차원 배열</a:t>
            </a:r>
            <a:r>
              <a:rPr lang="en-US" altLang="ko-KR" sz="1600" dirty="0"/>
              <a:t>) = C(1</a:t>
            </a:r>
            <a:r>
              <a:rPr lang="ko-KR" altLang="en-US" sz="1600" dirty="0"/>
              <a:t>차원 배열</a:t>
            </a:r>
            <a:r>
              <a:rPr lang="en-US" altLang="ko-KR" sz="1600" dirty="0"/>
              <a:t>)</a:t>
            </a:r>
          </a:p>
          <a:p>
            <a:pPr marL="2114550" lvl="4" indent="-285750" fontAlgn="base">
              <a:buFont typeface="Arial" charset="0"/>
              <a:buChar char="•"/>
            </a:pPr>
            <a:r>
              <a:rPr lang="en-US" altLang="ko-KR" sz="1600" dirty="0"/>
              <a:t>A(3X2) * B(2) = C(3) </a:t>
            </a:r>
            <a:endParaRPr lang="ko-KR" altLang="en-US" sz="1600" dirty="0"/>
          </a:p>
        </p:txBody>
      </p:sp>
      <p:sp>
        <p:nvSpPr>
          <p:cNvPr id="8" name="해 7"/>
          <p:cNvSpPr/>
          <p:nvPr/>
        </p:nvSpPr>
        <p:spPr>
          <a:xfrm>
            <a:off x="7404410" y="114304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7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 smtClean="0"/>
              <a:t>3. </a:t>
            </a:r>
            <a:r>
              <a:rPr kumimoji="1" lang="ko-KR" altLang="en-US" dirty="0" smtClean="0"/>
              <a:t>다차원 배열의 계산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1538830"/>
            <a:ext cx="5523723" cy="4575175"/>
          </a:xfrm>
        </p:spPr>
        <p:txBody>
          <a:bodyPr>
            <a:normAutofit/>
          </a:bodyPr>
          <a:lstStyle/>
          <a:p>
            <a:endParaRPr lang="ko-KR" altLang="en-US" dirty="0"/>
          </a:p>
          <a:p>
            <a:pPr lvl="1" fontAlgn="base"/>
            <a:r>
              <a:rPr lang="ko-KR" altLang="en-US" b="1" dirty="0"/>
              <a:t>신경망의 내적</a:t>
            </a:r>
          </a:p>
          <a:p>
            <a:pPr lvl="2" fontAlgn="base"/>
            <a:r>
              <a:rPr lang="ko-KR" altLang="en-US" b="1" dirty="0"/>
              <a:t>행렬의 곱으로 신경망의 계산을 수행</a:t>
            </a:r>
          </a:p>
          <a:p>
            <a:pPr lvl="3" fontAlgn="base"/>
            <a:r>
              <a:rPr lang="ko-KR" altLang="en-US" dirty="0"/>
              <a:t>이 신경망은 편향과 활성화 함수를 생략하고 가중치만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pPr lvl="3" fontAlgn="base"/>
            <a:endParaRPr lang="ko-KR" altLang="en-US" dirty="0"/>
          </a:p>
          <a:p>
            <a:pPr lvl="3" fontAlgn="base"/>
            <a:r>
              <a:rPr lang="ko-KR" altLang="en-US" dirty="0"/>
              <a:t>구현에서도 </a:t>
            </a:r>
            <a:r>
              <a:rPr lang="en-US" altLang="ko-KR" dirty="0"/>
              <a:t>X, W, Y</a:t>
            </a:r>
            <a:r>
              <a:rPr lang="ko-KR" altLang="en-US" dirty="0"/>
              <a:t>주의</a:t>
            </a:r>
            <a:r>
              <a:rPr lang="en-US" altLang="ko-KR" dirty="0"/>
              <a:t>!</a:t>
            </a:r>
          </a:p>
          <a:p>
            <a:pPr lvl="4" fontAlgn="base"/>
            <a:r>
              <a:rPr lang="en-US" altLang="ko-KR" b="1" dirty="0"/>
              <a:t>X, W</a:t>
            </a:r>
            <a:r>
              <a:rPr lang="ko-KR" altLang="en-US" b="1" dirty="0"/>
              <a:t>의 대응하는 차원의 원소 수가 같아야 하는 것</a:t>
            </a:r>
            <a:r>
              <a:rPr lang="en-US" altLang="ko-KR" b="1" dirty="0" smtClean="0"/>
              <a:t>!!!</a:t>
            </a:r>
            <a:endParaRPr lang="en-US" altLang="ko-KR" b="1" dirty="0" smtClean="0"/>
          </a:p>
          <a:p>
            <a:pPr lvl="4" fontAlgn="base"/>
            <a:endParaRPr lang="ko-KR" altLang="en-US" dirty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pic>
        <p:nvPicPr>
          <p:cNvPr id="51202" name="Picture 2" descr="렬의 곱으로 신경망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83" y="1962041"/>
            <a:ext cx="6825717" cy="389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상자 5"/>
          <p:cNvSpPr txBox="1"/>
          <p:nvPr/>
        </p:nvSpPr>
        <p:spPr>
          <a:xfrm>
            <a:off x="8490857" y="6245810"/>
            <a:ext cx="35106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/>
              <a:t>multi-rank </a:t>
            </a:r>
            <a:r>
              <a:rPr kumimoji="1" lang="en-US" altLang="ko-KR" sz="1600" b="1" dirty="0" err="1"/>
              <a:t>array.ipynb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966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4</a:t>
            </a:r>
            <a:r>
              <a:rPr kumimoji="1" lang="en-US" altLang="ko-KR" dirty="0" smtClean="0"/>
              <a:t>. </a:t>
            </a:r>
            <a:r>
              <a:rPr kumimoji="1" lang="en-US" altLang="ko-KR" dirty="0"/>
              <a:t>3</a:t>
            </a:r>
            <a:r>
              <a:rPr kumimoji="1" lang="ko-KR" altLang="en-US" dirty="0"/>
              <a:t>층 신경망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839912"/>
            <a:ext cx="8116393" cy="4575175"/>
          </a:xfrm>
        </p:spPr>
        <p:txBody>
          <a:bodyPr>
            <a:normAutofit/>
          </a:bodyPr>
          <a:lstStyle/>
          <a:p>
            <a:pPr lvl="1" fontAlgn="base"/>
            <a:r>
              <a:rPr lang="ko-KR" altLang="en-US" b="1" dirty="0" smtClean="0"/>
              <a:t>표기법 </a:t>
            </a:r>
            <a:r>
              <a:rPr lang="ko-KR" altLang="en-US" b="1" dirty="0"/>
              <a:t>설명 </a:t>
            </a:r>
            <a:r>
              <a:rPr lang="en-US" altLang="ko-KR" b="1" dirty="0"/>
              <a:t>&amp; </a:t>
            </a:r>
            <a:r>
              <a:rPr lang="ko-KR" altLang="en-US" b="1" dirty="0" smtClean="0"/>
              <a:t>개괄</a:t>
            </a:r>
            <a:endParaRPr lang="ko-KR" altLang="en-US" dirty="0"/>
          </a:p>
          <a:p>
            <a:pPr lvl="2" fontAlgn="base"/>
            <a:r>
              <a:rPr lang="ko-KR" altLang="en-US" dirty="0"/>
              <a:t>입력부터 출력까지의 처리</a:t>
            </a:r>
            <a:r>
              <a:rPr lang="en-US" altLang="ko-KR" dirty="0"/>
              <a:t>(</a:t>
            </a:r>
            <a:r>
              <a:rPr lang="ko-KR" altLang="en-US" dirty="0"/>
              <a:t>순방향 처리</a:t>
            </a:r>
            <a:r>
              <a:rPr lang="en-US" altLang="ko-KR" dirty="0"/>
              <a:t>) → </a:t>
            </a:r>
            <a:r>
              <a:rPr lang="ko-KR" altLang="en-US" dirty="0"/>
              <a:t>넘파이의 다차원 배열 사용</a:t>
            </a:r>
          </a:p>
          <a:p>
            <a:pPr lvl="3" fontAlgn="base"/>
            <a:r>
              <a:rPr lang="ko-KR" altLang="en-US" dirty="0"/>
              <a:t>신경망에서의 계산을 행렬 계산으로 정리 가능</a:t>
            </a:r>
          </a:p>
          <a:p>
            <a:pPr lvl="4" fontAlgn="base"/>
            <a:r>
              <a:rPr lang="ko-KR" altLang="en-US" dirty="0"/>
              <a:t>신경망 각 층의 계산은 행렬의 내적으로 처리할 수 있음</a:t>
            </a:r>
            <a:r>
              <a:rPr lang="en-US" altLang="ko-KR" dirty="0"/>
              <a:t>!</a:t>
            </a:r>
          </a:p>
          <a:p>
            <a:endParaRPr lang="ko-KR" altLang="en-US" dirty="0"/>
          </a:p>
          <a:p>
            <a:pPr lvl="3" fontAlgn="base"/>
            <a:r>
              <a:rPr lang="en-US" altLang="ko-KR" dirty="0"/>
              <a:t>(1)</a:t>
            </a:r>
            <a:r>
              <a:rPr lang="ko-KR" altLang="en-US" dirty="0"/>
              <a:t>에 있는 것은 해당 층의 가중치</a:t>
            </a:r>
            <a:r>
              <a:rPr lang="en-US" altLang="ko-KR" dirty="0"/>
              <a:t>, </a:t>
            </a:r>
            <a:r>
              <a:rPr lang="ko-KR" altLang="en-US" dirty="0"/>
              <a:t>해당 층의 뉴런임을 뜻하는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3" fontAlgn="base"/>
            <a:endParaRPr lang="ko-KR" altLang="en-US" dirty="0"/>
          </a:p>
          <a:p>
            <a:pPr lvl="3" fontAlgn="base"/>
            <a:r>
              <a:rPr lang="ko-KR" altLang="en-US" dirty="0"/>
              <a:t>아래에 있는 것은 다음 층 뉴런과 앞 층 뉴런의 인덱스 → 순서는 책마다 바뀔 수 있음으로 주의</a:t>
            </a:r>
          </a:p>
          <a:p>
            <a:pPr lvl="4" fontAlgn="base"/>
            <a:r>
              <a:rPr lang="ko-KR" altLang="en-US" dirty="0"/>
              <a:t>위의 예시는 앞 층 뉴런과 다음 층 뉴런의 순서임</a:t>
            </a:r>
            <a:r>
              <a:rPr lang="en-US" altLang="ko-KR" dirty="0"/>
              <a:t>!</a:t>
            </a:r>
          </a:p>
          <a:p>
            <a:pPr lvl="2" fontAlgn="base"/>
            <a:endParaRPr lang="en-US" altLang="ko-KR" dirty="0" smtClean="0"/>
          </a:p>
          <a:p>
            <a:pPr lvl="2" fontAlgn="base"/>
            <a:endParaRPr lang="ko-KR" altLang="en-US" dirty="0"/>
          </a:p>
          <a:p>
            <a:pPr lvl="2" fontAlgn="base"/>
            <a:endParaRPr lang="en-US" altLang="ko-KR" dirty="0" smtClean="0"/>
          </a:p>
          <a:p>
            <a:pPr lvl="4" fontAlgn="base"/>
            <a:endParaRPr lang="ko-KR" altLang="en-US" dirty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pic>
        <p:nvPicPr>
          <p:cNvPr id="52226" name="Picture 2" descr="층 신경망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626" y="2170397"/>
            <a:ext cx="3385774" cy="165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8" name="Picture 4" descr="경망 표시 가중치 뉴런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626" y="3974608"/>
            <a:ext cx="2881896" cy="215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텍스트 상자 6"/>
          <p:cNvSpPr txBox="1"/>
          <p:nvPr/>
        </p:nvSpPr>
        <p:spPr>
          <a:xfrm>
            <a:off x="8116393" y="6245810"/>
            <a:ext cx="3885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/>
              <a:t>3step_neural_net.ipynb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287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4</a:t>
            </a:r>
            <a:r>
              <a:rPr kumimoji="1" lang="en-US" altLang="ko-KR" dirty="0" smtClean="0"/>
              <a:t>. </a:t>
            </a:r>
            <a:r>
              <a:rPr kumimoji="1" lang="en-US" altLang="ko-KR" dirty="0"/>
              <a:t>3</a:t>
            </a:r>
            <a:r>
              <a:rPr kumimoji="1" lang="ko-KR" altLang="en-US" dirty="0"/>
              <a:t>층 신경망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929111"/>
            <a:ext cx="6912770" cy="4928889"/>
          </a:xfrm>
        </p:spPr>
        <p:txBody>
          <a:bodyPr>
            <a:normAutofit/>
          </a:bodyPr>
          <a:lstStyle/>
          <a:p>
            <a:pPr lvl="1" fontAlgn="base"/>
            <a:r>
              <a:rPr lang="ko-KR" altLang="en-US" b="1" dirty="0" smtClean="0"/>
              <a:t>각 </a:t>
            </a:r>
            <a:r>
              <a:rPr lang="ko-KR" altLang="en-US" b="1" dirty="0"/>
              <a:t>층의 신호 전달 구현하기</a:t>
            </a:r>
          </a:p>
          <a:p>
            <a:pPr lvl="2" fontAlgn="base"/>
            <a:r>
              <a:rPr lang="ko-KR" altLang="en-US" dirty="0"/>
              <a:t>‘</a:t>
            </a:r>
            <a:r>
              <a:rPr lang="en-US" altLang="ko-KR" dirty="0"/>
              <a:t>1</a:t>
            </a:r>
            <a:r>
              <a:rPr lang="ko-KR" altLang="en-US" dirty="0"/>
              <a:t>층의 첫 번째 뉴런’으로 가는 </a:t>
            </a:r>
            <a:r>
              <a:rPr lang="ko-KR" altLang="en-US" dirty="0" smtClean="0"/>
              <a:t>신호</a:t>
            </a:r>
            <a:endParaRPr lang="is-IS" altLang="ko-KR" dirty="0"/>
          </a:p>
          <a:p>
            <a:pPr lvl="3" fontAlgn="base"/>
            <a:r>
              <a:rPr lang="ko-KR" altLang="is-IS" b="1" dirty="0"/>
              <a:t>편향을 뜻하는 뉴런 </a:t>
            </a:r>
            <a:r>
              <a:rPr lang="is-IS" altLang="ko-KR" b="1" dirty="0"/>
              <a:t>1</a:t>
            </a:r>
            <a:r>
              <a:rPr lang="ko-KR" altLang="is-IS" b="1" dirty="0"/>
              <a:t>을 추가</a:t>
            </a:r>
            <a:r>
              <a:rPr lang="is-IS" altLang="ko-KR" b="1" dirty="0"/>
              <a:t>, </a:t>
            </a:r>
            <a:r>
              <a:rPr lang="ko-KR" altLang="is-IS" b="1" dirty="0"/>
              <a:t>편향은 오른쪽 아래 인덱스가 하나밖에 없다는 것 주의</a:t>
            </a:r>
            <a:r>
              <a:rPr lang="is-IS" altLang="ko-KR" b="1" dirty="0"/>
              <a:t>! </a:t>
            </a:r>
            <a:r>
              <a:rPr lang="is-IS" altLang="ko-KR" dirty="0"/>
              <a:t>== </a:t>
            </a:r>
            <a:r>
              <a:rPr lang="ko-KR" altLang="is-IS" dirty="0"/>
              <a:t>앞 층의 편향 뉴런이 하나뿐이기 때문임</a:t>
            </a:r>
          </a:p>
          <a:p>
            <a:pPr lvl="3" fontAlgn="base"/>
            <a:endParaRPr lang="is-IS" altLang="ko-KR" dirty="0" smtClean="0"/>
          </a:p>
          <a:p>
            <a:pPr lvl="3" fontAlgn="base"/>
            <a:endParaRPr lang="is-IS" altLang="ko-KR" dirty="0"/>
          </a:p>
          <a:p>
            <a:pPr lvl="3" fontAlgn="base"/>
            <a:r>
              <a:rPr lang="ko-KR" altLang="is-IS" dirty="0" smtClean="0"/>
              <a:t>가중치를 </a:t>
            </a:r>
            <a:r>
              <a:rPr lang="ko-KR" altLang="is-IS" dirty="0"/>
              <a:t>곱한 신호 두 개와 편향을 합한 것</a:t>
            </a:r>
          </a:p>
          <a:p>
            <a:pPr lvl="4" fontAlgn="base"/>
            <a:r>
              <a:rPr lang="ko-KR" altLang="is-IS" dirty="0"/>
              <a:t>여기서 행렬의 내적을 이용하면 </a:t>
            </a:r>
            <a:r>
              <a:rPr lang="is-IS" altLang="ko-KR" dirty="0"/>
              <a:t>1</a:t>
            </a:r>
            <a:r>
              <a:rPr lang="ko-KR" altLang="is-IS" dirty="0"/>
              <a:t>층의 ‘가중치 부분’ 간소화</a:t>
            </a:r>
          </a:p>
          <a:p>
            <a:pPr lvl="4" fontAlgn="base"/>
            <a:r>
              <a:rPr lang="is-IS" altLang="ko-KR" dirty="0" smtClean="0"/>
              <a:t>W1</a:t>
            </a:r>
            <a:r>
              <a:rPr lang="ko-KR" altLang="is-IS" dirty="0"/>
              <a:t>은 </a:t>
            </a:r>
            <a:r>
              <a:rPr lang="is-IS" altLang="ko-KR" dirty="0"/>
              <a:t>2-3</a:t>
            </a:r>
            <a:r>
              <a:rPr lang="ko-KR" altLang="is-IS" dirty="0"/>
              <a:t>행렬</a:t>
            </a:r>
            <a:r>
              <a:rPr lang="is-IS" altLang="ko-KR" dirty="0"/>
              <a:t>, X</a:t>
            </a:r>
            <a:r>
              <a:rPr lang="ko-KR" altLang="is-IS" dirty="0"/>
              <a:t>는 원소가 </a:t>
            </a:r>
            <a:r>
              <a:rPr lang="is-IS" altLang="ko-KR" dirty="0"/>
              <a:t>2</a:t>
            </a:r>
            <a:r>
              <a:rPr lang="ko-KR" altLang="is-IS" dirty="0"/>
              <a:t>개인 </a:t>
            </a:r>
            <a:r>
              <a:rPr lang="is-IS" altLang="ko-KR" dirty="0"/>
              <a:t>1</a:t>
            </a:r>
            <a:r>
              <a:rPr lang="ko-KR" altLang="is-IS" dirty="0"/>
              <a:t>차원 배열 → </a:t>
            </a:r>
            <a:r>
              <a:rPr lang="is-IS" altLang="ko-KR" dirty="0"/>
              <a:t>W1</a:t>
            </a:r>
            <a:r>
              <a:rPr lang="ko-KR" altLang="is-IS" dirty="0"/>
              <a:t>과 </a:t>
            </a:r>
            <a:r>
              <a:rPr lang="is-IS" altLang="ko-KR" dirty="0"/>
              <a:t>X</a:t>
            </a:r>
            <a:r>
              <a:rPr lang="ko-KR" altLang="is-IS" dirty="0"/>
              <a:t>의 대응하는 차원의 원소 수 </a:t>
            </a:r>
            <a:r>
              <a:rPr lang="ko-KR" altLang="is-IS" dirty="0" smtClean="0"/>
              <a:t>일치</a:t>
            </a:r>
            <a:endParaRPr lang="ko-KR" altLang="en-US" dirty="0"/>
          </a:p>
          <a:p>
            <a:pPr lvl="2" fontAlgn="base"/>
            <a:endParaRPr lang="en-US" altLang="ko-KR" dirty="0" smtClean="0"/>
          </a:p>
          <a:p>
            <a:pPr lvl="4" fontAlgn="base"/>
            <a:endParaRPr lang="ko-KR" altLang="en-US" dirty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pic>
        <p:nvPicPr>
          <p:cNvPr id="53250" name="Picture 2" descr="력층에서 1층 편향 신경망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795" y="4044038"/>
            <a:ext cx="3862873" cy="212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32" y="3532773"/>
            <a:ext cx="3759200" cy="431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869" y="2035125"/>
            <a:ext cx="2411462" cy="2158203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8116393" y="6245810"/>
            <a:ext cx="3885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/>
              <a:t>3step_neural_net.ipynb</a:t>
            </a:r>
            <a:endParaRPr kumimoji="1" lang="ko-KR" altLang="en-US" sz="1600" b="1" dirty="0"/>
          </a:p>
        </p:txBody>
      </p:sp>
      <p:sp>
        <p:nvSpPr>
          <p:cNvPr id="9" name="해 8"/>
          <p:cNvSpPr/>
          <p:nvPr/>
        </p:nvSpPr>
        <p:spPr>
          <a:xfrm>
            <a:off x="7404410" y="114304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7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4</a:t>
            </a:r>
            <a:r>
              <a:rPr kumimoji="1" lang="en-US" altLang="ko-KR" dirty="0" smtClean="0"/>
              <a:t>. </a:t>
            </a:r>
            <a:r>
              <a:rPr kumimoji="1" lang="en-US" altLang="ko-KR" dirty="0"/>
              <a:t>3</a:t>
            </a:r>
            <a:r>
              <a:rPr kumimoji="1" lang="ko-KR" altLang="en-US" dirty="0"/>
              <a:t>층 신경망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358" y="2009189"/>
            <a:ext cx="6937842" cy="4575175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</a:t>
            </a:r>
            <a:r>
              <a:rPr lang="ko-KR" altLang="en-US" sz="2400" b="1" dirty="0"/>
              <a:t>층의 활성화 함수에서의 </a:t>
            </a:r>
            <a:r>
              <a:rPr lang="ko-KR" altLang="en-US" sz="2400" b="1" dirty="0" smtClean="0"/>
              <a:t>처리</a:t>
            </a:r>
            <a:endParaRPr lang="ko-KR" altLang="en-US" sz="2400" b="1" dirty="0"/>
          </a:p>
          <a:p>
            <a:pPr lvl="2" fontAlgn="base"/>
            <a:r>
              <a:rPr lang="ko-KR" altLang="en-US" sz="1800" dirty="0"/>
              <a:t>은닉층에서의 가중치 합</a:t>
            </a:r>
            <a:r>
              <a:rPr lang="en-US" altLang="ko-KR" sz="1800" dirty="0"/>
              <a:t>(</a:t>
            </a:r>
            <a:r>
              <a:rPr lang="ko-KR" altLang="en-US" sz="1800" dirty="0"/>
              <a:t>가중 신호와 편향의 총합</a:t>
            </a:r>
            <a:r>
              <a:rPr lang="en-US" altLang="ko-KR" sz="1800" dirty="0"/>
              <a:t>)</a:t>
            </a:r>
            <a:r>
              <a:rPr lang="ko-KR" altLang="en-US" sz="1800" dirty="0"/>
              <a:t>을 </a:t>
            </a:r>
            <a:r>
              <a:rPr lang="en-US" altLang="ko-KR" sz="1800" dirty="0"/>
              <a:t>a</a:t>
            </a:r>
            <a:r>
              <a:rPr lang="ko-KR" altLang="en-US" sz="1800" dirty="0"/>
              <a:t>로 표기하고 활성화 함수 </a:t>
            </a:r>
            <a:r>
              <a:rPr lang="en-US" altLang="ko-KR" sz="1800" dirty="0"/>
              <a:t>h()</a:t>
            </a:r>
            <a:r>
              <a:rPr lang="ko-KR" altLang="en-US" sz="1800" dirty="0"/>
              <a:t>로 변환된 신호를 </a:t>
            </a:r>
            <a:r>
              <a:rPr lang="en-US" altLang="ko-KR" sz="1800" dirty="0"/>
              <a:t>z</a:t>
            </a:r>
            <a:r>
              <a:rPr lang="ko-KR" altLang="en-US" sz="1800" dirty="0"/>
              <a:t>로 </a:t>
            </a:r>
            <a:r>
              <a:rPr lang="ko-KR" altLang="en-US" sz="1800" dirty="0" smtClean="0"/>
              <a:t>표기</a:t>
            </a:r>
            <a:endParaRPr lang="en-US" altLang="ko-KR" sz="1800" dirty="0" smtClean="0"/>
          </a:p>
          <a:p>
            <a:pPr lvl="2" fontAlgn="base"/>
            <a:endParaRPr lang="ko-KR" altLang="en-US" sz="1800" dirty="0"/>
          </a:p>
          <a:p>
            <a:pPr lvl="2" fontAlgn="base"/>
            <a:r>
              <a:rPr lang="ko-KR" altLang="en-US" sz="1800" dirty="0"/>
              <a:t>예시 </a:t>
            </a:r>
            <a:r>
              <a:rPr lang="en-US" altLang="ko-KR" sz="1800" dirty="0"/>
              <a:t>- </a:t>
            </a:r>
            <a:r>
              <a:rPr lang="ko-KR" altLang="en-US" sz="1800" dirty="0"/>
              <a:t>활성화 함수를 시그모이드 함수 썼을 경우</a:t>
            </a:r>
          </a:p>
          <a:p>
            <a:pPr lvl="3" fontAlgn="base"/>
            <a:r>
              <a:rPr lang="ko-KR" altLang="en-US" sz="1600" dirty="0"/>
              <a:t>넘파이 배열을 받아 같은 수의 원소로 구성된 넘파이 배열을 </a:t>
            </a:r>
            <a:r>
              <a:rPr lang="ko-KR" altLang="en-US" sz="1600" dirty="0" smtClean="0"/>
              <a:t>반환</a:t>
            </a:r>
            <a:endParaRPr lang="en-US" altLang="ko-KR" sz="1600" dirty="0" smtClean="0"/>
          </a:p>
          <a:p>
            <a:pPr lvl="3" fontAlgn="base"/>
            <a:endParaRPr lang="ko-KR" altLang="en-US" sz="1600" dirty="0"/>
          </a:p>
          <a:p>
            <a:pPr fontAlgn="base"/>
            <a:r>
              <a:rPr lang="en-US" altLang="ko-KR" sz="2400" b="1" dirty="0"/>
              <a:t>1</a:t>
            </a:r>
            <a:r>
              <a:rPr lang="ko-KR" altLang="en-US" sz="2400" b="1" dirty="0"/>
              <a:t>층에서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층으로 가는 </a:t>
            </a:r>
            <a:r>
              <a:rPr lang="ko-KR" altLang="en-US" sz="2400" b="1" dirty="0" smtClean="0"/>
              <a:t>과정</a:t>
            </a:r>
            <a:endParaRPr lang="ko-KR" altLang="en-US" sz="2000" dirty="0"/>
          </a:p>
          <a:p>
            <a:pPr lvl="2" fontAlgn="base"/>
            <a:r>
              <a:rPr lang="en-US" altLang="ko-KR" sz="1800" dirty="0"/>
              <a:t>1</a:t>
            </a:r>
            <a:r>
              <a:rPr lang="ko-KR" altLang="en-US" sz="1800" dirty="0"/>
              <a:t>층의 출력 </a:t>
            </a:r>
            <a:r>
              <a:rPr lang="en-US" altLang="ko-KR" sz="1800" dirty="0"/>
              <a:t>Z1</a:t>
            </a:r>
            <a:r>
              <a:rPr lang="ko-KR" altLang="en-US" sz="1800" dirty="0"/>
              <a:t>이 </a:t>
            </a:r>
            <a:r>
              <a:rPr lang="en-US" altLang="ko-KR" sz="1800" dirty="0"/>
              <a:t>2</a:t>
            </a:r>
            <a:r>
              <a:rPr lang="ko-KR" altLang="en-US" sz="1800" dirty="0"/>
              <a:t>층의 입력이 된다는 점을 제외하면 앞선 방법과 같음</a:t>
            </a:r>
          </a:p>
          <a:p>
            <a:pPr lvl="1"/>
            <a:endParaRPr lang="en-US" altLang="ko-KR" sz="2000" dirty="0" smtClean="0"/>
          </a:p>
          <a:p>
            <a:pPr lvl="2" fontAlgn="base"/>
            <a:endParaRPr lang="ko-KR" altLang="en-US" sz="1800" dirty="0"/>
          </a:p>
          <a:p>
            <a:pPr lvl="2" fontAlgn="base"/>
            <a:endParaRPr lang="en-US" altLang="ko-KR" sz="1800" dirty="0" smtClean="0"/>
          </a:p>
          <a:p>
            <a:pPr lvl="4" fontAlgn="base"/>
            <a:endParaRPr lang="ko-KR" altLang="en-US" sz="1600" dirty="0"/>
          </a:p>
          <a:p>
            <a:pPr lvl="3" fontAlgn="base"/>
            <a:endParaRPr lang="en-US" altLang="ko-KR" sz="1600" dirty="0"/>
          </a:p>
          <a:p>
            <a:pPr lvl="3" fontAlgn="base"/>
            <a:endParaRPr lang="en-US" altLang="ko-KR" sz="1600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pic>
        <p:nvPicPr>
          <p:cNvPr id="54274" name="Picture 2" descr="력층에서 1층 활성화 함수 신경망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6" y="2662294"/>
            <a:ext cx="4116452" cy="271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상자 5"/>
          <p:cNvSpPr txBox="1"/>
          <p:nvPr/>
        </p:nvSpPr>
        <p:spPr>
          <a:xfrm>
            <a:off x="8116393" y="6245810"/>
            <a:ext cx="3885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/>
              <a:t>3step_neural_net.ipynb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8330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4</a:t>
            </a:r>
            <a:r>
              <a:rPr kumimoji="1" lang="en-US" altLang="ko-KR" dirty="0" smtClean="0"/>
              <a:t>. </a:t>
            </a:r>
            <a:r>
              <a:rPr kumimoji="1" lang="en-US" altLang="ko-KR" dirty="0"/>
              <a:t>3</a:t>
            </a:r>
            <a:r>
              <a:rPr kumimoji="1" lang="ko-KR" altLang="en-US" dirty="0"/>
              <a:t>층 신경망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533401" y="1922067"/>
            <a:ext cx="12534899" cy="4575175"/>
          </a:xfrm>
        </p:spPr>
        <p:txBody>
          <a:bodyPr>
            <a:normAutofit/>
          </a:bodyPr>
          <a:lstStyle/>
          <a:p>
            <a:pPr lvl="2" fontAlgn="base"/>
            <a:r>
              <a:rPr lang="en-US" altLang="ko-KR" sz="2400" b="1" dirty="0" smtClean="0"/>
              <a:t>2</a:t>
            </a:r>
            <a:r>
              <a:rPr lang="ko-KR" altLang="en-US" sz="2400" b="1" dirty="0"/>
              <a:t>층에서 출력층으로의 신호 </a:t>
            </a:r>
            <a:r>
              <a:rPr lang="ko-KR" altLang="en-US" sz="2400" b="1" dirty="0" smtClean="0"/>
              <a:t>전달</a:t>
            </a:r>
            <a:endParaRPr lang="ko-KR" altLang="en-US" dirty="0"/>
          </a:p>
          <a:p>
            <a:pPr lvl="3" fontAlgn="base"/>
            <a:r>
              <a:rPr lang="ko-KR" altLang="en-US" dirty="0"/>
              <a:t>항등 함수인 </a:t>
            </a:r>
            <a:r>
              <a:rPr lang="en-US" altLang="ko-KR" dirty="0" err="1"/>
              <a:t>identity_function</a:t>
            </a:r>
            <a:r>
              <a:rPr lang="en-US" altLang="ko-KR" dirty="0"/>
              <a:t>()</a:t>
            </a:r>
            <a:r>
              <a:rPr lang="ko-KR" altLang="en-US" dirty="0"/>
              <a:t>을 출력층의 활성화 함수로 이용</a:t>
            </a:r>
            <a:r>
              <a:rPr lang="en-US" altLang="ko-KR" dirty="0"/>
              <a:t>, </a:t>
            </a:r>
            <a:r>
              <a:rPr lang="ko-KR" altLang="en-US" dirty="0"/>
              <a:t>항등 함수는 입력을 그대로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3" fontAlgn="base"/>
            <a:endParaRPr lang="en-US" altLang="ko-KR" dirty="0" smtClean="0"/>
          </a:p>
          <a:p>
            <a:pPr lvl="4" fontAlgn="base"/>
            <a:r>
              <a:rPr lang="ko-KR" altLang="en-US" dirty="0" smtClean="0"/>
              <a:t>은닉층의 </a:t>
            </a:r>
            <a:r>
              <a:rPr lang="ko-KR" altLang="en-US" dirty="0"/>
              <a:t>활성화 함수와 출력층의 활성화 함수를 구분하기 위한 </a:t>
            </a:r>
            <a:r>
              <a:rPr lang="ko-KR" altLang="en-US" dirty="0" smtClean="0"/>
              <a:t>것임</a:t>
            </a:r>
            <a:endParaRPr lang="en-US" altLang="ko-KR" dirty="0" smtClean="0"/>
          </a:p>
          <a:p>
            <a:pPr lvl="4" fontAlgn="base"/>
            <a:endParaRPr lang="ko-KR" altLang="en-US" dirty="0"/>
          </a:p>
          <a:p>
            <a:pPr lvl="4" fontAlgn="base"/>
            <a:r>
              <a:rPr lang="ko-KR" altLang="en-US" sz="2000" b="1" dirty="0"/>
              <a:t>주의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출력층의 활성화 함수는 풀고자 하는 문제의 성질에 맞게 정함</a:t>
            </a:r>
          </a:p>
          <a:p>
            <a:pPr lvl="5" fontAlgn="base"/>
            <a:r>
              <a:rPr lang="ko-KR" altLang="en-US" sz="2000" b="1" dirty="0">
                <a:solidFill>
                  <a:srgbClr val="C00000"/>
                </a:solidFill>
              </a:rPr>
              <a:t>예를 들어 회귀에는 항등 함수를</a:t>
            </a:r>
            <a:r>
              <a:rPr lang="en-US" altLang="ko-KR" sz="2000" b="1" dirty="0">
                <a:solidFill>
                  <a:srgbClr val="C00000"/>
                </a:solidFill>
              </a:rPr>
              <a:t>, 2</a:t>
            </a:r>
            <a:r>
              <a:rPr lang="ko-KR" altLang="en-US" sz="2000" b="1" dirty="0">
                <a:solidFill>
                  <a:srgbClr val="C00000"/>
                </a:solidFill>
              </a:rPr>
              <a:t>클래스 분류에는 시그모이드 함수를</a:t>
            </a:r>
            <a:r>
              <a:rPr lang="en-US" altLang="ko-KR" sz="2000" b="1" dirty="0">
                <a:solidFill>
                  <a:srgbClr val="C00000"/>
                </a:solidFill>
              </a:rPr>
              <a:t>, </a:t>
            </a:r>
            <a:r>
              <a:rPr lang="ko-KR" altLang="en-US" sz="2000" b="1" dirty="0">
                <a:solidFill>
                  <a:srgbClr val="C00000"/>
                </a:solidFill>
              </a:rPr>
              <a:t>다중 클래스 분류에는 소프트맥스 함수를 사용하는 것이 일반적</a:t>
            </a:r>
          </a:p>
          <a:p>
            <a:pPr lvl="1"/>
            <a:endParaRPr lang="en-US" altLang="ko-KR" dirty="0" smtClean="0"/>
          </a:p>
          <a:p>
            <a:pPr lvl="2" fontAlgn="base"/>
            <a:endParaRPr lang="ko-KR" altLang="en-US" dirty="0"/>
          </a:p>
          <a:p>
            <a:pPr lvl="2" fontAlgn="base"/>
            <a:endParaRPr lang="en-US" altLang="ko-KR" dirty="0" smtClean="0"/>
          </a:p>
          <a:p>
            <a:pPr lvl="4" fontAlgn="base"/>
            <a:endParaRPr lang="ko-KR" altLang="en-US" dirty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116393" y="6245810"/>
            <a:ext cx="3885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/>
              <a:t>3step_neural_net.ipynb</a:t>
            </a:r>
            <a:endParaRPr kumimoji="1" lang="ko-KR" altLang="en-US" sz="1600" b="1" dirty="0"/>
          </a:p>
        </p:txBody>
      </p:sp>
      <p:sp>
        <p:nvSpPr>
          <p:cNvPr id="6" name="해 5"/>
          <p:cNvSpPr/>
          <p:nvPr/>
        </p:nvSpPr>
        <p:spPr>
          <a:xfrm>
            <a:off x="7404410" y="114304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336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1. </a:t>
            </a:r>
            <a:r>
              <a:rPr kumimoji="1" lang="ko-KR" altLang="en-US" sz="1600" b="1" dirty="0" smtClean="0"/>
              <a:t>헬로 파이썬</a:t>
            </a:r>
            <a:endParaRPr kumimoji="1" lang="ko-KR" altLang="en-US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614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514724"/>
            <a:ext cx="121920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1414458" y="2728918"/>
            <a:ext cx="9358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 smtClean="0"/>
              <a:t>[	Chapter 3. </a:t>
            </a:r>
          </a:p>
          <a:p>
            <a:pPr algn="r"/>
            <a:r>
              <a:rPr kumimoji="1" lang="ko-KR" altLang="en-US" sz="4800" b="1" dirty="0" smtClean="0">
                <a:solidFill>
                  <a:schemeClr val="bg1"/>
                </a:solidFill>
              </a:rPr>
              <a:t>신경망</a:t>
            </a:r>
            <a:r>
              <a:rPr kumimoji="1" lang="en-US" altLang="ko-KR" sz="4800" b="1" dirty="0" smtClean="0">
                <a:solidFill>
                  <a:schemeClr val="bg1"/>
                </a:solidFill>
              </a:rPr>
              <a:t>	</a:t>
            </a:r>
            <a:r>
              <a:rPr kumimoji="1" lang="ko-KR" altLang="en-US" sz="4800" b="1" dirty="0" smtClean="0">
                <a:solidFill>
                  <a:schemeClr val="bg1"/>
                </a:solidFill>
              </a:rPr>
              <a:t>  </a:t>
            </a:r>
            <a:r>
              <a:rPr kumimoji="1" lang="en-US" altLang="ko-KR" sz="4800" b="1" dirty="0" smtClean="0">
                <a:solidFill>
                  <a:schemeClr val="bg1"/>
                </a:solidFill>
              </a:rPr>
              <a:t>]</a:t>
            </a:r>
            <a:endParaRPr kumimoji="1"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6426993" y="4400544"/>
            <a:ext cx="52030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2000" b="1" dirty="0" smtClean="0">
                <a:solidFill>
                  <a:schemeClr val="bg1"/>
                </a:solidFill>
              </a:rPr>
              <a:t>퍼셉트론에서 신경망으로</a:t>
            </a:r>
            <a:endParaRPr kumimoji="1"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sz="2000" b="1" dirty="0" smtClean="0">
                <a:solidFill>
                  <a:schemeClr val="bg1"/>
                </a:solidFill>
              </a:rPr>
              <a:t>활성수 함수</a:t>
            </a:r>
            <a:endParaRPr kumimoji="1"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sz="2000" b="1" dirty="0" smtClean="0">
                <a:solidFill>
                  <a:schemeClr val="bg1"/>
                </a:solidFill>
              </a:rPr>
              <a:t>다차원 배열의 계산</a:t>
            </a:r>
            <a:endParaRPr kumimoji="1"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ko-KR" sz="2000" b="1" dirty="0" smtClean="0">
                <a:solidFill>
                  <a:schemeClr val="bg1"/>
                </a:solidFill>
              </a:rPr>
              <a:t>3</a:t>
            </a:r>
            <a:r>
              <a:rPr kumimoji="1" lang="ko-KR" altLang="en-US" sz="2000" b="1" dirty="0" smtClean="0">
                <a:solidFill>
                  <a:schemeClr val="bg1"/>
                </a:solidFill>
              </a:rPr>
              <a:t>층 신경망 구현하기</a:t>
            </a:r>
            <a:endParaRPr kumimoji="1"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sz="2000" b="1" dirty="0" smtClean="0">
                <a:solidFill>
                  <a:schemeClr val="bg1"/>
                </a:solidFill>
              </a:rPr>
              <a:t>출력층 설계하기</a:t>
            </a:r>
            <a:endParaRPr kumimoji="1"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sz="2000" b="1" dirty="0" smtClean="0">
                <a:solidFill>
                  <a:schemeClr val="bg1"/>
                </a:solidFill>
              </a:rPr>
              <a:t>손글씨 숫자 인식</a:t>
            </a:r>
            <a:endParaRPr kumimoji="1"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sz="2000" b="1" dirty="0" smtClean="0">
                <a:solidFill>
                  <a:schemeClr val="bg1"/>
                </a:solidFill>
              </a:rPr>
              <a:t>정리</a:t>
            </a:r>
            <a:endParaRPr kumimoji="1"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kumimoji="1"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414458" y="1919066"/>
            <a:ext cx="5203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dirty="0" smtClean="0"/>
              <a:t>2018’s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dirty="0" smtClean="0"/>
              <a:t>Deep Learning Study</a:t>
            </a:r>
            <a:endParaRPr kumimoji="1"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460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4</a:t>
            </a:r>
            <a:r>
              <a:rPr kumimoji="1" lang="en-US" altLang="ko-KR" dirty="0" smtClean="0"/>
              <a:t>. </a:t>
            </a:r>
            <a:r>
              <a:rPr kumimoji="1" lang="en-US" altLang="ko-KR" dirty="0"/>
              <a:t>3</a:t>
            </a:r>
            <a:r>
              <a:rPr kumimoji="1" lang="ko-KR" altLang="en-US" dirty="0"/>
              <a:t>층 신경망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" y="1839912"/>
            <a:ext cx="11764536" cy="4575175"/>
          </a:xfrm>
        </p:spPr>
        <p:txBody>
          <a:bodyPr>
            <a:normAutofit/>
          </a:bodyPr>
          <a:lstStyle/>
          <a:p>
            <a:pPr lvl="1" fontAlgn="base"/>
            <a:r>
              <a:rPr lang="ko-KR" altLang="en-US" b="1" dirty="0" smtClean="0"/>
              <a:t>구현 </a:t>
            </a:r>
            <a:r>
              <a:rPr lang="ko-KR" altLang="en-US" b="1" dirty="0"/>
              <a:t>정리</a:t>
            </a:r>
          </a:p>
          <a:p>
            <a:pPr lvl="2" fontAlgn="base"/>
            <a:r>
              <a:rPr lang="ko-KR" altLang="en-US" dirty="0"/>
              <a:t>총 망라</a:t>
            </a:r>
          </a:p>
          <a:p>
            <a:pPr lvl="3" fontAlgn="base"/>
            <a:r>
              <a:rPr lang="ko-KR" altLang="en-US" dirty="0"/>
              <a:t>신경망 구현의 관례에 따라 가중치만 </a:t>
            </a:r>
            <a:r>
              <a:rPr lang="en-US" altLang="ko-KR" dirty="0"/>
              <a:t>W1</a:t>
            </a:r>
            <a:r>
              <a:rPr lang="ko-KR" altLang="en-US" dirty="0"/>
              <a:t>과 같이 대문자</a:t>
            </a:r>
            <a:r>
              <a:rPr lang="en-US" altLang="ko-KR" dirty="0"/>
              <a:t>, </a:t>
            </a:r>
            <a:r>
              <a:rPr lang="ko-KR" altLang="en-US" dirty="0"/>
              <a:t>나머지는 모두 </a:t>
            </a:r>
            <a:r>
              <a:rPr lang="ko-KR" altLang="en-US" dirty="0" smtClean="0"/>
              <a:t>소문자</a:t>
            </a:r>
            <a:endParaRPr lang="en-US" altLang="ko-KR" dirty="0" smtClean="0"/>
          </a:p>
          <a:p>
            <a:pPr lvl="3" fontAlgn="base"/>
            <a:endParaRPr lang="ko-KR" altLang="en-US" dirty="0"/>
          </a:p>
          <a:p>
            <a:pPr lvl="4" fontAlgn="base"/>
            <a:r>
              <a:rPr lang="en-US" altLang="ko-KR" dirty="0" err="1"/>
              <a:t>init_network</a:t>
            </a:r>
            <a:r>
              <a:rPr lang="en-US" altLang="ko-KR" dirty="0"/>
              <a:t>()</a:t>
            </a:r>
          </a:p>
          <a:p>
            <a:pPr lvl="5" fontAlgn="base"/>
            <a:r>
              <a:rPr lang="ko-KR" altLang="en-US" dirty="0"/>
              <a:t>가중치와 편향을 초기화</a:t>
            </a:r>
            <a:r>
              <a:rPr lang="en-US" altLang="ko-KR" dirty="0"/>
              <a:t>, </a:t>
            </a:r>
            <a:r>
              <a:rPr lang="ko-KR" altLang="en-US" b="1" dirty="0"/>
              <a:t>딕셔너리 변수인 </a:t>
            </a:r>
            <a:r>
              <a:rPr lang="en-US" altLang="ko-KR" b="1" dirty="0"/>
              <a:t>network</a:t>
            </a:r>
            <a:r>
              <a:rPr lang="ko-KR" altLang="en-US" dirty="0"/>
              <a:t>에 저장</a:t>
            </a:r>
            <a:r>
              <a:rPr lang="en-US" altLang="ko-KR" dirty="0"/>
              <a:t>(</a:t>
            </a:r>
            <a:r>
              <a:rPr lang="ko-KR" altLang="en-US" dirty="0"/>
              <a:t>각 층에 필요한 매개변수</a:t>
            </a:r>
            <a:r>
              <a:rPr lang="en-US" altLang="ko-KR" dirty="0"/>
              <a:t>(</a:t>
            </a:r>
            <a:r>
              <a:rPr lang="ko-KR" altLang="en-US" dirty="0"/>
              <a:t>가중치와 편향</a:t>
            </a:r>
            <a:r>
              <a:rPr lang="en-US" altLang="ko-KR" dirty="0"/>
              <a:t>)</a:t>
            </a:r>
            <a:r>
              <a:rPr lang="ko-KR" altLang="en-US" dirty="0"/>
              <a:t>을 저장</a:t>
            </a:r>
            <a:r>
              <a:rPr lang="en-US" altLang="ko-KR" dirty="0" smtClean="0"/>
              <a:t>)</a:t>
            </a:r>
          </a:p>
          <a:p>
            <a:pPr lvl="5" fontAlgn="base"/>
            <a:endParaRPr lang="en-US" altLang="ko-KR" dirty="0"/>
          </a:p>
          <a:p>
            <a:pPr lvl="4" fontAlgn="base"/>
            <a:r>
              <a:rPr lang="en-US" altLang="ko-KR" dirty="0"/>
              <a:t>forward()</a:t>
            </a:r>
          </a:p>
          <a:p>
            <a:pPr lvl="5" fontAlgn="base"/>
            <a:r>
              <a:rPr lang="ko-KR" altLang="en-US" dirty="0"/>
              <a:t>입력 신호를 출력으로 변환하는 처리 과정을 모두 구현</a:t>
            </a:r>
          </a:p>
          <a:p>
            <a:pPr lvl="5" fontAlgn="base"/>
            <a:r>
              <a:rPr lang="ko-KR" altLang="en-US" b="1" dirty="0"/>
              <a:t>신호가 순방향</a:t>
            </a:r>
            <a:r>
              <a:rPr lang="en-US" altLang="ko-KR" b="1" dirty="0"/>
              <a:t>(</a:t>
            </a:r>
            <a:r>
              <a:rPr lang="ko-KR" altLang="en-US" b="1" dirty="0"/>
              <a:t>입력에서 출력 방향</a:t>
            </a:r>
            <a:r>
              <a:rPr lang="en-US" altLang="ko-KR" b="1" dirty="0"/>
              <a:t>)</a:t>
            </a:r>
            <a:r>
              <a:rPr lang="ko-KR" altLang="en-US" b="1" dirty="0"/>
              <a:t>으로 전달됨</a:t>
            </a:r>
            <a:r>
              <a:rPr lang="en-US" altLang="ko-KR" b="1" dirty="0"/>
              <a:t>(</a:t>
            </a:r>
            <a:r>
              <a:rPr lang="ko-KR" altLang="en-US" b="1" dirty="0"/>
              <a:t>순전파</a:t>
            </a:r>
            <a:r>
              <a:rPr lang="en-US" altLang="ko-KR" b="1" dirty="0"/>
              <a:t>)</a:t>
            </a:r>
            <a:r>
              <a:rPr lang="ko-KR" altLang="en-US" b="1" dirty="0"/>
              <a:t>을 알리기 위함</a:t>
            </a:r>
          </a:p>
          <a:p>
            <a:pPr lvl="6" fontAlgn="base"/>
            <a:r>
              <a:rPr lang="ko-KR" altLang="en-US" dirty="0"/>
              <a:t>역방향</a:t>
            </a:r>
            <a:r>
              <a:rPr lang="en-US" altLang="ko-KR" dirty="0"/>
              <a:t>(</a:t>
            </a:r>
            <a:r>
              <a:rPr lang="ko-KR" altLang="en-US" dirty="0"/>
              <a:t>출력에서 입력 방향</a:t>
            </a:r>
            <a:r>
              <a:rPr lang="en-US" altLang="ko-KR" dirty="0"/>
              <a:t>)</a:t>
            </a:r>
            <a:r>
              <a:rPr lang="ko-KR" altLang="en-US" dirty="0"/>
              <a:t>도 있을 수 있음</a:t>
            </a:r>
          </a:p>
          <a:p>
            <a:pPr lvl="1"/>
            <a:endParaRPr lang="en-US" altLang="ko-KR" dirty="0" smtClean="0"/>
          </a:p>
          <a:p>
            <a:pPr lvl="2" fontAlgn="base"/>
            <a:endParaRPr lang="ko-KR" altLang="en-US" dirty="0"/>
          </a:p>
          <a:p>
            <a:pPr lvl="2" fontAlgn="base"/>
            <a:endParaRPr lang="en-US" altLang="ko-KR" dirty="0" smtClean="0"/>
          </a:p>
          <a:p>
            <a:pPr lvl="4" fontAlgn="base"/>
            <a:endParaRPr lang="ko-KR" altLang="en-US" dirty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116393" y="6245810"/>
            <a:ext cx="3885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/>
              <a:t>3step_neural_net.ipynb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36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 smtClean="0"/>
              <a:t>5. </a:t>
            </a:r>
            <a:r>
              <a:rPr kumimoji="1" lang="ko-KR" altLang="en-US" dirty="0" smtClean="0"/>
              <a:t>출력층 설계하기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6036" y="2004744"/>
            <a:ext cx="7849548" cy="5129600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400" b="1" dirty="0"/>
              <a:t>출력층 설계하기 </a:t>
            </a:r>
            <a:endParaRPr lang="en-US" altLang="ko-KR" sz="2400" b="1" dirty="0" smtClean="0"/>
          </a:p>
          <a:p>
            <a:pPr fontAlgn="base"/>
            <a:endParaRPr lang="en-US" altLang="ko-KR" sz="2400" b="1" dirty="0" smtClean="0"/>
          </a:p>
          <a:p>
            <a:pPr marL="0" indent="0" fontAlgn="base">
              <a:buNone/>
            </a:pPr>
            <a:r>
              <a:rPr lang="ko-KR" altLang="en-US" sz="2400" b="1" dirty="0" smtClean="0"/>
              <a:t>→ </a:t>
            </a:r>
            <a:r>
              <a:rPr lang="ko-KR" altLang="en-US" sz="2400" b="1" dirty="0"/>
              <a:t>신경망의 출력층에서 사용하는 함수 회귀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입력 데이터에서 연속적인 수치를 예측하는 문제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일 </a:t>
            </a:r>
            <a:r>
              <a:rPr lang="ko-KR" altLang="en-US" sz="2400" b="1" dirty="0" smtClean="0"/>
              <a:t>경우</a:t>
            </a:r>
            <a:endParaRPr lang="en-US" altLang="ko-KR" sz="2400" b="1" dirty="0" smtClean="0"/>
          </a:p>
          <a:p>
            <a:pPr marL="0" indent="0" fontAlgn="base">
              <a:buNone/>
            </a:pPr>
            <a:endParaRPr lang="en-US" altLang="ko-KR" sz="2400" b="1" dirty="0"/>
          </a:p>
          <a:p>
            <a:pPr marL="0" indent="0" fontAlgn="base">
              <a:buNone/>
            </a:pPr>
            <a:r>
              <a:rPr lang="ko-KR" altLang="en-US" sz="2400" b="1" dirty="0"/>
              <a:t>→ 항등 </a:t>
            </a:r>
            <a:r>
              <a:rPr lang="ko-KR" altLang="en-US" sz="2400" b="1" dirty="0"/>
              <a:t>함수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분류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데이터가 어느 클래스에 속하느냐의 문제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일 경우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소프트맥스 함수를 사용</a:t>
            </a:r>
          </a:p>
          <a:p>
            <a:pPr lvl="3" fontAlgn="base"/>
            <a:endParaRPr lang="ko-KR" altLang="en-US" sz="1600" dirty="0"/>
          </a:p>
          <a:p>
            <a:pPr lvl="1"/>
            <a:endParaRPr lang="en-US" altLang="ko-KR" sz="2000" dirty="0" smtClean="0"/>
          </a:p>
          <a:p>
            <a:pPr lvl="2" fontAlgn="base"/>
            <a:endParaRPr lang="ko-KR" altLang="en-US" sz="1800" dirty="0"/>
          </a:p>
          <a:p>
            <a:pPr lvl="2" fontAlgn="base"/>
            <a:endParaRPr lang="en-US" altLang="ko-KR" sz="1800" dirty="0" smtClean="0"/>
          </a:p>
          <a:p>
            <a:pPr lvl="4" fontAlgn="base"/>
            <a:endParaRPr lang="ko-KR" altLang="en-US" sz="1600" dirty="0"/>
          </a:p>
          <a:p>
            <a:pPr lvl="3" fontAlgn="base"/>
            <a:endParaRPr lang="en-US" altLang="ko-KR" sz="1600" dirty="0"/>
          </a:p>
          <a:p>
            <a:pPr lvl="3" fontAlgn="base"/>
            <a:endParaRPr lang="en-US" altLang="ko-KR" sz="1600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pic>
        <p:nvPicPr>
          <p:cNvPr id="57346" name="Picture 2" descr="등함수 신경망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828" y="2191357"/>
            <a:ext cx="20859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8" name="Picture 4" descr="프트맥스 함수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165" y="4769489"/>
            <a:ext cx="20193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텍스트 상자 6"/>
          <p:cNvSpPr txBox="1"/>
          <p:nvPr/>
        </p:nvSpPr>
        <p:spPr>
          <a:xfrm>
            <a:off x="8116393" y="6245810"/>
            <a:ext cx="3885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/>
              <a:t>Softmax_func.ipynb</a:t>
            </a:r>
            <a:endParaRPr kumimoji="1" lang="ko-KR" altLang="en-US" sz="1600" b="1" dirty="0"/>
          </a:p>
        </p:txBody>
      </p:sp>
      <p:sp>
        <p:nvSpPr>
          <p:cNvPr id="8" name="해 7"/>
          <p:cNvSpPr/>
          <p:nvPr/>
        </p:nvSpPr>
        <p:spPr>
          <a:xfrm>
            <a:off x="7404410" y="114304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1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 smtClean="0"/>
              <a:t>5. </a:t>
            </a:r>
            <a:r>
              <a:rPr kumimoji="1" lang="ko-KR" altLang="en-US" dirty="0" smtClean="0"/>
              <a:t>출력층 설계하기</a:t>
            </a:r>
            <a:endParaRPr kumimoji="1" lang="ko-KR" altLang="en-US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pic>
        <p:nvPicPr>
          <p:cNvPr id="58370" name="Picture 2" descr="프트맥스 함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1" t="42029" r="19576" b="-2656"/>
          <a:stretch/>
        </p:blipFill>
        <p:spPr bwMode="auto">
          <a:xfrm>
            <a:off x="6519862" y="1962000"/>
            <a:ext cx="4407217" cy="256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-137160" y="1962001"/>
            <a:ext cx="1173384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buFont typeface="Arial" charset="0"/>
              <a:buChar char="•"/>
            </a:pPr>
            <a:r>
              <a:rPr lang="ko-KR" altLang="en-US" sz="2400" b="1" dirty="0"/>
              <a:t>항등 함수와 소프트맥스 함수 </a:t>
            </a:r>
            <a:r>
              <a:rPr lang="ko-KR" altLang="en-US" sz="2400" b="1" dirty="0" smtClean="0"/>
              <a:t>구현하기</a:t>
            </a:r>
            <a:endParaRPr lang="en-US" altLang="ko-KR" sz="2400" b="1" dirty="0" smtClean="0"/>
          </a:p>
          <a:p>
            <a:pPr marL="742950" lvl="1" indent="-285750" fontAlgn="base">
              <a:buFont typeface="Arial" charset="0"/>
              <a:buChar char="•"/>
            </a:pPr>
            <a:endParaRPr lang="ko-KR" altLang="en-US" sz="2400" b="1" dirty="0"/>
          </a:p>
          <a:p>
            <a:pPr marL="1200150" lvl="2" indent="-285750" fontAlgn="base">
              <a:buFont typeface="Arial" charset="0"/>
              <a:buChar char="•"/>
            </a:pPr>
            <a:r>
              <a:rPr lang="ko-KR" altLang="en-US" sz="2000" b="1" dirty="0"/>
              <a:t>회귀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항등함수</a:t>
            </a:r>
            <a:r>
              <a:rPr lang="en-US" altLang="ko-KR" sz="2000" b="1" dirty="0"/>
              <a:t>(identity function)</a:t>
            </a:r>
          </a:p>
          <a:p>
            <a:pPr marL="1657350" lvl="3" indent="-285750" fontAlgn="base">
              <a:buFont typeface="Arial" charset="0"/>
              <a:buChar char="•"/>
            </a:pPr>
            <a:r>
              <a:rPr lang="ko-KR" altLang="en-US" sz="2000" dirty="0"/>
              <a:t>입력과 출력이 항상 같다는 뜻</a:t>
            </a:r>
          </a:p>
          <a:p>
            <a:pPr marL="1657350" lvl="3" indent="-285750" fontAlgn="base">
              <a:buFont typeface="Arial" charset="0"/>
              <a:buChar char="•"/>
            </a:pPr>
            <a:r>
              <a:rPr lang="ko-KR" altLang="en-US" sz="2000" dirty="0"/>
              <a:t>입력 신호가 그대로 출력 신호가 </a:t>
            </a:r>
            <a:r>
              <a:rPr lang="ko-KR" altLang="en-US" sz="2000" dirty="0" smtClean="0"/>
              <a:t>됨</a:t>
            </a:r>
            <a:endParaRPr lang="en-US" altLang="ko-KR" sz="2000" dirty="0" smtClean="0"/>
          </a:p>
          <a:p>
            <a:pPr marL="1657350" lvl="3" indent="-285750" fontAlgn="base">
              <a:buFont typeface="Arial" charset="0"/>
              <a:buChar char="•"/>
            </a:pPr>
            <a:endParaRPr lang="en-US" altLang="ko-KR" sz="2000" dirty="0" smtClean="0"/>
          </a:p>
          <a:p>
            <a:pPr marL="1657350" lvl="3" indent="-285750" fontAlgn="base">
              <a:buFont typeface="Arial" charset="0"/>
              <a:buChar char="•"/>
            </a:pPr>
            <a:endParaRPr lang="en-US" altLang="ko-KR" sz="2000" dirty="0"/>
          </a:p>
          <a:p>
            <a:pPr marL="1200150" lvl="2" indent="-285750" fontAlgn="base">
              <a:buFont typeface="Arial" charset="0"/>
              <a:buChar char="•"/>
            </a:pPr>
            <a:r>
              <a:rPr lang="ko-KR" altLang="en-US" sz="2000" b="1" dirty="0"/>
              <a:t>분류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소프트맥스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softmax</a:t>
            </a:r>
            <a:r>
              <a:rPr lang="en-US" altLang="ko-KR" sz="2000" b="1" dirty="0"/>
              <a:t> function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  <a:p>
            <a:pPr marL="2114550" lvl="4" indent="-285750" fontAlgn="base">
              <a:buFont typeface="Arial" charset="0"/>
              <a:buChar char="•"/>
            </a:pPr>
            <a:r>
              <a:rPr lang="en-US" altLang="ko-KR" sz="2000" dirty="0" smtClean="0"/>
              <a:t>e</a:t>
            </a:r>
            <a:r>
              <a:rPr lang="ko-KR" altLang="en-US" sz="2000" dirty="0"/>
              <a:t>는 자연상수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n</a:t>
            </a:r>
            <a:r>
              <a:rPr lang="ko-KR" altLang="en-US" sz="2000" dirty="0"/>
              <a:t>은 출력 층의 뉴런 수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yk</a:t>
            </a:r>
            <a:r>
              <a:rPr lang="ko-KR" altLang="en-US" sz="2000" dirty="0"/>
              <a:t>는 그 중 </a:t>
            </a:r>
            <a:r>
              <a:rPr lang="en-US" altLang="ko-KR" sz="2000" dirty="0"/>
              <a:t>k</a:t>
            </a:r>
            <a:r>
              <a:rPr lang="ko-KR" altLang="en-US" sz="2000" dirty="0"/>
              <a:t>번째 출력</a:t>
            </a:r>
          </a:p>
          <a:p>
            <a:pPr marL="1657350" lvl="3" indent="-285750" fontAlgn="base">
              <a:buFont typeface="Arial" charset="0"/>
              <a:buChar char="•"/>
            </a:pPr>
            <a:r>
              <a:rPr lang="ko-KR" altLang="en-US" sz="2000" dirty="0"/>
              <a:t>위의 식과 같이 소프트맥스 함수의 분자는 입력 신호 </a:t>
            </a:r>
            <a:r>
              <a:rPr lang="en-US" altLang="ko-KR" sz="2000" dirty="0" err="1"/>
              <a:t>ak</a:t>
            </a:r>
            <a:r>
              <a:rPr lang="ko-KR" altLang="en-US" sz="2000" dirty="0"/>
              <a:t>의 지수 함수</a:t>
            </a:r>
            <a:r>
              <a:rPr lang="en-US" altLang="ko-KR" sz="2000" dirty="0"/>
              <a:t>, </a:t>
            </a:r>
            <a:r>
              <a:rPr lang="ko-KR" altLang="en-US" sz="2000" dirty="0"/>
              <a:t>분모는 모든 입력 신호의 지수 함수의 합으로 구성 됨</a:t>
            </a:r>
          </a:p>
          <a:p>
            <a:pPr marL="2114550" lvl="4" indent="-285750" fontAlgn="base">
              <a:buFont typeface="Arial" charset="0"/>
              <a:buChar char="•"/>
            </a:pPr>
            <a:r>
              <a:rPr lang="ko-KR" altLang="en-US" sz="2000" dirty="0"/>
              <a:t>분모에서도 알 수 있듯이 출력 층의 각 뉴런이 모든 입력 신호에서 영향을 </a:t>
            </a:r>
            <a:r>
              <a:rPr lang="ko-KR" altLang="en-US" sz="2000" dirty="0" smtClean="0"/>
              <a:t>받음</a:t>
            </a:r>
            <a:endParaRPr lang="en-US" altLang="ko-KR" sz="2000" dirty="0" smtClean="0"/>
          </a:p>
          <a:p>
            <a:pPr marL="2114550" lvl="4" indent="-285750" fontAlgn="base">
              <a:buFont typeface="Arial" charset="0"/>
              <a:buChar char="•"/>
            </a:pPr>
            <a:r>
              <a:rPr lang="ko-KR" altLang="en-US" sz="2000" dirty="0" smtClean="0"/>
              <a:t>예시</a:t>
            </a:r>
            <a:endParaRPr lang="ko-KR" altLang="en-US" sz="20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8116393" y="6245810"/>
            <a:ext cx="3885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/>
              <a:t>Softmax_func.ipynb</a:t>
            </a:r>
            <a:endParaRPr kumimoji="1" lang="ko-KR" altLang="en-US" sz="1600" b="1" dirty="0"/>
          </a:p>
        </p:txBody>
      </p:sp>
      <p:sp>
        <p:nvSpPr>
          <p:cNvPr id="7" name="해 6"/>
          <p:cNvSpPr/>
          <p:nvPr/>
        </p:nvSpPr>
        <p:spPr>
          <a:xfrm>
            <a:off x="7404410" y="114304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17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 smtClean="0"/>
              <a:t>5. </a:t>
            </a:r>
            <a:r>
              <a:rPr kumimoji="1" lang="ko-KR" altLang="en-US" dirty="0" smtClean="0"/>
              <a:t>출력층 설계하기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88700" y="1628028"/>
            <a:ext cx="8836448" cy="5229972"/>
          </a:xfrm>
        </p:spPr>
        <p:txBody>
          <a:bodyPr>
            <a:normAutofit/>
          </a:bodyPr>
          <a:lstStyle/>
          <a:p>
            <a:pPr lvl="5" fontAlgn="base"/>
            <a:endParaRPr lang="ko-KR" altLang="en-US" dirty="0"/>
          </a:p>
          <a:p>
            <a:pPr lvl="1" fontAlgn="base"/>
            <a:r>
              <a:rPr lang="ko-KR" altLang="en-US" b="1" dirty="0"/>
              <a:t>소프트맥스 함수 구현 시 주의점</a:t>
            </a:r>
          </a:p>
          <a:p>
            <a:pPr lvl="2" fontAlgn="base"/>
            <a:r>
              <a:rPr lang="ko-KR" altLang="en-US" b="1" dirty="0"/>
              <a:t>오버플로 문제</a:t>
            </a:r>
            <a:r>
              <a:rPr lang="en-US" altLang="ko-KR" b="1" dirty="0"/>
              <a:t>!</a:t>
            </a:r>
          </a:p>
          <a:p>
            <a:pPr lvl="3" fontAlgn="base"/>
            <a:r>
              <a:rPr lang="ko-KR" altLang="en-US" dirty="0"/>
              <a:t>지수 함수 사용 시</a:t>
            </a:r>
            <a:r>
              <a:rPr lang="en-US" altLang="ko-KR" dirty="0"/>
              <a:t>, </a:t>
            </a:r>
            <a:r>
              <a:rPr lang="ko-KR" altLang="en-US" dirty="0"/>
              <a:t>쉽게 아주 큰 값을 내뱉음 → </a:t>
            </a:r>
            <a:r>
              <a:rPr lang="ko-KR" altLang="en-US" b="1" dirty="0" smtClean="0"/>
              <a:t>큰 </a:t>
            </a:r>
            <a:r>
              <a:rPr lang="ko-KR" altLang="en-US" b="1" dirty="0"/>
              <a:t>값은 표현 불가</a:t>
            </a:r>
            <a:r>
              <a:rPr lang="en-US" altLang="ko-KR" dirty="0" smtClean="0"/>
              <a:t>!!</a:t>
            </a:r>
          </a:p>
          <a:p>
            <a:pPr lvl="3" fontAlgn="base"/>
            <a:endParaRPr lang="en-US" altLang="ko-KR" dirty="0"/>
          </a:p>
          <a:p>
            <a:pPr lvl="2" fontAlgn="base"/>
            <a:r>
              <a:rPr lang="ko-KR" altLang="en-US" b="1" dirty="0"/>
              <a:t>오버플로 개선 </a:t>
            </a:r>
            <a:r>
              <a:rPr lang="ko-KR" altLang="en-US" b="1" dirty="0" smtClean="0"/>
              <a:t>수식</a:t>
            </a:r>
            <a:endParaRPr lang="ko-KR" altLang="en-US" b="1" dirty="0"/>
          </a:p>
          <a:p>
            <a:pPr lvl="4" fontAlgn="base"/>
            <a:r>
              <a:rPr lang="ko-KR" altLang="en-US" sz="1600" dirty="0"/>
              <a:t>첫 번째 변형</a:t>
            </a:r>
            <a:r>
              <a:rPr lang="en-US" altLang="ko-KR" sz="1600" dirty="0"/>
              <a:t>:  C</a:t>
            </a:r>
            <a:r>
              <a:rPr lang="ko-KR" altLang="en-US" sz="1600" dirty="0"/>
              <a:t>라는 임의의 정수를 분자와 분모 양쪽에 곱함</a:t>
            </a:r>
          </a:p>
          <a:p>
            <a:pPr lvl="4" fontAlgn="base"/>
            <a:r>
              <a:rPr lang="ko-KR" altLang="en-US" sz="1600" dirty="0"/>
              <a:t>그 다음</a:t>
            </a:r>
            <a:r>
              <a:rPr lang="en-US" altLang="ko-KR" sz="1600" dirty="0"/>
              <a:t>: C</a:t>
            </a:r>
            <a:r>
              <a:rPr lang="ko-KR" altLang="en-US" sz="1600" dirty="0"/>
              <a:t>를 지수 함수 </a:t>
            </a:r>
            <a:r>
              <a:rPr lang="en-US" altLang="ko-KR" sz="1600" dirty="0" err="1"/>
              <a:t>exp</a:t>
            </a:r>
            <a:r>
              <a:rPr lang="en-US" altLang="ko-KR" sz="1600" dirty="0"/>
              <a:t>() </a:t>
            </a:r>
            <a:r>
              <a:rPr lang="ko-KR" altLang="en-US" sz="1600" dirty="0"/>
              <a:t>안으로 옮겨 </a:t>
            </a:r>
            <a:r>
              <a:rPr lang="en-US" altLang="ko-KR" sz="1600" dirty="0" err="1"/>
              <a:t>logC</a:t>
            </a:r>
            <a:r>
              <a:rPr lang="ko-KR" altLang="en-US" sz="1600" dirty="0"/>
              <a:t>로 만듦</a:t>
            </a:r>
          </a:p>
          <a:p>
            <a:pPr lvl="4" fontAlgn="base"/>
            <a:r>
              <a:rPr lang="ko-KR" altLang="en-US" sz="1600" dirty="0"/>
              <a:t>마지막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logC</a:t>
            </a:r>
            <a:r>
              <a:rPr lang="ko-KR" altLang="en-US" sz="1600" dirty="0"/>
              <a:t>를 </a:t>
            </a:r>
            <a:r>
              <a:rPr lang="en-US" altLang="ko-KR" sz="1600" dirty="0"/>
              <a:t>C’</a:t>
            </a:r>
            <a:r>
              <a:rPr lang="ko-KR" altLang="en-US" sz="1600" dirty="0"/>
              <a:t>라는 새로운 기호로 바꿈</a:t>
            </a:r>
          </a:p>
          <a:p>
            <a:pPr lvl="4" fontAlgn="base"/>
            <a:r>
              <a:rPr lang="ko-KR" altLang="en-US" dirty="0"/>
              <a:t>해석</a:t>
            </a:r>
          </a:p>
          <a:p>
            <a:pPr lvl="5" fontAlgn="base"/>
            <a:r>
              <a:rPr lang="ko-KR" altLang="en-US" dirty="0"/>
              <a:t>소프트맥스의 지수 함수를 계산할 때 어떤 정수를 더하거나 빼도 결과가 바뀌지 않음</a:t>
            </a:r>
            <a:r>
              <a:rPr lang="en-US" altLang="ko-KR" dirty="0"/>
              <a:t>. </a:t>
            </a:r>
            <a:r>
              <a:rPr lang="ko-KR" altLang="en-US" dirty="0"/>
              <a:t>여기서</a:t>
            </a:r>
            <a:r>
              <a:rPr lang="ko-KR" altLang="en-US" b="1" dirty="0"/>
              <a:t> </a:t>
            </a:r>
            <a:r>
              <a:rPr lang="en-US" altLang="ko-KR" b="1" dirty="0"/>
              <a:t>C’</a:t>
            </a:r>
            <a:r>
              <a:rPr lang="ko-KR" altLang="en-US" b="1" dirty="0"/>
              <a:t>에 어떤 값을 대입해도 상관없지만</a:t>
            </a:r>
            <a:r>
              <a:rPr lang="en-US" altLang="ko-KR" b="1" dirty="0"/>
              <a:t>, </a:t>
            </a:r>
            <a:r>
              <a:rPr lang="ko-KR" altLang="en-US" b="1" dirty="0"/>
              <a:t>오버플로를 막을 목적으로 입력 신호 중 최대값을 이용하는 것이 일반적</a:t>
            </a:r>
            <a:endParaRPr lang="ko-KR" altLang="en-US" dirty="0"/>
          </a:p>
          <a:p>
            <a:pPr lvl="5" fontAlgn="base"/>
            <a:r>
              <a:rPr lang="ko-KR" altLang="en-US" dirty="0"/>
              <a:t>예시</a:t>
            </a:r>
          </a:p>
          <a:p>
            <a:pPr lvl="6" fontAlgn="base"/>
            <a:r>
              <a:rPr lang="ko-KR" altLang="en-US" b="1" dirty="0"/>
              <a:t>입력 신호 중 최대값을 빼주면 올바르게 계산 가능</a:t>
            </a:r>
            <a:r>
              <a:rPr lang="en-US" altLang="ko-KR" b="1" dirty="0"/>
              <a:t>!</a:t>
            </a:r>
          </a:p>
          <a:p>
            <a:pPr lvl="3" fontAlgn="base"/>
            <a:endParaRPr lang="ko-KR" altLang="en-US" dirty="0"/>
          </a:p>
          <a:p>
            <a:pPr lvl="3" fontAlgn="base"/>
            <a:endParaRPr lang="ko-KR" altLang="en-US" dirty="0"/>
          </a:p>
          <a:p>
            <a:pPr lvl="1"/>
            <a:endParaRPr lang="en-US" altLang="ko-KR" dirty="0" smtClean="0"/>
          </a:p>
          <a:p>
            <a:pPr lvl="2" fontAlgn="base"/>
            <a:endParaRPr lang="ko-KR" altLang="en-US" dirty="0"/>
          </a:p>
          <a:p>
            <a:pPr lvl="2" fontAlgn="base"/>
            <a:endParaRPr lang="en-US" altLang="ko-KR" dirty="0" smtClean="0"/>
          </a:p>
          <a:p>
            <a:pPr lvl="4" fontAlgn="base"/>
            <a:endParaRPr lang="ko-KR" altLang="en-US" dirty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pic>
        <p:nvPicPr>
          <p:cNvPr id="59394" name="Picture 2" descr="프트맥스 함수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748" y="2514600"/>
            <a:ext cx="3275381" cy="303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상자 5"/>
          <p:cNvSpPr txBox="1"/>
          <p:nvPr/>
        </p:nvSpPr>
        <p:spPr>
          <a:xfrm>
            <a:off x="8116393" y="6245810"/>
            <a:ext cx="3885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/>
              <a:t>Softmax_func.ipynb</a:t>
            </a:r>
            <a:endParaRPr kumimoji="1" lang="ko-KR" altLang="en-US" sz="1600" b="1" dirty="0"/>
          </a:p>
        </p:txBody>
      </p:sp>
      <p:sp>
        <p:nvSpPr>
          <p:cNvPr id="7" name="해 6"/>
          <p:cNvSpPr/>
          <p:nvPr/>
        </p:nvSpPr>
        <p:spPr>
          <a:xfrm>
            <a:off x="7404410" y="114304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55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 smtClean="0"/>
              <a:t>5. </a:t>
            </a:r>
            <a:r>
              <a:rPr kumimoji="1" lang="ko-KR" altLang="en-US" dirty="0" smtClean="0"/>
              <a:t>출력층 설계하기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839912"/>
            <a:ext cx="12039600" cy="5018088"/>
          </a:xfrm>
        </p:spPr>
        <p:txBody>
          <a:bodyPr>
            <a:normAutofit/>
          </a:bodyPr>
          <a:lstStyle/>
          <a:p>
            <a:pPr lvl="1" fontAlgn="base"/>
            <a:r>
              <a:rPr lang="ko-KR" altLang="en-US" sz="2600" b="1" dirty="0" smtClean="0"/>
              <a:t>소프트맥스 </a:t>
            </a:r>
            <a:r>
              <a:rPr lang="ko-KR" altLang="en-US" sz="2600" b="1" dirty="0"/>
              <a:t>함수의 특징</a:t>
            </a:r>
          </a:p>
          <a:p>
            <a:pPr lvl="2" fontAlgn="base"/>
            <a:r>
              <a:rPr lang="ko-KR" altLang="en-US" dirty="0" smtClean="0"/>
              <a:t>소프트맥스 </a:t>
            </a:r>
            <a:r>
              <a:rPr lang="ko-KR" altLang="en-US" dirty="0"/>
              <a:t>함수의 출력은 </a:t>
            </a:r>
            <a:r>
              <a:rPr lang="en-US" altLang="ko-KR" dirty="0"/>
              <a:t>0 ~ 1.0 </a:t>
            </a:r>
            <a:r>
              <a:rPr lang="ko-KR" altLang="en-US" dirty="0"/>
              <a:t>사이 실수</a:t>
            </a:r>
          </a:p>
          <a:p>
            <a:pPr lvl="2" fontAlgn="base"/>
            <a:r>
              <a:rPr lang="ko-KR" altLang="en-US" b="1" dirty="0"/>
              <a:t>소프트맥스 함수 출력의 총합은 </a:t>
            </a:r>
            <a:r>
              <a:rPr lang="en-US" altLang="ko-KR" b="1" dirty="0" smtClean="0"/>
              <a:t>1 </a:t>
            </a:r>
            <a:r>
              <a:rPr lang="en-US" altLang="ko-KR" b="1" dirty="0" smtClean="0">
                <a:sym typeface="Wingdings"/>
              </a:rPr>
              <a:t> </a:t>
            </a:r>
            <a:r>
              <a:rPr lang="ko-KR" altLang="en-US" b="1" dirty="0" smtClean="0"/>
              <a:t>때문에 </a:t>
            </a:r>
            <a:r>
              <a:rPr lang="ko-KR" altLang="en-US" b="1" dirty="0"/>
              <a:t>소프트맥스 함수의 출력을 ‘확률’로 해석 가능</a:t>
            </a:r>
            <a:r>
              <a:rPr lang="en-US" altLang="ko-KR" b="1" dirty="0"/>
              <a:t>!</a:t>
            </a:r>
          </a:p>
          <a:p>
            <a:pPr lvl="3" fontAlgn="base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sz="1600" dirty="0"/>
              <a:t>개선된 </a:t>
            </a:r>
            <a:r>
              <a:rPr lang="en-US" altLang="ko-KR" sz="1600" dirty="0" err="1"/>
              <a:t>softmax</a:t>
            </a:r>
            <a:r>
              <a:rPr lang="en-US" altLang="ko-KR" sz="1600" dirty="0"/>
              <a:t>()</a:t>
            </a:r>
            <a:r>
              <a:rPr lang="ko-KR" altLang="en-US" sz="1600" dirty="0"/>
              <a:t>의 결과 </a:t>
            </a:r>
            <a:r>
              <a:rPr lang="en-US" altLang="ko-KR" sz="1600" dirty="0"/>
              <a:t>&gt;&gt;[ 0.21630418  0.19572011  0.58797571]</a:t>
            </a:r>
            <a:endParaRPr lang="ko-KR" altLang="en-US" dirty="0"/>
          </a:p>
          <a:p>
            <a:pPr lvl="4" fontAlgn="base"/>
            <a:r>
              <a:rPr lang="ko-KR" altLang="en-US" sz="1600" dirty="0"/>
              <a:t>여기서 </a:t>
            </a:r>
            <a:r>
              <a:rPr lang="en-US" altLang="ko-KR" sz="1600" dirty="0"/>
              <a:t>2</a:t>
            </a:r>
            <a:r>
              <a:rPr lang="ko-KR" altLang="en-US" sz="1600" dirty="0"/>
              <a:t>번째 원소의 확률이 가장 높으니</a:t>
            </a:r>
            <a:r>
              <a:rPr lang="en-US" altLang="ko-KR" sz="1600" dirty="0"/>
              <a:t>, </a:t>
            </a:r>
            <a:r>
              <a:rPr lang="ko-KR" altLang="en-US" sz="1600" dirty="0"/>
              <a:t>답은 </a:t>
            </a:r>
            <a:r>
              <a:rPr lang="en-US" altLang="ko-KR" sz="1600" dirty="0"/>
              <a:t>2</a:t>
            </a:r>
            <a:r>
              <a:rPr lang="ko-KR" altLang="en-US" sz="1600" dirty="0"/>
              <a:t>번째 클래스</a:t>
            </a:r>
            <a:r>
              <a:rPr lang="en-US" altLang="ko-KR" sz="1600" dirty="0"/>
              <a:t>!(58%</a:t>
            </a:r>
            <a:r>
              <a:rPr lang="ko-KR" altLang="en-US" sz="1600" dirty="0"/>
              <a:t>의 확률로</a:t>
            </a:r>
            <a:r>
              <a:rPr lang="en-US" altLang="ko-KR" sz="1600" dirty="0" smtClean="0"/>
              <a:t>)</a:t>
            </a:r>
          </a:p>
          <a:p>
            <a:pPr lvl="4" fontAlgn="base"/>
            <a:endParaRPr lang="en-US" altLang="ko-KR" sz="1600" dirty="0"/>
          </a:p>
          <a:p>
            <a:pPr lvl="3" fontAlgn="base"/>
            <a:r>
              <a:rPr lang="ko-KR" altLang="en-US" sz="2000" b="1" dirty="0" smtClean="0">
                <a:solidFill>
                  <a:srgbClr val="C00000"/>
                </a:solidFill>
              </a:rPr>
              <a:t>주의</a:t>
            </a:r>
            <a:r>
              <a:rPr lang="en-US" altLang="ko-KR" sz="2000" b="1" dirty="0">
                <a:solidFill>
                  <a:srgbClr val="C00000"/>
                </a:solidFill>
              </a:rPr>
              <a:t>) </a:t>
            </a:r>
            <a:r>
              <a:rPr lang="ko-KR" altLang="en-US" sz="2000" b="1" dirty="0">
                <a:solidFill>
                  <a:srgbClr val="C00000"/>
                </a:solidFill>
              </a:rPr>
              <a:t>소프트맥스 함수를 적용해도 각 원소의 대소 관계는 변하지 않음</a:t>
            </a:r>
          </a:p>
          <a:p>
            <a:pPr lvl="4" fontAlgn="base"/>
            <a:r>
              <a:rPr lang="ko-KR" altLang="en-US" sz="1700" dirty="0"/>
              <a:t>지수 함수 </a:t>
            </a:r>
            <a:r>
              <a:rPr lang="en-US" altLang="ko-KR" sz="1700" dirty="0"/>
              <a:t>y = </a:t>
            </a:r>
            <a:r>
              <a:rPr lang="en-US" altLang="ko-KR" sz="1700" dirty="0" err="1"/>
              <a:t>exp</a:t>
            </a:r>
            <a:r>
              <a:rPr lang="en-US" altLang="ko-KR" sz="1700" dirty="0"/>
              <a:t>(x)</a:t>
            </a:r>
            <a:r>
              <a:rPr lang="ko-KR" altLang="en-US" sz="1700" dirty="0"/>
              <a:t>가 단조 증가 함수이기 때문</a:t>
            </a:r>
            <a:r>
              <a:rPr lang="en-US" altLang="ko-KR" sz="1700" dirty="0" smtClean="0"/>
              <a:t>!</a:t>
            </a:r>
            <a:endParaRPr lang="en-US" altLang="ko-KR" sz="1700" dirty="0"/>
          </a:p>
          <a:p>
            <a:pPr lvl="5" fontAlgn="base"/>
            <a:r>
              <a:rPr lang="ko-KR" altLang="en-US" sz="1700" dirty="0"/>
              <a:t>단조 증가 함수</a:t>
            </a:r>
          </a:p>
          <a:p>
            <a:pPr lvl="6" fontAlgn="base"/>
            <a:r>
              <a:rPr lang="ko-KR" altLang="en-US" sz="1700" dirty="0"/>
              <a:t>정의역 원소 </a:t>
            </a:r>
            <a:r>
              <a:rPr lang="en-US" altLang="ko-KR" sz="1700" dirty="0" err="1"/>
              <a:t>a,b</a:t>
            </a:r>
            <a:r>
              <a:rPr lang="ko-KR" altLang="en-US" sz="1700" dirty="0"/>
              <a:t>가 </a:t>
            </a:r>
            <a:r>
              <a:rPr lang="en-US" altLang="ko-KR" sz="1700" dirty="0"/>
              <a:t>a&lt;=b</a:t>
            </a:r>
            <a:r>
              <a:rPr lang="ko-KR" altLang="en-US" sz="1700" dirty="0"/>
              <a:t>일 때</a:t>
            </a:r>
            <a:r>
              <a:rPr lang="en-US" altLang="ko-KR" sz="1700" dirty="0"/>
              <a:t>, f(a) &lt;= f(b)</a:t>
            </a:r>
            <a:r>
              <a:rPr lang="ko-KR" altLang="en-US" sz="1700" dirty="0"/>
              <a:t>가 성립하는 함수</a:t>
            </a:r>
          </a:p>
          <a:p>
            <a:pPr lvl="4" fontAlgn="base"/>
            <a:r>
              <a:rPr lang="ko-KR" altLang="en-US" sz="1700" dirty="0"/>
              <a:t>이 말은</a:t>
            </a:r>
            <a:r>
              <a:rPr lang="en-US" altLang="ko-KR" sz="1700" dirty="0"/>
              <a:t>, a</a:t>
            </a:r>
            <a:r>
              <a:rPr lang="ko-KR" altLang="en-US" sz="1700" dirty="0"/>
              <a:t>의 원소들 사이의 대소 관계가 </a:t>
            </a:r>
            <a:r>
              <a:rPr lang="en-US" altLang="ko-KR" sz="1700" dirty="0"/>
              <a:t>y</a:t>
            </a:r>
            <a:r>
              <a:rPr lang="ko-KR" altLang="en-US" sz="1700" dirty="0"/>
              <a:t>의 원소들 사이의 대소 관계로 그대로 </a:t>
            </a:r>
            <a:r>
              <a:rPr lang="ko-KR" altLang="en-US" sz="1700" dirty="0" smtClean="0"/>
              <a:t>이어짐</a:t>
            </a:r>
            <a:endParaRPr lang="en-US" altLang="ko-KR" sz="1700" dirty="0" smtClean="0"/>
          </a:p>
          <a:p>
            <a:pPr lvl="4" fontAlgn="base"/>
            <a:endParaRPr lang="ko-KR" altLang="en-US" dirty="0"/>
          </a:p>
          <a:p>
            <a:pPr lvl="2" fontAlgn="base"/>
            <a:r>
              <a:rPr lang="ko-KR" altLang="en-US" dirty="0"/>
              <a:t>신경망을 이용한 분류에서는 일반적으로 가장 큰 출력을 내는 뉴런에 해당하는 클래스로만 인식</a:t>
            </a:r>
            <a:r>
              <a:rPr lang="en-US" altLang="ko-KR" dirty="0"/>
              <a:t>, </a:t>
            </a:r>
            <a:r>
              <a:rPr lang="ko-KR" altLang="en-US" dirty="0"/>
              <a:t>소프트맥스 함수를 적용해도 출력이 가장 큰 뉴런의 위치는 달리 지지 </a:t>
            </a:r>
            <a:r>
              <a:rPr lang="ko-KR" altLang="en-US" dirty="0" smtClean="0"/>
              <a:t>않음</a:t>
            </a:r>
            <a:endParaRPr lang="ko-KR" altLang="en-US" dirty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116393" y="6245810"/>
            <a:ext cx="3885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/>
              <a:t>Softmax_func.ipynb</a:t>
            </a:r>
            <a:endParaRPr kumimoji="1" lang="ko-KR" altLang="en-US" sz="1600" b="1" dirty="0"/>
          </a:p>
        </p:txBody>
      </p:sp>
      <p:sp>
        <p:nvSpPr>
          <p:cNvPr id="6" name="해 5"/>
          <p:cNvSpPr/>
          <p:nvPr/>
        </p:nvSpPr>
        <p:spPr>
          <a:xfrm>
            <a:off x="7404410" y="114304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59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 smtClean="0"/>
              <a:t>5. </a:t>
            </a:r>
            <a:r>
              <a:rPr kumimoji="1" lang="ko-KR" altLang="en-US" dirty="0" smtClean="0"/>
              <a:t>출력층 설계하기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917" y="1839912"/>
            <a:ext cx="11495315" cy="2470831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400" b="1" dirty="0" smtClean="0"/>
              <a:t>기계학습 </a:t>
            </a:r>
            <a:r>
              <a:rPr lang="ko-KR" altLang="en-US" sz="2400" b="1" dirty="0"/>
              <a:t>문제 풀이</a:t>
            </a:r>
          </a:p>
          <a:p>
            <a:pPr lvl="1" fontAlgn="base"/>
            <a:r>
              <a:rPr lang="ko-KR" altLang="en-US" sz="2000" b="1" dirty="0"/>
              <a:t>학습</a:t>
            </a:r>
          </a:p>
          <a:p>
            <a:pPr lvl="2" fontAlgn="base"/>
            <a:r>
              <a:rPr lang="ko-KR" altLang="en-US" sz="1800" dirty="0"/>
              <a:t>학습 단계에서 모델을 학습하고</a:t>
            </a:r>
            <a:r>
              <a:rPr lang="en-US" altLang="ko-KR" sz="1800" dirty="0"/>
              <a:t>(</a:t>
            </a:r>
            <a:r>
              <a:rPr lang="ko-KR" altLang="en-US" sz="1800" dirty="0"/>
              <a:t>직업 훈련을 받고</a:t>
            </a:r>
            <a:r>
              <a:rPr lang="en-US" altLang="ko-KR" sz="1800" dirty="0"/>
              <a:t>),  </a:t>
            </a:r>
          </a:p>
          <a:p>
            <a:pPr lvl="1" fontAlgn="base"/>
            <a:r>
              <a:rPr lang="ko-KR" altLang="en-US" sz="2000" b="1" dirty="0">
                <a:solidFill>
                  <a:srgbClr val="C00000"/>
                </a:solidFill>
              </a:rPr>
              <a:t>추론</a:t>
            </a:r>
          </a:p>
          <a:p>
            <a:pPr lvl="2" fontAlgn="base"/>
            <a:r>
              <a:rPr lang="ko-KR" altLang="en-US" sz="1800" dirty="0"/>
              <a:t>추론 단계에서 앞서 학습한 모델로 미지의 데이터에 대해서 추론</a:t>
            </a:r>
            <a:r>
              <a:rPr lang="en-US" altLang="ko-KR" sz="1800" dirty="0"/>
              <a:t>(</a:t>
            </a:r>
            <a:r>
              <a:rPr lang="ko-KR" altLang="en-US" sz="1800" dirty="0"/>
              <a:t>분류</a:t>
            </a:r>
            <a:r>
              <a:rPr lang="en-US" altLang="ko-KR" sz="1800" dirty="0"/>
              <a:t>)</a:t>
            </a:r>
            <a:r>
              <a:rPr lang="ko-KR" altLang="en-US" sz="1800" dirty="0"/>
              <a:t>을 수행</a:t>
            </a:r>
            <a:r>
              <a:rPr lang="en-US" altLang="ko-KR" sz="1800" dirty="0"/>
              <a:t>(</a:t>
            </a:r>
            <a:r>
              <a:rPr lang="ko-KR" altLang="en-US" sz="1800" dirty="0"/>
              <a:t>현장 투입</a:t>
            </a:r>
            <a:r>
              <a:rPr lang="en-US" altLang="ko-KR" sz="1800" dirty="0"/>
              <a:t>) → </a:t>
            </a:r>
            <a:r>
              <a:rPr lang="ko-KR" altLang="en-US" sz="1800" dirty="0"/>
              <a:t>추론 단계에서는 출력층의 소프트맥스 함수를 생략하는 것이 일반적</a:t>
            </a:r>
            <a:r>
              <a:rPr lang="en-US" altLang="ko-KR" sz="1800" dirty="0"/>
              <a:t>/ </a:t>
            </a:r>
            <a:r>
              <a:rPr lang="ko-KR" altLang="en-US" sz="1800" dirty="0"/>
              <a:t>신경망을 학습시킬 때는 출력층에서 소프트맥스 함수를 사용</a:t>
            </a:r>
            <a:r>
              <a:rPr lang="en-US" altLang="ko-KR" sz="1800" dirty="0"/>
              <a:t>!</a:t>
            </a:r>
          </a:p>
          <a:p>
            <a:pPr lvl="3" fontAlgn="base"/>
            <a:endParaRPr lang="ko-KR" altLang="en-US" sz="1600" dirty="0"/>
          </a:p>
          <a:p>
            <a:pPr lvl="3" fontAlgn="base"/>
            <a:endParaRPr lang="ko-KR" altLang="en-US" sz="1600" dirty="0"/>
          </a:p>
          <a:p>
            <a:pPr lvl="1"/>
            <a:endParaRPr lang="en-US" altLang="ko-KR" sz="2000" dirty="0" smtClean="0"/>
          </a:p>
          <a:p>
            <a:pPr lvl="2" fontAlgn="base"/>
            <a:endParaRPr lang="ko-KR" altLang="en-US" sz="1800" dirty="0"/>
          </a:p>
          <a:p>
            <a:pPr lvl="2" fontAlgn="base"/>
            <a:endParaRPr lang="en-US" altLang="ko-KR" sz="1800" dirty="0" smtClean="0"/>
          </a:p>
          <a:p>
            <a:pPr lvl="4" fontAlgn="base"/>
            <a:endParaRPr lang="ko-KR" altLang="en-US" sz="1600" dirty="0"/>
          </a:p>
          <a:p>
            <a:pPr lvl="3" fontAlgn="base"/>
            <a:endParaRPr lang="en-US" altLang="ko-KR" sz="1600" dirty="0"/>
          </a:p>
          <a:p>
            <a:pPr lvl="3" fontAlgn="base"/>
            <a:endParaRPr lang="en-US" altLang="ko-KR" sz="1600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116393" y="6245810"/>
            <a:ext cx="3885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/>
              <a:t>Softmax_func.ipynb</a:t>
            </a:r>
            <a:endParaRPr kumimoji="1" lang="ko-KR" altLang="en-US" sz="16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0" y="4310743"/>
            <a:ext cx="10758488" cy="1817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/>
            <a:r>
              <a:rPr lang="ko-KR" altLang="en-US" b="1" dirty="0" smtClean="0"/>
              <a:t>출력층 의 뉴런 수 정하기</a:t>
            </a:r>
          </a:p>
          <a:p>
            <a:pPr lvl="2" fontAlgn="base"/>
            <a:r>
              <a:rPr lang="ko-KR" altLang="en-US" dirty="0" smtClean="0"/>
              <a:t>풀려는 문제에 맞게 정해줘</a:t>
            </a:r>
            <a:r>
              <a:rPr lang="en-US" altLang="ko-KR" dirty="0" smtClean="0"/>
              <a:t>!</a:t>
            </a:r>
          </a:p>
          <a:p>
            <a:pPr lvl="3" fontAlgn="base"/>
            <a:r>
              <a:rPr lang="ko-KR" altLang="en-US" dirty="0" smtClean="0"/>
              <a:t>분류에서는 분류하고 싶은 클래스의 수로 설정하는 것이 일반적</a:t>
            </a:r>
          </a:p>
          <a:p>
            <a:pPr lvl="4" fontAlgn="base"/>
            <a:r>
              <a:rPr lang="ko-KR" altLang="en-US" dirty="0" smtClean="0"/>
              <a:t>예</a:t>
            </a:r>
            <a:r>
              <a:rPr lang="en-US" altLang="ko-KR" dirty="0" smtClean="0"/>
              <a:t>) 0 ~ 9 </a:t>
            </a:r>
            <a:r>
              <a:rPr lang="ko-KR" altLang="en-US" dirty="0" smtClean="0"/>
              <a:t>중 하나로 분류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출력층 뉴런을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개로 설정</a:t>
            </a:r>
          </a:p>
          <a:p>
            <a:pPr lvl="3" fontAlgn="base"/>
            <a:r>
              <a:rPr lang="ko-KR" altLang="en-US" dirty="0" smtClean="0"/>
              <a:t>이 중에서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큰 출력 값을 가지는 뉴런을 신경망의 클래스를 선택 함 </a:t>
            </a:r>
          </a:p>
          <a:p>
            <a:pPr lvl="3" fontAlgn="base"/>
            <a:endParaRPr lang="ko-KR" altLang="en-US" dirty="0" smtClean="0"/>
          </a:p>
          <a:p>
            <a:pPr lvl="3" fontAlgn="base"/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2" fontAlgn="base"/>
            <a:endParaRPr lang="ko-KR" altLang="en-US" dirty="0" smtClean="0"/>
          </a:p>
          <a:p>
            <a:pPr lvl="2" fontAlgn="base"/>
            <a:endParaRPr lang="en-US" altLang="ko-KR" dirty="0" smtClean="0"/>
          </a:p>
          <a:p>
            <a:pPr lvl="4" fontAlgn="base"/>
            <a:endParaRPr lang="ko-KR" altLang="en-US" dirty="0" smtClean="0"/>
          </a:p>
          <a:p>
            <a:pPr lvl="3" fontAlgn="base"/>
            <a:endParaRPr lang="en-US" altLang="ko-KR" dirty="0" smtClean="0"/>
          </a:p>
          <a:p>
            <a:pPr lvl="3" fontAlgn="base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52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6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손글자 숫자 인식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4840" y="1778952"/>
            <a:ext cx="7492793" cy="4575175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400" b="1" dirty="0"/>
              <a:t>손글씨 숫자 인식 </a:t>
            </a:r>
            <a:endParaRPr lang="en-US" altLang="ko-KR" sz="2400" b="1" dirty="0" smtClean="0"/>
          </a:p>
          <a:p>
            <a:pPr marL="0" indent="0" fontAlgn="base">
              <a:buNone/>
            </a:pPr>
            <a:r>
              <a:rPr lang="ko-KR" altLang="en-US" sz="2400" dirty="0" smtClean="0"/>
              <a:t>→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실전</a:t>
            </a:r>
            <a:r>
              <a:rPr lang="en-US" altLang="ko-KR" sz="2000" dirty="0"/>
              <a:t>), </a:t>
            </a:r>
            <a:r>
              <a:rPr lang="ko-KR" altLang="en-US" sz="2000" dirty="0"/>
              <a:t>추론 과정만 구현</a:t>
            </a:r>
            <a:r>
              <a:rPr lang="en-US" altLang="ko-KR" sz="2000" dirty="0"/>
              <a:t>(</a:t>
            </a:r>
            <a:r>
              <a:rPr lang="ko-KR" altLang="en-US" sz="2000" dirty="0"/>
              <a:t>신경망의 </a:t>
            </a:r>
            <a:r>
              <a:rPr lang="ko-KR" altLang="en-US" sz="2000" b="1" dirty="0"/>
              <a:t>순전파</a:t>
            </a:r>
            <a:r>
              <a:rPr lang="en-US" altLang="ko-KR" sz="2000" b="1" dirty="0"/>
              <a:t>(forward propagation)</a:t>
            </a:r>
            <a:r>
              <a:rPr lang="en-US" altLang="ko-KR" sz="2000" dirty="0"/>
              <a:t>) , </a:t>
            </a:r>
            <a:r>
              <a:rPr lang="ko-KR" altLang="en-US" sz="2000" dirty="0"/>
              <a:t>신경망도 기계학습과 마찬가지로 가중치 매개변수를 학습 </a:t>
            </a:r>
            <a:r>
              <a:rPr lang="en-US" altLang="ko-KR" sz="2000" dirty="0"/>
              <a:t>&amp; </a:t>
            </a:r>
            <a:r>
              <a:rPr lang="ko-KR" altLang="en-US" sz="2000" dirty="0"/>
              <a:t>학습한 매개변수를 사용하여 입력 데이터 </a:t>
            </a:r>
            <a:r>
              <a:rPr lang="ko-KR" altLang="en-US" sz="2000" dirty="0" smtClean="0"/>
              <a:t>분류</a:t>
            </a:r>
            <a:endParaRPr lang="en-US" altLang="ko-KR" sz="2000" dirty="0" smtClean="0"/>
          </a:p>
          <a:p>
            <a:pPr marL="0" indent="0" fontAlgn="base">
              <a:buNone/>
            </a:pPr>
            <a:endParaRPr lang="ko-KR" altLang="en-US" sz="2400" dirty="0"/>
          </a:p>
          <a:p>
            <a:pPr fontAlgn="base"/>
            <a:r>
              <a:rPr lang="en-US" altLang="ko-KR" sz="2400" dirty="0"/>
              <a:t>MNIST </a:t>
            </a:r>
            <a:r>
              <a:rPr lang="ko-KR" altLang="en-US" sz="2400" dirty="0"/>
              <a:t>데이터셋</a:t>
            </a:r>
          </a:p>
          <a:p>
            <a:pPr lvl="1" fontAlgn="base"/>
            <a:r>
              <a:rPr lang="ko-KR" altLang="en-US" sz="2000" dirty="0"/>
              <a:t>손글씨 숫자 이미지 </a:t>
            </a:r>
            <a:r>
              <a:rPr lang="ko-KR" altLang="en-US" sz="2000" dirty="0" smtClean="0"/>
              <a:t>집합</a:t>
            </a:r>
            <a:endParaRPr lang="ko-KR" altLang="en-US" sz="2000" dirty="0"/>
          </a:p>
          <a:p>
            <a:pPr lvl="2" fontAlgn="base"/>
            <a:r>
              <a:rPr lang="en-US" altLang="ko-KR" sz="1800" dirty="0"/>
              <a:t>0 ~ 9</a:t>
            </a:r>
            <a:r>
              <a:rPr lang="ko-KR" altLang="en-US" sz="1800" dirty="0"/>
              <a:t>까지의 숫자 이미지로 구성</a:t>
            </a:r>
          </a:p>
          <a:p>
            <a:pPr lvl="3" fontAlgn="base"/>
            <a:r>
              <a:rPr lang="ko-KR" altLang="en-US" sz="1400" dirty="0"/>
              <a:t>훈련 이미지로 모델 </a:t>
            </a:r>
            <a:r>
              <a:rPr lang="ko-KR" altLang="en-US" sz="1400" dirty="0" smtClean="0"/>
              <a:t>학습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학습한 </a:t>
            </a:r>
            <a:r>
              <a:rPr lang="ko-KR" altLang="en-US" sz="1400" dirty="0"/>
              <a:t>모델로 시험 이미지 분류 평가</a:t>
            </a:r>
          </a:p>
          <a:p>
            <a:pPr lvl="2" fontAlgn="base"/>
            <a:r>
              <a:rPr lang="en-US" altLang="ko-KR" sz="1800" dirty="0"/>
              <a:t>MNIST</a:t>
            </a:r>
            <a:r>
              <a:rPr lang="ko-KR" altLang="en-US" sz="1800" dirty="0"/>
              <a:t>의 이미지 데이터는 </a:t>
            </a:r>
            <a:r>
              <a:rPr lang="en-US" altLang="ko-KR" sz="1800" dirty="0"/>
              <a:t>28X28 </a:t>
            </a:r>
            <a:r>
              <a:rPr lang="ko-KR" altLang="en-US" sz="1800" dirty="0"/>
              <a:t>크기의 회색조 이미지</a:t>
            </a:r>
            <a:r>
              <a:rPr lang="en-US" altLang="ko-KR" sz="1800" dirty="0"/>
              <a:t>(1</a:t>
            </a:r>
            <a:r>
              <a:rPr lang="ko-KR" altLang="en-US" sz="1800" dirty="0"/>
              <a:t>채널</a:t>
            </a:r>
            <a:r>
              <a:rPr lang="en-US" altLang="ko-KR" sz="1800" dirty="0"/>
              <a:t>), </a:t>
            </a:r>
            <a:r>
              <a:rPr lang="ko-KR" altLang="en-US" sz="1800" dirty="0"/>
              <a:t>각 픽셀은 </a:t>
            </a:r>
            <a:r>
              <a:rPr lang="en-US" altLang="ko-KR" sz="1800" dirty="0"/>
              <a:t>0 ~ 255</a:t>
            </a:r>
            <a:r>
              <a:rPr lang="ko-KR" altLang="en-US" sz="1800" dirty="0"/>
              <a:t>까지의 값을 취함</a:t>
            </a:r>
          </a:p>
          <a:p>
            <a:pPr lvl="2" fontAlgn="base"/>
            <a:endParaRPr lang="ko-KR" altLang="en-US" sz="1800" dirty="0"/>
          </a:p>
          <a:p>
            <a:pPr lvl="3" fontAlgn="base"/>
            <a:endParaRPr lang="ko-KR" altLang="en-US" sz="1600" dirty="0"/>
          </a:p>
          <a:p>
            <a:pPr lvl="3" fontAlgn="base"/>
            <a:endParaRPr lang="ko-KR" altLang="en-US" sz="1600" dirty="0"/>
          </a:p>
          <a:p>
            <a:pPr lvl="1"/>
            <a:endParaRPr lang="en-US" altLang="ko-KR" sz="2000" dirty="0" smtClean="0"/>
          </a:p>
          <a:p>
            <a:pPr lvl="2" fontAlgn="base"/>
            <a:endParaRPr lang="ko-KR" altLang="en-US" sz="1800" dirty="0"/>
          </a:p>
          <a:p>
            <a:pPr lvl="2" fontAlgn="base"/>
            <a:endParaRPr lang="en-US" altLang="ko-KR" sz="1800" dirty="0" smtClean="0"/>
          </a:p>
          <a:p>
            <a:pPr lvl="4" fontAlgn="base"/>
            <a:endParaRPr lang="ko-KR" altLang="en-US" sz="1600" dirty="0"/>
          </a:p>
          <a:p>
            <a:pPr lvl="3" fontAlgn="base"/>
            <a:endParaRPr lang="en-US" altLang="ko-KR" sz="1600" dirty="0"/>
          </a:p>
          <a:p>
            <a:pPr lvl="3" fontAlgn="base"/>
            <a:endParaRPr lang="en-US" altLang="ko-KR" sz="1600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pic>
        <p:nvPicPr>
          <p:cNvPr id="62466" name="Picture 2" descr="nist 데이터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88" y="2771139"/>
            <a:ext cx="32385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상자 5"/>
          <p:cNvSpPr txBox="1"/>
          <p:nvPr/>
        </p:nvSpPr>
        <p:spPr>
          <a:xfrm>
            <a:off x="8116393" y="6245810"/>
            <a:ext cx="3885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/>
              <a:t>MNIST_test</a:t>
            </a:r>
            <a:r>
              <a:rPr kumimoji="1" lang="en-US" altLang="ko-KR" sz="1600" b="1" dirty="0"/>
              <a:t> </a:t>
            </a:r>
            <a:r>
              <a:rPr kumimoji="1" lang="en-US" altLang="ko-KR" sz="1600" b="1" dirty="0" err="1"/>
              <a:t>case.ipynb</a:t>
            </a:r>
            <a:endParaRPr kumimoji="1" lang="ko-KR" altLang="en-US" sz="1600" b="1" dirty="0"/>
          </a:p>
        </p:txBody>
      </p:sp>
      <p:sp>
        <p:nvSpPr>
          <p:cNvPr id="7" name="해 6"/>
          <p:cNvSpPr/>
          <p:nvPr/>
        </p:nvSpPr>
        <p:spPr>
          <a:xfrm>
            <a:off x="7404410" y="114304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833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6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손글자 숫자 인식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0040" y="1763712"/>
            <a:ext cx="11529838" cy="5094288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400" b="1" dirty="0" smtClean="0"/>
              <a:t>Code </a:t>
            </a:r>
            <a:r>
              <a:rPr lang="ko-KR" altLang="en-US" sz="2400" b="1" dirty="0" smtClean="0"/>
              <a:t>설명</a:t>
            </a:r>
            <a:endParaRPr lang="ko-KR" altLang="en-US" sz="2400" b="1" dirty="0"/>
          </a:p>
          <a:p>
            <a:pPr lvl="1" fontAlgn="base"/>
            <a:r>
              <a:rPr lang="en-US" altLang="ko-KR" sz="1600" dirty="0" err="1"/>
              <a:t>load_mnist</a:t>
            </a:r>
            <a:r>
              <a:rPr lang="ko-KR" altLang="en-US" sz="1600" dirty="0"/>
              <a:t>가 </a:t>
            </a:r>
            <a:r>
              <a:rPr lang="en-US" altLang="ko-KR" sz="1600" dirty="0"/>
              <a:t>MNIST </a:t>
            </a:r>
            <a:r>
              <a:rPr lang="ko-KR" altLang="en-US" sz="1600" dirty="0"/>
              <a:t>데이터셋을 읽음</a:t>
            </a:r>
          </a:p>
          <a:p>
            <a:pPr lvl="1" fontAlgn="base"/>
            <a:r>
              <a:rPr lang="ko-KR" altLang="en-US" sz="1600" dirty="0"/>
              <a:t>첫 번째는 </a:t>
            </a:r>
            <a:r>
              <a:rPr lang="en-US" altLang="ko-KR" sz="1600" dirty="0" err="1"/>
              <a:t>load_mnist</a:t>
            </a:r>
            <a:r>
              <a:rPr lang="ko-KR" altLang="en-US" sz="1600" dirty="0"/>
              <a:t>가 </a:t>
            </a:r>
            <a:r>
              <a:rPr lang="en-US" altLang="ko-KR" sz="1600" dirty="0"/>
              <a:t>MNIST </a:t>
            </a:r>
            <a:r>
              <a:rPr lang="ko-KR" altLang="en-US" sz="1600" dirty="0"/>
              <a:t>데이터를 인터넷에서 받아와서 두번째 부터는 로컬에서 </a:t>
            </a:r>
            <a:r>
              <a:rPr lang="en-US" altLang="ko-KR" sz="1600" dirty="0"/>
              <a:t>pickle</a:t>
            </a:r>
            <a:r>
              <a:rPr lang="ko-KR" altLang="en-US" sz="1600" dirty="0"/>
              <a:t>파일을 읽음</a:t>
            </a:r>
          </a:p>
          <a:p>
            <a:pPr lvl="1" fontAlgn="base"/>
            <a:r>
              <a:rPr lang="en-US" altLang="ko-KR" sz="2000" b="1" dirty="0" err="1"/>
              <a:t>load_mnist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함수</a:t>
            </a:r>
          </a:p>
          <a:p>
            <a:pPr lvl="2" fontAlgn="base"/>
            <a:r>
              <a:rPr lang="ko-KR" altLang="en-US" sz="1800" dirty="0"/>
              <a:t>읽은 </a:t>
            </a:r>
            <a:r>
              <a:rPr lang="en-US" altLang="ko-KR" sz="1800" dirty="0"/>
              <a:t>MNIST </a:t>
            </a:r>
            <a:r>
              <a:rPr lang="ko-KR" altLang="en-US" sz="1800" dirty="0"/>
              <a:t>데이터를 “</a:t>
            </a:r>
            <a:r>
              <a:rPr lang="en-US" altLang="ko-KR" sz="1800" dirty="0"/>
              <a:t>(</a:t>
            </a:r>
            <a:r>
              <a:rPr lang="ko-KR" altLang="en-US" sz="1800" dirty="0"/>
              <a:t>훈련 이미지</a:t>
            </a:r>
            <a:r>
              <a:rPr lang="en-US" altLang="ko-KR" sz="1800" dirty="0"/>
              <a:t>, </a:t>
            </a:r>
            <a:r>
              <a:rPr lang="ko-KR" altLang="en-US" sz="1800" dirty="0"/>
              <a:t>훈련 레이블</a:t>
            </a:r>
            <a:r>
              <a:rPr lang="en-US" altLang="ko-KR" sz="1800" dirty="0"/>
              <a:t>),(</a:t>
            </a:r>
            <a:r>
              <a:rPr lang="ko-KR" altLang="en-US" sz="1800" dirty="0"/>
              <a:t>시험 이미지</a:t>
            </a:r>
            <a:r>
              <a:rPr lang="en-US" altLang="ko-KR" sz="1800" dirty="0"/>
              <a:t>, </a:t>
            </a:r>
            <a:r>
              <a:rPr lang="ko-KR" altLang="en-US" sz="1800" dirty="0"/>
              <a:t>시험 레이블</a:t>
            </a:r>
            <a:r>
              <a:rPr lang="en-US" altLang="ko-KR" sz="1800" dirty="0"/>
              <a:t>)” </a:t>
            </a:r>
            <a:r>
              <a:rPr lang="ko-KR" altLang="en-US" sz="1800" dirty="0"/>
              <a:t>형식으로 </a:t>
            </a:r>
            <a:r>
              <a:rPr lang="ko-KR" altLang="en-US" sz="1800" dirty="0" smtClean="0"/>
              <a:t>반환</a:t>
            </a:r>
            <a:endParaRPr lang="ko-KR" altLang="en-US" dirty="0"/>
          </a:p>
          <a:p>
            <a:pPr lvl="3" fontAlgn="base"/>
            <a:r>
              <a:rPr lang="en-US" altLang="ko-KR" sz="2000" b="1" dirty="0" smtClean="0"/>
              <a:t>normalize</a:t>
            </a:r>
            <a:r>
              <a:rPr lang="en-US" altLang="ko-KR" sz="2000" dirty="0"/>
              <a:t>(</a:t>
            </a:r>
            <a:r>
              <a:rPr lang="ko-KR" altLang="en-US" sz="2000" dirty="0"/>
              <a:t>입력 이미지의 픽셀 값을 </a:t>
            </a:r>
            <a:r>
              <a:rPr lang="en-US" altLang="ko-KR" sz="2000" dirty="0"/>
              <a:t>0.0~1.0 </a:t>
            </a:r>
            <a:r>
              <a:rPr lang="ko-KR" altLang="en-US" sz="2000" dirty="0"/>
              <a:t>사이의 값으로 </a:t>
            </a:r>
            <a:r>
              <a:rPr lang="ko-KR" altLang="en-US" sz="2000" b="1" dirty="0"/>
              <a:t>정규화할지를 정함</a:t>
            </a:r>
            <a:r>
              <a:rPr lang="en-US" altLang="ko-KR" sz="2000" dirty="0"/>
              <a:t>/False</a:t>
            </a:r>
            <a:r>
              <a:rPr lang="ko-KR" altLang="en-US" sz="2000" dirty="0"/>
              <a:t>로 설정하면 입력 이미지의 픽셀은 원래 값 그대로 </a:t>
            </a:r>
            <a:r>
              <a:rPr lang="en-US" altLang="ko-KR" sz="2000" dirty="0"/>
              <a:t>0~255 </a:t>
            </a:r>
            <a:r>
              <a:rPr lang="ko-KR" altLang="en-US" sz="2000" dirty="0"/>
              <a:t>사이의 값을 유지</a:t>
            </a:r>
            <a:r>
              <a:rPr lang="en-US" altLang="ko-KR" sz="2000" dirty="0" smtClean="0"/>
              <a:t>)</a:t>
            </a:r>
          </a:p>
          <a:p>
            <a:pPr lvl="3" fontAlgn="base"/>
            <a:r>
              <a:rPr lang="en-US" altLang="ko-KR" sz="2000" b="1" dirty="0" smtClean="0"/>
              <a:t>flatten</a:t>
            </a:r>
            <a:r>
              <a:rPr lang="en-US" altLang="ko-KR" sz="2000" dirty="0"/>
              <a:t>(</a:t>
            </a:r>
            <a:r>
              <a:rPr lang="ko-KR" altLang="en-US" sz="2000" dirty="0"/>
              <a:t>입력 이미지를 평탄하게</a:t>
            </a:r>
            <a:r>
              <a:rPr lang="en-US" altLang="ko-KR" sz="2000" dirty="0"/>
              <a:t>,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차원 배열로 만들지 정함</a:t>
            </a:r>
            <a:r>
              <a:rPr lang="en-US" altLang="ko-KR" sz="2000" dirty="0"/>
              <a:t>, False</a:t>
            </a:r>
            <a:r>
              <a:rPr lang="ko-KR" altLang="en-US" sz="2000" dirty="0"/>
              <a:t>로 설정하면 입력 이미지를 </a:t>
            </a:r>
            <a:r>
              <a:rPr lang="en-US" altLang="ko-KR" sz="2000" dirty="0"/>
              <a:t>1X28X28</a:t>
            </a:r>
            <a:r>
              <a:rPr lang="ko-KR" altLang="en-US" sz="2000" dirty="0"/>
              <a:t>의 </a:t>
            </a:r>
            <a:r>
              <a:rPr lang="en-US" altLang="ko-KR" sz="2000" dirty="0"/>
              <a:t>3</a:t>
            </a:r>
            <a:r>
              <a:rPr lang="ko-KR" altLang="en-US" sz="2000" dirty="0"/>
              <a:t>차원 배열로</a:t>
            </a:r>
            <a:r>
              <a:rPr lang="en-US" altLang="ko-KR" sz="2000" dirty="0"/>
              <a:t>, True</a:t>
            </a:r>
            <a:r>
              <a:rPr lang="ko-KR" altLang="en-US" sz="2000" dirty="0"/>
              <a:t>로 설정하면 </a:t>
            </a:r>
            <a:r>
              <a:rPr lang="en-US" altLang="ko-KR" sz="2000" dirty="0"/>
              <a:t>784</a:t>
            </a:r>
            <a:r>
              <a:rPr lang="ko-KR" altLang="en-US" sz="2000" dirty="0"/>
              <a:t>개의 원소로 이뤄진 </a:t>
            </a:r>
            <a:r>
              <a:rPr lang="en-US" altLang="ko-KR" sz="2000" dirty="0"/>
              <a:t>1</a:t>
            </a:r>
            <a:r>
              <a:rPr lang="ko-KR" altLang="en-US" sz="2000" dirty="0"/>
              <a:t>차원 배열로 저장</a:t>
            </a:r>
            <a:r>
              <a:rPr lang="en-US" altLang="ko-KR" sz="2000" dirty="0" smtClean="0"/>
              <a:t>)</a:t>
            </a:r>
          </a:p>
          <a:p>
            <a:pPr lvl="3" fontAlgn="base"/>
            <a:r>
              <a:rPr lang="en-US" altLang="ko-KR" sz="2000" b="1" dirty="0" err="1" smtClean="0"/>
              <a:t>one_hot_label</a:t>
            </a:r>
            <a:r>
              <a:rPr lang="en-US" altLang="ko-KR" sz="2000" dirty="0"/>
              <a:t>(</a:t>
            </a:r>
            <a:r>
              <a:rPr lang="ko-KR" altLang="en-US" sz="2000" dirty="0"/>
              <a:t>레이블을 원</a:t>
            </a:r>
            <a:r>
              <a:rPr lang="en-US" altLang="ko-KR" sz="2000" dirty="0"/>
              <a:t>-</a:t>
            </a:r>
            <a:r>
              <a:rPr lang="ko-KR" altLang="en-US" sz="2000" dirty="0"/>
              <a:t>핫 인코딩 형태로 저장할지를 정함</a:t>
            </a:r>
            <a:r>
              <a:rPr lang="en-US" altLang="ko-KR" sz="2000" dirty="0"/>
              <a:t>, </a:t>
            </a:r>
            <a:r>
              <a:rPr lang="ko-KR" altLang="en-US" sz="2000" b="1" dirty="0"/>
              <a:t>원</a:t>
            </a:r>
            <a:r>
              <a:rPr lang="en-US" altLang="ko-KR" sz="2000" b="1" dirty="0"/>
              <a:t>-</a:t>
            </a:r>
            <a:r>
              <a:rPr lang="ko-KR" altLang="en-US" sz="2000" b="1" dirty="0"/>
              <a:t>핫 인코딩</a:t>
            </a:r>
            <a:r>
              <a:rPr lang="ko-KR" altLang="en-US" sz="2000" dirty="0"/>
              <a:t>이란</a:t>
            </a:r>
            <a:r>
              <a:rPr lang="en-US" altLang="ko-KR" sz="2000" dirty="0"/>
              <a:t>, </a:t>
            </a:r>
            <a:r>
              <a:rPr lang="ko-KR" altLang="en-US" sz="2000" dirty="0"/>
              <a:t>예를 들어  </a:t>
            </a:r>
            <a:r>
              <a:rPr lang="en-US" altLang="ko-KR" sz="2000" dirty="0"/>
              <a:t>[0,0,1,0,0,0,0,0,0,0]</a:t>
            </a:r>
            <a:r>
              <a:rPr lang="ko-KR" altLang="en-US" sz="2000" dirty="0"/>
              <a:t>처럼 </a:t>
            </a:r>
            <a:r>
              <a:rPr lang="ko-KR" altLang="en-US" sz="2000" b="1" dirty="0"/>
              <a:t>정답을 뜻하는 원소만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이고</a:t>
            </a:r>
            <a:r>
              <a:rPr lang="en-US" altLang="ko-KR" sz="2000" b="1" dirty="0"/>
              <a:t>(hot</a:t>
            </a:r>
            <a:r>
              <a:rPr lang="ko-KR" altLang="en-US" sz="2000" b="1" dirty="0"/>
              <a:t>에 해당</a:t>
            </a:r>
            <a:r>
              <a:rPr lang="en-US" altLang="ko-KR" sz="2000" b="1" dirty="0"/>
              <a:t>), </a:t>
            </a:r>
            <a:r>
              <a:rPr lang="ko-KR" altLang="en-US" sz="2000" b="1" dirty="0"/>
              <a:t>나머지는 모두 </a:t>
            </a:r>
            <a:r>
              <a:rPr lang="en-US" altLang="ko-KR" sz="2000" b="1" dirty="0"/>
              <a:t>0</a:t>
            </a:r>
            <a:r>
              <a:rPr lang="ko-KR" altLang="en-US" sz="2000" b="1" dirty="0"/>
              <a:t>인 배열</a:t>
            </a:r>
            <a:r>
              <a:rPr lang="en-US" altLang="ko-KR" sz="2000" dirty="0"/>
              <a:t>, False</a:t>
            </a:r>
            <a:r>
              <a:rPr lang="ko-KR" altLang="en-US" sz="2000" dirty="0"/>
              <a:t>면 ‘</a:t>
            </a:r>
            <a:r>
              <a:rPr lang="en-US" altLang="ko-KR" sz="2000" dirty="0"/>
              <a:t>7’</a:t>
            </a:r>
            <a:r>
              <a:rPr lang="ko-KR" altLang="en-US" sz="2000" dirty="0"/>
              <a:t>이나 ‘</a:t>
            </a:r>
            <a:r>
              <a:rPr lang="en-US" altLang="ko-KR" sz="2000" dirty="0"/>
              <a:t>2’ </a:t>
            </a:r>
            <a:r>
              <a:rPr lang="ko-KR" altLang="en-US" sz="2000" dirty="0"/>
              <a:t>같이 숫자 형태의 레이블을 저장하고</a:t>
            </a:r>
            <a:r>
              <a:rPr lang="en-US" altLang="ko-KR" sz="2000" dirty="0"/>
              <a:t>, True</a:t>
            </a:r>
            <a:r>
              <a:rPr lang="ko-KR" altLang="en-US" sz="2000" dirty="0"/>
              <a:t>일 때는 레이블을 원</a:t>
            </a:r>
            <a:r>
              <a:rPr lang="en-US" altLang="ko-KR" sz="2000" dirty="0"/>
              <a:t>-</a:t>
            </a:r>
            <a:r>
              <a:rPr lang="ko-KR" altLang="en-US" sz="2000" dirty="0"/>
              <a:t>핫 인코딩하여 저장</a:t>
            </a:r>
            <a:r>
              <a:rPr lang="en-US" altLang="ko-KR" sz="2000" dirty="0"/>
              <a:t>) </a:t>
            </a:r>
            <a:r>
              <a:rPr lang="ko-KR" altLang="en-US" sz="2000" dirty="0"/>
              <a:t>세 가지 설정 가능</a:t>
            </a:r>
          </a:p>
          <a:p>
            <a:pPr lvl="3" fontAlgn="base"/>
            <a:r>
              <a:rPr lang="ko-KR" altLang="en-US" dirty="0"/>
              <a:t>세 인수 모두 </a:t>
            </a:r>
            <a:r>
              <a:rPr lang="en-US" altLang="ko-KR" dirty="0"/>
              <a:t>bool</a:t>
            </a:r>
            <a:r>
              <a:rPr lang="ko-KR" altLang="en-US" dirty="0" smtClean="0"/>
              <a:t>값</a:t>
            </a:r>
            <a:endParaRPr lang="ko-KR" altLang="en-US" sz="1600" dirty="0"/>
          </a:p>
          <a:p>
            <a:pPr lvl="3" fontAlgn="base"/>
            <a:endParaRPr lang="ko-KR" altLang="en-US" sz="1600" dirty="0"/>
          </a:p>
          <a:p>
            <a:pPr lvl="1"/>
            <a:endParaRPr lang="en-US" altLang="ko-KR" sz="2000" dirty="0" smtClean="0"/>
          </a:p>
          <a:p>
            <a:pPr lvl="2" fontAlgn="base"/>
            <a:endParaRPr lang="ko-KR" altLang="en-US" sz="1800" dirty="0"/>
          </a:p>
          <a:p>
            <a:pPr lvl="2" fontAlgn="base"/>
            <a:endParaRPr lang="en-US" altLang="ko-KR" sz="1800" dirty="0" smtClean="0"/>
          </a:p>
          <a:p>
            <a:pPr lvl="4" fontAlgn="base"/>
            <a:endParaRPr lang="ko-KR" altLang="en-US" sz="1600" dirty="0"/>
          </a:p>
          <a:p>
            <a:pPr lvl="3" fontAlgn="base"/>
            <a:endParaRPr lang="en-US" altLang="ko-KR" sz="1600" dirty="0"/>
          </a:p>
          <a:p>
            <a:pPr lvl="3" fontAlgn="base"/>
            <a:endParaRPr lang="en-US" altLang="ko-KR" sz="1600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116393" y="6245810"/>
            <a:ext cx="3885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/>
              <a:t>MNIST_test</a:t>
            </a:r>
            <a:r>
              <a:rPr kumimoji="1" lang="en-US" altLang="ko-KR" sz="1600" b="1" dirty="0"/>
              <a:t> </a:t>
            </a:r>
            <a:r>
              <a:rPr kumimoji="1" lang="en-US" altLang="ko-KR" sz="1600" b="1" dirty="0" err="1"/>
              <a:t>case.ipynb</a:t>
            </a:r>
            <a:endParaRPr kumimoji="1" lang="ko-KR" altLang="en-US" sz="1600" b="1" dirty="0"/>
          </a:p>
        </p:txBody>
      </p:sp>
      <p:sp>
        <p:nvSpPr>
          <p:cNvPr id="6" name="해 5"/>
          <p:cNvSpPr/>
          <p:nvPr/>
        </p:nvSpPr>
        <p:spPr>
          <a:xfrm>
            <a:off x="7404410" y="114304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15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6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손글자 숫자 인식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241" y="1839912"/>
            <a:ext cx="11513975" cy="4744452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400" b="1" dirty="0" smtClean="0"/>
              <a:t>MNIST </a:t>
            </a:r>
            <a:r>
              <a:rPr lang="ko-KR" altLang="en-US" sz="2400" b="1" dirty="0"/>
              <a:t>이미지 표시</a:t>
            </a:r>
          </a:p>
          <a:p>
            <a:pPr lvl="1" fontAlgn="base"/>
            <a:r>
              <a:rPr lang="en-US" altLang="ko-KR" sz="2000" b="1" dirty="0"/>
              <a:t>PIL(Python Image Library)</a:t>
            </a:r>
            <a:r>
              <a:rPr lang="ko-KR" altLang="en-US" sz="2000" b="1" dirty="0"/>
              <a:t>모듈</a:t>
            </a:r>
            <a:r>
              <a:rPr lang="ko-KR" altLang="en-US" sz="2000" dirty="0"/>
              <a:t>을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 fontAlgn="base"/>
            <a:endParaRPr lang="ko-KR" altLang="en-US" sz="2000" dirty="0"/>
          </a:p>
          <a:p>
            <a:pPr lvl="1" fontAlgn="base"/>
            <a:r>
              <a:rPr lang="ko-KR" altLang="en-US" sz="2000" b="1" dirty="0"/>
              <a:t>주의</a:t>
            </a:r>
            <a:r>
              <a:rPr lang="en-US" altLang="ko-KR" sz="2000" b="1" dirty="0"/>
              <a:t>) flatten=True</a:t>
            </a:r>
            <a:r>
              <a:rPr lang="ko-KR" altLang="en-US" sz="2000" b="1" dirty="0"/>
              <a:t>로 설정해 읽어들인 이미지는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차원 넘파이 배열로 저장되어있음</a:t>
            </a:r>
            <a:r>
              <a:rPr lang="en-US" altLang="ko-KR" sz="2000" b="1" dirty="0"/>
              <a:t>!</a:t>
            </a:r>
          </a:p>
          <a:p>
            <a:pPr lvl="2" fontAlgn="base"/>
            <a:r>
              <a:rPr lang="ko-KR" altLang="en-US" sz="1800" dirty="0"/>
              <a:t>그래서 이미지 표시할 때는 원래 형상인 </a:t>
            </a:r>
            <a:r>
              <a:rPr lang="en-US" altLang="ko-KR" sz="1800" b="1" dirty="0"/>
              <a:t>28X28 </a:t>
            </a:r>
            <a:r>
              <a:rPr lang="ko-KR" altLang="en-US" sz="1800" b="1" dirty="0"/>
              <a:t>크기로 다시 변형해야함</a:t>
            </a:r>
          </a:p>
          <a:p>
            <a:pPr lvl="2" fontAlgn="base"/>
            <a:r>
              <a:rPr lang="en-US" altLang="ko-KR" sz="1800" dirty="0"/>
              <a:t>reshape() </a:t>
            </a:r>
            <a:r>
              <a:rPr lang="ko-KR" altLang="en-US" sz="1800" dirty="0"/>
              <a:t>메서드로 원하는 형상을 인수로 지정하면 넘파이 배열의 형상을 바꿀 수 있음</a:t>
            </a:r>
          </a:p>
          <a:p>
            <a:pPr lvl="2" fontAlgn="base"/>
            <a:r>
              <a:rPr lang="ko-KR" altLang="en-US" sz="1800" dirty="0"/>
              <a:t>넘파이로 저장된 이미지 데이터를 </a:t>
            </a:r>
            <a:r>
              <a:rPr lang="en-US" altLang="ko-KR" sz="1800" dirty="0"/>
              <a:t>PIL</a:t>
            </a:r>
            <a:r>
              <a:rPr lang="ko-KR" altLang="en-US" sz="1800" dirty="0"/>
              <a:t>용 데이터 객체로 </a:t>
            </a:r>
            <a:r>
              <a:rPr lang="ko-KR" altLang="en-US" sz="1800" dirty="0" smtClean="0"/>
              <a:t>변환하며</a:t>
            </a:r>
            <a:r>
              <a:rPr lang="en-US" altLang="ko-KR" sz="1800" dirty="0"/>
              <a:t>, </a:t>
            </a:r>
            <a:r>
              <a:rPr lang="ko-KR" altLang="en-US" sz="1800" dirty="0"/>
              <a:t>이는 </a:t>
            </a:r>
            <a:r>
              <a:rPr lang="en-US" altLang="ko-KR" sz="1800" dirty="0" err="1"/>
              <a:t>Image.fromarray</a:t>
            </a:r>
            <a:r>
              <a:rPr lang="en-US" altLang="ko-KR" sz="1800" dirty="0"/>
              <a:t>()</a:t>
            </a:r>
            <a:r>
              <a:rPr lang="ko-KR" altLang="en-US" sz="1800" dirty="0"/>
              <a:t>가 수행</a:t>
            </a:r>
          </a:p>
          <a:p>
            <a:pPr lvl="2" fontAlgn="base"/>
            <a:endParaRPr lang="ko-KR" altLang="en-US" sz="1800" dirty="0"/>
          </a:p>
          <a:p>
            <a:pPr fontAlgn="base"/>
            <a:r>
              <a:rPr lang="ko-KR" altLang="en-US" sz="2400" b="1" dirty="0"/>
              <a:t>신경망의 추론 처리</a:t>
            </a:r>
          </a:p>
          <a:p>
            <a:pPr lvl="1" fontAlgn="base"/>
            <a:r>
              <a:rPr lang="en-US" altLang="ko-KR" sz="2000" dirty="0"/>
              <a:t>MNIST </a:t>
            </a:r>
            <a:r>
              <a:rPr lang="ko-KR" altLang="en-US" sz="2000" dirty="0"/>
              <a:t>데이터셋을 가지고 추론을 수행하는 신경망을 구현</a:t>
            </a:r>
          </a:p>
          <a:p>
            <a:pPr lvl="2" fontAlgn="base"/>
            <a:r>
              <a:rPr lang="ko-KR" altLang="en-US" sz="1800" dirty="0"/>
              <a:t>입력층 뉴런 </a:t>
            </a:r>
            <a:r>
              <a:rPr lang="en-US" altLang="ko-KR" sz="1800" dirty="0"/>
              <a:t>784</a:t>
            </a:r>
            <a:r>
              <a:rPr lang="ko-KR" altLang="en-US" sz="1800" dirty="0"/>
              <a:t>개</a:t>
            </a:r>
            <a:r>
              <a:rPr lang="en-US" altLang="ko-KR" sz="1800" dirty="0"/>
              <a:t>(</a:t>
            </a:r>
            <a:r>
              <a:rPr lang="ko-KR" altLang="en-US" sz="1800" dirty="0"/>
              <a:t>이미지 크기가 </a:t>
            </a:r>
            <a:r>
              <a:rPr lang="en-US" altLang="ko-KR" sz="1800" dirty="0"/>
              <a:t>28X28), </a:t>
            </a:r>
            <a:r>
              <a:rPr lang="ko-KR" altLang="en-US" sz="1800" dirty="0"/>
              <a:t>출력층 뉴런을 </a:t>
            </a:r>
            <a:r>
              <a:rPr lang="en-US" altLang="ko-KR" sz="1800" dirty="0"/>
              <a:t>10</a:t>
            </a:r>
            <a:r>
              <a:rPr lang="ko-KR" altLang="en-US" sz="1800" dirty="0"/>
              <a:t>개</a:t>
            </a:r>
            <a:r>
              <a:rPr lang="en-US" altLang="ko-KR" sz="1800" dirty="0"/>
              <a:t>(</a:t>
            </a:r>
            <a:r>
              <a:rPr lang="ko-KR" altLang="en-US" sz="1800" dirty="0"/>
              <a:t>이 문제가 </a:t>
            </a:r>
            <a:r>
              <a:rPr lang="en-US" altLang="ko-KR" sz="1800" dirty="0"/>
              <a:t>0 ~9</a:t>
            </a:r>
            <a:r>
              <a:rPr lang="ko-KR" altLang="en-US" sz="1800" dirty="0"/>
              <a:t>까지의 숫자로 구분하는 문제이기 때문</a:t>
            </a:r>
            <a:r>
              <a:rPr lang="en-US" altLang="ko-KR" sz="1800" dirty="0"/>
              <a:t>)</a:t>
            </a:r>
            <a:r>
              <a:rPr lang="ko-KR" altLang="en-US" sz="1800" dirty="0"/>
              <a:t>로 구성</a:t>
            </a:r>
          </a:p>
          <a:p>
            <a:pPr lvl="3" fontAlgn="base"/>
            <a:r>
              <a:rPr lang="ko-KR" altLang="en-US" sz="1600" dirty="0"/>
              <a:t>은닉층은 총 두 개로</a:t>
            </a:r>
            <a:r>
              <a:rPr lang="en-US" altLang="ko-KR" sz="1600" dirty="0"/>
              <a:t>, </a:t>
            </a:r>
            <a:r>
              <a:rPr lang="ko-KR" altLang="en-US" sz="1600" dirty="0"/>
              <a:t>첫번째 은닉층에는 </a:t>
            </a:r>
            <a:r>
              <a:rPr lang="en-US" altLang="ko-KR" sz="1600" dirty="0"/>
              <a:t>50</a:t>
            </a:r>
            <a:r>
              <a:rPr lang="ko-KR" altLang="en-US" sz="1600" dirty="0"/>
              <a:t>개의 뉴런을</a:t>
            </a:r>
            <a:r>
              <a:rPr lang="en-US" altLang="ko-KR" sz="1600" dirty="0"/>
              <a:t>, </a:t>
            </a:r>
            <a:r>
              <a:rPr lang="ko-KR" altLang="en-US" sz="1600" dirty="0"/>
              <a:t>두번째 은닉층에는 </a:t>
            </a:r>
            <a:r>
              <a:rPr lang="en-US" altLang="ko-KR" sz="1600" dirty="0"/>
              <a:t>100</a:t>
            </a:r>
            <a:r>
              <a:rPr lang="ko-KR" altLang="en-US" sz="1600" dirty="0"/>
              <a:t>개의 뉴런을 배치</a:t>
            </a:r>
            <a:r>
              <a:rPr lang="en-US" altLang="ko-KR" sz="1600" dirty="0"/>
              <a:t>(50</a:t>
            </a:r>
            <a:r>
              <a:rPr lang="ko-KR" altLang="en-US" sz="1600" dirty="0"/>
              <a:t>과 </a:t>
            </a:r>
            <a:r>
              <a:rPr lang="en-US" altLang="ko-KR" sz="1600" dirty="0"/>
              <a:t>100</a:t>
            </a:r>
            <a:r>
              <a:rPr lang="ko-KR" altLang="en-US" sz="1600" dirty="0"/>
              <a:t>은 임의로 정한 값</a:t>
            </a:r>
            <a:r>
              <a:rPr lang="en-US" altLang="ko-KR" sz="1600" dirty="0"/>
              <a:t>)</a:t>
            </a:r>
          </a:p>
          <a:p>
            <a:pPr fontAlgn="base"/>
            <a:endParaRPr lang="ko-KR" altLang="en-US" dirty="0"/>
          </a:p>
          <a:p>
            <a:pPr lvl="3" fontAlgn="base"/>
            <a:endParaRPr lang="ko-KR" altLang="en-US" sz="1600" dirty="0"/>
          </a:p>
          <a:p>
            <a:pPr lvl="1"/>
            <a:endParaRPr lang="en-US" altLang="ko-KR" sz="2000" dirty="0" smtClean="0"/>
          </a:p>
          <a:p>
            <a:pPr lvl="2" fontAlgn="base"/>
            <a:endParaRPr lang="ko-KR" altLang="en-US" sz="1800" dirty="0"/>
          </a:p>
          <a:p>
            <a:pPr lvl="2" fontAlgn="base"/>
            <a:endParaRPr lang="en-US" altLang="ko-KR" sz="1800" dirty="0" smtClean="0"/>
          </a:p>
          <a:p>
            <a:pPr lvl="4" fontAlgn="base"/>
            <a:endParaRPr lang="ko-KR" altLang="en-US" sz="1600" dirty="0"/>
          </a:p>
          <a:p>
            <a:pPr lvl="3" fontAlgn="base"/>
            <a:endParaRPr lang="en-US" altLang="ko-KR" sz="1600" dirty="0"/>
          </a:p>
          <a:p>
            <a:pPr lvl="3" fontAlgn="base"/>
            <a:endParaRPr lang="en-US" altLang="ko-KR" sz="1600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116393" y="6245810"/>
            <a:ext cx="3885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/>
              <a:t>MNIST_test</a:t>
            </a:r>
            <a:r>
              <a:rPr kumimoji="1" lang="en-US" altLang="ko-KR" sz="1600" b="1" dirty="0"/>
              <a:t> </a:t>
            </a:r>
            <a:r>
              <a:rPr kumimoji="1" lang="en-US" altLang="ko-KR" sz="1600" b="1" dirty="0" err="1"/>
              <a:t>case.ipynb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32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6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손글자 숫자 인식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839912"/>
            <a:ext cx="11772899" cy="5018088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400" b="1" dirty="0" smtClean="0"/>
              <a:t>Code </a:t>
            </a:r>
            <a:r>
              <a:rPr lang="ko-KR" altLang="en-US" sz="2400" b="1" dirty="0" smtClean="0"/>
              <a:t>설명</a:t>
            </a:r>
            <a:endParaRPr lang="ko-KR" altLang="en-US" sz="2400" b="1" dirty="0"/>
          </a:p>
          <a:p>
            <a:pPr lvl="1" fontAlgn="base"/>
            <a:r>
              <a:rPr lang="en-US" altLang="ko-KR" sz="2000" dirty="0" err="1"/>
              <a:t>init_network</a:t>
            </a:r>
            <a:r>
              <a:rPr lang="en-US" altLang="ko-KR" sz="2000" dirty="0"/>
              <a:t>() 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pickle </a:t>
            </a:r>
            <a:r>
              <a:rPr lang="ko-KR" altLang="en-US" sz="2000" dirty="0" smtClean="0"/>
              <a:t>파일 </a:t>
            </a:r>
            <a:r>
              <a:rPr lang="en-US" altLang="ko-KR" sz="2000" dirty="0" err="1"/>
              <a:t>sample_weight.pkl</a:t>
            </a:r>
            <a:r>
              <a:rPr lang="ko-KR" altLang="en-US" sz="2000" dirty="0"/>
              <a:t>에 저장된 </a:t>
            </a:r>
            <a:r>
              <a:rPr lang="ko-KR" altLang="en-US" sz="2000" b="1" dirty="0"/>
              <a:t>‘학습된 가중치 매개변수’</a:t>
            </a:r>
            <a:r>
              <a:rPr lang="ko-KR" altLang="en-US" sz="2000" dirty="0"/>
              <a:t>를 읽음</a:t>
            </a:r>
          </a:p>
          <a:p>
            <a:pPr lvl="2" fontAlgn="base"/>
            <a:r>
              <a:rPr lang="ko-KR" altLang="en-US" sz="1800" dirty="0"/>
              <a:t>가중치와 편향 매개변수가 딕셔너리 변수로 </a:t>
            </a:r>
            <a:r>
              <a:rPr lang="ko-KR" altLang="en-US" sz="1800" dirty="0" smtClean="0"/>
              <a:t>저장됨</a:t>
            </a:r>
            <a:endParaRPr lang="en-US" altLang="ko-KR" sz="1800" dirty="0" smtClean="0"/>
          </a:p>
          <a:p>
            <a:pPr lvl="2" fontAlgn="base"/>
            <a:endParaRPr lang="ko-KR" altLang="en-US" sz="1800" dirty="0"/>
          </a:p>
          <a:p>
            <a:pPr fontAlgn="base"/>
            <a:r>
              <a:rPr lang="ko-KR" altLang="en-US" sz="2000" b="1" dirty="0"/>
              <a:t>세 함수를 사용해 신경망에 의한 추론을 수행 → 정확도</a:t>
            </a:r>
            <a:r>
              <a:rPr lang="en-US" altLang="ko-KR" sz="2000" b="1" dirty="0"/>
              <a:t>(Accuracy)(</a:t>
            </a:r>
            <a:r>
              <a:rPr lang="ko-KR" altLang="en-US" sz="2000" b="1" dirty="0"/>
              <a:t>분류가 얼마나 올바른가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도 평가</a:t>
            </a:r>
          </a:p>
          <a:p>
            <a:pPr lvl="1" fontAlgn="base"/>
            <a:r>
              <a:rPr lang="en-US" altLang="ko-KR" sz="1800" dirty="0"/>
              <a:t>MNIST </a:t>
            </a:r>
            <a:r>
              <a:rPr lang="ko-KR" altLang="en-US" sz="1800" dirty="0"/>
              <a:t>데이터셋을 얻고 네트워크 </a:t>
            </a:r>
            <a:r>
              <a:rPr lang="ko-KR" altLang="en-US" sz="1800" dirty="0" smtClean="0"/>
              <a:t>생성</a:t>
            </a:r>
            <a:endParaRPr lang="en-US" altLang="ko-KR" sz="1800" dirty="0" smtClean="0"/>
          </a:p>
          <a:p>
            <a:pPr lvl="1" fontAlgn="base"/>
            <a:endParaRPr lang="ko-KR" altLang="en-US" sz="1800" dirty="0"/>
          </a:p>
          <a:p>
            <a:pPr lvl="1" fontAlgn="base"/>
            <a:r>
              <a:rPr lang="en-US" altLang="ko-KR" sz="1800" dirty="0"/>
              <a:t>for</a:t>
            </a:r>
            <a:r>
              <a:rPr lang="ko-KR" altLang="en-US" sz="1800" dirty="0"/>
              <a:t>문 돌면서 </a:t>
            </a:r>
            <a:r>
              <a:rPr lang="en-US" altLang="ko-KR" sz="1800" dirty="0"/>
              <a:t>x</a:t>
            </a:r>
            <a:r>
              <a:rPr lang="ko-KR" altLang="en-US" sz="1800" dirty="0"/>
              <a:t>에 저장된 이미지 데이터를 </a:t>
            </a:r>
            <a:r>
              <a:rPr lang="en-US" altLang="ko-KR" sz="1800" dirty="0"/>
              <a:t>1</a:t>
            </a:r>
            <a:r>
              <a:rPr lang="ko-KR" altLang="en-US" sz="1800" dirty="0"/>
              <a:t>장씩 꺼내 </a:t>
            </a:r>
            <a:r>
              <a:rPr lang="en-US" altLang="ko-KR" sz="1800" dirty="0"/>
              <a:t>predict()</a:t>
            </a:r>
            <a:r>
              <a:rPr lang="ko-KR" altLang="en-US" sz="1800" dirty="0"/>
              <a:t>함수로 </a:t>
            </a:r>
            <a:r>
              <a:rPr lang="ko-KR" altLang="en-US" sz="1800" dirty="0" smtClean="0"/>
              <a:t>분류</a:t>
            </a:r>
            <a:endParaRPr lang="ko-KR" altLang="en-US" sz="1800" dirty="0"/>
          </a:p>
          <a:p>
            <a:pPr lvl="2" fontAlgn="base"/>
            <a:r>
              <a:rPr lang="en-US" altLang="ko-KR" sz="1800" b="1" dirty="0"/>
              <a:t>predict()</a:t>
            </a:r>
            <a:r>
              <a:rPr lang="ko-KR" altLang="en-US" sz="1800" b="1" dirty="0"/>
              <a:t>함수는 각 레이블의 확률을 넘파이 배열로 반환</a:t>
            </a:r>
          </a:p>
          <a:p>
            <a:pPr lvl="2" fontAlgn="base"/>
            <a:r>
              <a:rPr lang="en-US" altLang="ko-KR" sz="1800" dirty="0"/>
              <a:t>[0.1, 0.3, 0.2, …,0.04] </a:t>
            </a:r>
            <a:r>
              <a:rPr lang="ko-KR" altLang="en-US" sz="1800" dirty="0"/>
              <a:t>같은 배열이 반환되며</a:t>
            </a:r>
            <a:r>
              <a:rPr lang="en-US" altLang="ko-KR" sz="1800" dirty="0"/>
              <a:t>, </a:t>
            </a:r>
            <a:r>
              <a:rPr lang="ko-KR" altLang="en-US" sz="1800" dirty="0"/>
              <a:t>이는 이미지가 숫자 ‘</a:t>
            </a:r>
            <a:r>
              <a:rPr lang="en-US" altLang="ko-KR" sz="1800" dirty="0"/>
              <a:t>0’</a:t>
            </a:r>
            <a:r>
              <a:rPr lang="ko-KR" altLang="en-US" sz="1800" dirty="0"/>
              <a:t>일 확률이 </a:t>
            </a:r>
            <a:r>
              <a:rPr lang="en-US" altLang="ko-KR" sz="1800" dirty="0"/>
              <a:t>0.1, ‘1’</a:t>
            </a:r>
            <a:r>
              <a:rPr lang="ko-KR" altLang="en-US" sz="1800" dirty="0"/>
              <a:t>일 확률이 </a:t>
            </a:r>
            <a:r>
              <a:rPr lang="en-US" altLang="ko-KR" sz="1800" dirty="0"/>
              <a:t>0.3,... </a:t>
            </a:r>
            <a:r>
              <a:rPr lang="ko-KR" altLang="en-US" sz="1800" dirty="0"/>
              <a:t>식으로 해석</a:t>
            </a:r>
          </a:p>
          <a:p>
            <a:pPr lvl="2" fontAlgn="base"/>
            <a:r>
              <a:rPr lang="en-US" altLang="ko-KR" sz="1800" dirty="0" err="1"/>
              <a:t>np.argmax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함수로 이 배열에서 </a:t>
            </a:r>
            <a:r>
              <a:rPr lang="ko-KR" altLang="en-US" sz="1800" b="1" dirty="0"/>
              <a:t>값이 가장 큰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확률이 가장 높은</a:t>
            </a:r>
            <a:r>
              <a:rPr lang="en-US" altLang="ko-KR" sz="1800" b="1" dirty="0"/>
              <a:t>) </a:t>
            </a:r>
            <a:r>
              <a:rPr lang="ko-KR" altLang="en-US" sz="1800" dirty="0"/>
              <a:t>원소의 인덱스를 구함 → 예측 결과</a:t>
            </a:r>
          </a:p>
          <a:p>
            <a:pPr lvl="2" fontAlgn="base"/>
            <a:r>
              <a:rPr lang="ko-KR" altLang="en-US" sz="1800" b="1" dirty="0"/>
              <a:t>신경망이 예측한 답변과 정답 레이블을 비교하여 맞힌 숫자</a:t>
            </a:r>
            <a:r>
              <a:rPr lang="en-US" altLang="ko-KR" sz="1800" b="1" dirty="0"/>
              <a:t>(</a:t>
            </a:r>
            <a:r>
              <a:rPr lang="en-US" altLang="ko-KR" sz="1800" b="1" dirty="0" err="1"/>
              <a:t>accuracy_cnt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를 세고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이를 전체 이미지 숫자로 나눠 정확도를 </a:t>
            </a:r>
            <a:r>
              <a:rPr lang="ko-KR" altLang="en-US" sz="1800" b="1" dirty="0" smtClean="0"/>
              <a:t>구함</a:t>
            </a:r>
            <a:endParaRPr lang="en-US" altLang="ko-KR" sz="1800" dirty="0" smtClean="0"/>
          </a:p>
          <a:p>
            <a:pPr lvl="4" fontAlgn="base"/>
            <a:endParaRPr lang="ko-KR" altLang="en-US" sz="1600" dirty="0"/>
          </a:p>
          <a:p>
            <a:pPr lvl="3" fontAlgn="base"/>
            <a:endParaRPr lang="en-US" altLang="ko-KR" sz="1600" dirty="0"/>
          </a:p>
          <a:p>
            <a:pPr lvl="3" fontAlgn="base"/>
            <a:endParaRPr lang="en-US" altLang="ko-KR" sz="1600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116393" y="6245810"/>
            <a:ext cx="3885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/>
              <a:t>MNIST_test</a:t>
            </a:r>
            <a:r>
              <a:rPr kumimoji="1" lang="en-US" altLang="ko-KR" sz="1600" b="1" dirty="0"/>
              <a:t> </a:t>
            </a:r>
            <a:r>
              <a:rPr kumimoji="1" lang="en-US" altLang="ko-KR" sz="1600" b="1" dirty="0" err="1"/>
              <a:t>case.ipynb</a:t>
            </a:r>
            <a:endParaRPr kumimoji="1" lang="ko-KR" altLang="en-US" sz="1600" b="1" dirty="0"/>
          </a:p>
        </p:txBody>
      </p:sp>
      <p:sp>
        <p:nvSpPr>
          <p:cNvPr id="6" name="해 5"/>
          <p:cNvSpPr/>
          <p:nvPr/>
        </p:nvSpPr>
        <p:spPr>
          <a:xfrm>
            <a:off x="7404410" y="114304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953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 smtClean="0"/>
              <a:t>Intro.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6409" y="1839912"/>
            <a:ext cx="11385396" cy="4575175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신경망 </a:t>
            </a:r>
            <a:endParaRPr lang="en-US" altLang="ko-KR" b="1" dirty="0" smtClean="0"/>
          </a:p>
          <a:p>
            <a:pPr marL="0" indent="0" algn="ctr">
              <a:buNone/>
            </a:pPr>
            <a:r>
              <a:rPr lang="en-US" altLang="ko-KR" dirty="0" smtClean="0"/>
              <a:t>“</a:t>
            </a:r>
            <a:r>
              <a:rPr lang="ko-KR" altLang="en-US" b="1" dirty="0" smtClean="0"/>
              <a:t>가중치 </a:t>
            </a:r>
            <a:r>
              <a:rPr lang="ko-KR" altLang="en-US" b="1" dirty="0"/>
              <a:t>매개변수의 적절한 값</a:t>
            </a:r>
            <a:r>
              <a:rPr lang="ko-KR" altLang="en-US" dirty="0"/>
              <a:t>을 데이터로부터 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b="1" dirty="0" smtClean="0"/>
              <a:t>자동</a:t>
            </a:r>
            <a:r>
              <a:rPr lang="ko-KR" altLang="en-US" dirty="0" smtClean="0"/>
              <a:t>으로 </a:t>
            </a:r>
            <a:r>
              <a:rPr lang="ko-KR" altLang="en-US" dirty="0"/>
              <a:t>학습하는 능력 </a:t>
            </a:r>
            <a:r>
              <a:rPr lang="en-US" altLang="ko-KR" dirty="0"/>
              <a:t>(</a:t>
            </a:r>
            <a:r>
              <a:rPr lang="ko-KR" altLang="en-US" dirty="0"/>
              <a:t>신경망의 중요한 성질</a:t>
            </a:r>
            <a:r>
              <a:rPr lang="en-US" altLang="ko-KR" dirty="0" smtClean="0"/>
              <a:t>)”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b="1" dirty="0" smtClean="0"/>
              <a:t>퍼셉트론으로는</a:t>
            </a:r>
            <a:r>
              <a:rPr lang="en-US" altLang="ko-KR" b="1" dirty="0" smtClean="0"/>
              <a:t>?</a:t>
            </a:r>
            <a:endParaRPr lang="ko-KR" altLang="en-US" b="1" dirty="0"/>
          </a:p>
          <a:p>
            <a:r>
              <a:rPr lang="en-US" altLang="ko-KR" sz="2400" b="1" dirty="0"/>
              <a:t>good:</a:t>
            </a:r>
            <a:r>
              <a:rPr lang="en-US" altLang="ko-KR" sz="2400" dirty="0"/>
              <a:t>  </a:t>
            </a:r>
            <a:r>
              <a:rPr lang="ko-KR" altLang="en-US" sz="2400" dirty="0"/>
              <a:t>퍼셉트론으로 복잡한 함수 구현 가능</a:t>
            </a:r>
          </a:p>
          <a:p>
            <a:r>
              <a:rPr lang="en-US" altLang="ko-KR" sz="2400" b="1" dirty="0"/>
              <a:t>bad: </a:t>
            </a:r>
            <a:r>
              <a:rPr lang="ko-KR" altLang="en-US" sz="2400" dirty="0"/>
              <a:t>퍼셉트론으로는 여전히 </a:t>
            </a:r>
            <a:r>
              <a:rPr lang="ko-KR" altLang="en-US" sz="2400" b="1" dirty="0"/>
              <a:t>가중치 설정하는 작업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원하는 결과를 출력하도록 가중치 값을 적절히 정하는 작업</a:t>
            </a:r>
            <a:r>
              <a:rPr lang="en-US" altLang="ko-KR" sz="2000" b="1" dirty="0"/>
              <a:t>)</a:t>
            </a:r>
            <a:r>
              <a:rPr lang="ko-KR" altLang="en-US" sz="2400" dirty="0"/>
              <a:t>은 사람이 수동으로 한다는 것</a:t>
            </a:r>
          </a:p>
          <a:p>
            <a:endParaRPr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smtClean="0"/>
              <a:t> 신경망</a:t>
            </a:r>
            <a:endParaRPr kumimoji="1" lang="ko-KR" altLang="en-US" sz="1600" b="1" dirty="0"/>
          </a:p>
        </p:txBody>
      </p:sp>
      <p:sp>
        <p:nvSpPr>
          <p:cNvPr id="4" name="해 3"/>
          <p:cNvSpPr/>
          <p:nvPr/>
        </p:nvSpPr>
        <p:spPr>
          <a:xfrm>
            <a:off x="7404410" y="114304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9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6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손글자 숫자 인식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159" y="1839912"/>
            <a:ext cx="11730340" cy="4575175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400" b="1" dirty="0" smtClean="0"/>
              <a:t>정규화</a:t>
            </a:r>
            <a:r>
              <a:rPr lang="en-US" altLang="ko-KR" sz="2400" b="1" dirty="0"/>
              <a:t>(normalization)</a:t>
            </a:r>
          </a:p>
          <a:p>
            <a:pPr lvl="1" fontAlgn="base"/>
            <a:r>
              <a:rPr lang="ko-KR" altLang="en-US" sz="2000" b="1" dirty="0"/>
              <a:t>데이터를 특정 범위로 변환하는 처리</a:t>
            </a:r>
          </a:p>
          <a:p>
            <a:pPr lvl="1" fontAlgn="base"/>
            <a:r>
              <a:rPr lang="en-US" altLang="ko-KR" sz="2000" dirty="0"/>
              <a:t>normalize</a:t>
            </a:r>
            <a:r>
              <a:rPr lang="ko-KR" altLang="en-US" sz="2000" dirty="0"/>
              <a:t>를 </a:t>
            </a:r>
            <a:r>
              <a:rPr lang="en-US" altLang="ko-KR" sz="2000" dirty="0"/>
              <a:t>True</a:t>
            </a:r>
            <a:r>
              <a:rPr lang="ko-KR" altLang="en-US" sz="2000" dirty="0"/>
              <a:t>로 설정하면</a:t>
            </a:r>
            <a:r>
              <a:rPr lang="en-US" altLang="ko-KR" sz="2000" dirty="0"/>
              <a:t>, 0 ~ 255</a:t>
            </a:r>
            <a:r>
              <a:rPr lang="ko-KR" altLang="en-US" sz="2000" dirty="0"/>
              <a:t>범위인 각 픽셀의 값을 </a:t>
            </a:r>
            <a:r>
              <a:rPr lang="en-US" altLang="ko-KR" sz="2000" dirty="0"/>
              <a:t>0.0 ~ 1.0 </a:t>
            </a:r>
            <a:r>
              <a:rPr lang="ko-KR" altLang="en-US" sz="2000" dirty="0"/>
              <a:t>범위로 변환</a:t>
            </a:r>
            <a:r>
              <a:rPr lang="en-US" altLang="ko-KR" sz="2000" dirty="0"/>
              <a:t>(</a:t>
            </a:r>
            <a:r>
              <a:rPr lang="ko-KR" altLang="en-US" sz="2000" dirty="0"/>
              <a:t>단순히 픽셀의 값을 </a:t>
            </a:r>
            <a:r>
              <a:rPr lang="en-US" altLang="ko-KR" sz="2000" dirty="0"/>
              <a:t>255</a:t>
            </a:r>
            <a:r>
              <a:rPr lang="ko-KR" altLang="en-US" sz="2000" dirty="0"/>
              <a:t>로 나눔</a:t>
            </a:r>
            <a:r>
              <a:rPr lang="en-US" altLang="ko-KR" sz="2000" dirty="0"/>
              <a:t>) → </a:t>
            </a:r>
            <a:r>
              <a:rPr lang="ko-KR" altLang="en-US" sz="2000" dirty="0"/>
              <a:t>현업에서는 데이터 전체의 분포를 고려해 전처리하는 경우가 많음</a:t>
            </a:r>
          </a:p>
          <a:p>
            <a:pPr lvl="2" fontAlgn="base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b="1" dirty="0"/>
              <a:t>데이터 전체 평균과 표준편차를 이용하여 데이터들이 </a:t>
            </a:r>
            <a:r>
              <a:rPr lang="en-US" altLang="ko-KR" sz="1800" b="1" dirty="0"/>
              <a:t>0</a:t>
            </a:r>
            <a:r>
              <a:rPr lang="ko-KR" altLang="en-US" sz="1800" b="1" dirty="0"/>
              <a:t>을 중심으로 분포하도록 이동하거나 데이터의 확산 범위를 제한하는 정규화를 수행</a:t>
            </a:r>
            <a:r>
              <a:rPr lang="en-US" altLang="ko-KR" sz="1800" b="1" dirty="0"/>
              <a:t>. </a:t>
            </a:r>
            <a:r>
              <a:rPr lang="ko-KR" altLang="en-US" sz="1800" dirty="0"/>
              <a:t>그외에도 전체 데이터를 균일하게 분포시키는 데이터 백색화</a:t>
            </a:r>
            <a:r>
              <a:rPr lang="en-US" altLang="ko-KR" sz="1800" dirty="0"/>
              <a:t>(Whitening) </a:t>
            </a:r>
            <a:r>
              <a:rPr lang="ko-KR" altLang="en-US" sz="1800" dirty="0"/>
              <a:t>등도 있음</a:t>
            </a:r>
          </a:p>
          <a:p>
            <a:pPr fontAlgn="base"/>
            <a:r>
              <a:rPr lang="ko-KR" altLang="en-US" sz="2400" b="1" dirty="0"/>
              <a:t>전처리</a:t>
            </a:r>
            <a:r>
              <a:rPr lang="en-US" altLang="ko-KR" sz="2400" b="1" dirty="0"/>
              <a:t>(Pre-processing)</a:t>
            </a:r>
          </a:p>
          <a:p>
            <a:pPr lvl="1" fontAlgn="base"/>
            <a:r>
              <a:rPr lang="ko-KR" altLang="en-US" sz="2000" dirty="0"/>
              <a:t>신경망의 입력 데이터에 특정 변환을 가하는 것</a:t>
            </a:r>
          </a:p>
          <a:p>
            <a:pPr lvl="1" fontAlgn="base"/>
            <a:r>
              <a:rPr lang="ko-KR" altLang="en-US" sz="2000" dirty="0"/>
              <a:t>입력 이미지 데이터에 대한 </a:t>
            </a:r>
            <a:r>
              <a:rPr lang="ko-KR" altLang="en-US" sz="2000" b="1" dirty="0"/>
              <a:t>전처리 작업으로 정규화를 수행한 셈</a:t>
            </a:r>
          </a:p>
          <a:p>
            <a:pPr lvl="2" fontAlgn="base"/>
            <a:endParaRPr lang="ko-KR" altLang="en-US" sz="1800" dirty="0"/>
          </a:p>
          <a:p>
            <a:pPr lvl="3" fontAlgn="base"/>
            <a:endParaRPr lang="ko-KR" altLang="en-US" sz="1600" dirty="0"/>
          </a:p>
          <a:p>
            <a:pPr lvl="3" fontAlgn="base"/>
            <a:endParaRPr lang="ko-KR" altLang="en-US" sz="1600" dirty="0"/>
          </a:p>
          <a:p>
            <a:pPr lvl="1"/>
            <a:endParaRPr lang="en-US" altLang="ko-KR" sz="2000" dirty="0" smtClean="0"/>
          </a:p>
          <a:p>
            <a:pPr lvl="2" fontAlgn="base"/>
            <a:endParaRPr lang="ko-KR" altLang="en-US" sz="1800" dirty="0"/>
          </a:p>
          <a:p>
            <a:pPr lvl="2" fontAlgn="base"/>
            <a:endParaRPr lang="en-US" altLang="ko-KR" sz="1800" dirty="0" smtClean="0"/>
          </a:p>
          <a:p>
            <a:pPr lvl="4" fontAlgn="base"/>
            <a:endParaRPr lang="ko-KR" altLang="en-US" sz="1600" dirty="0"/>
          </a:p>
          <a:p>
            <a:pPr lvl="3" fontAlgn="base"/>
            <a:endParaRPr lang="en-US" altLang="ko-KR" sz="1600" dirty="0"/>
          </a:p>
          <a:p>
            <a:pPr lvl="3" fontAlgn="base"/>
            <a:endParaRPr lang="en-US" altLang="ko-KR" sz="1600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116393" y="6245810"/>
            <a:ext cx="3885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/>
              <a:t>MNIST_test</a:t>
            </a:r>
            <a:r>
              <a:rPr kumimoji="1" lang="en-US" altLang="ko-KR" sz="1600" b="1" dirty="0"/>
              <a:t> </a:t>
            </a:r>
            <a:r>
              <a:rPr kumimoji="1" lang="en-US" altLang="ko-KR" sz="1600" b="1" dirty="0" err="1"/>
              <a:t>case.ipynb</a:t>
            </a:r>
            <a:endParaRPr kumimoji="1" lang="ko-KR" altLang="en-US" sz="1600" b="1" dirty="0"/>
          </a:p>
        </p:txBody>
      </p:sp>
      <p:sp>
        <p:nvSpPr>
          <p:cNvPr id="6" name="해 5"/>
          <p:cNvSpPr/>
          <p:nvPr/>
        </p:nvSpPr>
        <p:spPr>
          <a:xfrm>
            <a:off x="7404410" y="114304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41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6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손글자 숫자 인식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4320" y="1839912"/>
            <a:ext cx="11791300" cy="4835208"/>
          </a:xfrm>
        </p:spPr>
        <p:txBody>
          <a:bodyPr>
            <a:normAutofit/>
          </a:bodyPr>
          <a:lstStyle/>
          <a:p>
            <a:pPr marL="228600" lvl="4" fontAlgn="base">
              <a:spcBef>
                <a:spcPts val="1000"/>
              </a:spcBef>
            </a:pPr>
            <a:r>
              <a:rPr lang="ko-KR" altLang="en-US" sz="2400" b="1" dirty="0" smtClean="0"/>
              <a:t>배치 처리 </a:t>
            </a:r>
            <a:r>
              <a:rPr lang="ko-KR" altLang="en-US" sz="2000" b="1" dirty="0"/>
              <a:t>→ </a:t>
            </a:r>
            <a:r>
              <a:rPr lang="ko-KR" altLang="en-US" sz="2000" b="1" dirty="0" smtClean="0"/>
              <a:t> 하나로 </a:t>
            </a:r>
            <a:r>
              <a:rPr lang="ko-KR" altLang="en-US" sz="2000" b="1" dirty="0"/>
              <a:t>묶은 입력 데이터를 배치</a:t>
            </a:r>
            <a:r>
              <a:rPr lang="en-US" altLang="ko-KR" sz="2000" b="1" dirty="0"/>
              <a:t>(batch)</a:t>
            </a:r>
            <a:r>
              <a:rPr lang="ko-KR" altLang="en-US" sz="2000" b="1" dirty="0"/>
              <a:t>라 </a:t>
            </a:r>
            <a:r>
              <a:rPr lang="ko-KR" altLang="en-US" sz="2000" b="1" dirty="0" smtClean="0"/>
              <a:t>함</a:t>
            </a:r>
            <a:endParaRPr lang="ko-KR" altLang="en-US" sz="2400" b="1" dirty="0"/>
          </a:p>
          <a:p>
            <a:pPr lvl="1" fontAlgn="base"/>
            <a:r>
              <a:rPr lang="ko-KR" altLang="en-US" sz="2000" b="1" dirty="0"/>
              <a:t>입력 데이터와 가중치 매개변수의 ‘형상’에 주의</a:t>
            </a:r>
          </a:p>
          <a:p>
            <a:pPr lvl="2" fontAlgn="base"/>
            <a:r>
              <a:rPr lang="ko-KR" altLang="en-US" sz="1900" dirty="0"/>
              <a:t>예시</a:t>
            </a:r>
            <a:r>
              <a:rPr lang="en-US" altLang="ko-KR" sz="1900" dirty="0"/>
              <a:t>) </a:t>
            </a:r>
            <a:r>
              <a:rPr lang="ko-KR" altLang="en-US" sz="1900" dirty="0"/>
              <a:t>다차원 배열의 대응하는 차원의 원소 수가 일치함을 알 수 있음</a:t>
            </a:r>
          </a:p>
          <a:p>
            <a:pPr lvl="3" fontAlgn="base"/>
            <a:r>
              <a:rPr lang="ko-KR" altLang="en-US" sz="1700" dirty="0" smtClean="0"/>
              <a:t>결국 </a:t>
            </a:r>
            <a:r>
              <a:rPr lang="ko-KR" altLang="en-US" sz="1700" dirty="0"/>
              <a:t>마지막에는 원소가 </a:t>
            </a:r>
            <a:r>
              <a:rPr lang="en-US" altLang="ko-KR" sz="1700" dirty="0"/>
              <a:t>10</a:t>
            </a:r>
            <a:r>
              <a:rPr lang="ko-KR" altLang="en-US" sz="1700" dirty="0"/>
              <a:t>개인 </a:t>
            </a:r>
            <a:r>
              <a:rPr lang="en-US" altLang="ko-KR" sz="1700" dirty="0"/>
              <a:t>1</a:t>
            </a:r>
            <a:r>
              <a:rPr lang="ko-KR" altLang="en-US" sz="1700" dirty="0"/>
              <a:t>차원 배열이 출력되는 흐름 → 이미지 데이터를 </a:t>
            </a:r>
            <a:r>
              <a:rPr lang="en-US" altLang="ko-KR" sz="1700" dirty="0"/>
              <a:t>1</a:t>
            </a:r>
            <a:r>
              <a:rPr lang="ko-KR" altLang="en-US" sz="1700" dirty="0"/>
              <a:t>장만 입력했을 때의 처리 흐름</a:t>
            </a:r>
          </a:p>
          <a:p>
            <a:pPr lvl="3" fontAlgn="base"/>
            <a:r>
              <a:rPr lang="ko-KR" altLang="en-US" sz="1700" dirty="0"/>
              <a:t>여러 장을 한꺼번에 입력하는 </a:t>
            </a:r>
            <a:r>
              <a:rPr lang="ko-KR" altLang="en-US" sz="1700" dirty="0"/>
              <a:t>경우 </a:t>
            </a:r>
            <a:r>
              <a:rPr lang="ko-KR" altLang="en-US" sz="1700" dirty="0" smtClean="0"/>
              <a:t>→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이미지 </a:t>
            </a:r>
            <a:r>
              <a:rPr lang="en-US" altLang="ko-KR" sz="1700" dirty="0"/>
              <a:t>100</a:t>
            </a:r>
            <a:r>
              <a:rPr lang="ko-KR" altLang="en-US" sz="1700" dirty="0"/>
              <a:t>개를 묶어 </a:t>
            </a:r>
            <a:r>
              <a:rPr lang="en-US" altLang="ko-KR" sz="1700" dirty="0"/>
              <a:t>predict() </a:t>
            </a:r>
            <a:r>
              <a:rPr lang="ko-KR" altLang="en-US" sz="1700" dirty="0"/>
              <a:t>함수에 한 번에 넘기는 것 → </a:t>
            </a:r>
            <a:r>
              <a:rPr lang="en-US" altLang="ko-KR" sz="1700" dirty="0"/>
              <a:t>x</a:t>
            </a:r>
            <a:r>
              <a:rPr lang="ko-KR" altLang="en-US" sz="1700" dirty="0"/>
              <a:t>의 형상을 </a:t>
            </a:r>
            <a:r>
              <a:rPr lang="en-US" altLang="ko-KR" sz="1700" dirty="0"/>
              <a:t>100X784</a:t>
            </a:r>
            <a:r>
              <a:rPr lang="ko-KR" altLang="en-US" sz="1700" dirty="0"/>
              <a:t>로 바꿔서 </a:t>
            </a:r>
            <a:r>
              <a:rPr lang="en-US" altLang="ko-KR" sz="1700" dirty="0"/>
              <a:t>100</a:t>
            </a:r>
            <a:r>
              <a:rPr lang="ko-KR" altLang="en-US" sz="1700" dirty="0"/>
              <a:t>장 분량의 데이터를 하나의 입력 데이터로 표현</a:t>
            </a:r>
          </a:p>
          <a:p>
            <a:pPr lvl="4" fontAlgn="base"/>
            <a:r>
              <a:rPr lang="ko-KR" altLang="en-US" sz="1700" dirty="0"/>
              <a:t>입력 데이터가 </a:t>
            </a:r>
            <a:r>
              <a:rPr lang="en-US" altLang="ko-KR" sz="1700" dirty="0"/>
              <a:t>100X784, </a:t>
            </a:r>
            <a:r>
              <a:rPr lang="ko-KR" altLang="en-US" sz="1700" dirty="0"/>
              <a:t>출력 데이터의 형상은 </a:t>
            </a:r>
            <a:r>
              <a:rPr lang="en-US" altLang="ko-KR" sz="1700" dirty="0"/>
              <a:t>100X10</a:t>
            </a:r>
            <a:r>
              <a:rPr lang="ko-KR" altLang="en-US" sz="1700" dirty="0"/>
              <a:t>이 됨 → </a:t>
            </a:r>
            <a:r>
              <a:rPr lang="en-US" altLang="ko-KR" sz="1700" dirty="0"/>
              <a:t>100</a:t>
            </a:r>
            <a:r>
              <a:rPr lang="ko-KR" altLang="en-US" sz="1700" dirty="0"/>
              <a:t>장 분량 입력 데이터의 결과가 한 번에 </a:t>
            </a:r>
            <a:r>
              <a:rPr lang="ko-KR" altLang="en-US" sz="1700" dirty="0"/>
              <a:t>출력됨 </a:t>
            </a:r>
            <a:r>
              <a:rPr lang="ko-KR" altLang="en-US" sz="1700" dirty="0" smtClean="0"/>
              <a:t>→</a:t>
            </a:r>
            <a:r>
              <a:rPr lang="ko-KR" altLang="en-US" sz="1700" dirty="0"/>
              <a:t> </a:t>
            </a:r>
            <a:r>
              <a:rPr lang="en-US" altLang="ko-KR" sz="1700" dirty="0" smtClean="0"/>
              <a:t>x[0</a:t>
            </a:r>
            <a:r>
              <a:rPr lang="en-US" altLang="ko-KR" sz="1700" dirty="0"/>
              <a:t>]</a:t>
            </a:r>
            <a:r>
              <a:rPr lang="ko-KR" altLang="en-US" sz="1700" dirty="0"/>
              <a:t>와 </a:t>
            </a:r>
            <a:r>
              <a:rPr lang="en-US" altLang="ko-KR" sz="1700" dirty="0"/>
              <a:t>y[0]</a:t>
            </a:r>
            <a:r>
              <a:rPr lang="ko-KR" altLang="en-US" sz="1700" dirty="0"/>
              <a:t>에는 </a:t>
            </a:r>
            <a:r>
              <a:rPr lang="en-US" altLang="ko-KR" sz="1700" dirty="0"/>
              <a:t>0</a:t>
            </a:r>
            <a:r>
              <a:rPr lang="ko-KR" altLang="en-US" sz="1700" dirty="0"/>
              <a:t>번째 이미지와 그 추론 결과</a:t>
            </a:r>
            <a:r>
              <a:rPr lang="en-US" altLang="ko-KR" sz="1700" dirty="0"/>
              <a:t>, x[1]</a:t>
            </a:r>
            <a:r>
              <a:rPr lang="ko-KR" altLang="en-US" sz="1700" dirty="0"/>
              <a:t>와 </a:t>
            </a:r>
            <a:r>
              <a:rPr lang="en-US" altLang="ko-KR" sz="1700" dirty="0"/>
              <a:t>y[1]</a:t>
            </a:r>
            <a:r>
              <a:rPr lang="ko-KR" altLang="en-US" sz="1700" dirty="0"/>
              <a:t>에는 </a:t>
            </a:r>
            <a:r>
              <a:rPr lang="en-US" altLang="ko-KR" sz="1700" dirty="0"/>
              <a:t>1</a:t>
            </a:r>
            <a:r>
              <a:rPr lang="ko-KR" altLang="en-US" sz="1700" dirty="0"/>
              <a:t>번째 이미지와 그 결과가 저장되는 식</a:t>
            </a:r>
          </a:p>
          <a:p>
            <a:pPr lvl="1" fontAlgn="base"/>
            <a:r>
              <a:rPr lang="ko-KR" altLang="en-US" sz="2000" b="1" dirty="0" smtClean="0"/>
              <a:t>배치의 </a:t>
            </a:r>
            <a:r>
              <a:rPr lang="ko-KR" altLang="en-US" sz="2000" b="1" dirty="0"/>
              <a:t>이점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이미지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장당 처리 시간을 대폭 줄여주는 것</a:t>
            </a:r>
          </a:p>
          <a:p>
            <a:pPr lvl="2" fontAlgn="base"/>
            <a:r>
              <a:rPr lang="ko-KR" altLang="en-US" sz="1800" dirty="0"/>
              <a:t>수치 계산 라이브러리 대부분이 큰 배열을 효율적으로 처리할 수 있도록 고도로 최적화되었기 </a:t>
            </a:r>
            <a:r>
              <a:rPr lang="ko-KR" altLang="en-US" sz="1800" dirty="0" smtClean="0"/>
              <a:t>때문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커다란 </a:t>
            </a:r>
            <a:r>
              <a:rPr lang="ko-KR" altLang="en-US" sz="1800" dirty="0"/>
              <a:t>신경망에서는 데이터 전송이 병목으로 작용하는 경우가 자주 있는데</a:t>
            </a:r>
            <a:r>
              <a:rPr lang="en-US" altLang="ko-KR" sz="1800" dirty="0"/>
              <a:t>, </a:t>
            </a:r>
            <a:r>
              <a:rPr lang="ko-KR" altLang="en-US" sz="1800" dirty="0"/>
              <a:t>배치 처리를 함으로써 버스에 주는 부하를 줄인다</a:t>
            </a:r>
          </a:p>
          <a:p>
            <a:pPr lvl="1" fontAlgn="base"/>
            <a:r>
              <a:rPr lang="ko-KR" altLang="en-US" sz="1800" b="1" dirty="0"/>
              <a:t>배치 처리를 수행 → 큰 배열로 이뤄진 계산을 하게 될 때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컴퓨터에서는 큰 배열을 한꺼번에 계산하는 것이 분할된 작은 배열을 여러 번 계산하는 것보다 빠름</a:t>
            </a:r>
          </a:p>
          <a:p>
            <a:pPr lvl="2" fontAlgn="base"/>
            <a:endParaRPr lang="ko-KR" altLang="en-US" dirty="0"/>
          </a:p>
          <a:p>
            <a:pPr lvl="3" fontAlgn="base"/>
            <a:endParaRPr lang="ko-KR" altLang="en-US" dirty="0"/>
          </a:p>
          <a:p>
            <a:pPr lvl="3" fontAlgn="base"/>
            <a:endParaRPr lang="ko-KR" altLang="en-US" dirty="0"/>
          </a:p>
          <a:p>
            <a:pPr lvl="1"/>
            <a:endParaRPr lang="en-US" altLang="ko-KR" dirty="0" smtClean="0"/>
          </a:p>
          <a:p>
            <a:pPr lvl="2" fontAlgn="base"/>
            <a:endParaRPr lang="ko-KR" altLang="en-US" dirty="0"/>
          </a:p>
          <a:p>
            <a:pPr lvl="2" fontAlgn="base"/>
            <a:endParaRPr lang="en-US" altLang="ko-KR" dirty="0" smtClean="0"/>
          </a:p>
          <a:p>
            <a:pPr lvl="4" fontAlgn="base"/>
            <a:endParaRPr lang="ko-KR" altLang="en-US" dirty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116393" y="6245810"/>
            <a:ext cx="3885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/>
              <a:t>MNIST_test</a:t>
            </a:r>
            <a:r>
              <a:rPr kumimoji="1" lang="en-US" altLang="ko-KR" sz="1600" b="1" dirty="0"/>
              <a:t> </a:t>
            </a:r>
            <a:r>
              <a:rPr kumimoji="1" lang="en-US" altLang="ko-KR" sz="1600" b="1" dirty="0" err="1"/>
              <a:t>case.ipynb</a:t>
            </a:r>
            <a:endParaRPr kumimoji="1" lang="ko-KR" altLang="en-US" sz="1600" b="1" dirty="0"/>
          </a:p>
        </p:txBody>
      </p:sp>
      <p:sp>
        <p:nvSpPr>
          <p:cNvPr id="6" name="해 5"/>
          <p:cNvSpPr/>
          <p:nvPr/>
        </p:nvSpPr>
        <p:spPr>
          <a:xfrm>
            <a:off x="7404410" y="114304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53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6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손글자 숫자 인식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4320" y="1839912"/>
            <a:ext cx="11791300" cy="4575175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400" b="1" dirty="0" smtClean="0"/>
              <a:t>실제 </a:t>
            </a:r>
            <a:r>
              <a:rPr lang="ko-KR" altLang="en-US" sz="2400" b="1" dirty="0"/>
              <a:t>배치 처리로 구현</a:t>
            </a:r>
          </a:p>
          <a:p>
            <a:pPr lvl="1" fontAlgn="base"/>
            <a:r>
              <a:rPr lang="en-US" altLang="ko-KR" sz="2000" b="1" dirty="0" smtClean="0"/>
              <a:t>Code </a:t>
            </a:r>
            <a:r>
              <a:rPr lang="ko-KR" altLang="en-US" sz="2000" b="1" dirty="0" smtClean="0"/>
              <a:t>설명</a:t>
            </a:r>
            <a:endParaRPr lang="ko-KR" altLang="en-US" sz="2000" b="1" dirty="0"/>
          </a:p>
          <a:p>
            <a:pPr lvl="2" fontAlgn="base"/>
            <a:r>
              <a:rPr lang="en-US" altLang="ko-KR" dirty="0"/>
              <a:t>for loop</a:t>
            </a:r>
            <a:r>
              <a:rPr lang="ko-KR" altLang="en-US" dirty="0"/>
              <a:t>의 </a:t>
            </a:r>
            <a:r>
              <a:rPr lang="en-US" altLang="ko-KR" dirty="0"/>
              <a:t>range()</a:t>
            </a:r>
            <a:r>
              <a:rPr lang="ko-KR" altLang="en-US" dirty="0" smtClean="0"/>
              <a:t>함수</a:t>
            </a:r>
            <a:endParaRPr lang="ko-KR" altLang="en-US" sz="1800" dirty="0"/>
          </a:p>
          <a:p>
            <a:pPr lvl="3" fontAlgn="base"/>
            <a:r>
              <a:rPr lang="en-US" altLang="ko-KR" dirty="0"/>
              <a:t>range(start, end)</a:t>
            </a:r>
            <a:r>
              <a:rPr lang="ko-KR" altLang="en-US" dirty="0"/>
              <a:t>처럼 인수를 </a:t>
            </a:r>
            <a:r>
              <a:rPr lang="en-US" altLang="ko-KR" dirty="0"/>
              <a:t>2</a:t>
            </a:r>
            <a:r>
              <a:rPr lang="ko-KR" altLang="en-US" dirty="0"/>
              <a:t>개 지정해 호출하면 </a:t>
            </a:r>
            <a:r>
              <a:rPr lang="en-US" altLang="ko-KR" dirty="0"/>
              <a:t>start</a:t>
            </a:r>
            <a:r>
              <a:rPr lang="ko-KR" altLang="en-US" dirty="0"/>
              <a:t>에서 </a:t>
            </a:r>
            <a:r>
              <a:rPr lang="en-US" altLang="ko-KR" dirty="0"/>
              <a:t>end-1</a:t>
            </a:r>
            <a:r>
              <a:rPr lang="ko-KR" altLang="en-US" dirty="0"/>
              <a:t>까지의 정수로 이뤄진 리스트를 반환</a:t>
            </a:r>
          </a:p>
          <a:p>
            <a:pPr lvl="3" fontAlgn="base"/>
            <a:r>
              <a:rPr lang="en-US" altLang="ko-KR" dirty="0"/>
              <a:t>range(start, end, step)</a:t>
            </a:r>
            <a:r>
              <a:rPr lang="ko-KR" altLang="en-US" dirty="0"/>
              <a:t>처럼 인수를 </a:t>
            </a:r>
            <a:r>
              <a:rPr lang="en-US" altLang="ko-KR" dirty="0"/>
              <a:t>3</a:t>
            </a:r>
            <a:r>
              <a:rPr lang="ko-KR" altLang="en-US" dirty="0"/>
              <a:t>개 지정하면 </a:t>
            </a:r>
            <a:r>
              <a:rPr lang="en-US" altLang="ko-KR" dirty="0"/>
              <a:t>start</a:t>
            </a:r>
            <a:r>
              <a:rPr lang="ko-KR" altLang="en-US" dirty="0"/>
              <a:t>에서 </a:t>
            </a:r>
            <a:r>
              <a:rPr lang="en-US" altLang="ko-KR" dirty="0"/>
              <a:t>end-1</a:t>
            </a:r>
            <a:r>
              <a:rPr lang="ko-KR" altLang="en-US" dirty="0"/>
              <a:t>까지 </a:t>
            </a:r>
            <a:r>
              <a:rPr lang="en-US" altLang="ko-KR" dirty="0"/>
              <a:t>step </a:t>
            </a:r>
            <a:r>
              <a:rPr lang="ko-KR" altLang="en-US" dirty="0"/>
              <a:t>간격으로 증가하는 리스트를 </a:t>
            </a:r>
            <a:r>
              <a:rPr lang="ko-KR" altLang="en-US" dirty="0" smtClean="0"/>
              <a:t>반환</a:t>
            </a:r>
            <a:endParaRPr lang="en-US" altLang="ko-KR" sz="2000" dirty="0" smtClean="0"/>
          </a:p>
          <a:p>
            <a:pPr lvl="2" fontAlgn="base"/>
            <a:r>
              <a:rPr lang="en-US" altLang="ko-KR" dirty="0" smtClean="0"/>
              <a:t>range</a:t>
            </a:r>
            <a:r>
              <a:rPr lang="en-US" altLang="ko-KR" dirty="0"/>
              <a:t>() </a:t>
            </a:r>
            <a:r>
              <a:rPr lang="ko-KR" altLang="en-US" dirty="0"/>
              <a:t>함수가 반환하는 리스트를 바탕으로 </a:t>
            </a:r>
            <a:r>
              <a:rPr lang="en-US" altLang="ko-KR" dirty="0"/>
              <a:t>x[</a:t>
            </a:r>
            <a:r>
              <a:rPr lang="en-US" altLang="ko-KR" dirty="0" err="1"/>
              <a:t>i:i+batch_size</a:t>
            </a:r>
            <a:r>
              <a:rPr lang="en-US" altLang="ko-KR" dirty="0"/>
              <a:t>]</a:t>
            </a:r>
            <a:r>
              <a:rPr lang="ko-KR" altLang="en-US" dirty="0"/>
              <a:t>에서 입력 데이터를 </a:t>
            </a:r>
            <a:r>
              <a:rPr lang="ko-KR" altLang="en-US" dirty="0" smtClean="0"/>
              <a:t>묶음</a:t>
            </a:r>
            <a:endParaRPr lang="ko-KR" altLang="en-US" dirty="0"/>
          </a:p>
          <a:p>
            <a:pPr lvl="3" fontAlgn="base"/>
            <a:r>
              <a:rPr lang="en-US" altLang="ko-KR" dirty="0"/>
              <a:t>x[</a:t>
            </a:r>
            <a:r>
              <a:rPr lang="en-US" altLang="ko-KR" dirty="0" err="1"/>
              <a:t>i:i+batch_size</a:t>
            </a:r>
            <a:r>
              <a:rPr lang="en-US" altLang="ko-KR" dirty="0"/>
              <a:t>]</a:t>
            </a:r>
            <a:r>
              <a:rPr lang="ko-KR" altLang="en-US" dirty="0"/>
              <a:t>은 입력 데이터의 </a:t>
            </a:r>
            <a:r>
              <a:rPr lang="en-US" altLang="ko-KR" dirty="0" err="1"/>
              <a:t>i</a:t>
            </a:r>
            <a:r>
              <a:rPr lang="ko-KR" altLang="en-US" dirty="0"/>
              <a:t>번째부터 </a:t>
            </a:r>
            <a:r>
              <a:rPr lang="en-US" altLang="ko-KR" dirty="0" err="1"/>
              <a:t>i+batch_size</a:t>
            </a:r>
            <a:r>
              <a:rPr lang="ko-KR" altLang="en-US" dirty="0"/>
              <a:t>번째까지의 데이터를 묶는다는 </a:t>
            </a:r>
            <a:r>
              <a:rPr lang="ko-KR" altLang="en-US" dirty="0" smtClean="0"/>
              <a:t>의미</a:t>
            </a:r>
            <a:endParaRPr lang="ko-KR" altLang="en-US" dirty="0"/>
          </a:p>
          <a:p>
            <a:pPr lvl="2" fontAlgn="base"/>
            <a:r>
              <a:rPr lang="en-US" altLang="ko-KR" b="1" dirty="0" err="1"/>
              <a:t>argmax</a:t>
            </a:r>
            <a:r>
              <a:rPr lang="en-US" altLang="ko-KR" b="1" dirty="0"/>
              <a:t>()</a:t>
            </a:r>
            <a:r>
              <a:rPr lang="ko-KR" altLang="en-US" b="1" dirty="0"/>
              <a:t>는 최대값의 인덱스를 가져옴</a:t>
            </a:r>
            <a:r>
              <a:rPr lang="en-US" altLang="ko-KR" b="1" dirty="0"/>
              <a:t>, axis = 1</a:t>
            </a:r>
            <a:r>
              <a:rPr lang="ko-KR" altLang="en-US" b="1" dirty="0"/>
              <a:t>이라는 인수를 추가한 것에 주의</a:t>
            </a:r>
          </a:p>
          <a:p>
            <a:pPr lvl="3" fontAlgn="base"/>
            <a:r>
              <a:rPr lang="en-US" altLang="ko-KR" b="1" dirty="0"/>
              <a:t>100X10</a:t>
            </a:r>
            <a:r>
              <a:rPr lang="ko-KR" altLang="en-US" b="1" dirty="0"/>
              <a:t>의 배열 중 </a:t>
            </a:r>
            <a:r>
              <a:rPr lang="en-US" altLang="ko-KR" b="1" dirty="0"/>
              <a:t>1</a:t>
            </a:r>
            <a:r>
              <a:rPr lang="ko-KR" altLang="en-US" b="1" dirty="0"/>
              <a:t>번째 차원을 구성하는 각 원소에서 </a:t>
            </a:r>
            <a:r>
              <a:rPr lang="en-US" altLang="ko-KR" b="1" dirty="0"/>
              <a:t>(1</a:t>
            </a:r>
            <a:r>
              <a:rPr lang="ko-KR" altLang="en-US" b="1" dirty="0"/>
              <a:t>번째 차원을 축으로</a:t>
            </a:r>
            <a:r>
              <a:rPr lang="en-US" altLang="ko-KR" b="1" dirty="0"/>
              <a:t>) </a:t>
            </a:r>
            <a:r>
              <a:rPr lang="ko-KR" altLang="en-US" b="1" dirty="0"/>
              <a:t>최대값의 인덱스를 찾도록 한 것</a:t>
            </a:r>
            <a:r>
              <a:rPr lang="en-US" altLang="ko-KR" b="1" dirty="0"/>
              <a:t>(</a:t>
            </a:r>
            <a:r>
              <a:rPr lang="ko-KR" altLang="en-US" b="1" dirty="0"/>
              <a:t>인덱스가 </a:t>
            </a:r>
            <a:r>
              <a:rPr lang="en-US" altLang="ko-KR" b="1" dirty="0"/>
              <a:t>0</a:t>
            </a:r>
            <a:r>
              <a:rPr lang="ko-KR" altLang="en-US" b="1" dirty="0"/>
              <a:t>부터 시작하니 </a:t>
            </a:r>
            <a:r>
              <a:rPr lang="en-US" altLang="ko-KR" b="1" dirty="0"/>
              <a:t>0</a:t>
            </a:r>
            <a:r>
              <a:rPr lang="ko-KR" altLang="en-US" b="1" dirty="0"/>
              <a:t>번째 차원이 가장 처음 차원</a:t>
            </a:r>
            <a:r>
              <a:rPr lang="en-US" altLang="ko-KR" b="1" dirty="0" smtClean="0"/>
              <a:t>)</a:t>
            </a:r>
            <a:endParaRPr lang="ko-KR" altLang="en-US" b="1" dirty="0"/>
          </a:p>
          <a:p>
            <a:pPr lvl="2" fontAlgn="base"/>
            <a:r>
              <a:rPr lang="ko-KR" altLang="en-US" dirty="0"/>
              <a:t>배치 단위로 분류한 결과를 실제 답과 비교</a:t>
            </a:r>
          </a:p>
          <a:p>
            <a:pPr lvl="3" fontAlgn="base"/>
            <a:r>
              <a:rPr lang="ko-KR" altLang="en-US" b="1" dirty="0"/>
              <a:t>넘파이 배열끼리 비교위해 </a:t>
            </a:r>
            <a:r>
              <a:rPr lang="en-US" altLang="ko-KR" b="1" dirty="0"/>
              <a:t>bool</a:t>
            </a:r>
            <a:r>
              <a:rPr lang="ko-KR" altLang="en-US" b="1" dirty="0"/>
              <a:t>배열 만들고</a:t>
            </a:r>
            <a:r>
              <a:rPr lang="en-US" altLang="ko-KR" b="1" dirty="0"/>
              <a:t>, </a:t>
            </a:r>
            <a:r>
              <a:rPr lang="ko-KR" altLang="en-US" b="1" dirty="0"/>
              <a:t>이 결과에서 </a:t>
            </a:r>
            <a:r>
              <a:rPr lang="en-US" altLang="ko-KR" b="1" dirty="0"/>
              <a:t>True</a:t>
            </a:r>
            <a:r>
              <a:rPr lang="ko-KR" altLang="en-US" b="1" dirty="0"/>
              <a:t>가 몇 개인지 </a:t>
            </a:r>
            <a:r>
              <a:rPr lang="ko-KR" altLang="en-US" b="1" dirty="0" smtClean="0"/>
              <a:t>셈</a:t>
            </a:r>
            <a:endParaRPr lang="ko-KR" altLang="en-US" b="1" dirty="0"/>
          </a:p>
          <a:p>
            <a:pPr lvl="3" fontAlgn="base"/>
            <a:endParaRPr lang="ko-KR" altLang="en-US" sz="1600" dirty="0"/>
          </a:p>
          <a:p>
            <a:pPr lvl="1"/>
            <a:endParaRPr lang="en-US" altLang="ko-KR" sz="2000" dirty="0" smtClean="0"/>
          </a:p>
          <a:p>
            <a:pPr lvl="2" fontAlgn="base"/>
            <a:endParaRPr lang="ko-KR" altLang="en-US" sz="1800" dirty="0"/>
          </a:p>
          <a:p>
            <a:pPr lvl="2" fontAlgn="base"/>
            <a:endParaRPr lang="en-US" altLang="ko-KR" sz="1800" dirty="0" smtClean="0"/>
          </a:p>
          <a:p>
            <a:pPr lvl="4" fontAlgn="base"/>
            <a:endParaRPr lang="ko-KR" altLang="en-US" sz="1600" dirty="0"/>
          </a:p>
          <a:p>
            <a:pPr lvl="3" fontAlgn="base"/>
            <a:endParaRPr lang="en-US" altLang="ko-KR" sz="1600" dirty="0"/>
          </a:p>
          <a:p>
            <a:pPr lvl="3" fontAlgn="base"/>
            <a:endParaRPr lang="en-US" altLang="ko-KR" sz="1600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116393" y="6245810"/>
            <a:ext cx="3885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/>
              <a:t>MNIST_test</a:t>
            </a:r>
            <a:r>
              <a:rPr kumimoji="1" lang="en-US" altLang="ko-KR" sz="1600" b="1" dirty="0"/>
              <a:t> </a:t>
            </a:r>
            <a:r>
              <a:rPr kumimoji="1" lang="en-US" altLang="ko-KR" sz="1600" b="1" dirty="0" err="1"/>
              <a:t>case.ipynb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960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 smtClean="0"/>
              <a:t>7. </a:t>
            </a:r>
            <a:r>
              <a:rPr kumimoji="1" lang="ko-KR" altLang="en-US" dirty="0" smtClean="0"/>
              <a:t>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344" y="1899006"/>
            <a:ext cx="11745580" cy="495899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2400" b="1" dirty="0" smtClean="0"/>
              <a:t>신경망의 순전파</a:t>
            </a:r>
            <a:endParaRPr lang="en-US" altLang="ko-KR" sz="2400" b="1" dirty="0"/>
          </a:p>
          <a:p>
            <a:pPr marL="0" indent="0" fontAlgn="base">
              <a:buNone/>
            </a:pPr>
            <a:r>
              <a:rPr lang="ko-KR" altLang="en-US" sz="2400" dirty="0"/>
              <a:t>→ </a:t>
            </a:r>
            <a:r>
              <a:rPr lang="ko-KR" altLang="en-US" sz="1800" b="1" dirty="0" smtClean="0"/>
              <a:t>각 </a:t>
            </a:r>
            <a:r>
              <a:rPr lang="ko-KR" altLang="en-US" sz="1800" b="1" dirty="0"/>
              <a:t>층의 뉴런들이 다음 층의 뉴런으로 신호를 전달하는 것은 퍼셉트론과 같지만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다음 뉴런으로 갈 때 신호를 변화시키는 활성화 함수에 큰 차이가 </a:t>
            </a:r>
            <a:r>
              <a:rPr lang="ko-KR" altLang="en-US" sz="1800" b="1" dirty="0" smtClean="0"/>
              <a:t>있음</a:t>
            </a:r>
            <a:endParaRPr lang="en-US" altLang="ko-KR" sz="1800" b="1" dirty="0" smtClean="0"/>
          </a:p>
          <a:p>
            <a:pPr marL="0" indent="0" fontAlgn="base">
              <a:buNone/>
            </a:pPr>
            <a:r>
              <a:rPr lang="en-US" altLang="ko-KR" sz="1800" b="1" dirty="0" smtClean="0"/>
              <a:t>(</a:t>
            </a:r>
            <a:r>
              <a:rPr lang="ko-KR" altLang="en-US" sz="1800" b="1" dirty="0"/>
              <a:t>신경망에서는 시그모이드 함수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퍼셉트론에서는 계단 함수를 활성화 함수로 사용</a:t>
            </a:r>
            <a:r>
              <a:rPr lang="en-US" altLang="ko-KR" sz="1800" b="1" dirty="0" smtClean="0"/>
              <a:t>)</a:t>
            </a:r>
          </a:p>
          <a:p>
            <a:pPr marL="0" indent="0" fontAlgn="base">
              <a:buNone/>
            </a:pPr>
            <a:endParaRPr lang="ko-KR" altLang="en-US" sz="1400" dirty="0"/>
          </a:p>
          <a:p>
            <a:pPr lvl="1" fontAlgn="base"/>
            <a:r>
              <a:rPr lang="ko-KR" altLang="en-US" sz="1800" dirty="0"/>
              <a:t>신경망에서는 </a:t>
            </a:r>
            <a:r>
              <a:rPr lang="ko-KR" altLang="en-US" sz="1800" b="1" dirty="0">
                <a:solidFill>
                  <a:srgbClr val="C00000"/>
                </a:solidFill>
              </a:rPr>
              <a:t>활성화 함수로 시그모이드 함수와 </a:t>
            </a:r>
            <a:r>
              <a:rPr lang="en-US" altLang="ko-KR" sz="1800" b="1" dirty="0" err="1">
                <a:solidFill>
                  <a:srgbClr val="C00000"/>
                </a:solidFill>
              </a:rPr>
              <a:t>ReLU</a:t>
            </a:r>
            <a:r>
              <a:rPr lang="en-US" altLang="ko-KR" sz="1800" b="1" dirty="0">
                <a:solidFill>
                  <a:srgbClr val="C00000"/>
                </a:solidFill>
              </a:rPr>
              <a:t> </a:t>
            </a:r>
            <a:r>
              <a:rPr lang="ko-KR" altLang="en-US" sz="1800" b="1" dirty="0">
                <a:solidFill>
                  <a:srgbClr val="C00000"/>
                </a:solidFill>
              </a:rPr>
              <a:t>함수 같은 매끄럽게 변화하는 함수를 이용</a:t>
            </a:r>
            <a:r>
              <a:rPr lang="ko-KR" altLang="en-US" sz="1800" dirty="0"/>
              <a:t>한다</a:t>
            </a:r>
            <a:r>
              <a:rPr lang="en-US" altLang="ko-KR" sz="1800" dirty="0"/>
              <a:t>.</a:t>
            </a:r>
          </a:p>
          <a:p>
            <a:pPr lvl="1" fontAlgn="base"/>
            <a:r>
              <a:rPr lang="ko-KR" altLang="en-US" sz="1800" b="1" dirty="0"/>
              <a:t>넘파이의 다차원 배열</a:t>
            </a:r>
            <a:r>
              <a:rPr lang="ko-KR" altLang="en-US" sz="1800" dirty="0"/>
              <a:t>을 잘 사용하면 신경망을 효율적으로 구현할 수 있다</a:t>
            </a:r>
            <a:r>
              <a:rPr lang="en-US" altLang="ko-KR" sz="1800" dirty="0"/>
              <a:t>.</a:t>
            </a:r>
          </a:p>
          <a:p>
            <a:pPr lvl="1" fontAlgn="base"/>
            <a:r>
              <a:rPr lang="ko-KR" altLang="en-US" sz="1800" dirty="0"/>
              <a:t>기계학습 문제는 크게 </a:t>
            </a:r>
            <a:r>
              <a:rPr lang="ko-KR" altLang="en-US" sz="1800" b="1" dirty="0"/>
              <a:t>회귀와 분류</a:t>
            </a:r>
            <a:r>
              <a:rPr lang="ko-KR" altLang="en-US" sz="1800" dirty="0"/>
              <a:t>로 나눌 수 있다</a:t>
            </a:r>
            <a:r>
              <a:rPr lang="en-US" altLang="ko-KR" sz="1800" dirty="0"/>
              <a:t>.</a:t>
            </a:r>
          </a:p>
          <a:p>
            <a:pPr lvl="1" fontAlgn="base"/>
            <a:r>
              <a:rPr lang="ko-KR" altLang="en-US" sz="1800" dirty="0"/>
              <a:t>출력층의 활성화 함수는 </a:t>
            </a:r>
            <a:r>
              <a:rPr lang="ko-KR" altLang="en-US" sz="1800" b="1" dirty="0"/>
              <a:t>회귀에서는 주로 항등 함수</a:t>
            </a:r>
            <a:r>
              <a:rPr lang="ko-KR" altLang="en-US" sz="1800" dirty="0"/>
              <a:t>를</a:t>
            </a:r>
            <a:r>
              <a:rPr lang="en-US" altLang="ko-KR" sz="1800" dirty="0"/>
              <a:t>, </a:t>
            </a:r>
            <a:r>
              <a:rPr lang="ko-KR" altLang="en-US" sz="1800" b="1" dirty="0"/>
              <a:t>분류에서는 주로 소프트맥스 함수</a:t>
            </a:r>
            <a:r>
              <a:rPr lang="ko-KR" altLang="en-US" sz="1800" dirty="0"/>
              <a:t>를 이용한다</a:t>
            </a:r>
            <a:r>
              <a:rPr lang="en-US" altLang="ko-KR" sz="1800" dirty="0"/>
              <a:t>.</a:t>
            </a:r>
          </a:p>
          <a:p>
            <a:pPr lvl="1" fontAlgn="base"/>
            <a:r>
              <a:rPr lang="ko-KR" altLang="en-US" sz="1800" b="1" dirty="0"/>
              <a:t>분류에서는 출력층의 뉴런 수를 분류하려는 클래스 수와 같게 설정</a:t>
            </a:r>
            <a:r>
              <a:rPr lang="ko-KR" altLang="en-US" sz="1800" dirty="0"/>
              <a:t>한다</a:t>
            </a:r>
            <a:r>
              <a:rPr lang="en-US" altLang="ko-KR" sz="1800" dirty="0"/>
              <a:t>.</a:t>
            </a:r>
          </a:p>
          <a:p>
            <a:pPr lvl="1" fontAlgn="base"/>
            <a:r>
              <a:rPr lang="ko-KR" altLang="en-US" sz="1800" dirty="0"/>
              <a:t>입력 데이터를 묶은 것을 배치라 하며</a:t>
            </a:r>
            <a:r>
              <a:rPr lang="en-US" altLang="ko-KR" sz="1800" dirty="0"/>
              <a:t>, </a:t>
            </a:r>
            <a:r>
              <a:rPr lang="ko-KR" altLang="en-US" sz="1800" b="1" dirty="0"/>
              <a:t>추론 처리를 이 배치 단위로 진행</a:t>
            </a:r>
            <a:r>
              <a:rPr lang="ko-KR" altLang="en-US" sz="1800" dirty="0"/>
              <a:t>하면 결과를 훨씬 빠르게 얻을 수 있다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  <a:p>
            <a:pPr lvl="2" fontAlgn="base"/>
            <a:endParaRPr lang="ko-KR" altLang="en-US" sz="1800" dirty="0"/>
          </a:p>
          <a:p>
            <a:pPr lvl="2" fontAlgn="base"/>
            <a:endParaRPr lang="en-US" altLang="ko-KR" sz="1800" dirty="0" smtClean="0"/>
          </a:p>
          <a:p>
            <a:pPr lvl="4" fontAlgn="base"/>
            <a:endParaRPr lang="ko-KR" altLang="en-US" sz="1600" dirty="0"/>
          </a:p>
          <a:p>
            <a:pPr lvl="3" fontAlgn="base"/>
            <a:endParaRPr lang="en-US" altLang="ko-KR" sz="1600" dirty="0"/>
          </a:p>
          <a:p>
            <a:pPr lvl="3" fontAlgn="base"/>
            <a:endParaRPr lang="en-US" altLang="ko-KR" sz="1600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sp>
        <p:nvSpPr>
          <p:cNvPr id="5" name="해 4"/>
          <p:cNvSpPr/>
          <p:nvPr/>
        </p:nvSpPr>
        <p:spPr>
          <a:xfrm>
            <a:off x="7404410" y="114304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599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1. </a:t>
            </a:r>
            <a:r>
              <a:rPr kumimoji="1" lang="ko-KR" altLang="en-US" sz="1600" b="1" dirty="0" smtClean="0"/>
              <a:t>헬로 파이썬</a:t>
            </a:r>
            <a:endParaRPr kumimoji="1" lang="ko-KR" altLang="en-US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3614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3514724"/>
            <a:ext cx="121920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1414458" y="2728918"/>
            <a:ext cx="9358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 smtClean="0"/>
              <a:t>[	Chapter 4. </a:t>
            </a:r>
          </a:p>
          <a:p>
            <a:pPr algn="r"/>
            <a:r>
              <a:rPr kumimoji="1" lang="ko-KR" altLang="en-US" sz="4800" b="1" dirty="0" smtClean="0">
                <a:solidFill>
                  <a:schemeClr val="bg1"/>
                </a:solidFill>
              </a:rPr>
              <a:t>신경망 학습</a:t>
            </a:r>
            <a:r>
              <a:rPr kumimoji="1" lang="en-US" altLang="ko-KR" sz="4800" b="1" dirty="0" smtClean="0">
                <a:solidFill>
                  <a:schemeClr val="bg1"/>
                </a:solidFill>
              </a:rPr>
              <a:t>	</a:t>
            </a:r>
            <a:r>
              <a:rPr kumimoji="1" lang="ko-KR" altLang="en-US" sz="4800" b="1" dirty="0" smtClean="0">
                <a:solidFill>
                  <a:schemeClr val="bg1"/>
                </a:solidFill>
              </a:rPr>
              <a:t>   </a:t>
            </a:r>
            <a:r>
              <a:rPr kumimoji="1" lang="en-US" altLang="ko-KR" sz="4800" b="1" dirty="0" smtClean="0">
                <a:solidFill>
                  <a:schemeClr val="bg1"/>
                </a:solidFill>
              </a:rPr>
              <a:t>]</a:t>
            </a:r>
            <a:endParaRPr kumimoji="1"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6279353" y="4294801"/>
            <a:ext cx="52030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2000" b="1" dirty="0" smtClean="0">
                <a:solidFill>
                  <a:schemeClr val="bg1"/>
                </a:solidFill>
              </a:rPr>
              <a:t>데이터에서 학습한다</a:t>
            </a:r>
            <a:r>
              <a:rPr kumimoji="1" lang="en-US" altLang="ko-KR" sz="2000" b="1" dirty="0" smtClean="0">
                <a:solidFill>
                  <a:schemeClr val="bg1"/>
                </a:solidFill>
              </a:rPr>
              <a:t>!</a:t>
            </a:r>
          </a:p>
          <a:p>
            <a:pPr marL="342900" indent="-342900">
              <a:buAutoNum type="arabicPeriod"/>
            </a:pPr>
            <a:r>
              <a:rPr kumimoji="1" lang="ko-KR" altLang="en-US" sz="2000" b="1" dirty="0" smtClean="0">
                <a:solidFill>
                  <a:schemeClr val="bg1"/>
                </a:solidFill>
              </a:rPr>
              <a:t>손실 함수</a:t>
            </a:r>
            <a:endParaRPr kumimoji="1"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sz="2000" b="1" dirty="0" smtClean="0">
                <a:solidFill>
                  <a:schemeClr val="bg1"/>
                </a:solidFill>
              </a:rPr>
              <a:t>수치 미분</a:t>
            </a:r>
            <a:endParaRPr kumimoji="1"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sz="2000" b="1" dirty="0" smtClean="0">
                <a:solidFill>
                  <a:schemeClr val="bg1"/>
                </a:solidFill>
              </a:rPr>
              <a:t>기울기</a:t>
            </a:r>
            <a:endParaRPr kumimoji="1"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sz="2000" b="1" dirty="0" smtClean="0">
                <a:solidFill>
                  <a:schemeClr val="bg1"/>
                </a:solidFill>
              </a:rPr>
              <a:t>학습 알고리즘 구현하기</a:t>
            </a:r>
            <a:endParaRPr kumimoji="1"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sz="2000" b="1" dirty="0" smtClean="0">
                <a:solidFill>
                  <a:schemeClr val="bg1"/>
                </a:solidFill>
              </a:rPr>
              <a:t>정리</a:t>
            </a:r>
            <a:endParaRPr kumimoji="1"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kumimoji="1"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kumimoji="1"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414458" y="1919066"/>
            <a:ext cx="5203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dirty="0" smtClean="0"/>
              <a:t>2018’s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dirty="0" smtClean="0"/>
              <a:t>Deep Learning Study</a:t>
            </a:r>
            <a:endParaRPr kumimoji="1"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767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 smtClean="0"/>
              <a:t>1.</a:t>
            </a:r>
            <a:r>
              <a:rPr kumimoji="1" lang="ko-KR" altLang="en-US" dirty="0" smtClean="0"/>
              <a:t> 데이터에서 학습한다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1858573"/>
            <a:ext cx="11868539" cy="4575175"/>
          </a:xfrm>
        </p:spPr>
        <p:txBody>
          <a:bodyPr>
            <a:normAutofit/>
          </a:bodyPr>
          <a:lstStyle/>
          <a:p>
            <a:pPr lvl="1" fontAlgn="base"/>
            <a:r>
              <a:rPr lang="ko-KR" altLang="en-US" b="1" dirty="0" smtClean="0"/>
              <a:t>데이터를 </a:t>
            </a:r>
            <a:r>
              <a:rPr lang="ko-KR" altLang="en-US" b="1" dirty="0" smtClean="0"/>
              <a:t>학습한다는 것은</a:t>
            </a:r>
            <a:r>
              <a:rPr lang="en-US" altLang="ko-KR" b="1" dirty="0" smtClean="0"/>
              <a:t>?</a:t>
            </a:r>
            <a:endParaRPr lang="en-US" altLang="ko-KR" b="1" dirty="0" smtClean="0"/>
          </a:p>
          <a:p>
            <a:pPr lvl="2" fontAlgn="base"/>
            <a:r>
              <a:rPr lang="ko-KR" altLang="en-US" b="1" dirty="0" smtClean="0"/>
              <a:t>가중치 매개변수의 값을 데이터를 보고 자동으로 결정한다는 </a:t>
            </a:r>
            <a:r>
              <a:rPr lang="ko-KR" altLang="en-US" b="1" dirty="0" smtClean="0"/>
              <a:t>뜻</a:t>
            </a:r>
            <a:endParaRPr lang="en-US" altLang="ko-KR" b="1" dirty="0" smtClean="0"/>
          </a:p>
          <a:p>
            <a:pPr lvl="2" fontAlgn="base"/>
            <a:endParaRPr lang="ko-KR" altLang="en-US" dirty="0" smtClean="0"/>
          </a:p>
          <a:p>
            <a:pPr lvl="2" fontAlgn="base"/>
            <a:r>
              <a:rPr lang="ko-KR" altLang="en-US" b="1" dirty="0" smtClean="0"/>
              <a:t>신경망 </a:t>
            </a:r>
            <a:r>
              <a:rPr lang="ko-KR" altLang="en-US" b="1" dirty="0" smtClean="0"/>
              <a:t>학습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데이터로부터 매개변수의 값을 정하는 방법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에 대해 설명하고 </a:t>
            </a:r>
            <a:r>
              <a:rPr lang="en-US" altLang="ko-KR" b="1" dirty="0" smtClean="0"/>
              <a:t>MNIST </a:t>
            </a:r>
            <a:r>
              <a:rPr lang="ko-KR" altLang="en-US" b="1" dirty="0" smtClean="0"/>
              <a:t>데이터 셋의 손글씨 숫자를 학습하는 코드를 구현</a:t>
            </a:r>
          </a:p>
          <a:p>
            <a:pPr lvl="3" fontAlgn="base"/>
            <a:r>
              <a:rPr lang="ko-KR" altLang="en-US" dirty="0" smtClean="0"/>
              <a:t>퍼셉트론도 직선으로 분리할 수 있는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선형 분리 가능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문제라면 데이터로부터 자동으로 학습할 수 있음</a:t>
            </a:r>
          </a:p>
          <a:p>
            <a:pPr lvl="3" fontAlgn="base"/>
            <a:r>
              <a:rPr lang="ko-KR" altLang="en-US" dirty="0" smtClean="0"/>
              <a:t>선형 분리 가능 문제는 유한 번의 학습을 통해 풀 수 있다는 사실이 </a:t>
            </a:r>
            <a:r>
              <a:rPr lang="ko-KR" altLang="en-US" b="1" dirty="0" smtClean="0"/>
              <a:t>퍼셉트론 수렴 정리</a:t>
            </a:r>
            <a:r>
              <a:rPr lang="ko-KR" altLang="en-US" dirty="0" smtClean="0"/>
              <a:t>로 증명됨</a:t>
            </a:r>
          </a:p>
          <a:p>
            <a:pPr lvl="3" fontAlgn="base"/>
            <a:r>
              <a:rPr lang="ko-KR" altLang="en-US" dirty="0" smtClean="0"/>
              <a:t>비선형 분리 문제는 자동으로 학습할 수 없음</a:t>
            </a:r>
            <a:endParaRPr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smtClean="0"/>
              <a:t>Chapter </a:t>
            </a:r>
            <a:r>
              <a:rPr kumimoji="1" lang="en-US" altLang="ko-KR" sz="1600" b="1" smtClean="0"/>
              <a:t>4.</a:t>
            </a:r>
            <a:r>
              <a:rPr kumimoji="1" lang="ko-KR" altLang="en-US" sz="1600" b="1" dirty="0" smtClean="0"/>
              <a:t> 신경망 학습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611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 smtClean="0"/>
              <a:t>1.</a:t>
            </a:r>
            <a:r>
              <a:rPr kumimoji="1" lang="ko-KR" altLang="en-US" dirty="0" smtClean="0"/>
              <a:t> 데이터에서 학습한다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080" y="1763712"/>
            <a:ext cx="11597640" cy="4861023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400" b="1" dirty="0" smtClean="0"/>
              <a:t>데이터 </a:t>
            </a:r>
            <a:r>
              <a:rPr lang="ko-KR" altLang="en-US" sz="2400" b="1" dirty="0"/>
              <a:t>주도 학습</a:t>
            </a:r>
          </a:p>
          <a:p>
            <a:pPr lvl="1" fontAlgn="base"/>
            <a:r>
              <a:rPr lang="ko-KR" altLang="en-US" sz="2000" b="1" dirty="0"/>
              <a:t>데이터에서 답을 찾고 데이터에서 패턴을 발견하고 데이터로 모든 것을 하는 것</a:t>
            </a:r>
            <a:r>
              <a:rPr lang="en-US" altLang="ko-KR" sz="2000" b="1" dirty="0"/>
              <a:t>!</a:t>
            </a:r>
          </a:p>
          <a:p>
            <a:pPr lvl="2" fontAlgn="base"/>
            <a:r>
              <a:rPr lang="ko-KR" altLang="en-US" sz="1800" dirty="0"/>
              <a:t>기계학습의 중심에는 </a:t>
            </a:r>
            <a:r>
              <a:rPr lang="ko-KR" altLang="en-US" sz="1800" b="1" dirty="0"/>
              <a:t>데이터가 존재</a:t>
            </a:r>
            <a:r>
              <a:rPr lang="ko-KR" altLang="en-US" sz="1800" dirty="0"/>
              <a:t>해야함</a:t>
            </a:r>
            <a:r>
              <a:rPr lang="en-US" altLang="ko-KR" sz="1800" dirty="0"/>
              <a:t>!!</a:t>
            </a:r>
          </a:p>
          <a:p>
            <a:pPr lvl="2" fontAlgn="base"/>
            <a:r>
              <a:rPr lang="ko-KR" altLang="en-US" sz="1800" b="1" dirty="0" smtClean="0"/>
              <a:t>주어진 </a:t>
            </a:r>
            <a:r>
              <a:rPr lang="ko-KR" altLang="en-US" sz="1800" b="1" dirty="0"/>
              <a:t>데이터를 이용해서 문제를 해결하는 것</a:t>
            </a:r>
          </a:p>
          <a:p>
            <a:pPr lvl="3" fontAlgn="base"/>
            <a:r>
              <a:rPr lang="ko-KR" altLang="en-US" sz="1600" b="1" dirty="0" smtClean="0"/>
              <a:t>이미지에서 </a:t>
            </a:r>
            <a:r>
              <a:rPr lang="ko-KR" altLang="en-US" sz="1600" b="1" dirty="0"/>
              <a:t>특징</a:t>
            </a:r>
            <a:r>
              <a:rPr lang="en-US" altLang="ko-KR" sz="1600" b="1" dirty="0"/>
              <a:t>(feature)</a:t>
            </a:r>
            <a:r>
              <a:rPr lang="ko-KR" altLang="en-US" sz="1600" b="1" dirty="0"/>
              <a:t>을 추출하고 그 특징의 패턴을 기계학습 기술로 학습하는 방법</a:t>
            </a:r>
          </a:p>
          <a:p>
            <a:pPr lvl="4" fontAlgn="base"/>
            <a:r>
              <a:rPr lang="ko-KR" altLang="en-US" sz="1600" dirty="0"/>
              <a:t>특징</a:t>
            </a:r>
            <a:r>
              <a:rPr lang="en-US" altLang="ko-KR" sz="1600" dirty="0"/>
              <a:t>: </a:t>
            </a:r>
            <a:r>
              <a:rPr lang="ko-KR" altLang="en-US" sz="1600" dirty="0"/>
              <a:t>입력 데이터</a:t>
            </a:r>
            <a:r>
              <a:rPr lang="en-US" altLang="ko-KR" sz="1600" dirty="0"/>
              <a:t>(</a:t>
            </a:r>
            <a:r>
              <a:rPr lang="ko-KR" altLang="en-US" sz="1600" dirty="0"/>
              <a:t>입력 이미지</a:t>
            </a:r>
            <a:r>
              <a:rPr lang="en-US" altLang="ko-KR" sz="1600" dirty="0"/>
              <a:t>)</a:t>
            </a:r>
            <a:r>
              <a:rPr lang="ko-KR" altLang="en-US" sz="1600" dirty="0"/>
              <a:t>에서 본질적인 데이터</a:t>
            </a:r>
            <a:r>
              <a:rPr lang="en-US" altLang="ko-KR" sz="1600" dirty="0"/>
              <a:t>(</a:t>
            </a:r>
            <a:r>
              <a:rPr lang="ko-KR" altLang="en-US" sz="1600" dirty="0"/>
              <a:t>중요한 데이터</a:t>
            </a:r>
            <a:r>
              <a:rPr lang="en-US" altLang="ko-KR" sz="1600" dirty="0"/>
              <a:t>)</a:t>
            </a:r>
            <a:r>
              <a:rPr lang="ko-KR" altLang="en-US" sz="1600" dirty="0"/>
              <a:t>를 정확하게 추출할 수 있도록 설계된 변환기를 가리킴</a:t>
            </a:r>
          </a:p>
          <a:p>
            <a:pPr lvl="2" fontAlgn="base"/>
            <a:r>
              <a:rPr lang="ko-KR" altLang="en-US" sz="1800" dirty="0" smtClean="0"/>
              <a:t>기계학습에서는 </a:t>
            </a:r>
            <a:r>
              <a:rPr lang="ko-KR" altLang="en-US" sz="1800" dirty="0"/>
              <a:t>모아진 데이터로부터 규칙을 찾아내는 역할을 ‘기계’가 담당</a:t>
            </a:r>
          </a:p>
          <a:p>
            <a:pPr lvl="3" fontAlgn="base"/>
            <a:r>
              <a:rPr lang="ko-KR" altLang="en-US" sz="1600" b="1" dirty="0"/>
              <a:t>이미지를 벡터로 변환할 때 사용하는 특징은 여전히 사람이 설계하는 것임에 주의</a:t>
            </a:r>
          </a:p>
          <a:p>
            <a:pPr lvl="2" fontAlgn="base"/>
            <a:r>
              <a:rPr lang="ko-KR" altLang="en-US" sz="1800" dirty="0" smtClean="0"/>
              <a:t>기계학습의 </a:t>
            </a:r>
            <a:r>
              <a:rPr lang="ko-KR" altLang="en-US" sz="1800" dirty="0"/>
              <a:t>접근법</a:t>
            </a:r>
          </a:p>
          <a:p>
            <a:pPr lvl="3" fontAlgn="base"/>
            <a:r>
              <a:rPr lang="ko-KR" altLang="en-US" sz="1600" dirty="0"/>
              <a:t>규칙을 ‘사람’이 만드는 방식에서 ‘기계’가 데이터로부터 배우는 방식으로의 패러다임 전환 </a:t>
            </a:r>
            <a:endParaRPr lang="en-US" altLang="ko-KR" sz="1600" dirty="0" smtClean="0"/>
          </a:p>
          <a:p>
            <a:pPr lvl="3" fontAlgn="base"/>
            <a:r>
              <a:rPr lang="ko-KR" altLang="en-US" sz="1600" dirty="0" smtClean="0"/>
              <a:t>신경망은 </a:t>
            </a:r>
            <a:r>
              <a:rPr lang="ko-KR" altLang="en-US" sz="1600" dirty="0"/>
              <a:t>이미지를 있는 그대로 학습</a:t>
            </a:r>
          </a:p>
          <a:p>
            <a:pPr lvl="4" fontAlgn="base"/>
            <a:r>
              <a:rPr lang="ko-KR" altLang="en-US" sz="1600" dirty="0"/>
              <a:t>특징과 기계학습 방식에서는 특징을 사람이 설계했지만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신경망은 이미지에 포함된 중요한 특징까지도 ‘기계’가 스스로 학습할 것</a:t>
            </a:r>
          </a:p>
          <a:p>
            <a:pPr lvl="4" fontAlgn="base"/>
            <a:r>
              <a:rPr lang="ko-KR" altLang="en-US" sz="1600" b="1" dirty="0"/>
              <a:t>딥러닝을 종단간 기계학습</a:t>
            </a:r>
            <a:r>
              <a:rPr lang="en-US" altLang="ko-KR" sz="1600" b="1" dirty="0"/>
              <a:t>(end-to-end machine learning)</a:t>
            </a:r>
            <a:r>
              <a:rPr lang="ko-KR" altLang="en-US" sz="1600" b="1" dirty="0"/>
              <a:t>이라고도 함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종단간은 ‘처음부터 끝까지’라는 의미 → 데이터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입력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에서 목표한 결과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출력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를 사람의 개입 없이 얻는다는 뜻</a:t>
            </a:r>
          </a:p>
          <a:p>
            <a:pPr lvl="4" fontAlgn="base"/>
            <a:r>
              <a:rPr lang="ko-KR" altLang="en-US" sz="1600" dirty="0"/>
              <a:t>신경망은 모든 문제를 주어진 데이터 그대로를 입력 데이터로 활용해 ‘</a:t>
            </a:r>
            <a:r>
              <a:rPr lang="en-US" altLang="ko-KR" sz="1600" dirty="0"/>
              <a:t>end-to-end’</a:t>
            </a:r>
            <a:r>
              <a:rPr lang="ko-KR" altLang="en-US" sz="1600" dirty="0"/>
              <a:t>로 학습할 수 </a:t>
            </a:r>
            <a:r>
              <a:rPr lang="ko-KR" altLang="en-US" sz="1600" dirty="0" smtClean="0"/>
              <a:t>있음</a:t>
            </a:r>
            <a:endParaRPr lang="ko-KR" altLang="en-US" sz="1600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smtClean="0"/>
              <a:t>Chapter </a:t>
            </a:r>
            <a:r>
              <a:rPr kumimoji="1" lang="en-US" altLang="ko-KR" sz="1600" b="1" smtClean="0"/>
              <a:t>4.</a:t>
            </a:r>
            <a:r>
              <a:rPr kumimoji="1" lang="ko-KR" altLang="en-US" sz="1600" b="1" dirty="0" smtClean="0"/>
              <a:t> 신경망 학습</a:t>
            </a:r>
            <a:endParaRPr kumimoji="1" lang="ko-KR" altLang="en-US" sz="1600" b="1" dirty="0"/>
          </a:p>
        </p:txBody>
      </p:sp>
      <p:sp>
        <p:nvSpPr>
          <p:cNvPr id="6" name="해 5"/>
          <p:cNvSpPr/>
          <p:nvPr/>
        </p:nvSpPr>
        <p:spPr>
          <a:xfrm>
            <a:off x="7192538" y="125455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12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 smtClean="0"/>
              <a:t>1.</a:t>
            </a:r>
            <a:r>
              <a:rPr kumimoji="1" lang="ko-KR" altLang="en-US" dirty="0" smtClean="0"/>
              <a:t> 데이터에서 학습한다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9181" y="1838357"/>
            <a:ext cx="11551920" cy="4575175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400" b="1" dirty="0" smtClean="0"/>
              <a:t>훈련 </a:t>
            </a:r>
            <a:r>
              <a:rPr lang="ko-KR" altLang="en-US" sz="2400" b="1" dirty="0"/>
              <a:t>데이터와 시험 데이터</a:t>
            </a:r>
          </a:p>
          <a:p>
            <a:pPr lvl="1" fontAlgn="base"/>
            <a:r>
              <a:rPr lang="ko-KR" altLang="en-US" sz="2000" b="1" dirty="0" smtClean="0">
                <a:solidFill>
                  <a:srgbClr val="C00000"/>
                </a:solidFill>
              </a:rPr>
              <a:t>주의</a:t>
            </a:r>
            <a:r>
              <a:rPr lang="en-US" altLang="ko-KR" sz="2000" b="1" dirty="0">
                <a:solidFill>
                  <a:srgbClr val="C00000"/>
                </a:solidFill>
              </a:rPr>
              <a:t>)</a:t>
            </a:r>
          </a:p>
          <a:p>
            <a:pPr lvl="2" fontAlgn="base"/>
            <a:r>
              <a:rPr lang="ko-KR" altLang="en-US" sz="1800" b="1" dirty="0"/>
              <a:t>훈련 데이터</a:t>
            </a:r>
            <a:r>
              <a:rPr lang="en-US" altLang="ko-KR" sz="1800" b="1" dirty="0"/>
              <a:t>(training data)</a:t>
            </a:r>
          </a:p>
          <a:p>
            <a:pPr lvl="3" fontAlgn="base"/>
            <a:r>
              <a:rPr lang="ko-KR" altLang="en-US" sz="1600" dirty="0"/>
              <a:t>훈련 데이터만 사용하여 학습하면서 최적의 매개변수를 찾음</a:t>
            </a:r>
          </a:p>
          <a:p>
            <a:pPr lvl="2" fontAlgn="base"/>
            <a:r>
              <a:rPr lang="ko-KR" altLang="en-US" sz="1800" b="1" dirty="0"/>
              <a:t>시험 데이터</a:t>
            </a:r>
            <a:r>
              <a:rPr lang="en-US" altLang="ko-KR" sz="1800" b="1" dirty="0"/>
              <a:t>(test data)</a:t>
            </a:r>
          </a:p>
          <a:p>
            <a:pPr lvl="3" fontAlgn="base"/>
            <a:r>
              <a:rPr lang="ko-KR" altLang="en-US" sz="1600" dirty="0"/>
              <a:t>시험 데이터를 사용하여 앞서 훈련한 모델의 실력을 평가하는 </a:t>
            </a:r>
            <a:r>
              <a:rPr lang="ko-KR" altLang="en-US" sz="1600" dirty="0" smtClean="0"/>
              <a:t>것</a:t>
            </a:r>
            <a:endParaRPr lang="en-US" altLang="ko-KR" sz="1600" dirty="0" smtClean="0"/>
          </a:p>
          <a:p>
            <a:pPr lvl="3" fontAlgn="base"/>
            <a:endParaRPr lang="ko-KR" altLang="en-US" sz="1600" dirty="0"/>
          </a:p>
          <a:p>
            <a:pPr lvl="2" fontAlgn="base"/>
            <a:r>
              <a:rPr lang="ko-KR" altLang="en-US" sz="1800" b="1" dirty="0"/>
              <a:t>범용적으로 사용할 수 있는 모델 사용을 위해 훈련 데이터와 시험 데이터를 분리하는 것임</a:t>
            </a:r>
          </a:p>
          <a:p>
            <a:pPr lvl="3" fontAlgn="base"/>
            <a:r>
              <a:rPr lang="ko-KR" altLang="en-US" sz="1600" dirty="0"/>
              <a:t>훈련 데이터에 포함되지 않는 데이터로도 문제를 풀어내는 능력</a:t>
            </a:r>
          </a:p>
          <a:p>
            <a:pPr lvl="3" fontAlgn="base"/>
            <a:r>
              <a:rPr lang="ko-KR" altLang="en-US" sz="1600" dirty="0"/>
              <a:t>한 데이터셋에만 지나치게 최적화된 상태인 </a:t>
            </a:r>
            <a:r>
              <a:rPr lang="ko-KR" altLang="en-US" sz="1600" b="1" dirty="0">
                <a:solidFill>
                  <a:srgbClr val="C00000"/>
                </a:solidFill>
              </a:rPr>
              <a:t>오버피팅</a:t>
            </a:r>
            <a:r>
              <a:rPr lang="en-US" altLang="ko-KR" sz="1600" b="1" dirty="0">
                <a:solidFill>
                  <a:srgbClr val="C00000"/>
                </a:solidFill>
              </a:rPr>
              <a:t>(overfitting)</a:t>
            </a:r>
            <a:r>
              <a:rPr lang="ko-KR" altLang="en-US" sz="1600" b="1" dirty="0">
                <a:solidFill>
                  <a:srgbClr val="C00000"/>
                </a:solidFill>
              </a:rPr>
              <a:t>을 피하기는 기계학습의 중요한 과제임</a:t>
            </a:r>
          </a:p>
        </p:txBody>
      </p:sp>
      <p:sp>
        <p:nvSpPr>
          <p:cNvPr id="5" name="텍스트 상자 4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smtClean="0"/>
              <a:t>Chapter </a:t>
            </a:r>
            <a:r>
              <a:rPr kumimoji="1" lang="en-US" altLang="ko-KR" sz="1600" b="1" smtClean="0"/>
              <a:t>4.</a:t>
            </a:r>
            <a:r>
              <a:rPr kumimoji="1" lang="ko-KR" altLang="en-US" sz="1600" b="1" dirty="0" smtClean="0"/>
              <a:t> 신경망 학습</a:t>
            </a:r>
            <a:endParaRPr kumimoji="1" lang="ko-KR" altLang="en-US" sz="1600" b="1" dirty="0"/>
          </a:p>
        </p:txBody>
      </p:sp>
      <p:sp>
        <p:nvSpPr>
          <p:cNvPr id="6" name="해 5"/>
          <p:cNvSpPr/>
          <p:nvPr/>
        </p:nvSpPr>
        <p:spPr>
          <a:xfrm>
            <a:off x="7192538" y="125455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50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lang="ko-KR" altLang="en-US" dirty="0" smtClean="0"/>
              <a:t>손실 함수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150" y="1839912"/>
            <a:ext cx="11291888" cy="4575175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400" b="1" dirty="0" smtClean="0"/>
              <a:t>신경망 </a:t>
            </a:r>
            <a:r>
              <a:rPr lang="ko-KR" altLang="en-US" sz="2400" b="1" dirty="0"/>
              <a:t>학습에서 사용하는 지표 → 손실함수</a:t>
            </a:r>
            <a:r>
              <a:rPr lang="en-US" altLang="ko-KR" sz="2400" b="1" dirty="0"/>
              <a:t>(loss function)</a:t>
            </a:r>
          </a:p>
          <a:p>
            <a:pPr lvl="1" fontAlgn="base"/>
            <a:r>
              <a:rPr lang="ko-KR" altLang="en-US" sz="2000" dirty="0"/>
              <a:t>임의의 함수를 사용할 수도 있지만 일반적으로는 평균 제곱 오차와 교차 엔트로피 오차를 사용함</a:t>
            </a:r>
          </a:p>
          <a:p>
            <a:pPr lvl="2" fontAlgn="base"/>
            <a:r>
              <a:rPr lang="ko-KR" altLang="en-US" sz="1800" b="1" dirty="0"/>
              <a:t>주의</a:t>
            </a:r>
            <a:r>
              <a:rPr lang="en-US" altLang="ko-KR" sz="1800" b="1" dirty="0"/>
              <a:t>) </a:t>
            </a:r>
            <a:r>
              <a:rPr lang="ko-KR" altLang="en-US" sz="1800" b="1" dirty="0"/>
              <a:t>손실 함수는 신경망 성능의 ‘나쁨’을 나타내는 지표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현재의 신경망이 훈련 데이터를 얼마나 잘 처리하지 ‘못’하는지를 나타냄</a:t>
            </a:r>
          </a:p>
          <a:p>
            <a:pPr lvl="3" fontAlgn="base"/>
            <a:r>
              <a:rPr lang="ko-KR" altLang="en-US" sz="2000" b="1" dirty="0" smtClean="0">
                <a:solidFill>
                  <a:srgbClr val="C00000"/>
                </a:solidFill>
              </a:rPr>
              <a:t>목표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손실 </a:t>
            </a:r>
            <a:r>
              <a:rPr lang="ko-KR" altLang="en-US" sz="2000" b="1" dirty="0">
                <a:solidFill>
                  <a:srgbClr val="C00000"/>
                </a:solidFill>
              </a:rPr>
              <a:t>함수를 최소로 하는 것</a:t>
            </a:r>
          </a:p>
        </p:txBody>
      </p:sp>
      <p:sp>
        <p:nvSpPr>
          <p:cNvPr id="6" name="텍스트 상자 5"/>
          <p:cNvSpPr txBox="1"/>
          <p:nvPr/>
        </p:nvSpPr>
        <p:spPr>
          <a:xfrm>
            <a:off x="8539162" y="6245810"/>
            <a:ext cx="346233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/>
              <a:t>loss_func.ipynb</a:t>
            </a:r>
            <a:endParaRPr kumimoji="1" lang="ko-KR" altLang="en-US" sz="1600" b="1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smtClean="0"/>
              <a:t>Chapter </a:t>
            </a:r>
            <a:r>
              <a:rPr kumimoji="1" lang="en-US" altLang="ko-KR" sz="1600" b="1" smtClean="0"/>
              <a:t>4.</a:t>
            </a:r>
            <a:r>
              <a:rPr kumimoji="1" lang="ko-KR" altLang="en-US" sz="1600" b="1" dirty="0" smtClean="0"/>
              <a:t> 신경망 학습</a:t>
            </a:r>
            <a:endParaRPr kumimoji="1" lang="ko-KR" altLang="en-US" sz="1600" b="1" dirty="0"/>
          </a:p>
        </p:txBody>
      </p:sp>
      <p:sp>
        <p:nvSpPr>
          <p:cNvPr id="8" name="해 7"/>
          <p:cNvSpPr/>
          <p:nvPr/>
        </p:nvSpPr>
        <p:spPr>
          <a:xfrm>
            <a:off x="7192538" y="125455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0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lang="ko-KR" altLang="en-US" dirty="0" smtClean="0"/>
              <a:t>손실 함수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1839912"/>
            <a:ext cx="11812555" cy="5018088"/>
          </a:xfrm>
        </p:spPr>
        <p:txBody>
          <a:bodyPr>
            <a:normAutofit/>
          </a:bodyPr>
          <a:lstStyle/>
          <a:p>
            <a:pPr lvl="1" fontAlgn="base"/>
            <a:r>
              <a:rPr lang="ko-KR" altLang="en-US" b="1" dirty="0" smtClean="0"/>
              <a:t>평균 </a:t>
            </a:r>
            <a:r>
              <a:rPr lang="ko-KR" altLang="en-US" b="1" dirty="0"/>
              <a:t>제곱 </a:t>
            </a:r>
            <a:r>
              <a:rPr lang="ko-KR" altLang="en-US" b="1" dirty="0" smtClean="0"/>
              <a:t>오차</a:t>
            </a:r>
            <a:r>
              <a:rPr lang="en-US" altLang="ko-KR" dirty="0"/>
              <a:t> (mean squared error, MSE</a:t>
            </a:r>
            <a:r>
              <a:rPr lang="en-US" altLang="ko-KR" dirty="0" smtClean="0"/>
              <a:t>)-</a:t>
            </a:r>
            <a:r>
              <a:rPr lang="ko-KR" altLang="en-US" dirty="0" smtClean="0"/>
              <a:t>빈도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</a:t>
            </a:r>
            <a:r>
              <a:rPr lang="en-US" altLang="ko-KR" dirty="0" smtClean="0"/>
              <a:t>) </a:t>
            </a:r>
          </a:p>
          <a:p>
            <a:pPr lvl="2" fontAlgn="base"/>
            <a:endParaRPr lang="en-US" altLang="ko-KR" sz="1800" dirty="0" smtClean="0"/>
          </a:p>
          <a:p>
            <a:pPr lvl="2" fontAlgn="base"/>
            <a:endParaRPr lang="en-US" altLang="ko-KR" sz="1800" dirty="0" smtClean="0"/>
          </a:p>
          <a:p>
            <a:pPr lvl="2" fontAlgn="base"/>
            <a:endParaRPr lang="en-US" altLang="ko-KR" sz="1800" dirty="0"/>
          </a:p>
          <a:p>
            <a:pPr lvl="3" fontAlgn="base"/>
            <a:endParaRPr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539162" y="6245810"/>
            <a:ext cx="346233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/>
              <a:t>loss_func.ipynb</a:t>
            </a:r>
            <a:endParaRPr kumimoji="1" lang="ko-KR" altLang="en-US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587" y="2778771"/>
            <a:ext cx="4088420" cy="150493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-334454" y="2537928"/>
            <a:ext cx="824753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 fontAlgn="base">
              <a:buFont typeface="Arial" charset="0"/>
              <a:buChar char="•"/>
            </a:pPr>
            <a:r>
              <a:rPr lang="ko-KR" altLang="en-US" dirty="0"/>
              <a:t>이 배열들의 원소는 순서대로  → 여기에서 신경망의 출력 </a:t>
            </a:r>
            <a:r>
              <a:rPr lang="en-US" altLang="ko-KR" dirty="0"/>
              <a:t>y</a:t>
            </a:r>
            <a:r>
              <a:rPr lang="ko-KR" altLang="en-US" dirty="0"/>
              <a:t>는 소프트맥스 함수의 출력</a:t>
            </a:r>
          </a:p>
          <a:p>
            <a:pPr marL="2114550" lvl="4" indent="-285750" fontAlgn="base">
              <a:buFont typeface="Arial" charset="0"/>
              <a:buChar char="•"/>
            </a:pPr>
            <a:r>
              <a:rPr lang="ko-KR" altLang="en-US" sz="1600" dirty="0"/>
              <a:t>소프트맥스 함수의 출력으로 확률 해석 가능</a:t>
            </a:r>
          </a:p>
          <a:p>
            <a:pPr marL="2571750" lvl="5" indent="-285750" fontAlgn="base">
              <a:buFont typeface="Arial" charset="0"/>
              <a:buChar char="•"/>
            </a:pPr>
            <a:r>
              <a:rPr lang="ko-KR" altLang="en-US" sz="1600" dirty="0"/>
              <a:t>이미지 ‘</a:t>
            </a:r>
            <a:r>
              <a:rPr lang="en-US" altLang="ko-KR" sz="1600" dirty="0"/>
              <a:t>0’</a:t>
            </a:r>
            <a:r>
              <a:rPr lang="ko-KR" altLang="en-US" sz="1600" dirty="0"/>
              <a:t>일 확률이 </a:t>
            </a:r>
            <a:r>
              <a:rPr lang="en-US" altLang="ko-KR" sz="1600" dirty="0"/>
              <a:t>0.1 </a:t>
            </a:r>
            <a:r>
              <a:rPr lang="ko-KR" altLang="en-US" sz="1600" dirty="0"/>
              <a:t>등등</a:t>
            </a:r>
          </a:p>
          <a:p>
            <a:pPr marL="2114550" lvl="4" indent="-285750" fontAlgn="base">
              <a:buFont typeface="Arial" charset="0"/>
              <a:buChar char="•"/>
            </a:pPr>
            <a:r>
              <a:rPr lang="ko-KR" altLang="en-US" sz="1600" dirty="0"/>
              <a:t>정답 레이블인 </a:t>
            </a:r>
            <a:r>
              <a:rPr lang="en-US" altLang="ko-KR" sz="1600" dirty="0"/>
              <a:t>t</a:t>
            </a:r>
            <a:r>
              <a:rPr lang="ko-KR" altLang="en-US" sz="1600" dirty="0"/>
              <a:t>는 정답을 가리키는 위치의 원소는 </a:t>
            </a:r>
            <a:r>
              <a:rPr lang="en-US" altLang="ko-KR" sz="1600" dirty="0"/>
              <a:t>1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r>
              <a:rPr lang="ko-KR" altLang="en-US" sz="1600" dirty="0"/>
              <a:t>그 외에는 </a:t>
            </a:r>
            <a:r>
              <a:rPr lang="en-US" altLang="ko-KR" sz="1600" dirty="0"/>
              <a:t>0</a:t>
            </a:r>
            <a:r>
              <a:rPr lang="ko-KR" altLang="en-US" sz="1600" dirty="0"/>
              <a:t>으로 표기</a:t>
            </a:r>
          </a:p>
          <a:p>
            <a:pPr marL="2571750" lvl="5" indent="-285750" fontAlgn="base">
              <a:buFont typeface="Arial" charset="0"/>
              <a:buChar char="•"/>
            </a:pPr>
            <a:r>
              <a:rPr lang="ko-KR" altLang="en-US" sz="1600" dirty="0"/>
              <a:t>숫자 ‘</a:t>
            </a:r>
            <a:r>
              <a:rPr lang="en-US" altLang="ko-KR" sz="1600" dirty="0"/>
              <a:t>2’</a:t>
            </a:r>
            <a:r>
              <a:rPr lang="ko-KR" altLang="en-US" sz="1600" dirty="0"/>
              <a:t>에 해당하는 원소의 값이 </a:t>
            </a:r>
            <a:r>
              <a:rPr lang="en-US" altLang="ko-KR" sz="1600" dirty="0"/>
              <a:t>1</a:t>
            </a:r>
            <a:r>
              <a:rPr lang="ko-KR" altLang="en-US" sz="1600" dirty="0"/>
              <a:t>이므로 정답이 ‘</a:t>
            </a:r>
            <a:r>
              <a:rPr lang="en-US" altLang="ko-KR" sz="1600" dirty="0"/>
              <a:t>2’</a:t>
            </a:r>
            <a:r>
              <a:rPr lang="ko-KR" altLang="en-US" sz="1600" dirty="0"/>
              <a:t>임을 알 수 있음 → </a:t>
            </a:r>
            <a:r>
              <a:rPr lang="ko-KR" altLang="en-US" sz="1600" b="1" dirty="0"/>
              <a:t>원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핫 </a:t>
            </a:r>
            <a:r>
              <a:rPr lang="ko-KR" altLang="en-US" sz="1600" b="1" dirty="0" smtClean="0"/>
              <a:t>인코딩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-186612" y="4676149"/>
            <a:ext cx="1218811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 fontAlgn="base">
              <a:buFont typeface="Arial" charset="0"/>
              <a:buChar char="•"/>
            </a:pPr>
            <a:r>
              <a:rPr lang="ko-KR" altLang="en-US" b="1" dirty="0"/>
              <a:t>평균 제곱 오차는 각 원소의 출력</a:t>
            </a:r>
            <a:r>
              <a:rPr lang="en-US" altLang="ko-KR" b="1" dirty="0"/>
              <a:t>(</a:t>
            </a:r>
            <a:r>
              <a:rPr lang="ko-KR" altLang="en-US" b="1" dirty="0"/>
              <a:t>추정 값</a:t>
            </a:r>
            <a:r>
              <a:rPr lang="en-US" altLang="ko-KR" b="1" dirty="0"/>
              <a:t>)</a:t>
            </a:r>
            <a:r>
              <a:rPr lang="ko-KR" altLang="en-US" b="1" dirty="0"/>
              <a:t>과 정답 레이블</a:t>
            </a:r>
            <a:r>
              <a:rPr lang="en-US" altLang="ko-KR" b="1" dirty="0"/>
              <a:t>(</a:t>
            </a:r>
            <a:r>
              <a:rPr lang="ko-KR" altLang="en-US" b="1" dirty="0"/>
              <a:t>참 값</a:t>
            </a:r>
            <a:r>
              <a:rPr lang="en-US" altLang="ko-KR" b="1" dirty="0"/>
              <a:t>)</a:t>
            </a:r>
            <a:r>
              <a:rPr lang="ko-KR" altLang="en-US" b="1" dirty="0"/>
              <a:t>의 </a:t>
            </a:r>
            <a:r>
              <a:rPr lang="ko-KR" altLang="en-US" b="1" dirty="0" smtClean="0"/>
              <a:t>차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          를 </a:t>
            </a:r>
            <a:r>
              <a:rPr lang="ko-KR" altLang="en-US" b="1" dirty="0"/>
              <a:t>제곱한 후</a:t>
            </a:r>
            <a:r>
              <a:rPr lang="en-US" altLang="ko-KR" b="1" dirty="0"/>
              <a:t>, </a:t>
            </a:r>
            <a:r>
              <a:rPr lang="ko-KR" altLang="en-US" b="1" dirty="0"/>
              <a:t>그 </a:t>
            </a:r>
            <a:r>
              <a:rPr lang="ko-KR" altLang="en-US" b="1" dirty="0" smtClean="0"/>
              <a:t>총합</a:t>
            </a:r>
            <a:endParaRPr lang="ko-KR" altLang="en-US" b="1" dirty="0"/>
          </a:p>
          <a:p>
            <a:pPr marL="2114550" lvl="4" indent="-285750" fontAlgn="base">
              <a:buFont typeface="Arial" charset="0"/>
              <a:buChar char="•"/>
            </a:pPr>
            <a:r>
              <a:rPr lang="ko-KR" altLang="en-US" sz="1600" dirty="0"/>
              <a:t>첫 번째 </a:t>
            </a:r>
            <a:r>
              <a:rPr lang="en-US" altLang="ko-KR" sz="1600" dirty="0"/>
              <a:t>- </a:t>
            </a:r>
            <a:r>
              <a:rPr lang="ko-KR" altLang="en-US" sz="1600" dirty="0"/>
              <a:t>정답이 ‘</a:t>
            </a:r>
            <a:r>
              <a:rPr lang="en-US" altLang="ko-KR" sz="1600" dirty="0"/>
              <a:t>2’</a:t>
            </a:r>
            <a:r>
              <a:rPr lang="ko-KR" altLang="en-US" sz="1600" dirty="0"/>
              <a:t>이고 신경망의 출력도 ‘</a:t>
            </a:r>
            <a:r>
              <a:rPr lang="en-US" altLang="ko-KR" sz="1600" dirty="0"/>
              <a:t>2’</a:t>
            </a:r>
            <a:r>
              <a:rPr lang="ko-KR" altLang="en-US" sz="1600" dirty="0"/>
              <a:t>에서 가장 높은 경우</a:t>
            </a:r>
          </a:p>
          <a:p>
            <a:pPr marL="2114550" lvl="4" indent="-285750" fontAlgn="base">
              <a:buFont typeface="Arial" charset="0"/>
              <a:buChar char="•"/>
            </a:pPr>
            <a:r>
              <a:rPr lang="ko-KR" altLang="en-US" sz="1600" dirty="0"/>
              <a:t>두 번째 </a:t>
            </a:r>
            <a:r>
              <a:rPr lang="en-US" altLang="ko-KR" sz="1600" dirty="0"/>
              <a:t>- </a:t>
            </a:r>
            <a:r>
              <a:rPr lang="ko-KR" altLang="en-US" sz="1600" dirty="0"/>
              <a:t>정답이 ‘</a:t>
            </a:r>
            <a:r>
              <a:rPr lang="en-US" altLang="ko-KR" sz="1600" dirty="0"/>
              <a:t>2’</a:t>
            </a:r>
            <a:r>
              <a:rPr lang="ko-KR" altLang="en-US" sz="1600" dirty="0"/>
              <a:t>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신경망의 출력은 ‘</a:t>
            </a:r>
            <a:r>
              <a:rPr lang="en-US" altLang="ko-KR" sz="1600" dirty="0"/>
              <a:t>7’</a:t>
            </a:r>
            <a:r>
              <a:rPr lang="ko-KR" altLang="en-US" sz="1600" dirty="0"/>
              <a:t>에서 가장 높음</a:t>
            </a:r>
          </a:p>
          <a:p>
            <a:pPr marL="1657350" lvl="3" indent="-285750" fontAlgn="base">
              <a:buFont typeface="Arial" charset="0"/>
              <a:buChar char="•"/>
            </a:pPr>
            <a:r>
              <a:rPr lang="ko-KR" altLang="en-US" sz="1600" dirty="0"/>
              <a:t>이 실험의 결과로 첫 번째 예의 손실 함수 쪽 출력이 작으며 정답 레이블과의 오차도 작은 것을 알 수 있음 </a:t>
            </a:r>
            <a:endParaRPr lang="en-US" altLang="ko-KR" sz="1600" dirty="0" smtClean="0"/>
          </a:p>
          <a:p>
            <a:pPr lvl="3" fontAlgn="base"/>
            <a:r>
              <a:rPr lang="en-US" altLang="ko-KR" b="1" dirty="0" smtClean="0"/>
              <a:t>== </a:t>
            </a:r>
            <a:r>
              <a:rPr lang="ko-KR" altLang="en-US" b="1" dirty="0"/>
              <a:t>평균 제곱 오차를 기준으로는 첫 번째 추정 결과가 </a:t>
            </a:r>
            <a:r>
              <a:rPr lang="en-US" altLang="ko-KR" b="1" dirty="0"/>
              <a:t>(</a:t>
            </a:r>
            <a:r>
              <a:rPr lang="ko-KR" altLang="en-US" b="1" dirty="0"/>
              <a:t>오차가 더 작으니</a:t>
            </a:r>
            <a:r>
              <a:rPr lang="en-US" altLang="ko-KR" b="1" dirty="0"/>
              <a:t>) </a:t>
            </a:r>
            <a:r>
              <a:rPr lang="ko-KR" altLang="en-US" b="1" dirty="0"/>
              <a:t>정답에 더 가까울 것으로 판단 가능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108" y="4709221"/>
            <a:ext cx="768172" cy="302941"/>
          </a:xfrm>
          <a:prstGeom prst="rect">
            <a:avLst/>
          </a:prstGeom>
        </p:spPr>
      </p:pic>
      <p:sp>
        <p:nvSpPr>
          <p:cNvPr id="10" name="텍스트 상자 9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smtClean="0"/>
              <a:t>Chapter </a:t>
            </a:r>
            <a:r>
              <a:rPr kumimoji="1" lang="en-US" altLang="ko-KR" sz="1600" b="1" smtClean="0"/>
              <a:t>4.</a:t>
            </a:r>
            <a:r>
              <a:rPr kumimoji="1" lang="ko-KR" altLang="en-US" sz="1600" b="1" dirty="0" smtClean="0"/>
              <a:t> 신경망 학습</a:t>
            </a:r>
            <a:endParaRPr kumimoji="1" lang="ko-KR" altLang="en-US" sz="1600" b="1" dirty="0"/>
          </a:p>
        </p:txBody>
      </p:sp>
      <p:sp>
        <p:nvSpPr>
          <p:cNvPr id="11" name="해 10"/>
          <p:cNvSpPr/>
          <p:nvPr/>
        </p:nvSpPr>
        <p:spPr>
          <a:xfrm>
            <a:off x="7192538" y="125455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528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 smtClean="0"/>
              <a:t>1. </a:t>
            </a:r>
            <a:r>
              <a:rPr kumimoji="1" lang="ko-KR" altLang="en-US" dirty="0" smtClean="0"/>
              <a:t>퍼셉트론에서 신경망으로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2596" y="1839912"/>
            <a:ext cx="7225989" cy="457517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2400" b="1" dirty="0" smtClean="0"/>
              <a:t>→ </a:t>
            </a:r>
            <a:r>
              <a:rPr lang="ko-KR" altLang="en-US" sz="2400" b="1" dirty="0"/>
              <a:t>신경망과 퍼셉트론 공통점 많음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그래서 차이점 위주로 신경망 구조 </a:t>
            </a:r>
            <a:r>
              <a:rPr lang="ko-KR" altLang="en-US" sz="2400" b="1" dirty="0" smtClean="0"/>
              <a:t>설명</a:t>
            </a:r>
            <a:endParaRPr lang="en-US" altLang="ko-KR" sz="2400" b="1" dirty="0" smtClean="0"/>
          </a:p>
          <a:p>
            <a:pPr marL="0" indent="0" fontAlgn="base">
              <a:buNone/>
            </a:pPr>
            <a:endParaRPr lang="ko-KR" altLang="en-US" dirty="0"/>
          </a:p>
          <a:p>
            <a:pPr lvl="1" fontAlgn="base"/>
            <a:r>
              <a:rPr lang="ko-KR" altLang="en-US" dirty="0"/>
              <a:t>신경망의 </a:t>
            </a:r>
            <a:r>
              <a:rPr lang="ko-KR" altLang="en-US" dirty="0" smtClean="0"/>
              <a:t>예 </a:t>
            </a:r>
            <a:r>
              <a:rPr lang="ko-KR" altLang="en-US" dirty="0" smtClean="0">
                <a:sym typeface="Wingdings"/>
              </a:rPr>
              <a:t> </a:t>
            </a:r>
            <a:r>
              <a:rPr lang="ko-KR" altLang="en-US" dirty="0" smtClean="0"/>
              <a:t>신경망은 </a:t>
            </a:r>
            <a:r>
              <a:rPr lang="ko-KR" altLang="en-US" dirty="0"/>
              <a:t>모두 </a:t>
            </a:r>
            <a:r>
              <a:rPr lang="en-US" altLang="ko-KR" dirty="0"/>
              <a:t>3</a:t>
            </a:r>
            <a:r>
              <a:rPr lang="ko-KR" altLang="en-US" dirty="0"/>
              <a:t>층으로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 fontAlgn="base"/>
            <a:endParaRPr lang="ko-KR" altLang="en-US" dirty="0"/>
          </a:p>
          <a:p>
            <a:pPr lvl="3" fontAlgn="base"/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가중치를 갖는 층은 </a:t>
            </a:r>
            <a:r>
              <a:rPr lang="en-US" altLang="ko-KR" sz="1600" dirty="0"/>
              <a:t>2</a:t>
            </a:r>
            <a:r>
              <a:rPr lang="ko-KR" altLang="en-US" sz="1600" dirty="0"/>
              <a:t>개뿐이기 때문에 ‘</a:t>
            </a:r>
            <a:r>
              <a:rPr lang="en-US" altLang="ko-KR" sz="1600" dirty="0"/>
              <a:t>2</a:t>
            </a:r>
            <a:r>
              <a:rPr lang="ko-KR" altLang="en-US" sz="1600" dirty="0"/>
              <a:t>층 신경망’이라고 한다</a:t>
            </a:r>
            <a:r>
              <a:rPr lang="en-US" altLang="ko-KR" sz="1600" dirty="0" smtClean="0"/>
              <a:t>!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문헌마다 </a:t>
            </a:r>
            <a:r>
              <a:rPr lang="ko-KR" altLang="en-US" sz="1400" dirty="0"/>
              <a:t>다를 수 있음 ‘</a:t>
            </a:r>
            <a:r>
              <a:rPr lang="en-US" altLang="ko-KR" sz="1400" dirty="0"/>
              <a:t>3</a:t>
            </a:r>
            <a:r>
              <a:rPr lang="ko-KR" altLang="en-US" sz="1400" dirty="0"/>
              <a:t>층 신경망’이라 할 수 도 있으니 </a:t>
            </a:r>
            <a:r>
              <a:rPr lang="ko-KR" altLang="en-US" sz="1400" dirty="0" smtClean="0"/>
              <a:t>주의</a:t>
            </a:r>
            <a:r>
              <a:rPr lang="en-US" altLang="ko-KR" sz="1400" dirty="0" smtClean="0"/>
              <a:t>)</a:t>
            </a:r>
          </a:p>
          <a:p>
            <a:pPr lvl="3" fontAlgn="base"/>
            <a:endParaRPr lang="en-US" altLang="ko-KR" sz="1400" dirty="0"/>
          </a:p>
          <a:p>
            <a:pPr lvl="3" fontAlgn="base"/>
            <a:r>
              <a:rPr lang="ko-KR" altLang="en-US" sz="1600" dirty="0"/>
              <a:t>본 책은 실제로 가중치를 갖는 층의 개수</a:t>
            </a:r>
            <a:r>
              <a:rPr lang="en-US" altLang="ko-KR" sz="1600" dirty="0"/>
              <a:t>(</a:t>
            </a:r>
            <a:r>
              <a:rPr lang="ko-KR" altLang="en-US" sz="1600" dirty="0"/>
              <a:t>입력층</a:t>
            </a:r>
            <a:r>
              <a:rPr lang="en-US" altLang="ko-KR" sz="1600" dirty="0"/>
              <a:t>, </a:t>
            </a:r>
            <a:r>
              <a:rPr lang="ko-KR" altLang="en-US" sz="1600" dirty="0"/>
              <a:t>은닉층</a:t>
            </a:r>
            <a:r>
              <a:rPr lang="en-US" altLang="ko-KR" sz="1600" dirty="0"/>
              <a:t>, </a:t>
            </a:r>
            <a:r>
              <a:rPr lang="ko-KR" altLang="en-US" sz="1600" dirty="0"/>
              <a:t>출력층의 합계에서 </a:t>
            </a:r>
            <a:r>
              <a:rPr lang="en-US" altLang="ko-KR" sz="1600" dirty="0"/>
              <a:t>1</a:t>
            </a:r>
            <a:r>
              <a:rPr lang="ko-KR" altLang="en-US" sz="1600" dirty="0"/>
              <a:t>을 뺀 값</a:t>
            </a:r>
            <a:r>
              <a:rPr lang="en-US" altLang="ko-KR" sz="1600" dirty="0"/>
              <a:t>)</a:t>
            </a:r>
            <a:r>
              <a:rPr lang="ko-KR" altLang="en-US" sz="1600" dirty="0"/>
              <a:t>을 기준으로 </a:t>
            </a:r>
            <a:r>
              <a:rPr lang="ko-KR" altLang="en-US" sz="1600" dirty="0" smtClean="0"/>
              <a:t>함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026" name="Picture 2" descr="경망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731" y="2778473"/>
            <a:ext cx="3024211" cy="363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상자 5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smtClean="0"/>
              <a:t> 신경망</a:t>
            </a:r>
            <a:endParaRPr kumimoji="1" lang="ko-KR" altLang="en-US" sz="1600" b="1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7368726" y="2778473"/>
            <a:ext cx="1918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smtClean="0"/>
              <a:t>입력층</a:t>
            </a:r>
            <a:r>
              <a:rPr kumimoji="1" lang="en-US" altLang="ko-KR" sz="1600" b="1" dirty="0" smtClean="0"/>
              <a:t>(0</a:t>
            </a:r>
            <a:r>
              <a:rPr kumimoji="1" lang="ko-KR" altLang="en-US" sz="1600" b="1" dirty="0" smtClean="0"/>
              <a:t>층</a:t>
            </a:r>
            <a:r>
              <a:rPr kumimoji="1" lang="en-US" altLang="ko-KR" sz="1600" b="1" dirty="0" smtClean="0"/>
              <a:t>)</a:t>
            </a:r>
            <a:endParaRPr kumimoji="1" lang="ko-KR" altLang="en-US" sz="1600" b="1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10219545" y="3244334"/>
            <a:ext cx="1918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smtClean="0"/>
              <a:t>출력층</a:t>
            </a:r>
            <a:r>
              <a:rPr kumimoji="1" lang="en-US" altLang="ko-KR" sz="1600" b="1" dirty="0" smtClean="0"/>
              <a:t>(2</a:t>
            </a:r>
            <a:r>
              <a:rPr kumimoji="1" lang="ko-KR" altLang="en-US" sz="1600" b="1" dirty="0" smtClean="0"/>
              <a:t>층</a:t>
            </a:r>
            <a:r>
              <a:rPr kumimoji="1" lang="en-US" altLang="ko-KR" sz="1600" b="1" dirty="0" smtClean="0"/>
              <a:t>)</a:t>
            </a:r>
            <a:endParaRPr kumimoji="1" lang="ko-KR" altLang="en-US" sz="1600" b="1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9033231" y="2465012"/>
            <a:ext cx="1918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smtClean="0"/>
              <a:t>은닉층</a:t>
            </a:r>
            <a:r>
              <a:rPr kumimoji="1" lang="en-US" altLang="ko-KR" sz="1600" b="1" dirty="0" smtClean="0"/>
              <a:t>(1</a:t>
            </a:r>
            <a:r>
              <a:rPr kumimoji="1" lang="ko-KR" altLang="en-US" sz="1600" b="1" dirty="0" smtClean="0"/>
              <a:t>층</a:t>
            </a:r>
            <a:r>
              <a:rPr kumimoji="1" lang="en-US" altLang="ko-KR" sz="1600" b="1" dirty="0" smtClean="0"/>
              <a:t>)</a:t>
            </a:r>
            <a:endParaRPr kumimoji="1" lang="ko-KR" altLang="en-US" sz="1600" b="1" dirty="0"/>
          </a:p>
        </p:txBody>
      </p:sp>
      <p:sp>
        <p:nvSpPr>
          <p:cNvPr id="11" name="해 10"/>
          <p:cNvSpPr/>
          <p:nvPr/>
        </p:nvSpPr>
        <p:spPr>
          <a:xfrm>
            <a:off x="7404410" y="114304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8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lang="ko-KR" altLang="en-US" dirty="0" smtClean="0"/>
              <a:t>손실 함수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25731" y="1839912"/>
            <a:ext cx="8553451" cy="4744452"/>
          </a:xfrm>
        </p:spPr>
        <p:txBody>
          <a:bodyPr>
            <a:normAutofit/>
          </a:bodyPr>
          <a:lstStyle/>
          <a:p>
            <a:pPr lvl="1" fontAlgn="base"/>
            <a:r>
              <a:rPr lang="ko-KR" altLang="en-US" b="1" dirty="0" smtClean="0"/>
              <a:t>교차 </a:t>
            </a:r>
            <a:r>
              <a:rPr lang="ko-KR" altLang="en-US" b="1" dirty="0"/>
              <a:t>엔트로피 </a:t>
            </a:r>
            <a:r>
              <a:rPr lang="ko-KR" altLang="en-US" b="1" dirty="0" smtClean="0"/>
              <a:t>오차 </a:t>
            </a:r>
            <a:r>
              <a:rPr lang="en-US" altLang="ko-KR" dirty="0" smtClean="0"/>
              <a:t>(</a:t>
            </a:r>
            <a:r>
              <a:rPr lang="en-US" altLang="ko-KR" dirty="0"/>
              <a:t>cross entropy error, CEE)</a:t>
            </a:r>
          </a:p>
          <a:p>
            <a:pPr lvl="2" fontAlgn="base"/>
            <a:endParaRPr lang="en-US" altLang="ko-KR" b="1" dirty="0" smtClean="0"/>
          </a:p>
          <a:p>
            <a:pPr lvl="2" fontAlgn="base"/>
            <a:endParaRPr lang="en-US" altLang="ko-KR" b="1" dirty="0"/>
          </a:p>
          <a:p>
            <a:pPr lvl="2" fontAlgn="base"/>
            <a:endParaRPr lang="en-US" altLang="ko-KR" b="1" dirty="0" smtClean="0"/>
          </a:p>
          <a:p>
            <a:pPr lvl="2" fontAlgn="base"/>
            <a:endParaRPr lang="en-US" altLang="ko-KR" b="1" dirty="0"/>
          </a:p>
          <a:p>
            <a:pPr lvl="2" fontAlgn="base"/>
            <a:endParaRPr lang="en-US" altLang="ko-KR" b="1" dirty="0"/>
          </a:p>
          <a:p>
            <a:pPr lvl="2" fontAlgn="base"/>
            <a:endParaRPr lang="en-US" altLang="ko-KR" b="1" dirty="0" smtClean="0"/>
          </a:p>
          <a:p>
            <a:pPr lvl="2" fontAlgn="base"/>
            <a:r>
              <a:rPr lang="ko-KR" altLang="en-US" b="1" dirty="0" smtClean="0"/>
              <a:t>교차 </a:t>
            </a:r>
            <a:r>
              <a:rPr lang="ko-KR" altLang="en-US" b="1" dirty="0"/>
              <a:t>엔트로피 오차는 정답일 때의 출력이 전체 값을 정함</a:t>
            </a:r>
          </a:p>
          <a:p>
            <a:pPr lvl="3" fontAlgn="base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정답 레이블 ‘</a:t>
            </a:r>
            <a:r>
              <a:rPr lang="en-US" altLang="ko-KR" dirty="0"/>
              <a:t>2’</a:t>
            </a:r>
            <a:r>
              <a:rPr lang="ko-KR" altLang="en-US" dirty="0"/>
              <a:t>가 정답일 때 신경망 출력이 </a:t>
            </a:r>
            <a:r>
              <a:rPr lang="en-US" altLang="ko-KR" dirty="0"/>
              <a:t>0.6</a:t>
            </a:r>
            <a:r>
              <a:rPr lang="ko-KR" altLang="en-US" dirty="0"/>
              <a:t>이라면</a:t>
            </a:r>
            <a:r>
              <a:rPr lang="en-US" altLang="ko-KR" dirty="0"/>
              <a:t>, </a:t>
            </a:r>
            <a:r>
              <a:rPr lang="ko-KR" altLang="en-US" dirty="0"/>
              <a:t>교차 엔트로피 오차는 </a:t>
            </a:r>
            <a:r>
              <a:rPr lang="en-US" altLang="ko-KR" dirty="0"/>
              <a:t>-log0.6 = 0.51</a:t>
            </a:r>
            <a:r>
              <a:rPr lang="ko-KR" altLang="en-US" dirty="0"/>
              <a:t>이 </a:t>
            </a:r>
            <a:r>
              <a:rPr lang="ko-KR" altLang="en-US" dirty="0" smtClean="0"/>
              <a:t>됨</a:t>
            </a:r>
            <a:endParaRPr lang="ko-KR" altLang="en-US" dirty="0"/>
          </a:p>
          <a:p>
            <a:pPr lvl="4" fontAlgn="base"/>
            <a:r>
              <a:rPr lang="en-US" altLang="ko-KR" sz="2000" b="1" dirty="0">
                <a:solidFill>
                  <a:srgbClr val="C00000"/>
                </a:solidFill>
              </a:rPr>
              <a:t>x</a:t>
            </a:r>
            <a:r>
              <a:rPr lang="ko-KR" altLang="en-US" sz="2000" b="1" dirty="0">
                <a:solidFill>
                  <a:srgbClr val="C00000"/>
                </a:solidFill>
              </a:rPr>
              <a:t>가 </a:t>
            </a:r>
            <a:r>
              <a:rPr lang="en-US" altLang="ko-KR" sz="2000" b="1" dirty="0">
                <a:solidFill>
                  <a:srgbClr val="C00000"/>
                </a:solidFill>
              </a:rPr>
              <a:t>1</a:t>
            </a:r>
            <a:r>
              <a:rPr lang="ko-KR" altLang="en-US" sz="2000" b="1" dirty="0">
                <a:solidFill>
                  <a:srgbClr val="C00000"/>
                </a:solidFill>
              </a:rPr>
              <a:t>일 때 </a:t>
            </a:r>
            <a:r>
              <a:rPr lang="en-US" altLang="ko-KR" sz="2000" b="1" dirty="0">
                <a:solidFill>
                  <a:srgbClr val="C00000"/>
                </a:solidFill>
              </a:rPr>
              <a:t>y</a:t>
            </a:r>
            <a:r>
              <a:rPr lang="ko-KR" altLang="en-US" sz="2000" b="1" dirty="0">
                <a:solidFill>
                  <a:srgbClr val="C00000"/>
                </a:solidFill>
              </a:rPr>
              <a:t>는 </a:t>
            </a:r>
            <a:r>
              <a:rPr lang="en-US" altLang="ko-KR" sz="2000" b="1" dirty="0">
                <a:solidFill>
                  <a:srgbClr val="C00000"/>
                </a:solidFill>
              </a:rPr>
              <a:t>0</a:t>
            </a:r>
            <a:r>
              <a:rPr lang="ko-KR" altLang="en-US" sz="2000" b="1" dirty="0">
                <a:solidFill>
                  <a:srgbClr val="C00000"/>
                </a:solidFill>
              </a:rPr>
              <a:t>이되고</a:t>
            </a:r>
            <a:r>
              <a:rPr lang="en-US" altLang="ko-KR" sz="2000" b="1" dirty="0">
                <a:solidFill>
                  <a:srgbClr val="C00000"/>
                </a:solidFill>
              </a:rPr>
              <a:t>, x</a:t>
            </a:r>
            <a:r>
              <a:rPr lang="ko-KR" altLang="en-US" sz="2000" b="1" dirty="0">
                <a:solidFill>
                  <a:srgbClr val="C00000"/>
                </a:solidFill>
              </a:rPr>
              <a:t>가 </a:t>
            </a:r>
            <a:r>
              <a:rPr lang="en-US" altLang="ko-KR" sz="2000" b="1" dirty="0">
                <a:solidFill>
                  <a:srgbClr val="C00000"/>
                </a:solidFill>
              </a:rPr>
              <a:t>0</a:t>
            </a:r>
            <a:r>
              <a:rPr lang="ko-KR" altLang="en-US" sz="2000" b="1" dirty="0">
                <a:solidFill>
                  <a:srgbClr val="C00000"/>
                </a:solidFill>
              </a:rPr>
              <a:t>에 가까워질수록 </a:t>
            </a:r>
            <a:r>
              <a:rPr lang="en-US" altLang="ko-KR" sz="2000" b="1" dirty="0">
                <a:solidFill>
                  <a:srgbClr val="C00000"/>
                </a:solidFill>
              </a:rPr>
              <a:t>y</a:t>
            </a:r>
            <a:r>
              <a:rPr lang="ko-KR" altLang="en-US" sz="2000" b="1" dirty="0">
                <a:solidFill>
                  <a:srgbClr val="C00000"/>
                </a:solidFill>
              </a:rPr>
              <a:t>의 값은 점점 작아짐 </a:t>
            </a:r>
            <a:r>
              <a:rPr lang="ko-KR" altLang="en-US" dirty="0"/>
              <a:t>→ 교차 엔트로피 식도 정답에 해당하는 출력이 커질 수 록 </a:t>
            </a:r>
            <a:r>
              <a:rPr lang="en-US" altLang="ko-KR" dirty="0"/>
              <a:t>0</a:t>
            </a:r>
            <a:r>
              <a:rPr lang="ko-KR" altLang="en-US" dirty="0"/>
              <a:t>에 다가가다가</a:t>
            </a:r>
            <a:r>
              <a:rPr lang="en-US" altLang="ko-KR" dirty="0"/>
              <a:t>, </a:t>
            </a:r>
            <a:r>
              <a:rPr lang="ko-KR" altLang="en-US" dirty="0"/>
              <a:t>그 출력이 </a:t>
            </a:r>
            <a:r>
              <a:rPr lang="en-US" altLang="ko-KR" dirty="0"/>
              <a:t>1</a:t>
            </a:r>
            <a:r>
              <a:rPr lang="ko-KR" altLang="en-US" dirty="0"/>
              <a:t>일 때 </a:t>
            </a:r>
            <a:r>
              <a:rPr lang="en-US" altLang="ko-KR" dirty="0"/>
              <a:t>0</a:t>
            </a:r>
            <a:r>
              <a:rPr lang="ko-KR" altLang="en-US" dirty="0"/>
              <a:t>이 됨</a:t>
            </a:r>
            <a:r>
              <a:rPr lang="en-US" altLang="ko-KR" dirty="0"/>
              <a:t>, </a:t>
            </a:r>
            <a:r>
              <a:rPr lang="ko-KR" altLang="en-US" dirty="0"/>
              <a:t>반대로 정답일 때의 출력이 작아질 수록 오차는 커짐</a:t>
            </a:r>
          </a:p>
          <a:p>
            <a:pPr lvl="3" fontAlgn="base"/>
            <a:endParaRPr lang="ko-KR" altLang="en-US" dirty="0"/>
          </a:p>
        </p:txBody>
      </p:sp>
      <p:pic>
        <p:nvPicPr>
          <p:cNvPr id="1026" name="Picture 2" descr="연로그 y = log x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720" y="2344546"/>
            <a:ext cx="3381362" cy="337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32" y="2344546"/>
            <a:ext cx="3886200" cy="1549400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8539162" y="6245810"/>
            <a:ext cx="346233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/>
              <a:t>loss_func.ipynb</a:t>
            </a:r>
            <a:endParaRPr kumimoji="1" lang="ko-KR" altLang="en-US" sz="1600" b="1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smtClean="0"/>
              <a:t>Chapter </a:t>
            </a:r>
            <a:r>
              <a:rPr kumimoji="1" lang="en-US" altLang="ko-KR" sz="1600" b="1" smtClean="0"/>
              <a:t>4.</a:t>
            </a:r>
            <a:r>
              <a:rPr kumimoji="1" lang="ko-KR" altLang="en-US" sz="1600" b="1" dirty="0" smtClean="0"/>
              <a:t> 신경망 학습</a:t>
            </a:r>
            <a:endParaRPr kumimoji="1" lang="ko-KR" altLang="en-US" sz="1600" b="1" dirty="0"/>
          </a:p>
        </p:txBody>
      </p:sp>
      <p:sp>
        <p:nvSpPr>
          <p:cNvPr id="10" name="해 9"/>
          <p:cNvSpPr/>
          <p:nvPr/>
        </p:nvSpPr>
        <p:spPr>
          <a:xfrm>
            <a:off x="7192538" y="125455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44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lang="ko-KR" altLang="en-US" dirty="0" smtClean="0"/>
              <a:t>손실 함수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149" y="1839912"/>
            <a:ext cx="11003002" cy="4575175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smtClean="0"/>
              <a:t>교차 </a:t>
            </a:r>
            <a:r>
              <a:rPr lang="ko-KR" altLang="en-US" b="1" dirty="0"/>
              <a:t>엔트로피 구현</a:t>
            </a:r>
          </a:p>
          <a:p>
            <a:pPr lvl="1" fontAlgn="base"/>
            <a:r>
              <a:rPr lang="ko-KR" altLang="en-US" sz="2000" dirty="0" smtClean="0"/>
              <a:t>마지막을 </a:t>
            </a:r>
            <a:r>
              <a:rPr lang="ko-KR" altLang="en-US" sz="2000" dirty="0"/>
              <a:t>보면 </a:t>
            </a:r>
            <a:r>
              <a:rPr lang="en-US" altLang="ko-KR" sz="2000" dirty="0" err="1"/>
              <a:t>np.log</a:t>
            </a:r>
            <a:r>
              <a:rPr lang="ko-KR" altLang="en-US" sz="2000" dirty="0"/>
              <a:t>를 계산할 때 아주 작은 값인 </a:t>
            </a:r>
            <a:r>
              <a:rPr lang="en-US" altLang="ko-KR" sz="2000" dirty="0"/>
              <a:t>delta</a:t>
            </a:r>
            <a:r>
              <a:rPr lang="ko-KR" altLang="en-US" sz="2000" dirty="0"/>
              <a:t>를 더함</a:t>
            </a:r>
          </a:p>
          <a:p>
            <a:pPr lvl="2" fontAlgn="base"/>
            <a:r>
              <a:rPr lang="en-US" altLang="ko-KR" sz="1800" b="1" dirty="0" err="1"/>
              <a:t>no.log</a:t>
            </a:r>
            <a:r>
              <a:rPr lang="en-US" altLang="ko-KR" sz="1800" b="1" dirty="0"/>
              <a:t>() </a:t>
            </a:r>
            <a:r>
              <a:rPr lang="ko-KR" altLang="en-US" sz="1800" b="1" dirty="0"/>
              <a:t>함수에 </a:t>
            </a:r>
            <a:r>
              <a:rPr lang="en-US" altLang="ko-KR" sz="1800" b="1" dirty="0"/>
              <a:t>0</a:t>
            </a:r>
            <a:r>
              <a:rPr lang="ko-KR" altLang="en-US" sz="1800" b="1" dirty="0"/>
              <a:t>을 입력하면 마이너스 무한대를 뜻하는 </a:t>
            </a:r>
            <a:r>
              <a:rPr lang="en-US" altLang="ko-KR" sz="1800" b="1" dirty="0"/>
              <a:t>-</a:t>
            </a:r>
            <a:r>
              <a:rPr lang="en-US" altLang="ko-KR" sz="1800" b="1" dirty="0" err="1"/>
              <a:t>inf</a:t>
            </a:r>
            <a:r>
              <a:rPr lang="ko-KR" altLang="en-US" sz="1800" b="1" dirty="0"/>
              <a:t>가 되어 더 이상 계</a:t>
            </a:r>
            <a:br>
              <a:rPr lang="ko-KR" altLang="en-US" sz="1800" b="1" dirty="0"/>
            </a:br>
            <a:r>
              <a:rPr lang="ko-KR" altLang="en-US" sz="1800" b="1" dirty="0"/>
              <a:t>산을 진행할 수 없기 때문 → 아주 작은 값을 더해서 절대 </a:t>
            </a:r>
            <a:r>
              <a:rPr lang="en-US" altLang="ko-KR" sz="1800" b="1" dirty="0"/>
              <a:t>0</a:t>
            </a:r>
            <a:r>
              <a:rPr lang="ko-KR" altLang="en-US" sz="1800" b="1" dirty="0"/>
              <a:t>이 되지 않도록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마이너스 무한대가 발생하지 않도록</a:t>
            </a:r>
            <a:r>
              <a:rPr lang="en-US" altLang="ko-KR" sz="1800" b="1" dirty="0" smtClean="0"/>
              <a:t>)</a:t>
            </a:r>
          </a:p>
          <a:p>
            <a:pPr lvl="2" fontAlgn="base"/>
            <a:endParaRPr lang="en-US" altLang="ko-KR" sz="1800" dirty="0"/>
          </a:p>
          <a:p>
            <a:pPr lvl="1" fontAlgn="base"/>
            <a:r>
              <a:rPr lang="ko-KR" altLang="en-US" sz="2000" dirty="0"/>
              <a:t>정답일 때의 출력이 </a:t>
            </a:r>
            <a:r>
              <a:rPr lang="en-US" altLang="ko-KR" sz="2000" dirty="0"/>
              <a:t>0.6</a:t>
            </a:r>
            <a:r>
              <a:rPr lang="ko-KR" altLang="en-US" sz="2000" dirty="0"/>
              <a:t>인 경우로</a:t>
            </a:r>
            <a:r>
              <a:rPr lang="en-US" altLang="ko-KR" sz="2000" dirty="0"/>
              <a:t>, </a:t>
            </a:r>
            <a:r>
              <a:rPr lang="ko-KR" altLang="en-US" sz="2000" dirty="0"/>
              <a:t>이때의 교차 엔트로피 오차는 약 </a:t>
            </a:r>
            <a:r>
              <a:rPr lang="en-US" altLang="ko-KR" sz="2000" dirty="0"/>
              <a:t>0.51</a:t>
            </a:r>
          </a:p>
          <a:p>
            <a:pPr lvl="2" fontAlgn="base"/>
            <a:r>
              <a:rPr lang="ko-KR" altLang="en-US" sz="1800" dirty="0"/>
              <a:t>그 다음은 정답일 때의 출력이 </a:t>
            </a:r>
            <a:r>
              <a:rPr lang="en-US" altLang="ko-KR" sz="1800" dirty="0"/>
              <a:t>(</a:t>
            </a:r>
            <a:r>
              <a:rPr lang="ko-KR" altLang="en-US" sz="1800" dirty="0"/>
              <a:t>더 낮은</a:t>
            </a:r>
            <a:r>
              <a:rPr lang="en-US" altLang="ko-KR" sz="1800" dirty="0"/>
              <a:t>) 0.1</a:t>
            </a:r>
            <a:r>
              <a:rPr lang="ko-KR" altLang="en-US" sz="1800" dirty="0"/>
              <a:t>인 경우로</a:t>
            </a:r>
            <a:r>
              <a:rPr lang="en-US" altLang="ko-KR" sz="1800" dirty="0"/>
              <a:t>, </a:t>
            </a:r>
            <a:r>
              <a:rPr lang="ko-KR" altLang="en-US" sz="1800" dirty="0"/>
              <a:t>이때의 교차 엔트로피 오차는 무려 </a:t>
            </a:r>
            <a:r>
              <a:rPr lang="en-US" altLang="ko-KR" sz="1800" dirty="0"/>
              <a:t>2.3</a:t>
            </a:r>
            <a:r>
              <a:rPr lang="ko-KR" altLang="en-US" sz="1800" dirty="0"/>
              <a:t>임</a:t>
            </a:r>
          </a:p>
          <a:p>
            <a:pPr lvl="3" fontAlgn="base"/>
            <a:r>
              <a:rPr lang="ko-KR" altLang="en-US" sz="1600" dirty="0"/>
              <a:t>결과</a:t>
            </a:r>
            <a:r>
              <a:rPr lang="en-US" altLang="ko-KR" sz="1600" dirty="0"/>
              <a:t>(</a:t>
            </a:r>
            <a:r>
              <a:rPr lang="ko-KR" altLang="en-US" sz="1600" dirty="0"/>
              <a:t>오차 값</a:t>
            </a:r>
            <a:r>
              <a:rPr lang="en-US" altLang="ko-KR" sz="1600" dirty="0"/>
              <a:t>)</a:t>
            </a:r>
            <a:r>
              <a:rPr lang="ko-KR" altLang="en-US" sz="1600" dirty="0"/>
              <a:t>가 더 작은 첫 번째 추정이 정답일 가능성이 높다고 판단한 것으로 앞서 평균 제곱 오차의 판단과 일치</a:t>
            </a:r>
          </a:p>
          <a:p>
            <a:pPr lvl="3" fontAlgn="base"/>
            <a:endParaRPr lang="ko-KR" altLang="en-US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8539162" y="6245810"/>
            <a:ext cx="346233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/>
              <a:t>loss_func.ipynb</a:t>
            </a:r>
            <a:endParaRPr kumimoji="1" lang="ko-KR" altLang="en-US" sz="1600" b="1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smtClean="0"/>
              <a:t>Chapter </a:t>
            </a:r>
            <a:r>
              <a:rPr kumimoji="1" lang="en-US" altLang="ko-KR" sz="1600" b="1" smtClean="0"/>
              <a:t>4.</a:t>
            </a:r>
            <a:r>
              <a:rPr kumimoji="1" lang="ko-KR" altLang="en-US" sz="1600" b="1" dirty="0" smtClean="0"/>
              <a:t> 신경망 학습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085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lang="ko-KR" altLang="en-US" dirty="0" smtClean="0"/>
              <a:t>손실 함수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598171" y="1839912"/>
            <a:ext cx="12485371" cy="4575175"/>
          </a:xfrm>
        </p:spPr>
        <p:txBody>
          <a:bodyPr>
            <a:normAutofit/>
          </a:bodyPr>
          <a:lstStyle/>
          <a:p>
            <a:pPr lvl="2" fontAlgn="base"/>
            <a:r>
              <a:rPr lang="ko-KR" altLang="en-US" sz="2400" b="1" dirty="0" smtClean="0"/>
              <a:t>미니배치 학습</a:t>
            </a:r>
            <a:endParaRPr lang="en-US" altLang="ko-KR" sz="2400" b="1" dirty="0" smtClean="0"/>
          </a:p>
          <a:p>
            <a:pPr lvl="3" fontAlgn="base"/>
            <a:r>
              <a:rPr lang="ko-KR" altLang="en-US" b="1" dirty="0" smtClean="0"/>
              <a:t>학습 </a:t>
            </a:r>
            <a:r>
              <a:rPr lang="ko-KR" altLang="en-US" b="1" dirty="0"/>
              <a:t>시</a:t>
            </a:r>
            <a:r>
              <a:rPr lang="en-US" altLang="ko-KR" b="1" dirty="0"/>
              <a:t>, </a:t>
            </a:r>
            <a:r>
              <a:rPr lang="ko-KR" altLang="en-US" b="1" dirty="0"/>
              <a:t>훈련 데이터에 대한 손실 함수의 값을 구하고</a:t>
            </a:r>
            <a:r>
              <a:rPr lang="en-US" altLang="ko-KR" b="1" dirty="0"/>
              <a:t>, </a:t>
            </a:r>
            <a:r>
              <a:rPr lang="ko-KR" altLang="en-US" b="1" dirty="0"/>
              <a:t>그 값을 최대한 줄여주는 매개변수를 찾아냄 → 모든 훈련 데이터를 대상으로 손실 함수 값을 구해야 함</a:t>
            </a:r>
          </a:p>
          <a:p>
            <a:pPr lvl="3" fontAlgn="base"/>
            <a:r>
              <a:rPr lang="ko-KR" altLang="en-US" dirty="0"/>
              <a:t>훈련 데이터가 </a:t>
            </a:r>
            <a:r>
              <a:rPr lang="en-US" altLang="ko-KR" dirty="0"/>
              <a:t>100</a:t>
            </a:r>
            <a:r>
              <a:rPr lang="ko-KR" altLang="en-US" dirty="0"/>
              <a:t>개 있으며 그로부터 계산한 </a:t>
            </a:r>
            <a:r>
              <a:rPr lang="en-US" altLang="ko-KR" dirty="0"/>
              <a:t>100</a:t>
            </a:r>
            <a:r>
              <a:rPr lang="ko-KR" altLang="en-US" dirty="0"/>
              <a:t>개의 손실 함수 값들의 합을 지표로 삼는 것</a:t>
            </a:r>
            <a:r>
              <a:rPr lang="en-US" altLang="ko-KR" dirty="0"/>
              <a:t>!</a:t>
            </a:r>
          </a:p>
          <a:p>
            <a:endParaRPr lang="ko-KR" altLang="en-US" dirty="0"/>
          </a:p>
          <a:p>
            <a:pPr lvl="2" fontAlgn="base"/>
            <a:r>
              <a:rPr lang="en-US" altLang="ko-KR" b="1" dirty="0" smtClean="0"/>
              <a:t>Code </a:t>
            </a:r>
            <a:r>
              <a:rPr lang="ko-KR" altLang="en-US" b="1" dirty="0" smtClean="0"/>
              <a:t>설명</a:t>
            </a:r>
            <a:endParaRPr lang="ko-KR" altLang="en-US" b="1" dirty="0"/>
          </a:p>
          <a:p>
            <a:pPr lvl="3" fontAlgn="base"/>
            <a:r>
              <a:rPr lang="ko-KR" altLang="en-US" b="1" dirty="0" smtClean="0"/>
              <a:t>훈련 데이터 모두에 대한 손실 함수의 합을 구하는 방법</a:t>
            </a:r>
            <a:endParaRPr lang="ko-KR" altLang="en-US" b="1" dirty="0"/>
          </a:p>
          <a:p>
            <a:pPr lvl="5" fontAlgn="base"/>
            <a:endParaRPr lang="en-US" altLang="ko-KR" dirty="0" smtClean="0"/>
          </a:p>
          <a:p>
            <a:pPr lvl="5" fontAlgn="base"/>
            <a:endParaRPr lang="en-US" altLang="ko-KR" dirty="0"/>
          </a:p>
          <a:p>
            <a:pPr lvl="5" fontAlgn="base"/>
            <a:endParaRPr lang="en-US" altLang="ko-KR" dirty="0" smtClean="0"/>
          </a:p>
          <a:p>
            <a:pPr lvl="5" fontAlgn="base"/>
            <a:r>
              <a:rPr lang="ko-KR" altLang="en-US" dirty="0" smtClean="0"/>
              <a:t>마지막에 </a:t>
            </a:r>
            <a:r>
              <a:rPr lang="en-US" altLang="ko-KR" dirty="0"/>
              <a:t>N</a:t>
            </a:r>
            <a:r>
              <a:rPr lang="ko-KR" altLang="en-US" dirty="0"/>
              <a:t>으로 나누어 정규화 </a:t>
            </a:r>
          </a:p>
          <a:p>
            <a:pPr lvl="6" fontAlgn="base"/>
            <a:r>
              <a:rPr lang="en-US" altLang="ko-KR" dirty="0"/>
              <a:t>N</a:t>
            </a:r>
            <a:r>
              <a:rPr lang="ko-KR" altLang="en-US" dirty="0"/>
              <a:t>으로 나누어 ‘평균 손실 함수’를 구하는 것</a:t>
            </a:r>
          </a:p>
          <a:p>
            <a:pPr lvl="6" fontAlgn="base"/>
            <a:r>
              <a:rPr lang="ko-KR" altLang="en-US" dirty="0"/>
              <a:t>평균을 구해 사용하면 훈련 데이터 개수와 관계없이 언제든 통일된 지표를 얻을 수 있음</a:t>
            </a:r>
          </a:p>
          <a:p>
            <a:pPr lvl="3" fontAlgn="base"/>
            <a:endParaRPr lang="ko-KR" altLang="en-US" dirty="0"/>
          </a:p>
        </p:txBody>
      </p:sp>
      <p:pic>
        <p:nvPicPr>
          <p:cNvPr id="3074" name="Picture 2" descr="https://lh3.googleusercontent.com/duwNpjwTLPYv6L4CrMeyQEpWeedx8ddPTRofrlz4T9PR5_6Xtndfl-uyYensrt6hjz7CSUmwX1ut1L9e-EvSq2s89h4cEla12m3_JIgMyPfDASKx6lQqt21EqLeUR1-xVd7gkt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346" y="3368153"/>
            <a:ext cx="4635854" cy="92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텍스트 상자 6"/>
          <p:cNvSpPr txBox="1"/>
          <p:nvPr/>
        </p:nvSpPr>
        <p:spPr>
          <a:xfrm>
            <a:off x="8539162" y="6245810"/>
            <a:ext cx="346233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/>
              <a:t>loss_func.ipynb</a:t>
            </a:r>
            <a:endParaRPr kumimoji="1" lang="ko-KR" altLang="en-US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50" y="4292082"/>
            <a:ext cx="4572000" cy="863600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smtClean="0"/>
              <a:t>Chapter </a:t>
            </a:r>
            <a:r>
              <a:rPr kumimoji="1" lang="en-US" altLang="ko-KR" sz="1600" b="1" smtClean="0"/>
              <a:t>4.</a:t>
            </a:r>
            <a:r>
              <a:rPr kumimoji="1" lang="ko-KR" altLang="en-US" sz="1600" b="1" dirty="0" smtClean="0"/>
              <a:t> 신경망 학습</a:t>
            </a:r>
            <a:endParaRPr kumimoji="1" lang="ko-KR" altLang="en-US" sz="1600" b="1" dirty="0"/>
          </a:p>
        </p:txBody>
      </p:sp>
      <p:sp>
        <p:nvSpPr>
          <p:cNvPr id="10" name="해 9"/>
          <p:cNvSpPr/>
          <p:nvPr/>
        </p:nvSpPr>
        <p:spPr>
          <a:xfrm>
            <a:off x="7192538" y="125455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3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lang="ko-KR" altLang="en-US" dirty="0" smtClean="0"/>
              <a:t>손실 함수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149" y="1839912"/>
            <a:ext cx="11753851" cy="4575175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400" b="1" dirty="0" smtClean="0"/>
              <a:t>데이터가 </a:t>
            </a:r>
            <a:r>
              <a:rPr lang="ko-KR" altLang="en-US" sz="2400" b="1" dirty="0"/>
              <a:t>커질 경우</a:t>
            </a:r>
          </a:p>
          <a:p>
            <a:pPr lvl="1" fontAlgn="base"/>
            <a:r>
              <a:rPr lang="ko-KR" altLang="en-US" sz="2000" dirty="0"/>
              <a:t>데이터 일부를 추려 전체의 </a:t>
            </a:r>
            <a:r>
              <a:rPr lang="ko-KR" altLang="en-US" sz="2000" b="1" dirty="0" smtClean="0"/>
              <a:t>‘근사치’</a:t>
            </a:r>
            <a:r>
              <a:rPr lang="ko-KR" altLang="en-US" sz="2000" dirty="0"/>
              <a:t>로 이용 </a:t>
            </a:r>
            <a:r>
              <a:rPr lang="ko-KR" altLang="en-US" sz="2000" dirty="0" smtClean="0"/>
              <a:t>가능 </a:t>
            </a:r>
            <a:r>
              <a:rPr lang="ko-KR" altLang="en-US" sz="2000" dirty="0" smtClean="0">
                <a:sym typeface="Wingdings"/>
              </a:rPr>
              <a:t> </a:t>
            </a:r>
            <a:r>
              <a:rPr lang="ko-KR" altLang="en-US" sz="1800" dirty="0" smtClean="0"/>
              <a:t>미니배치</a:t>
            </a:r>
            <a:r>
              <a:rPr lang="en-US" altLang="ko-KR" sz="1800" dirty="0"/>
              <a:t>(mini-batch)</a:t>
            </a:r>
          </a:p>
          <a:p>
            <a:pPr lvl="2" fontAlgn="base"/>
            <a:r>
              <a:rPr lang="ko-KR" altLang="en-US" sz="1800" dirty="0"/>
              <a:t>예</a:t>
            </a:r>
            <a:r>
              <a:rPr lang="en-US" altLang="ko-KR" sz="1800" dirty="0"/>
              <a:t>) 60,000</a:t>
            </a:r>
            <a:r>
              <a:rPr lang="ko-KR" altLang="en-US" sz="1800" dirty="0"/>
              <a:t>장의 훈련 데이터 중에서 </a:t>
            </a:r>
            <a:r>
              <a:rPr lang="en-US" altLang="ko-KR" sz="1800" dirty="0"/>
              <a:t>100</a:t>
            </a:r>
            <a:r>
              <a:rPr lang="ko-KR" altLang="en-US" sz="1800" dirty="0"/>
              <a:t>장을 무작위로 뽑아 그 </a:t>
            </a:r>
            <a:r>
              <a:rPr lang="en-US" altLang="ko-KR" sz="1800" dirty="0"/>
              <a:t>100</a:t>
            </a:r>
            <a:r>
              <a:rPr lang="ko-KR" altLang="en-US" sz="1800" dirty="0"/>
              <a:t>장만을 사용하여 학습 → 미니배치 학습</a:t>
            </a:r>
          </a:p>
          <a:p>
            <a:pPr lvl="2" fontAlgn="base"/>
            <a:r>
              <a:rPr lang="en-US" altLang="ko-KR" b="1" dirty="0" smtClean="0"/>
              <a:t>Code </a:t>
            </a:r>
            <a:r>
              <a:rPr lang="ko-KR" altLang="en-US" b="1" dirty="0" smtClean="0"/>
              <a:t>설명</a:t>
            </a:r>
            <a:endParaRPr lang="ko-KR" altLang="en-US" b="1" dirty="0"/>
          </a:p>
          <a:p>
            <a:pPr lvl="3" fontAlgn="base"/>
            <a:r>
              <a:rPr lang="ko-KR" altLang="en-US" sz="1600" dirty="0"/>
              <a:t>지정한 수의 데이터를 무작위로 골라내는 코드</a:t>
            </a:r>
          </a:p>
          <a:p>
            <a:pPr lvl="4" fontAlgn="base"/>
            <a:r>
              <a:rPr lang="en-US" altLang="ko-KR" sz="1600" dirty="0" err="1"/>
              <a:t>load_mnist</a:t>
            </a:r>
            <a:r>
              <a:rPr lang="ko-KR" altLang="en-US" sz="1600" dirty="0"/>
              <a:t>로 데이터 셋을 읽어와</a:t>
            </a:r>
          </a:p>
          <a:p>
            <a:pPr lvl="4" fontAlgn="base"/>
            <a:r>
              <a:rPr lang="en-US" altLang="ko-KR" sz="1600" dirty="0" err="1"/>
              <a:t>one_hot_label</a:t>
            </a:r>
            <a:r>
              <a:rPr lang="en-US" altLang="ko-KR" sz="1600" dirty="0"/>
              <a:t>=True</a:t>
            </a:r>
            <a:r>
              <a:rPr lang="ko-KR" altLang="en-US" sz="1600" dirty="0"/>
              <a:t>로 원</a:t>
            </a:r>
            <a:r>
              <a:rPr lang="en-US" altLang="ko-KR" sz="1600" dirty="0"/>
              <a:t>-</a:t>
            </a:r>
            <a:r>
              <a:rPr lang="ko-KR" altLang="en-US" sz="1600" dirty="0"/>
              <a:t>핫 인코딩 → 정답 위치의 원소만 </a:t>
            </a:r>
            <a:r>
              <a:rPr lang="en-US" altLang="ko-KR" sz="1600" dirty="0"/>
              <a:t>1</a:t>
            </a:r>
            <a:r>
              <a:rPr lang="ko-KR" altLang="en-US" sz="1600" dirty="0"/>
              <a:t>이고 나머지가 </a:t>
            </a:r>
            <a:r>
              <a:rPr lang="en-US" altLang="ko-KR" sz="1600" dirty="0"/>
              <a:t>0</a:t>
            </a:r>
            <a:r>
              <a:rPr lang="ko-KR" altLang="en-US" sz="1600" dirty="0"/>
              <a:t>인 배열을 얻을 수 있음</a:t>
            </a:r>
          </a:p>
          <a:p>
            <a:pPr lvl="3" fontAlgn="base"/>
            <a:r>
              <a:rPr lang="ko-KR" altLang="en-US" sz="1600" dirty="0"/>
              <a:t>형상 결과</a:t>
            </a:r>
          </a:p>
          <a:p>
            <a:pPr lvl="4" fontAlgn="base"/>
            <a:r>
              <a:rPr lang="ko-KR" altLang="en-US" sz="1600" dirty="0"/>
              <a:t>훈련 데이터 </a:t>
            </a:r>
            <a:r>
              <a:rPr lang="en-US" altLang="ko-KR" sz="1600" dirty="0"/>
              <a:t>60,000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입력 데이터 </a:t>
            </a:r>
            <a:r>
              <a:rPr lang="en-US" altLang="ko-KR" sz="1600" dirty="0"/>
              <a:t>784</a:t>
            </a:r>
            <a:r>
              <a:rPr lang="ko-KR" altLang="en-US" sz="1600" dirty="0"/>
              <a:t>열</a:t>
            </a:r>
            <a:r>
              <a:rPr lang="en-US" altLang="ko-KR" sz="1600" dirty="0"/>
              <a:t>(28X28)</a:t>
            </a:r>
            <a:r>
              <a:rPr lang="ko-KR" altLang="en-US" sz="1600" dirty="0"/>
              <a:t>인 이미지 데이터</a:t>
            </a:r>
            <a:r>
              <a:rPr lang="en-US" altLang="ko-KR" sz="1600" dirty="0"/>
              <a:t>, </a:t>
            </a:r>
            <a:r>
              <a:rPr lang="ko-KR" altLang="en-US" sz="1600" dirty="0"/>
              <a:t>정답 레이블은 </a:t>
            </a:r>
            <a:r>
              <a:rPr lang="en-US" altLang="ko-KR" sz="1600" dirty="0"/>
              <a:t>10</a:t>
            </a:r>
            <a:r>
              <a:rPr lang="ko-KR" altLang="en-US" sz="1600" dirty="0"/>
              <a:t>줄짜리</a:t>
            </a:r>
          </a:p>
          <a:p>
            <a:pPr lvl="3" fontAlgn="base"/>
            <a:r>
              <a:rPr lang="en-US" altLang="ko-KR" sz="1600" dirty="0" err="1"/>
              <a:t>np.random.choice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함수로 훈련 데이터에서 무작위로 </a:t>
            </a:r>
            <a:r>
              <a:rPr lang="en-US" altLang="ko-KR" sz="1600" dirty="0"/>
              <a:t>10</a:t>
            </a:r>
            <a:r>
              <a:rPr lang="ko-KR" altLang="en-US" sz="1600" dirty="0"/>
              <a:t>장만 빼낼 수 있음</a:t>
            </a:r>
          </a:p>
          <a:p>
            <a:pPr lvl="4" fontAlgn="base"/>
            <a:r>
              <a:rPr lang="en-US" altLang="ko-KR" sz="1600" dirty="0" err="1"/>
              <a:t>np.random.choice</a:t>
            </a:r>
            <a:r>
              <a:rPr lang="en-US" altLang="ko-KR" sz="1600" dirty="0"/>
              <a:t>(60000, 10)</a:t>
            </a:r>
            <a:r>
              <a:rPr lang="ko-KR" altLang="en-US" sz="1600" dirty="0"/>
              <a:t>은 </a:t>
            </a:r>
            <a:r>
              <a:rPr lang="en-US" altLang="ko-KR" sz="1600" dirty="0"/>
              <a:t>0</a:t>
            </a:r>
            <a:r>
              <a:rPr lang="ko-KR" altLang="en-US" sz="1600" dirty="0"/>
              <a:t>이상 </a:t>
            </a:r>
            <a:r>
              <a:rPr lang="en-US" altLang="ko-KR" sz="1600" dirty="0"/>
              <a:t>60000</a:t>
            </a:r>
            <a:r>
              <a:rPr lang="ko-KR" altLang="en-US" sz="1600" dirty="0"/>
              <a:t>미만의 수 중에서 무작위로 </a:t>
            </a:r>
            <a:r>
              <a:rPr lang="en-US" altLang="ko-KR" sz="1600" dirty="0"/>
              <a:t>10</a:t>
            </a:r>
            <a:r>
              <a:rPr lang="ko-KR" altLang="en-US" sz="1600" dirty="0"/>
              <a:t>개를 골라 </a:t>
            </a:r>
            <a:r>
              <a:rPr lang="ko-KR" altLang="en-US" sz="1600" dirty="0" smtClean="0"/>
              <a:t>냄</a:t>
            </a:r>
            <a:endParaRPr lang="ko-KR" altLang="en-US" sz="1600" dirty="0"/>
          </a:p>
          <a:p>
            <a:pPr lvl="4" fontAlgn="base"/>
            <a:r>
              <a:rPr lang="ko-KR" altLang="en-US" sz="1600" dirty="0"/>
              <a:t>이를 미니배치로 뽑아낼 데이터의 인덱스로 사용하면 됨</a:t>
            </a:r>
          </a:p>
          <a:p>
            <a:pPr lvl="4" fontAlgn="base"/>
            <a:r>
              <a:rPr lang="ko-KR" altLang="en-US" sz="1600" dirty="0"/>
              <a:t>손실 함수도 미니배치로 계산</a:t>
            </a:r>
          </a:p>
          <a:p>
            <a:pPr lvl="8" fontAlgn="base"/>
            <a:endParaRPr lang="ko-KR" altLang="en-US" sz="1600" dirty="0"/>
          </a:p>
          <a:p>
            <a:pPr lvl="3" fontAlgn="base"/>
            <a:endParaRPr lang="ko-KR" altLang="en-US" sz="16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8539162" y="6245810"/>
            <a:ext cx="346233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/>
              <a:t>loss_func.ipynb</a:t>
            </a:r>
            <a:endParaRPr kumimoji="1" lang="ko-KR" altLang="en-US" sz="1600" b="1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smtClean="0"/>
              <a:t>Chapter </a:t>
            </a:r>
            <a:r>
              <a:rPr kumimoji="1" lang="en-US" altLang="ko-KR" sz="1600" b="1" smtClean="0"/>
              <a:t>4.</a:t>
            </a:r>
            <a:r>
              <a:rPr kumimoji="1" lang="ko-KR" altLang="en-US" sz="1600" b="1" dirty="0" smtClean="0"/>
              <a:t> 신경망 학습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922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손실 함수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149" y="1839912"/>
            <a:ext cx="11753851" cy="4575175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400" b="1" dirty="0" smtClean="0"/>
              <a:t>(</a:t>
            </a:r>
            <a:r>
              <a:rPr lang="ko-KR" altLang="en-US" sz="2400" b="1" dirty="0"/>
              <a:t>배치용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교차 엔트로피 오차 구현하기</a:t>
            </a:r>
          </a:p>
          <a:p>
            <a:pPr lvl="1" fontAlgn="base"/>
            <a:r>
              <a:rPr lang="ko-KR" altLang="en-US" sz="2000" dirty="0"/>
              <a:t>배치 데이터를 지원하는 교차 엔트로피 구현</a:t>
            </a:r>
          </a:p>
          <a:p>
            <a:pPr lvl="2" fontAlgn="base"/>
            <a:r>
              <a:rPr lang="ko-KR" altLang="en-US" sz="1800" b="1" dirty="0"/>
              <a:t>데이터가 하나인 경우와 데이터가 배치로 묶여 입력될 경우 모두 처리 </a:t>
            </a:r>
            <a:r>
              <a:rPr lang="ko-KR" altLang="en-US" sz="1800" b="1" dirty="0" smtClean="0"/>
              <a:t>가능하도록</a:t>
            </a:r>
            <a:endParaRPr lang="en-US" altLang="ko-KR" sz="1800" b="1" dirty="0" smtClean="0"/>
          </a:p>
          <a:p>
            <a:pPr lvl="2" fontAlgn="base"/>
            <a:endParaRPr lang="ko-KR" altLang="en-US" sz="1800" dirty="0"/>
          </a:p>
          <a:p>
            <a:pPr marL="1371600" lvl="3" indent="0" fontAlgn="base">
              <a:buNone/>
            </a:pP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cross_entropy_error</a:t>
            </a:r>
            <a:r>
              <a:rPr lang="en-US" altLang="ko-KR" sz="1600" dirty="0"/>
              <a:t>(y, t):</a:t>
            </a:r>
          </a:p>
          <a:p>
            <a:pPr marL="1828800" lvl="4" indent="0" fontAlgn="base">
              <a:buNone/>
            </a:pPr>
            <a:r>
              <a:rPr lang="en-US" altLang="ko-KR" sz="1600" dirty="0"/>
              <a:t>if </a:t>
            </a:r>
            <a:r>
              <a:rPr lang="en-US" altLang="ko-KR" sz="1600" dirty="0" err="1"/>
              <a:t>y.ndim</a:t>
            </a:r>
            <a:r>
              <a:rPr lang="en-US" altLang="ko-KR" sz="1600" dirty="0"/>
              <a:t> == 1:</a:t>
            </a:r>
          </a:p>
          <a:p>
            <a:pPr marL="2286000" lvl="5" indent="0" fontAlgn="base">
              <a:buNone/>
            </a:pPr>
            <a:r>
              <a:rPr lang="en-US" altLang="ko-KR" sz="1600" dirty="0"/>
              <a:t>t = </a:t>
            </a:r>
            <a:r>
              <a:rPr lang="en-US" altLang="ko-KR" sz="1600" dirty="0" err="1"/>
              <a:t>t.reshape</a:t>
            </a:r>
            <a:r>
              <a:rPr lang="en-US" altLang="ko-KR" sz="1600" dirty="0"/>
              <a:t>(1, </a:t>
            </a:r>
            <a:r>
              <a:rPr lang="en-US" altLang="ko-KR" sz="1600" dirty="0" err="1"/>
              <a:t>t.size</a:t>
            </a:r>
            <a:r>
              <a:rPr lang="en-US" altLang="ko-KR" sz="1600" dirty="0"/>
              <a:t>)</a:t>
            </a:r>
          </a:p>
          <a:p>
            <a:pPr marL="2286000" lvl="5" indent="0" fontAlgn="base">
              <a:buNone/>
            </a:pPr>
            <a:r>
              <a:rPr lang="en-US" altLang="ko-KR" sz="1600" dirty="0"/>
              <a:t>y = </a:t>
            </a:r>
            <a:r>
              <a:rPr lang="en-US" altLang="ko-KR" sz="1600" dirty="0" err="1"/>
              <a:t>y.reshape</a:t>
            </a:r>
            <a:r>
              <a:rPr lang="en-US" altLang="ko-KR" sz="1600" dirty="0"/>
              <a:t>(1, </a:t>
            </a:r>
            <a:r>
              <a:rPr lang="en-US" altLang="ko-KR" sz="1600" dirty="0" err="1"/>
              <a:t>y.size</a:t>
            </a:r>
            <a:r>
              <a:rPr lang="en-US" altLang="ko-KR" sz="1600" dirty="0"/>
              <a:t>)</a:t>
            </a:r>
          </a:p>
          <a:p>
            <a:pPr marL="1828800" lvl="4" indent="0" fontAlgn="base">
              <a:buNone/>
            </a:pPr>
            <a:r>
              <a:rPr lang="en-US" altLang="ko-KR" sz="1600" dirty="0" err="1"/>
              <a:t>batch_size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y.shape</a:t>
            </a:r>
            <a:r>
              <a:rPr lang="en-US" altLang="ko-KR" sz="1600" dirty="0"/>
              <a:t>[0]</a:t>
            </a:r>
          </a:p>
          <a:p>
            <a:pPr marL="1828800" lvl="4" indent="0" fontAlgn="base">
              <a:buNone/>
            </a:pPr>
            <a:r>
              <a:rPr lang="en-US" altLang="ko-KR" sz="1600" dirty="0"/>
              <a:t>return -</a:t>
            </a:r>
            <a:r>
              <a:rPr lang="en-US" altLang="ko-KR" sz="1600" dirty="0" err="1"/>
              <a:t>np.sum</a:t>
            </a:r>
            <a:r>
              <a:rPr lang="en-US" altLang="ko-KR" sz="1600" b="1" dirty="0"/>
              <a:t>(t*</a:t>
            </a:r>
            <a:r>
              <a:rPr lang="en-US" altLang="ko-KR" sz="1600" b="1" dirty="0" err="1"/>
              <a:t>np.log</a:t>
            </a:r>
            <a:r>
              <a:rPr lang="en-US" altLang="ko-KR" sz="1600" b="1" dirty="0"/>
              <a:t>(y))</a:t>
            </a:r>
            <a:r>
              <a:rPr lang="en-US" altLang="ko-KR" sz="1600" dirty="0"/>
              <a:t>/</a:t>
            </a:r>
            <a:r>
              <a:rPr lang="en-US" altLang="ko-KR" sz="1600" dirty="0" err="1" smtClean="0"/>
              <a:t>batch_size</a:t>
            </a:r>
            <a:endParaRPr lang="en-US" altLang="ko-KR" sz="1600" dirty="0" smtClean="0"/>
          </a:p>
          <a:p>
            <a:pPr lvl="4" fontAlgn="base"/>
            <a:endParaRPr lang="en-US" altLang="ko-KR" sz="1600" dirty="0"/>
          </a:p>
          <a:p>
            <a:pPr lvl="3" fontAlgn="base"/>
            <a:r>
              <a:rPr lang="en-US" altLang="ko-KR" sz="1600" dirty="0"/>
              <a:t>y</a:t>
            </a:r>
            <a:r>
              <a:rPr lang="ko-KR" altLang="en-US" sz="1600" dirty="0"/>
              <a:t>는 신경망 출력</a:t>
            </a:r>
            <a:r>
              <a:rPr lang="en-US" altLang="ko-KR" sz="1600" dirty="0"/>
              <a:t>, t</a:t>
            </a:r>
            <a:r>
              <a:rPr lang="ko-KR" altLang="en-US" sz="1600" dirty="0"/>
              <a:t>는 정답 레이블</a:t>
            </a:r>
          </a:p>
          <a:p>
            <a:pPr lvl="4" fontAlgn="base"/>
            <a:r>
              <a:rPr lang="en-US" altLang="ko-KR" sz="1600" dirty="0"/>
              <a:t>y</a:t>
            </a:r>
            <a:r>
              <a:rPr lang="ko-KR" altLang="en-US" sz="1600" dirty="0"/>
              <a:t>가 </a:t>
            </a:r>
            <a:r>
              <a:rPr lang="en-US" altLang="ko-KR" sz="1600" dirty="0"/>
              <a:t>1</a:t>
            </a:r>
            <a:r>
              <a:rPr lang="ko-KR" altLang="en-US" sz="1600" dirty="0"/>
              <a:t>차원 </a:t>
            </a:r>
            <a:r>
              <a:rPr lang="en-US" altLang="ko-KR" sz="1600" dirty="0"/>
              <a:t>== </a:t>
            </a:r>
            <a:r>
              <a:rPr lang="ko-KR" altLang="en-US" sz="1600" dirty="0"/>
              <a:t>데이터가 하나당 교차 엔트로피 오차를 구하는 경우는 </a:t>
            </a:r>
            <a:r>
              <a:rPr lang="en-US" altLang="ko-KR" sz="1600" dirty="0"/>
              <a:t>reshape </a:t>
            </a:r>
            <a:r>
              <a:rPr lang="ko-KR" altLang="en-US" sz="1600" dirty="0"/>
              <a:t>함수로 데이터의 형상을 바꿔줌 그리고 배치의 크기로 나눠서 정규화하고 이미지 </a:t>
            </a:r>
            <a:r>
              <a:rPr lang="en-US" altLang="ko-KR" sz="1600" dirty="0"/>
              <a:t>1</a:t>
            </a:r>
            <a:r>
              <a:rPr lang="ko-KR" altLang="en-US" sz="1600" dirty="0"/>
              <a:t>장당 평균의 교차 엔트로피 오차 계산</a:t>
            </a:r>
          </a:p>
          <a:p>
            <a:pPr lvl="8" fontAlgn="base"/>
            <a:endParaRPr lang="ko-KR" altLang="en-US" sz="1600" dirty="0"/>
          </a:p>
          <a:p>
            <a:pPr lvl="3" fontAlgn="base"/>
            <a:endParaRPr lang="ko-KR" altLang="en-US" sz="16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8539162" y="6245810"/>
            <a:ext cx="346233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/>
              <a:t>loss_func.ipynb</a:t>
            </a:r>
            <a:endParaRPr kumimoji="1"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1763584" y="3101356"/>
            <a:ext cx="4756279" cy="1993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smtClean="0"/>
              <a:t>Chapter </a:t>
            </a:r>
            <a:r>
              <a:rPr kumimoji="1" lang="en-US" altLang="ko-KR" sz="1600" b="1" smtClean="0"/>
              <a:t>4.</a:t>
            </a:r>
            <a:r>
              <a:rPr kumimoji="1" lang="ko-KR" altLang="en-US" sz="1600" b="1" dirty="0" smtClean="0"/>
              <a:t> 신경망 학습</a:t>
            </a:r>
            <a:endParaRPr kumimoji="1" lang="ko-KR" altLang="en-US" sz="1600" b="1" dirty="0"/>
          </a:p>
        </p:txBody>
      </p:sp>
      <p:sp>
        <p:nvSpPr>
          <p:cNvPr id="9" name="해 8"/>
          <p:cNvSpPr/>
          <p:nvPr/>
        </p:nvSpPr>
        <p:spPr>
          <a:xfrm>
            <a:off x="7192538" y="125455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45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 smtClean="0"/>
              <a:t>2.</a:t>
            </a:r>
            <a:r>
              <a:rPr kumimoji="1" lang="ko-KR" altLang="en-US" dirty="0" smtClean="0"/>
              <a:t> 손실 함수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149" y="1839912"/>
            <a:ext cx="11753851" cy="5018088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400" b="1" dirty="0" smtClean="0"/>
              <a:t>정답 </a:t>
            </a:r>
            <a:r>
              <a:rPr lang="ko-KR" altLang="en-US" sz="2400" b="1" dirty="0"/>
              <a:t>레이블이 원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핫 인코딩이 아닌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숫자 레이블로 주어졌을 경우</a:t>
            </a:r>
          </a:p>
          <a:p>
            <a:pPr lvl="1" fontAlgn="base"/>
            <a:endParaRPr lang="en-US" altLang="ko-KR" sz="1600" dirty="0" smtClean="0"/>
          </a:p>
          <a:p>
            <a:pPr marL="457200" lvl="1" indent="0" fontAlgn="base">
              <a:buNone/>
            </a:pP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cross_entropy_error</a:t>
            </a:r>
            <a:r>
              <a:rPr lang="en-US" altLang="ko-KR" sz="1600" dirty="0"/>
              <a:t>(y, t):</a:t>
            </a:r>
          </a:p>
          <a:p>
            <a:pPr marL="914400" lvl="2" indent="0" fontAlgn="base">
              <a:buNone/>
            </a:pPr>
            <a:r>
              <a:rPr lang="en-US" altLang="ko-KR" sz="1600" dirty="0"/>
              <a:t>if </a:t>
            </a:r>
            <a:r>
              <a:rPr lang="en-US" altLang="ko-KR" sz="1600" dirty="0" err="1"/>
              <a:t>y.ndim</a:t>
            </a:r>
            <a:r>
              <a:rPr lang="en-US" altLang="ko-KR" sz="1600" dirty="0"/>
              <a:t> == 1:</a:t>
            </a:r>
          </a:p>
          <a:p>
            <a:pPr marL="1371600" lvl="3" indent="0" fontAlgn="base">
              <a:buNone/>
            </a:pPr>
            <a:r>
              <a:rPr lang="en-US" altLang="ko-KR" sz="1400" dirty="0"/>
              <a:t>t = </a:t>
            </a:r>
            <a:r>
              <a:rPr lang="en-US" altLang="ko-KR" sz="1400" dirty="0" err="1"/>
              <a:t>t.reshape</a:t>
            </a:r>
            <a:r>
              <a:rPr lang="en-US" altLang="ko-KR" sz="1400" dirty="0"/>
              <a:t>(1, </a:t>
            </a:r>
            <a:r>
              <a:rPr lang="en-US" altLang="ko-KR" sz="1400" dirty="0" err="1"/>
              <a:t>t.size</a:t>
            </a:r>
            <a:r>
              <a:rPr lang="en-US" altLang="ko-KR" sz="1400" dirty="0"/>
              <a:t>)</a:t>
            </a:r>
          </a:p>
          <a:p>
            <a:pPr marL="1371600" lvl="3" indent="0" fontAlgn="base">
              <a:buNone/>
            </a:pPr>
            <a:r>
              <a:rPr lang="en-US" altLang="ko-KR" sz="1400" dirty="0"/>
              <a:t>y = </a:t>
            </a:r>
            <a:r>
              <a:rPr lang="en-US" altLang="ko-KR" sz="1400" dirty="0" err="1"/>
              <a:t>y.reshape</a:t>
            </a:r>
            <a:r>
              <a:rPr lang="en-US" altLang="ko-KR" sz="1400" dirty="0"/>
              <a:t>(1, </a:t>
            </a:r>
            <a:r>
              <a:rPr lang="en-US" altLang="ko-KR" sz="1400" dirty="0" err="1"/>
              <a:t>y.size</a:t>
            </a:r>
            <a:r>
              <a:rPr lang="en-US" altLang="ko-KR" sz="1400" dirty="0"/>
              <a:t>)</a:t>
            </a:r>
          </a:p>
          <a:p>
            <a:pPr marL="914400" lvl="2" indent="0" fontAlgn="base">
              <a:buNone/>
            </a:pPr>
            <a:r>
              <a:rPr lang="en-US" altLang="ko-KR" sz="1600" dirty="0" err="1"/>
              <a:t>batch_size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y.shape</a:t>
            </a:r>
            <a:r>
              <a:rPr lang="en-US" altLang="ko-KR" sz="1600" dirty="0"/>
              <a:t>[0]</a:t>
            </a:r>
          </a:p>
          <a:p>
            <a:pPr marL="914400" lvl="2" indent="0" fontAlgn="base">
              <a:buNone/>
            </a:pPr>
            <a:r>
              <a:rPr lang="en-US" altLang="ko-KR" sz="1600" dirty="0"/>
              <a:t>return -</a:t>
            </a:r>
            <a:r>
              <a:rPr lang="en-US" altLang="ko-KR" sz="1600" dirty="0" err="1"/>
              <a:t>np.sum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np.log</a:t>
            </a:r>
            <a:r>
              <a:rPr lang="en-US" altLang="ko-KR" sz="1600" b="1" dirty="0"/>
              <a:t>(y[</a:t>
            </a:r>
            <a:r>
              <a:rPr lang="en-US" altLang="ko-KR" sz="1600" b="1" dirty="0" err="1"/>
              <a:t>np.arange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batch_size</a:t>
            </a:r>
            <a:r>
              <a:rPr lang="en-US" altLang="ko-KR" sz="1600" b="1" dirty="0"/>
              <a:t>), t]))</a:t>
            </a:r>
            <a:r>
              <a:rPr lang="en-US" altLang="ko-KR" sz="1600" dirty="0"/>
              <a:t>/</a:t>
            </a:r>
            <a:r>
              <a:rPr lang="en-US" altLang="ko-KR" sz="1600" dirty="0" err="1"/>
              <a:t>batch_size</a:t>
            </a:r>
            <a:endParaRPr lang="en-US" altLang="ko-KR" sz="1600" dirty="0"/>
          </a:p>
          <a:p>
            <a:pPr lvl="1" fontAlgn="base"/>
            <a:endParaRPr lang="en-US" altLang="ko-KR" sz="1800" dirty="0" smtClean="0"/>
          </a:p>
          <a:p>
            <a:pPr lvl="1" fontAlgn="base"/>
            <a:r>
              <a:rPr lang="ko-KR" altLang="en-US" sz="1800" dirty="0" smtClean="0"/>
              <a:t>원</a:t>
            </a:r>
            <a:r>
              <a:rPr lang="en-US" altLang="ko-KR" sz="1800" dirty="0"/>
              <a:t>-</a:t>
            </a:r>
            <a:r>
              <a:rPr lang="ko-KR" altLang="en-US" sz="1800" dirty="0"/>
              <a:t>핫 인코딩일 때 </a:t>
            </a:r>
            <a:r>
              <a:rPr lang="en-US" altLang="ko-KR" sz="1800" dirty="0"/>
              <a:t>t</a:t>
            </a:r>
            <a:r>
              <a:rPr lang="ko-KR" altLang="en-US" sz="1800" dirty="0"/>
              <a:t>가 </a:t>
            </a:r>
            <a:r>
              <a:rPr lang="en-US" altLang="ko-KR" sz="1800" dirty="0"/>
              <a:t>0</a:t>
            </a:r>
            <a:r>
              <a:rPr lang="ko-KR" altLang="en-US" sz="1800" dirty="0"/>
              <a:t>인 원소는 교차 엔트로피 오차도 </a:t>
            </a:r>
            <a:r>
              <a:rPr lang="en-US" altLang="ko-KR" sz="1800" dirty="0"/>
              <a:t>0 → </a:t>
            </a:r>
            <a:r>
              <a:rPr lang="ko-KR" altLang="en-US" sz="1800" dirty="0"/>
              <a:t>무시 가능</a:t>
            </a:r>
            <a:r>
              <a:rPr lang="en-US" altLang="ko-KR" sz="1800" dirty="0"/>
              <a:t>!</a:t>
            </a:r>
          </a:p>
          <a:p>
            <a:pPr lvl="2" fontAlgn="base"/>
            <a:r>
              <a:rPr lang="ko-KR" altLang="en-US" sz="1600" dirty="0"/>
              <a:t>정답인 신경망의 출력만으로 교차 엔트로피 오차 계산 가능 → 원</a:t>
            </a:r>
            <a:r>
              <a:rPr lang="en-US" altLang="ko-KR" sz="1600" dirty="0"/>
              <a:t>-</a:t>
            </a:r>
            <a:r>
              <a:rPr lang="ko-KR" altLang="en-US" sz="1600" dirty="0"/>
              <a:t>핫 인코딩 시</a:t>
            </a:r>
            <a:r>
              <a:rPr lang="en-US" altLang="ko-KR" sz="1600" dirty="0"/>
              <a:t>,</a:t>
            </a:r>
            <a:r>
              <a:rPr lang="en-US" altLang="ko-KR" sz="1600" b="1" dirty="0"/>
              <a:t> t*</a:t>
            </a:r>
            <a:r>
              <a:rPr lang="en-US" altLang="ko-KR" sz="1600" b="1" dirty="0" err="1"/>
              <a:t>np.log</a:t>
            </a:r>
            <a:r>
              <a:rPr lang="en-US" altLang="ko-KR" sz="1600" b="1" dirty="0"/>
              <a:t>(y)</a:t>
            </a:r>
            <a:r>
              <a:rPr lang="en-US" altLang="ko-KR" sz="1600" dirty="0"/>
              <a:t> </a:t>
            </a:r>
            <a:r>
              <a:rPr lang="ko-KR" altLang="en-US" sz="1600" dirty="0"/>
              <a:t>인 부분이 </a:t>
            </a:r>
            <a:r>
              <a:rPr lang="en-US" altLang="ko-KR" sz="1600" b="1" dirty="0" err="1"/>
              <a:t>np.log</a:t>
            </a:r>
            <a:r>
              <a:rPr lang="en-US" altLang="ko-KR" sz="1600" b="1" dirty="0"/>
              <a:t>(y[</a:t>
            </a:r>
            <a:r>
              <a:rPr lang="en-US" altLang="ko-KR" sz="1600" b="1" dirty="0" err="1"/>
              <a:t>np.arange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batch_size</a:t>
            </a:r>
            <a:r>
              <a:rPr lang="en-US" altLang="ko-KR" sz="1600" b="1" dirty="0"/>
              <a:t>), t])</a:t>
            </a:r>
            <a:r>
              <a:rPr lang="ko-KR" altLang="en-US" sz="1600" b="1" dirty="0"/>
              <a:t>로 구현</a:t>
            </a:r>
            <a:endParaRPr lang="en-US" altLang="ko-KR" sz="1600" dirty="0"/>
          </a:p>
          <a:p>
            <a:pPr lvl="3" fontAlgn="base"/>
            <a:r>
              <a:rPr lang="en-US" altLang="ko-KR" sz="1400" dirty="0" err="1"/>
              <a:t>np.arange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batch_size</a:t>
            </a:r>
            <a:r>
              <a:rPr lang="en-US" altLang="ko-KR" sz="1400" dirty="0"/>
              <a:t>)</a:t>
            </a:r>
            <a:r>
              <a:rPr lang="ko-KR" altLang="en-US" sz="1400" dirty="0"/>
              <a:t>는 </a:t>
            </a:r>
            <a:r>
              <a:rPr lang="en-US" altLang="ko-KR" sz="1400" dirty="0"/>
              <a:t>0</a:t>
            </a:r>
            <a:r>
              <a:rPr lang="ko-KR" altLang="en-US" sz="1400" dirty="0"/>
              <a:t>부터 </a:t>
            </a:r>
            <a:r>
              <a:rPr lang="en-US" altLang="ko-KR" sz="1400" dirty="0" err="1"/>
              <a:t>batch_size</a:t>
            </a:r>
            <a:r>
              <a:rPr lang="en-US" altLang="ko-KR" sz="1400" dirty="0"/>
              <a:t> -1</a:t>
            </a:r>
            <a:r>
              <a:rPr lang="ko-KR" altLang="en-US" sz="1400" dirty="0"/>
              <a:t>까지 배열을 생성</a:t>
            </a:r>
          </a:p>
          <a:p>
            <a:pPr lvl="4" fontAlgn="base"/>
            <a:r>
              <a:rPr lang="en-US" altLang="ko-KR" sz="1400" dirty="0" err="1"/>
              <a:t>batch_size</a:t>
            </a:r>
            <a:r>
              <a:rPr lang="ko-KR" altLang="en-US" sz="1400" dirty="0"/>
              <a:t>가 </a:t>
            </a:r>
            <a:r>
              <a:rPr lang="en-US" altLang="ko-KR" sz="1400" dirty="0"/>
              <a:t>5</a:t>
            </a:r>
            <a:r>
              <a:rPr lang="ko-KR" altLang="en-US" sz="1400" dirty="0"/>
              <a:t>이면 </a:t>
            </a:r>
            <a:r>
              <a:rPr lang="en-US" altLang="ko-KR" sz="1400" dirty="0" err="1"/>
              <a:t>np.arange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batch_size</a:t>
            </a:r>
            <a:r>
              <a:rPr lang="en-US" altLang="ko-KR" sz="1400" dirty="0"/>
              <a:t>)</a:t>
            </a:r>
            <a:r>
              <a:rPr lang="ko-KR" altLang="en-US" sz="1400" dirty="0"/>
              <a:t>는 </a:t>
            </a:r>
            <a:r>
              <a:rPr lang="en-US" altLang="ko-KR" sz="1400" dirty="0"/>
              <a:t>[0, 1, 2, 3, 4]</a:t>
            </a:r>
            <a:r>
              <a:rPr lang="ko-KR" altLang="en-US" sz="1400" dirty="0"/>
              <a:t>라는 넘파이 배열 생성</a:t>
            </a:r>
            <a:r>
              <a:rPr lang="en-US" altLang="ko-KR" sz="1400" dirty="0"/>
              <a:t>, t</a:t>
            </a:r>
            <a:r>
              <a:rPr lang="ko-KR" altLang="en-US" sz="1400" dirty="0"/>
              <a:t>에는 레이블이 </a:t>
            </a:r>
            <a:r>
              <a:rPr lang="en-US" altLang="ko-KR" sz="1400" dirty="0"/>
              <a:t>[2, 7, 0, 9, 4]</a:t>
            </a:r>
            <a:r>
              <a:rPr lang="ko-KR" altLang="en-US" sz="1400" dirty="0"/>
              <a:t>와 같이 저장되어 있으니까 </a:t>
            </a:r>
            <a:r>
              <a:rPr lang="en-US" altLang="ko-KR" sz="1400" b="1" dirty="0"/>
              <a:t>y[</a:t>
            </a:r>
            <a:r>
              <a:rPr lang="en-US" altLang="ko-KR" sz="1400" b="1" dirty="0" err="1"/>
              <a:t>np.arange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batch_size</a:t>
            </a:r>
            <a:r>
              <a:rPr lang="en-US" altLang="ko-KR" sz="1400" b="1" dirty="0"/>
              <a:t>), t]</a:t>
            </a:r>
            <a:r>
              <a:rPr lang="ko-KR" altLang="en-US" sz="1400" b="1" dirty="0"/>
              <a:t>는 각 데이터의 정답 레이블에 해당하는 신경망의 출력을 추출함</a:t>
            </a:r>
            <a:endParaRPr lang="en-US" altLang="ko-KR" sz="1400" dirty="0"/>
          </a:p>
          <a:p>
            <a:pPr lvl="3" fontAlgn="base"/>
            <a:r>
              <a:rPr lang="en-US" altLang="ko-KR" sz="1400" b="1" dirty="0"/>
              <a:t>[y[0,2], y[1,7], y[2,0],y[3,9],y[4,4]]</a:t>
            </a:r>
            <a:r>
              <a:rPr lang="ko-KR" altLang="en-US" sz="1400" b="1" dirty="0"/>
              <a:t>인 넘파이 배열 생성</a:t>
            </a:r>
          </a:p>
          <a:p>
            <a:pPr lvl="8" fontAlgn="base"/>
            <a:endParaRPr lang="ko-KR" altLang="en-US" sz="1600" dirty="0"/>
          </a:p>
          <a:p>
            <a:pPr lvl="3" fontAlgn="base"/>
            <a:endParaRPr lang="ko-KR" altLang="en-US" sz="16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8539162" y="6245810"/>
            <a:ext cx="346233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/>
              <a:t>loss_func.ipynb</a:t>
            </a:r>
            <a:endParaRPr kumimoji="1"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886507" y="2505978"/>
            <a:ext cx="6652628" cy="1842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smtClean="0"/>
              <a:t>Chapter </a:t>
            </a:r>
            <a:r>
              <a:rPr kumimoji="1" lang="en-US" altLang="ko-KR" sz="1600" b="1" smtClean="0"/>
              <a:t>4.</a:t>
            </a:r>
            <a:r>
              <a:rPr kumimoji="1" lang="ko-KR" altLang="en-US" sz="1600" b="1" dirty="0" smtClean="0"/>
              <a:t> 신경망 학습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825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 smtClean="0"/>
              <a:t>2.</a:t>
            </a:r>
            <a:r>
              <a:rPr kumimoji="1" lang="ko-KR" altLang="en-US" smtClean="0"/>
              <a:t> 손실 함수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0041" y="1839913"/>
            <a:ext cx="11529837" cy="4405898"/>
          </a:xfrm>
        </p:spPr>
        <p:txBody>
          <a:bodyPr>
            <a:normAutofit fontScale="92500"/>
          </a:bodyPr>
          <a:lstStyle/>
          <a:p>
            <a:pPr fontAlgn="base"/>
            <a:r>
              <a:rPr lang="ko-KR" altLang="en-US" sz="2400" b="1" dirty="0" smtClean="0"/>
              <a:t>왜 </a:t>
            </a:r>
            <a:r>
              <a:rPr lang="ko-KR" altLang="en-US" sz="2400" b="1" dirty="0"/>
              <a:t>손실 함수를 설정하는가</a:t>
            </a:r>
            <a:r>
              <a:rPr lang="en-US" altLang="ko-KR" sz="2400" b="1" dirty="0"/>
              <a:t>?</a:t>
            </a:r>
          </a:p>
          <a:p>
            <a:pPr lvl="1" fontAlgn="base"/>
            <a:r>
              <a:rPr lang="ko-KR" altLang="en-US" sz="2000" dirty="0"/>
              <a:t>손실 함수 사용 이유</a:t>
            </a:r>
            <a:r>
              <a:rPr lang="en-US" altLang="ko-KR" sz="2000" dirty="0"/>
              <a:t>? </a:t>
            </a:r>
            <a:r>
              <a:rPr lang="ko-KR" altLang="en-US" sz="2000" dirty="0"/>
              <a:t>정확도를 끌어내는 매개변수 를 찾는 것 </a:t>
            </a:r>
            <a:endParaRPr lang="en-US" altLang="ko-KR" sz="2000" dirty="0" smtClean="0"/>
          </a:p>
          <a:p>
            <a:pPr marL="457200" lvl="1" indent="0" fontAlgn="base">
              <a:buNone/>
            </a:pPr>
            <a:r>
              <a:rPr lang="ko-KR" altLang="en-US" sz="2000" dirty="0" smtClean="0"/>
              <a:t>→ </a:t>
            </a:r>
            <a:r>
              <a:rPr lang="ko-KR" altLang="en-US" sz="2000" b="1" dirty="0"/>
              <a:t>정확도</a:t>
            </a:r>
            <a:r>
              <a:rPr lang="ko-KR" altLang="en-US" sz="2000" dirty="0"/>
              <a:t>라는 지표말고 </a:t>
            </a:r>
            <a:r>
              <a:rPr lang="ko-KR" altLang="en-US" sz="2000" b="1" dirty="0"/>
              <a:t>손실 함수의 값</a:t>
            </a:r>
            <a:r>
              <a:rPr lang="ko-KR" altLang="en-US" sz="2000" dirty="0"/>
              <a:t>을 사용하는 이유는</a:t>
            </a:r>
            <a:r>
              <a:rPr lang="en-US" altLang="ko-KR" sz="2000" dirty="0"/>
              <a:t>? ⇒ </a:t>
            </a:r>
            <a:r>
              <a:rPr lang="ko-KR" altLang="en-US" sz="2000" b="1" dirty="0"/>
              <a:t>“신경망을 학습할 때 정확도를 지표로 삼아서는 안된다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정확도를 지표로 하면 매개변수의 미분이 대부분의 장소에 </a:t>
            </a:r>
            <a:r>
              <a:rPr lang="en-US" altLang="ko-KR" sz="2000" b="1" dirty="0"/>
              <a:t>0</a:t>
            </a:r>
            <a:r>
              <a:rPr lang="ko-KR" altLang="en-US" sz="2000" b="1" dirty="0"/>
              <a:t>이 되기 때문이다</a:t>
            </a:r>
            <a:r>
              <a:rPr lang="ko-KR" altLang="en-US" sz="2000" b="1" dirty="0" smtClean="0"/>
              <a:t>”</a:t>
            </a:r>
            <a:endParaRPr lang="en-US" altLang="ko-KR" sz="2000" b="1" dirty="0" smtClean="0"/>
          </a:p>
          <a:p>
            <a:pPr marL="457200" lvl="1" indent="0" fontAlgn="base">
              <a:buNone/>
            </a:pPr>
            <a:endParaRPr lang="ko-KR" altLang="en-US" sz="2000" dirty="0"/>
          </a:p>
          <a:p>
            <a:pPr lvl="1" fontAlgn="base"/>
            <a:r>
              <a:rPr lang="ko-KR" altLang="en-US" sz="2200" b="1" dirty="0"/>
              <a:t>미분의 역할</a:t>
            </a:r>
          </a:p>
          <a:p>
            <a:pPr lvl="2" fontAlgn="base"/>
            <a:r>
              <a:rPr lang="ko-KR" altLang="en-US" dirty="0"/>
              <a:t>신경망 학습에서는 최적의 매개변수</a:t>
            </a:r>
            <a:r>
              <a:rPr lang="en-US" altLang="ko-KR" dirty="0"/>
              <a:t>(</a:t>
            </a:r>
            <a:r>
              <a:rPr lang="ko-KR" altLang="en-US" dirty="0"/>
              <a:t>가중치와 편향</a:t>
            </a:r>
            <a:r>
              <a:rPr lang="en-US" altLang="ko-KR" dirty="0"/>
              <a:t>)</a:t>
            </a:r>
            <a:r>
              <a:rPr lang="ko-KR" altLang="en-US" dirty="0"/>
              <a:t>를 탐색할 때 손실 함수의 값을 가능한 한 작게 하는 매개변수 값을 찾음</a:t>
            </a:r>
          </a:p>
          <a:p>
            <a:pPr lvl="3" fontAlgn="base"/>
            <a:r>
              <a:rPr lang="ko-KR" altLang="en-US" sz="1600" dirty="0"/>
              <a:t>이때 매개변수의 미분</a:t>
            </a:r>
            <a:r>
              <a:rPr lang="en-US" altLang="ko-KR" sz="1600" dirty="0"/>
              <a:t>(</a:t>
            </a:r>
            <a:r>
              <a:rPr lang="ko-KR" altLang="en-US" sz="1600" dirty="0"/>
              <a:t>정확히는 기울기</a:t>
            </a:r>
            <a:r>
              <a:rPr lang="en-US" altLang="ko-KR" sz="1600" dirty="0"/>
              <a:t>)</a:t>
            </a:r>
            <a:r>
              <a:rPr lang="ko-KR" altLang="en-US" sz="1600" dirty="0"/>
              <a:t>를 계산</a:t>
            </a:r>
            <a:r>
              <a:rPr lang="en-US" altLang="ko-KR" sz="1600" dirty="0"/>
              <a:t>, </a:t>
            </a:r>
            <a:r>
              <a:rPr lang="ko-KR" altLang="en-US" sz="1600" dirty="0"/>
              <a:t>그 미분 값을 단서로 매개변수의 값을 서서히 갱신하는 과정을 반복</a:t>
            </a:r>
          </a:p>
          <a:p>
            <a:pPr lvl="2" fontAlgn="base"/>
            <a:r>
              <a:rPr lang="ko-KR" altLang="en-US" b="1" dirty="0"/>
              <a:t>가중치 매개변수의 손실 함수의 미분이란</a:t>
            </a:r>
            <a:r>
              <a:rPr lang="en-US" altLang="ko-KR" b="1" dirty="0"/>
              <a:t>?</a:t>
            </a:r>
          </a:p>
          <a:p>
            <a:pPr lvl="3" fontAlgn="base"/>
            <a:r>
              <a:rPr lang="ko-KR" altLang="en-US" sz="1600" b="1" dirty="0"/>
              <a:t>가중치 매개변수의 값을 아주 조금 변화시켰을 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손실 함수가 어떻게 변하나의 의미</a:t>
            </a:r>
          </a:p>
          <a:p>
            <a:pPr lvl="4" fontAlgn="base"/>
            <a:r>
              <a:rPr lang="ko-KR" altLang="en-US" sz="1500" dirty="0"/>
              <a:t>미분 값 음수</a:t>
            </a:r>
            <a:r>
              <a:rPr lang="en-US" altLang="ko-KR" sz="1500" dirty="0"/>
              <a:t>: </a:t>
            </a:r>
            <a:r>
              <a:rPr lang="ko-KR" altLang="en-US" sz="1500" dirty="0"/>
              <a:t>그 가중치 매개변수를 양의 방향으로 변화시켜 손실 함수의 값을 줄여</a:t>
            </a:r>
          </a:p>
          <a:p>
            <a:pPr lvl="4" fontAlgn="base"/>
            <a:r>
              <a:rPr lang="ko-KR" altLang="en-US" sz="1500" dirty="0"/>
              <a:t>미분 값 양수</a:t>
            </a:r>
            <a:r>
              <a:rPr lang="en-US" altLang="ko-KR" sz="1500" dirty="0"/>
              <a:t>: </a:t>
            </a:r>
            <a:r>
              <a:rPr lang="ko-KR" altLang="en-US" sz="1500" dirty="0"/>
              <a:t>음의 방향으로 변화시켜 손실 함수의 값을 줄여</a:t>
            </a:r>
          </a:p>
          <a:p>
            <a:pPr lvl="4" fontAlgn="base"/>
            <a:r>
              <a:rPr lang="ko-KR" altLang="en-US" sz="1500" dirty="0"/>
              <a:t>미분 값 </a:t>
            </a:r>
            <a:r>
              <a:rPr lang="en-US" altLang="ko-KR" sz="1500" dirty="0"/>
              <a:t>0: </a:t>
            </a:r>
            <a:r>
              <a:rPr lang="ko-KR" altLang="en-US" sz="1500" dirty="0"/>
              <a:t>어느 쪽으로 움직여도 손실 함수의 값을 달라지지 않음 → 가중치 매개변수의 갱신은 거기서 멈춤</a:t>
            </a:r>
          </a:p>
          <a:p>
            <a:pPr lvl="8" fontAlgn="base"/>
            <a:endParaRPr lang="ko-KR" altLang="en-US" sz="1600" dirty="0"/>
          </a:p>
          <a:p>
            <a:pPr lvl="3" fontAlgn="base"/>
            <a:endParaRPr lang="ko-KR" altLang="en-US" sz="16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8539162" y="6245810"/>
            <a:ext cx="346233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/>
              <a:t>loss_func.ipynb</a:t>
            </a:r>
            <a:endParaRPr kumimoji="1" lang="ko-KR" altLang="en-US" sz="1600" b="1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smtClean="0"/>
              <a:t>Chapter </a:t>
            </a:r>
            <a:r>
              <a:rPr kumimoji="1" lang="en-US" altLang="ko-KR" sz="1600" b="1" smtClean="0"/>
              <a:t>4.</a:t>
            </a:r>
            <a:r>
              <a:rPr kumimoji="1" lang="ko-KR" altLang="en-US" sz="1600" b="1" dirty="0" smtClean="0"/>
              <a:t> 신경망 학습</a:t>
            </a:r>
            <a:endParaRPr kumimoji="1" lang="ko-KR" altLang="en-US" sz="1600" b="1" dirty="0"/>
          </a:p>
        </p:txBody>
      </p:sp>
      <p:sp>
        <p:nvSpPr>
          <p:cNvPr id="8" name="해 7"/>
          <p:cNvSpPr/>
          <p:nvPr/>
        </p:nvSpPr>
        <p:spPr>
          <a:xfrm>
            <a:off x="7192538" y="125455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2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 smtClean="0"/>
              <a:t>2.</a:t>
            </a:r>
            <a:r>
              <a:rPr kumimoji="1" lang="ko-KR" altLang="en-US" smtClean="0"/>
              <a:t> 손실 함수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149" y="1839912"/>
            <a:ext cx="11753851" cy="5018088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b="1" dirty="0" smtClean="0"/>
              <a:t>정확도를 </a:t>
            </a:r>
            <a:r>
              <a:rPr lang="ko-KR" altLang="en-US" sz="2000" b="1" dirty="0"/>
              <a:t>지표로 삼아서는 안되는 이유 </a:t>
            </a:r>
            <a:r>
              <a:rPr lang="en-US" altLang="ko-KR" sz="2000" b="1" dirty="0"/>
              <a:t>? </a:t>
            </a:r>
            <a:endParaRPr lang="en-US" altLang="ko-KR" sz="2000" b="1" dirty="0" smtClean="0"/>
          </a:p>
          <a:p>
            <a:pPr marL="0" indent="0" fontAlgn="base">
              <a:buNone/>
            </a:pPr>
            <a:r>
              <a:rPr lang="en-US" altLang="ko-KR" sz="2000" b="1" dirty="0" smtClean="0">
                <a:sym typeface="Wingdings"/>
              </a:rPr>
              <a:t></a:t>
            </a:r>
            <a:r>
              <a:rPr lang="ko-KR" altLang="en-US" sz="2000" b="1" dirty="0" smtClean="0">
                <a:sym typeface="Wingdings"/>
              </a:rPr>
              <a:t> </a:t>
            </a:r>
            <a:r>
              <a:rPr lang="ko-KR" altLang="en-US" sz="2000" b="1" dirty="0" smtClean="0"/>
              <a:t>미분 </a:t>
            </a:r>
            <a:r>
              <a:rPr lang="ko-KR" altLang="en-US" sz="2000" b="1" dirty="0"/>
              <a:t>값이 대부분의 장소에서 </a:t>
            </a:r>
            <a:r>
              <a:rPr lang="en-US" altLang="ko-KR" sz="2000" b="1" dirty="0"/>
              <a:t>0</a:t>
            </a:r>
            <a:r>
              <a:rPr lang="ko-KR" altLang="en-US" sz="2000" b="1" dirty="0"/>
              <a:t>이 되어 매개변수를 갱신할 수 없기 때문</a:t>
            </a:r>
          </a:p>
          <a:p>
            <a:pPr lvl="1" fontAlgn="base"/>
            <a:r>
              <a:rPr lang="en-US" altLang="ko-KR" sz="1800" b="1" dirty="0"/>
              <a:t>Why?</a:t>
            </a:r>
          </a:p>
          <a:p>
            <a:pPr lvl="2" fontAlgn="base"/>
            <a:r>
              <a:rPr lang="ko-KR" altLang="en-US" sz="1600" dirty="0"/>
              <a:t>매개변수를 약간만 조정해서는 정확도가 개선되지 않고 일정하게 유지됨</a:t>
            </a:r>
            <a:r>
              <a:rPr lang="en-US" altLang="ko-KR" sz="1600" dirty="0"/>
              <a:t>, </a:t>
            </a:r>
            <a:r>
              <a:rPr lang="ko-KR" altLang="en-US" sz="1600" dirty="0"/>
              <a:t>개선된다 하더라도 연속적 변화보다는 불연속적 값으로 바뀌어 버림</a:t>
            </a:r>
          </a:p>
          <a:p>
            <a:pPr fontAlgn="base"/>
            <a:r>
              <a:rPr lang="ko-KR" altLang="en-US" sz="2000" b="1" dirty="0"/>
              <a:t>손실 함수를 지표로 삼으면</a:t>
            </a:r>
            <a:r>
              <a:rPr lang="en-US" altLang="ko-KR" sz="2000" b="1" dirty="0"/>
              <a:t>? </a:t>
            </a:r>
            <a:r>
              <a:rPr lang="ko-KR" altLang="en-US" sz="2000" b="1" dirty="0"/>
              <a:t>매개변수의 값이 조금 변하면 그에 반응하여 손실 함수의 값도 연속적으로 변화함</a:t>
            </a:r>
          </a:p>
          <a:p>
            <a:pPr fontAlgn="base"/>
            <a:r>
              <a:rPr lang="ko-KR" altLang="en-US" sz="2000" dirty="0"/>
              <a:t>‘계단 함수’를 활성화 </a:t>
            </a:r>
            <a:r>
              <a:rPr lang="ko-KR" altLang="en-US" sz="2000" dirty="0" smtClean="0"/>
              <a:t>함수로 </a:t>
            </a:r>
            <a:r>
              <a:rPr lang="ko-KR" altLang="en-US" sz="2000" dirty="0"/>
              <a:t>사용하지 않는 이유와 동일</a:t>
            </a:r>
            <a:r>
              <a:rPr lang="en-US" altLang="ko-KR" sz="2000" dirty="0"/>
              <a:t>!</a:t>
            </a:r>
          </a:p>
          <a:p>
            <a:pPr lvl="1" fontAlgn="base"/>
            <a:r>
              <a:rPr lang="ko-KR" altLang="en-US" sz="1800" dirty="0"/>
              <a:t>계단 함수의 미분은 대부분의 장소</a:t>
            </a:r>
            <a:r>
              <a:rPr lang="en-US" altLang="ko-KR" sz="1800" dirty="0"/>
              <a:t>(0</a:t>
            </a:r>
            <a:r>
              <a:rPr lang="ko-KR" altLang="en-US" sz="1800" dirty="0"/>
              <a:t>이외의 곳</a:t>
            </a:r>
            <a:r>
              <a:rPr lang="en-US" altLang="ko-KR" sz="1800" dirty="0"/>
              <a:t>)</a:t>
            </a:r>
            <a:r>
              <a:rPr lang="ko-KR" altLang="en-US" sz="1800" dirty="0"/>
              <a:t>에서 </a:t>
            </a:r>
            <a:r>
              <a:rPr lang="en-US" altLang="ko-KR" sz="1800" dirty="0"/>
              <a:t>0</a:t>
            </a:r>
            <a:r>
              <a:rPr lang="ko-KR" altLang="en-US" sz="1800" dirty="0"/>
              <a:t>임 → 매개변수의 작은 변화가 주는 파장을 계단 함수가 말살해서 손실 함수의 값에 변화가 나오지 </a:t>
            </a:r>
            <a:r>
              <a:rPr lang="ko-KR" altLang="en-US" sz="1800" dirty="0" smtClean="0"/>
              <a:t>않음</a:t>
            </a:r>
            <a:endParaRPr lang="en-US" altLang="ko-KR" sz="1800" dirty="0" smtClean="0"/>
          </a:p>
          <a:p>
            <a:pPr lvl="1" fontAlgn="base"/>
            <a:endParaRPr lang="ko-KR" altLang="en-US" sz="1800" dirty="0"/>
          </a:p>
          <a:p>
            <a:pPr fontAlgn="base"/>
            <a:r>
              <a:rPr lang="ko-KR" altLang="en-US" sz="2000" dirty="0"/>
              <a:t>계단 함수는 한순간만 변화를 일으키지만</a:t>
            </a:r>
            <a:r>
              <a:rPr lang="en-US" altLang="ko-KR" sz="2000" dirty="0"/>
              <a:t>, </a:t>
            </a:r>
            <a:r>
              <a:rPr lang="ko-KR" altLang="en-US" sz="2000" b="1" dirty="0"/>
              <a:t>시그모이드 함수의 미분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접선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은 출력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세로축의 값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이 연속적으로 변하고 곡선의 기울기도 연속적으로 변함 → 시그모이드 함수의 미분은 어느 장소라도 </a:t>
            </a:r>
            <a:r>
              <a:rPr lang="en-US" altLang="ko-KR" sz="2000" b="1" dirty="0"/>
              <a:t>0</a:t>
            </a:r>
            <a:r>
              <a:rPr lang="ko-KR" altLang="en-US" sz="2000" b="1" dirty="0"/>
              <a:t>이 되지는 않음 → 신경망이 올바르게 학습할 수 있는 것임</a:t>
            </a:r>
            <a:endParaRPr lang="ko-KR" altLang="en-US" sz="2000" dirty="0"/>
          </a:p>
          <a:p>
            <a:pPr lvl="8" fontAlgn="base"/>
            <a:endParaRPr lang="ko-KR" altLang="en-US" sz="1400" dirty="0"/>
          </a:p>
          <a:p>
            <a:pPr lvl="3" fontAlgn="base"/>
            <a:endParaRPr lang="ko-KR" altLang="en-US" sz="14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8539162" y="6245810"/>
            <a:ext cx="346233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/>
              <a:t>loss_func.ipynb</a:t>
            </a:r>
            <a:endParaRPr kumimoji="1" lang="ko-KR" altLang="en-US" sz="1600" b="1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smtClean="0"/>
              <a:t>Chapter </a:t>
            </a:r>
            <a:r>
              <a:rPr kumimoji="1" lang="en-US" altLang="ko-KR" sz="1600" b="1" smtClean="0"/>
              <a:t>4.</a:t>
            </a:r>
            <a:r>
              <a:rPr kumimoji="1" lang="ko-KR" altLang="en-US" sz="1600" b="1" dirty="0" smtClean="0"/>
              <a:t> 신경망 학습</a:t>
            </a:r>
            <a:endParaRPr kumimoji="1" lang="ko-KR" altLang="en-US" sz="1600" b="1" dirty="0"/>
          </a:p>
        </p:txBody>
      </p:sp>
      <p:sp>
        <p:nvSpPr>
          <p:cNvPr id="8" name="해 7"/>
          <p:cNvSpPr/>
          <p:nvPr/>
        </p:nvSpPr>
        <p:spPr>
          <a:xfrm>
            <a:off x="7192538" y="125455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30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ko-KR" altLang="en-US" dirty="0"/>
              <a:t>수치 미분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149" y="1839912"/>
            <a:ext cx="11753851" cy="5018088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400" b="1" dirty="0"/>
              <a:t>수치 미분 → </a:t>
            </a:r>
            <a:r>
              <a:rPr lang="ko-KR" altLang="en-US" sz="2000" b="1" dirty="0"/>
              <a:t>경사법에서는 기울기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경사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값을 기준으로 나아갈 방향 설정</a:t>
            </a:r>
          </a:p>
          <a:p>
            <a:pPr lvl="1" fontAlgn="base"/>
            <a:r>
              <a:rPr lang="ko-KR" altLang="en-US" sz="2000" dirty="0"/>
              <a:t>미분</a:t>
            </a:r>
          </a:p>
          <a:p>
            <a:pPr lvl="2" fontAlgn="base"/>
            <a:r>
              <a:rPr lang="en-US" altLang="ko-KR" sz="1800" dirty="0"/>
              <a:t>10</a:t>
            </a:r>
            <a:r>
              <a:rPr lang="ko-KR" altLang="en-US" sz="1800" dirty="0"/>
              <a:t>분에 </a:t>
            </a:r>
            <a:r>
              <a:rPr lang="en-US" altLang="ko-KR" sz="1800" dirty="0"/>
              <a:t>2km </a:t>
            </a:r>
            <a:r>
              <a:rPr lang="ko-KR" altLang="en-US" sz="1800" dirty="0"/>
              <a:t>씩 → </a:t>
            </a:r>
            <a:r>
              <a:rPr lang="en-US" altLang="ko-KR" sz="1800" dirty="0"/>
              <a:t>0.2km/</a:t>
            </a:r>
            <a:r>
              <a:rPr lang="ko-KR" altLang="en-US" sz="1800" dirty="0"/>
              <a:t>분 → </a:t>
            </a:r>
            <a:r>
              <a:rPr lang="en-US" altLang="ko-KR" sz="1800" dirty="0"/>
              <a:t>10</a:t>
            </a:r>
            <a:r>
              <a:rPr lang="ko-KR" altLang="en-US" sz="1800" dirty="0"/>
              <a:t>분 동안의 평균 속도</a:t>
            </a:r>
          </a:p>
          <a:p>
            <a:pPr lvl="2" fontAlgn="base"/>
            <a:r>
              <a:rPr lang="ko-KR" altLang="en-US" sz="1800" dirty="0"/>
              <a:t>미분은 </a:t>
            </a:r>
            <a:r>
              <a:rPr lang="ko-KR" altLang="en-US" sz="1800" b="1" dirty="0"/>
              <a:t>특정 순간</a:t>
            </a:r>
            <a:r>
              <a:rPr lang="ko-KR" altLang="en-US" sz="1800" dirty="0"/>
              <a:t>의 변화량을 뜻함</a:t>
            </a:r>
          </a:p>
          <a:p>
            <a:pPr lvl="3" fontAlgn="base"/>
            <a:endParaRPr lang="en-US" altLang="ko-KR" sz="1600" dirty="0"/>
          </a:p>
          <a:p>
            <a:pPr lvl="3" fontAlgn="base"/>
            <a:r>
              <a:rPr lang="ko-KR" altLang="en-US" sz="1600" dirty="0" smtClean="0"/>
              <a:t>좌변 </a:t>
            </a:r>
            <a:r>
              <a:rPr lang="en-US" altLang="ko-KR" sz="1600" dirty="0"/>
              <a:t>f(x)</a:t>
            </a:r>
            <a:r>
              <a:rPr lang="ko-KR" altLang="en-US" sz="1600" dirty="0"/>
              <a:t>는 </a:t>
            </a:r>
            <a:r>
              <a:rPr lang="en-US" altLang="ko-KR" sz="1600" dirty="0"/>
              <a:t>x</a:t>
            </a:r>
            <a:r>
              <a:rPr lang="ko-KR" altLang="en-US" sz="1600" dirty="0"/>
              <a:t>에 대한 미분</a:t>
            </a:r>
            <a:r>
              <a:rPr lang="en-US" altLang="ko-KR" sz="1600" dirty="0"/>
              <a:t>(x</a:t>
            </a:r>
            <a:r>
              <a:rPr lang="ko-KR" altLang="en-US" sz="1600" dirty="0"/>
              <a:t>에 대한 </a:t>
            </a:r>
            <a:r>
              <a:rPr lang="en-US" altLang="ko-KR" sz="1600" dirty="0"/>
              <a:t>f(x)</a:t>
            </a:r>
            <a:r>
              <a:rPr lang="ko-KR" altLang="en-US" sz="1600" dirty="0"/>
              <a:t>의 변화량</a:t>
            </a:r>
            <a:r>
              <a:rPr lang="en-US" altLang="ko-KR" sz="1600" dirty="0"/>
              <a:t>)</a:t>
            </a:r>
            <a:r>
              <a:rPr lang="ko-KR" altLang="en-US" sz="1600" dirty="0"/>
              <a:t>을 나타내는 기호</a:t>
            </a:r>
          </a:p>
          <a:p>
            <a:pPr lvl="4" fontAlgn="base"/>
            <a:r>
              <a:rPr lang="en-US" altLang="ko-KR" sz="1600" dirty="0"/>
              <a:t>x</a:t>
            </a:r>
            <a:r>
              <a:rPr lang="ko-KR" altLang="en-US" sz="1600" dirty="0"/>
              <a:t>의’작은 변화’가 함수</a:t>
            </a:r>
            <a:r>
              <a:rPr lang="en-US" altLang="ko-KR" sz="1600" dirty="0"/>
              <a:t>f(x)</a:t>
            </a:r>
            <a:r>
              <a:rPr lang="ko-KR" altLang="en-US" sz="1600" dirty="0"/>
              <a:t>를 얼마나 변화시키느냐를 의미</a:t>
            </a:r>
          </a:p>
          <a:p>
            <a:r>
              <a:rPr lang="ko-KR" altLang="en-US" sz="1800" dirty="0"/>
              <a:t>이 때 시간의 작은 변화 → 시간을 뜻하는 </a:t>
            </a:r>
            <a:r>
              <a:rPr lang="en-US" altLang="ko-KR" sz="1800" dirty="0"/>
              <a:t>h</a:t>
            </a:r>
            <a:r>
              <a:rPr lang="ko-KR" altLang="en-US" sz="1800" dirty="0"/>
              <a:t>를 한없이 </a:t>
            </a:r>
            <a:r>
              <a:rPr lang="en-US" altLang="ko-KR" sz="1800" dirty="0"/>
              <a:t>0</a:t>
            </a:r>
            <a:r>
              <a:rPr lang="ko-KR" altLang="en-US" sz="1800" dirty="0"/>
              <a:t>에 가깝게 한다다는 </a:t>
            </a:r>
          </a:p>
          <a:p>
            <a:pPr fontAlgn="base"/>
            <a:r>
              <a:rPr lang="ko-KR" altLang="en-US" sz="1900" b="1" dirty="0"/>
              <a:t>수치미분</a:t>
            </a:r>
            <a:r>
              <a:rPr lang="en-US" altLang="ko-KR" sz="1900" b="1" dirty="0"/>
              <a:t>(numerical differentiation) → </a:t>
            </a:r>
            <a:r>
              <a:rPr lang="ko-KR" altLang="en-US" sz="1900" b="1" dirty="0"/>
              <a:t>함수</a:t>
            </a:r>
            <a:r>
              <a:rPr lang="en-US" altLang="ko-KR" sz="1900" b="1" dirty="0"/>
              <a:t>f</a:t>
            </a:r>
            <a:r>
              <a:rPr lang="ko-KR" altLang="en-US" sz="1900" b="1" dirty="0"/>
              <a:t>와 함수 </a:t>
            </a:r>
            <a:r>
              <a:rPr lang="en-US" altLang="ko-KR" sz="1900" b="1" dirty="0"/>
              <a:t>f</a:t>
            </a:r>
            <a:r>
              <a:rPr lang="ko-KR" altLang="en-US" sz="1900" b="1" dirty="0"/>
              <a:t>에 넘길 인수 </a:t>
            </a:r>
            <a:r>
              <a:rPr lang="en-US" altLang="ko-KR" sz="1900" b="1" dirty="0"/>
              <a:t>x</a:t>
            </a:r>
            <a:r>
              <a:rPr lang="ko-KR" altLang="en-US" sz="1900" b="1" dirty="0"/>
              <a:t>라는 두 인수를 받음</a:t>
            </a:r>
          </a:p>
          <a:p>
            <a:pPr lvl="1" fontAlgn="base"/>
            <a:r>
              <a:rPr lang="en-US" altLang="ko-KR" sz="1700" dirty="0"/>
              <a:t>h</a:t>
            </a:r>
            <a:r>
              <a:rPr lang="ko-KR" altLang="en-US" sz="1700" dirty="0"/>
              <a:t>는 작은 값하려고 </a:t>
            </a:r>
            <a:r>
              <a:rPr lang="en-US" altLang="ko-KR" sz="1700" dirty="0"/>
              <a:t>10e-50</a:t>
            </a:r>
            <a:r>
              <a:rPr lang="ko-KR" altLang="en-US" sz="1700" dirty="0"/>
              <a:t>했지만 반올림 오차</a:t>
            </a:r>
            <a:r>
              <a:rPr lang="en-US" altLang="ko-KR" sz="1700" dirty="0"/>
              <a:t>(rounding error)</a:t>
            </a:r>
            <a:r>
              <a:rPr lang="ko-KR" altLang="en-US" sz="1700" dirty="0"/>
              <a:t>문제 발생  ⇒ 미세한 값 </a:t>
            </a:r>
            <a:r>
              <a:rPr lang="en-US" altLang="ko-KR" sz="1700" dirty="0"/>
              <a:t>h</a:t>
            </a:r>
            <a:r>
              <a:rPr lang="ko-KR" altLang="en-US" sz="1700" dirty="0"/>
              <a:t>로 </a:t>
            </a:r>
            <a:r>
              <a:rPr lang="en-US" altLang="ko-KR" sz="1700" dirty="0"/>
              <a:t>10-4</a:t>
            </a:r>
            <a:r>
              <a:rPr lang="ko-KR" altLang="en-US" sz="1700" dirty="0"/>
              <a:t>정도의 </a:t>
            </a:r>
            <a:r>
              <a:rPr lang="ko-KR" altLang="en-US" sz="1700" dirty="0" smtClean="0"/>
              <a:t>값으로</a:t>
            </a:r>
            <a:endParaRPr lang="ko-KR" altLang="en-US" sz="1700" dirty="0"/>
          </a:p>
          <a:p>
            <a:pPr lvl="1" fontAlgn="base"/>
            <a:r>
              <a:rPr lang="ko-KR" altLang="en-US" sz="1700" dirty="0"/>
              <a:t>함수 </a:t>
            </a:r>
            <a:r>
              <a:rPr lang="en-US" altLang="ko-KR" sz="1700" dirty="0"/>
              <a:t>f</a:t>
            </a:r>
            <a:r>
              <a:rPr lang="ko-KR" altLang="en-US" sz="1700" dirty="0"/>
              <a:t>의 차분</a:t>
            </a:r>
            <a:r>
              <a:rPr lang="en-US" altLang="ko-KR" sz="1700" dirty="0"/>
              <a:t>(</a:t>
            </a:r>
            <a:r>
              <a:rPr lang="ko-KR" altLang="en-US" sz="1700" dirty="0"/>
              <a:t>임의 두 점에서의 함수 값들의 차이</a:t>
            </a:r>
            <a:r>
              <a:rPr lang="en-US" altLang="ko-KR" sz="1700" dirty="0"/>
              <a:t>) </a:t>
            </a:r>
            <a:r>
              <a:rPr lang="ko-KR" altLang="en-US" sz="1700" dirty="0"/>
              <a:t>관련 → </a:t>
            </a:r>
            <a:r>
              <a:rPr lang="en-US" altLang="ko-KR" sz="1700" dirty="0"/>
              <a:t>(</a:t>
            </a:r>
            <a:r>
              <a:rPr lang="en-US" altLang="ko-KR" sz="1700" dirty="0" err="1"/>
              <a:t>x+h</a:t>
            </a:r>
            <a:r>
              <a:rPr lang="ko-KR" altLang="en-US" sz="1700" dirty="0"/>
              <a:t>와 </a:t>
            </a:r>
            <a:r>
              <a:rPr lang="en-US" altLang="ko-KR" sz="1700" dirty="0"/>
              <a:t>x</a:t>
            </a:r>
            <a:r>
              <a:rPr lang="ko-KR" altLang="en-US" sz="1700" dirty="0"/>
              <a:t>사이의 기울기</a:t>
            </a:r>
            <a:r>
              <a:rPr lang="en-US" altLang="ko-KR" sz="1700" dirty="0"/>
              <a:t>)</a:t>
            </a:r>
            <a:r>
              <a:rPr lang="ko-KR" altLang="en-US" sz="1700" dirty="0"/>
              <a:t>진정한 미분</a:t>
            </a:r>
            <a:r>
              <a:rPr lang="en-US" altLang="ko-KR" sz="1700" dirty="0"/>
              <a:t>(</a:t>
            </a:r>
            <a:r>
              <a:rPr lang="ko-KR" altLang="en-US" sz="1700" dirty="0"/>
              <a:t>진정한 접선</a:t>
            </a:r>
            <a:r>
              <a:rPr lang="en-US" altLang="ko-KR" sz="1700" dirty="0"/>
              <a:t>)</a:t>
            </a:r>
            <a:r>
              <a:rPr lang="ko-KR" altLang="en-US" sz="1700" dirty="0"/>
              <a:t>과 이번 구현의 차이가 있음</a:t>
            </a:r>
            <a:r>
              <a:rPr lang="en-US" altLang="ko-KR" sz="1700" dirty="0"/>
              <a:t>(h</a:t>
            </a:r>
            <a:r>
              <a:rPr lang="ko-KR" altLang="en-US" sz="1700" dirty="0"/>
              <a:t>를 무한히 </a:t>
            </a:r>
            <a:r>
              <a:rPr lang="en-US" altLang="ko-KR" sz="1700" dirty="0"/>
              <a:t>0</a:t>
            </a:r>
            <a:r>
              <a:rPr lang="ko-KR" altLang="en-US" sz="1700" dirty="0"/>
              <a:t>으로 좁히는 것이 불가능해 생기는 한계</a:t>
            </a:r>
            <a:r>
              <a:rPr lang="en-US" altLang="ko-KR" sz="1700" dirty="0"/>
              <a:t>) </a:t>
            </a:r>
            <a:r>
              <a:rPr lang="en-US" altLang="ko-KR" sz="1700" b="1" dirty="0" smtClean="0"/>
              <a:t>→ </a:t>
            </a:r>
            <a:r>
              <a:rPr lang="ko-KR" altLang="en-US" sz="1700" b="1" dirty="0"/>
              <a:t>오차를 줄이기 위해 </a:t>
            </a:r>
            <a:r>
              <a:rPr lang="en-US" altLang="ko-KR" sz="1700" b="1" dirty="0"/>
              <a:t>(</a:t>
            </a:r>
            <a:r>
              <a:rPr lang="en-US" altLang="ko-KR" sz="1700" b="1" dirty="0" err="1"/>
              <a:t>x+h</a:t>
            </a:r>
            <a:r>
              <a:rPr lang="en-US" altLang="ko-KR" sz="1700" b="1" dirty="0"/>
              <a:t>)</a:t>
            </a:r>
            <a:r>
              <a:rPr lang="ko-KR" altLang="en-US" sz="1700" b="1" dirty="0"/>
              <a:t>와 </a:t>
            </a:r>
            <a:r>
              <a:rPr lang="en-US" altLang="ko-KR" sz="1700" b="1" dirty="0"/>
              <a:t>(x-h)</a:t>
            </a:r>
            <a:r>
              <a:rPr lang="ko-KR" altLang="en-US" sz="1700" b="1" dirty="0"/>
              <a:t>일 때의 함수 </a:t>
            </a:r>
            <a:r>
              <a:rPr lang="en-US" altLang="ko-KR" sz="1700" b="1" dirty="0"/>
              <a:t>f</a:t>
            </a:r>
            <a:r>
              <a:rPr lang="ko-KR" altLang="en-US" sz="1700" b="1" dirty="0"/>
              <a:t>의 차분을 계산하는 방법을 쓰기도함</a:t>
            </a:r>
            <a:r>
              <a:rPr lang="en-US" altLang="ko-KR" sz="1700" b="1" dirty="0"/>
              <a:t>!</a:t>
            </a:r>
          </a:p>
          <a:p>
            <a:pPr lvl="2" fontAlgn="base"/>
            <a:r>
              <a:rPr lang="ko-KR" altLang="en-US" sz="1500" dirty="0"/>
              <a:t>이 차분은 </a:t>
            </a:r>
            <a:r>
              <a:rPr lang="en-US" altLang="ko-KR" sz="1500" dirty="0"/>
              <a:t>x</a:t>
            </a:r>
            <a:r>
              <a:rPr lang="ko-KR" altLang="en-US" sz="1500" dirty="0"/>
              <a:t>를 중심으로  그 전후의 차분을 계산한다는 의미에서 중심 차분 혹은 중앙 차분이라고 함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x+h</a:t>
            </a:r>
            <a:r>
              <a:rPr lang="ko-KR" altLang="en-US" sz="1500" dirty="0"/>
              <a:t>와 </a:t>
            </a:r>
            <a:r>
              <a:rPr lang="en-US" altLang="ko-KR" sz="1500" dirty="0"/>
              <a:t>x</a:t>
            </a:r>
            <a:r>
              <a:rPr lang="ko-KR" altLang="en-US" sz="1500" dirty="0"/>
              <a:t>의 차분은 전방 차분</a:t>
            </a:r>
            <a:r>
              <a:rPr lang="en-US" altLang="ko-KR" sz="1900" dirty="0" smtClean="0"/>
              <a:t>)</a:t>
            </a:r>
            <a:endParaRPr lang="en-US" altLang="ko-KR" sz="1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674" b="534"/>
          <a:stretch/>
        </p:blipFill>
        <p:spPr>
          <a:xfrm>
            <a:off x="7566467" y="2370742"/>
            <a:ext cx="4030221" cy="7906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412" y="3435076"/>
            <a:ext cx="571500" cy="431800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8539162" y="6245810"/>
            <a:ext cx="346233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/>
              <a:t>loss_func.ipynb</a:t>
            </a:r>
            <a:endParaRPr kumimoji="1" lang="ko-KR" altLang="en-US" sz="1600" b="1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smtClean="0"/>
              <a:t>Chapter </a:t>
            </a:r>
            <a:r>
              <a:rPr kumimoji="1" lang="en-US" altLang="ko-KR" sz="1600" b="1" smtClean="0"/>
              <a:t>4.</a:t>
            </a:r>
            <a:r>
              <a:rPr kumimoji="1" lang="ko-KR" altLang="en-US" sz="1600" b="1" dirty="0" smtClean="0"/>
              <a:t> 신경망 학습</a:t>
            </a:r>
            <a:endParaRPr kumimoji="1" lang="ko-KR" altLang="en-US" sz="1600" b="1" dirty="0"/>
          </a:p>
        </p:txBody>
      </p:sp>
      <p:sp>
        <p:nvSpPr>
          <p:cNvPr id="10" name="해 9"/>
          <p:cNvSpPr/>
          <p:nvPr/>
        </p:nvSpPr>
        <p:spPr>
          <a:xfrm>
            <a:off x="7192538" y="125455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59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ko-KR" altLang="en-US" dirty="0"/>
              <a:t>수치 미분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149" y="1839912"/>
            <a:ext cx="11563349" cy="4575175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400" b="1" dirty="0" smtClean="0"/>
              <a:t>편미분</a:t>
            </a:r>
            <a:endParaRPr lang="ko-KR" altLang="en-US" sz="2400" b="1" dirty="0"/>
          </a:p>
          <a:p>
            <a:pPr lvl="1" fontAlgn="base"/>
            <a:r>
              <a:rPr lang="ko-KR" altLang="en-US" sz="2000" b="1" dirty="0"/>
              <a:t>인수들의 제곱의 합을 계산하는 단순한 식 → 변수가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개라는 점에 주의</a:t>
            </a:r>
          </a:p>
          <a:p>
            <a:pPr lvl="2" fontAlgn="base"/>
            <a:endParaRPr lang="en-US" altLang="ko-KR" sz="1800" dirty="0" smtClean="0"/>
          </a:p>
          <a:p>
            <a:pPr lvl="2" fontAlgn="base"/>
            <a:endParaRPr lang="en-US" altLang="ko-KR" sz="1800" dirty="0"/>
          </a:p>
          <a:p>
            <a:pPr lvl="2" fontAlgn="base"/>
            <a:r>
              <a:rPr lang="ko-KR" altLang="en-US" sz="1800" dirty="0" smtClean="0"/>
              <a:t>어느 </a:t>
            </a:r>
            <a:r>
              <a:rPr lang="ko-KR" altLang="en-US" sz="1800" dirty="0"/>
              <a:t>변수에 대한 미분인지를 </a:t>
            </a:r>
            <a:r>
              <a:rPr lang="ko-KR" altLang="en-US" sz="1800" dirty="0" smtClean="0"/>
              <a:t>구별해야함</a:t>
            </a:r>
            <a:endParaRPr lang="en-US" altLang="ko-KR" sz="1800" dirty="0" smtClean="0"/>
          </a:p>
          <a:p>
            <a:pPr lvl="2" fontAlgn="base"/>
            <a:endParaRPr lang="ko-KR" altLang="en-US" sz="1800" dirty="0"/>
          </a:p>
          <a:p>
            <a:pPr lvl="2" fontAlgn="base"/>
            <a:r>
              <a:rPr lang="ko-KR" altLang="en-US" sz="1800" dirty="0"/>
              <a:t>변수가 여럿인 함수에 대한 미분 → 편미분</a:t>
            </a:r>
          </a:p>
          <a:p>
            <a:pPr lvl="3" fontAlgn="base"/>
            <a:r>
              <a:rPr lang="ko-KR" altLang="en-US" sz="1600" dirty="0" smtClean="0"/>
              <a:t>처음 예시에서는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       로 </a:t>
            </a:r>
            <a:r>
              <a:rPr lang="ko-KR" altLang="en-US" sz="1600" dirty="0"/>
              <a:t>고정된 새로운 함수를 </a:t>
            </a:r>
            <a:r>
              <a:rPr lang="ko-KR" altLang="en-US" sz="1600" dirty="0" smtClean="0"/>
              <a:t>정의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변수 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   </a:t>
            </a:r>
            <a:r>
              <a:rPr lang="ko-KR" altLang="en-US" sz="1600" dirty="0" smtClean="0"/>
              <a:t>하나뿐인 </a:t>
            </a:r>
            <a:r>
              <a:rPr lang="ko-KR" altLang="en-US" sz="1600" dirty="0"/>
              <a:t>함수에 대한 수치 미분 함수 </a:t>
            </a:r>
            <a:r>
              <a:rPr lang="ko-KR" altLang="en-US" sz="1600" dirty="0" smtClean="0"/>
              <a:t>적용</a:t>
            </a:r>
            <a:endParaRPr lang="en-US" altLang="ko-KR" sz="1600" dirty="0" smtClean="0"/>
          </a:p>
          <a:p>
            <a:pPr lvl="3" fontAlgn="base"/>
            <a:endParaRPr lang="ko-KR" altLang="en-US" sz="1600" dirty="0"/>
          </a:p>
          <a:p>
            <a:pPr lvl="1" fontAlgn="base"/>
            <a:r>
              <a:rPr lang="ko-KR" altLang="en-US" sz="2000" b="1" dirty="0"/>
              <a:t>편미분은 변수가 하나인 미분과 마찬가지로 특정 장소의 기울기를 구함</a:t>
            </a:r>
          </a:p>
          <a:p>
            <a:pPr lvl="2" fontAlgn="base"/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여러 변수 중 목표 변수 하나에 초점을 맞추고 다른 변수는 값을 고정</a:t>
            </a:r>
            <a:r>
              <a:rPr lang="en-US" altLang="ko-KR" sz="1800" dirty="0"/>
              <a:t>! </a:t>
            </a:r>
          </a:p>
          <a:p>
            <a:pPr lvl="3" fontAlgn="base"/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02" y="2647303"/>
            <a:ext cx="2120900" cy="393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62" y="2844153"/>
            <a:ext cx="3708400" cy="1003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702" y="4127499"/>
            <a:ext cx="558800" cy="292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55" y="4127499"/>
            <a:ext cx="228600" cy="241300"/>
          </a:xfrm>
          <a:prstGeom prst="rect">
            <a:avLst/>
          </a:prstGeom>
        </p:spPr>
      </p:pic>
      <p:sp>
        <p:nvSpPr>
          <p:cNvPr id="11" name="텍스트 상자 10"/>
          <p:cNvSpPr txBox="1"/>
          <p:nvPr/>
        </p:nvSpPr>
        <p:spPr>
          <a:xfrm>
            <a:off x="8539162" y="6245810"/>
            <a:ext cx="346233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/>
              <a:t>loss_func.ipynb</a:t>
            </a:r>
            <a:endParaRPr kumimoji="1" lang="ko-KR" altLang="en-US" sz="1600" b="1" dirty="0"/>
          </a:p>
        </p:txBody>
      </p:sp>
      <p:sp>
        <p:nvSpPr>
          <p:cNvPr id="12" name="텍스트 상자 11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smtClean="0"/>
              <a:t>Chapter </a:t>
            </a:r>
            <a:r>
              <a:rPr kumimoji="1" lang="en-US" altLang="ko-KR" sz="1600" b="1" smtClean="0"/>
              <a:t>4.</a:t>
            </a:r>
            <a:r>
              <a:rPr kumimoji="1" lang="ko-KR" altLang="en-US" sz="1600" b="1" dirty="0" smtClean="0"/>
              <a:t> 신경망 학습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273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 smtClean="0"/>
              <a:t>1. </a:t>
            </a:r>
            <a:r>
              <a:rPr kumimoji="1" lang="ko-KR" altLang="en-US" dirty="0" smtClean="0"/>
              <a:t>퍼셉트론에서 신경망으로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406432" y="3541162"/>
            <a:ext cx="9913434" cy="3210157"/>
          </a:xfrm>
        </p:spPr>
        <p:txBody>
          <a:bodyPr>
            <a:noAutofit/>
          </a:bodyPr>
          <a:lstStyle/>
          <a:p>
            <a:pPr lvl="2" fontAlgn="base"/>
            <a:r>
              <a:rPr lang="ko-KR" altLang="en-US" sz="2400" b="1" dirty="0" smtClean="0"/>
              <a:t>편향을 </a:t>
            </a:r>
            <a:r>
              <a:rPr lang="ko-KR" altLang="en-US" sz="2400" b="1" dirty="0"/>
              <a:t>명시한 </a:t>
            </a:r>
            <a:r>
              <a:rPr lang="ko-KR" altLang="en-US" sz="2400" b="1" dirty="0" smtClean="0"/>
              <a:t>퍼셉트론</a:t>
            </a:r>
            <a:endParaRPr lang="ko-KR" altLang="en-US" sz="2400" b="1" dirty="0"/>
          </a:p>
          <a:p>
            <a:pPr lvl="3" fontAlgn="base"/>
            <a:r>
              <a:rPr lang="ko-KR" altLang="en-US" sz="1600" dirty="0"/>
              <a:t>가중치가 </a:t>
            </a:r>
            <a:r>
              <a:rPr lang="en-US" altLang="ko-KR" sz="1600" dirty="0"/>
              <a:t>b</a:t>
            </a:r>
            <a:r>
              <a:rPr lang="ko-KR" altLang="en-US" sz="1600" dirty="0"/>
              <a:t>이고 입력이 </a:t>
            </a:r>
            <a:r>
              <a:rPr lang="en-US" altLang="ko-KR" sz="1600" dirty="0"/>
              <a:t>1</a:t>
            </a:r>
            <a:r>
              <a:rPr lang="ko-KR" altLang="en-US" sz="1600" dirty="0"/>
              <a:t>인 뉴런이 </a:t>
            </a:r>
            <a:r>
              <a:rPr lang="ko-KR" altLang="en-US" sz="1600" dirty="0" smtClean="0"/>
              <a:t>추가됨</a:t>
            </a:r>
            <a:endParaRPr lang="en-US" altLang="ko-KR" sz="1600" dirty="0" smtClean="0"/>
          </a:p>
          <a:p>
            <a:pPr lvl="3" fontAlgn="base"/>
            <a:endParaRPr lang="ko-KR" altLang="en-US" sz="1600" dirty="0"/>
          </a:p>
          <a:p>
            <a:pPr lvl="3" fontAlgn="base"/>
            <a:r>
              <a:rPr lang="ko-KR" altLang="en-US" sz="1600" dirty="0"/>
              <a:t>이 퍼셉트론의 동작은 </a:t>
            </a:r>
            <a:r>
              <a:rPr lang="en-US" altLang="ko-KR" sz="1600" dirty="0"/>
              <a:t>x1, x2, 1</a:t>
            </a:r>
            <a:r>
              <a:rPr lang="ko-KR" altLang="en-US" sz="1600" dirty="0"/>
              <a:t>이라는 </a:t>
            </a:r>
            <a:r>
              <a:rPr lang="en-US" altLang="ko-KR" sz="1600" dirty="0"/>
              <a:t>3</a:t>
            </a:r>
            <a:r>
              <a:rPr lang="ko-KR" altLang="en-US" sz="1600" dirty="0"/>
              <a:t>개의 신호가 뉴런에 입력되어</a:t>
            </a:r>
            <a:r>
              <a:rPr lang="en-US" altLang="ko-KR" sz="1600" dirty="0"/>
              <a:t>, </a:t>
            </a:r>
            <a:r>
              <a:rPr lang="ko-KR" altLang="en-US" sz="1600" dirty="0"/>
              <a:t>각 신호에 </a:t>
            </a:r>
            <a:r>
              <a:rPr lang="ko-KR" altLang="en-US" sz="1600" dirty="0" smtClean="0"/>
              <a:t>가중치를 </a:t>
            </a:r>
            <a:r>
              <a:rPr lang="ko-KR" altLang="en-US" sz="1600" dirty="0"/>
              <a:t>곱한 후</a:t>
            </a:r>
            <a:r>
              <a:rPr lang="en-US" altLang="ko-KR" sz="1600" dirty="0"/>
              <a:t>, </a:t>
            </a:r>
            <a:r>
              <a:rPr lang="ko-KR" altLang="en-US" sz="1600" dirty="0"/>
              <a:t>다음 뉴런에 </a:t>
            </a:r>
            <a:r>
              <a:rPr lang="ko-KR" altLang="en-US" sz="1600" dirty="0" smtClean="0"/>
              <a:t>전달됨 </a:t>
            </a:r>
            <a:r>
              <a:rPr lang="ko-KR" altLang="en-US" sz="1600" dirty="0" smtClean="0">
                <a:sym typeface="Wingdings"/>
              </a:rPr>
              <a:t> </a:t>
            </a:r>
            <a:r>
              <a:rPr lang="ko-KR" altLang="en-US" sz="1600" dirty="0" smtClean="0"/>
              <a:t>다음 </a:t>
            </a:r>
            <a:r>
              <a:rPr lang="ko-KR" altLang="en-US" sz="1600" dirty="0"/>
              <a:t>뉴런에서는 이들 신호의 값을 더하여</a:t>
            </a:r>
            <a:r>
              <a:rPr lang="en-US" altLang="ko-KR" sz="1600" dirty="0"/>
              <a:t>, </a:t>
            </a:r>
            <a:r>
              <a:rPr lang="ko-KR" altLang="en-US" sz="1600" dirty="0"/>
              <a:t>그 합이 </a:t>
            </a:r>
            <a:r>
              <a:rPr lang="en-US" altLang="ko-KR" sz="1600" dirty="0"/>
              <a:t>0</a:t>
            </a:r>
            <a:r>
              <a:rPr lang="ko-KR" altLang="en-US" sz="1600" dirty="0"/>
              <a:t>을 넘으면 </a:t>
            </a:r>
            <a:r>
              <a:rPr lang="en-US" altLang="ko-KR" sz="1600" dirty="0"/>
              <a:t>1</a:t>
            </a:r>
            <a:r>
              <a:rPr lang="ko-KR" altLang="en-US" sz="1600" dirty="0"/>
              <a:t>을 출력하고 그렇지 않으면 </a:t>
            </a:r>
            <a:r>
              <a:rPr lang="en-US" altLang="ko-KR" sz="1600" dirty="0"/>
              <a:t>0</a:t>
            </a:r>
            <a:r>
              <a:rPr lang="ko-KR" altLang="en-US" sz="1600" dirty="0"/>
              <a:t>을 출력</a:t>
            </a:r>
          </a:p>
          <a:p>
            <a:pPr lvl="5" fontAlgn="base"/>
            <a:r>
              <a:rPr lang="ko-KR" altLang="en-US" sz="1400" dirty="0"/>
              <a:t>편향의 입력 신호가 항상 </a:t>
            </a:r>
            <a:r>
              <a:rPr lang="en-US" altLang="ko-KR" sz="1400" dirty="0"/>
              <a:t>1</a:t>
            </a:r>
            <a:r>
              <a:rPr lang="ko-KR" altLang="en-US" sz="1400" dirty="0"/>
              <a:t>이기 때문에 </a:t>
            </a:r>
            <a:r>
              <a:rPr lang="ko-KR" altLang="en-US" sz="1400" dirty="0" smtClean="0"/>
              <a:t>해당 </a:t>
            </a:r>
            <a:r>
              <a:rPr lang="ko-KR" altLang="en-US" sz="1400" dirty="0"/>
              <a:t>뉴런을 회색으로 채워 다른 뉴런과 </a:t>
            </a:r>
            <a:r>
              <a:rPr lang="ko-KR" altLang="en-US" sz="1400" dirty="0" smtClean="0"/>
              <a:t>구별</a:t>
            </a:r>
            <a:endParaRPr lang="en-US" altLang="ko-KR" sz="1400" dirty="0" smtClean="0"/>
          </a:p>
          <a:p>
            <a:pPr lvl="5" fontAlgn="base"/>
            <a:endParaRPr lang="ko-KR" altLang="en-US" sz="1400" dirty="0"/>
          </a:p>
          <a:p>
            <a:pPr lvl="3" fontAlgn="base"/>
            <a:r>
              <a:rPr lang="ko-KR" altLang="en-US" sz="1600" dirty="0"/>
              <a:t>조건 분기의 동작</a:t>
            </a:r>
            <a:r>
              <a:rPr lang="en-US" altLang="ko-KR" sz="1600" dirty="0"/>
              <a:t>(0</a:t>
            </a:r>
            <a:r>
              <a:rPr lang="ko-KR" altLang="en-US" sz="1600" dirty="0"/>
              <a:t>을 넘으면 </a:t>
            </a:r>
            <a:r>
              <a:rPr lang="en-US" altLang="ko-KR" sz="1600" dirty="0"/>
              <a:t>1</a:t>
            </a:r>
            <a:r>
              <a:rPr lang="ko-KR" altLang="en-US" sz="1600" dirty="0"/>
              <a:t>을 출력하고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그렇지 않으면 </a:t>
            </a:r>
            <a:r>
              <a:rPr lang="en-US" altLang="ko-KR" sz="1600" dirty="0"/>
              <a:t>0</a:t>
            </a:r>
            <a:r>
              <a:rPr lang="ko-KR" altLang="en-US" sz="1600" dirty="0"/>
              <a:t>을 출력</a:t>
            </a:r>
            <a:r>
              <a:rPr lang="en-US" altLang="ko-KR" sz="1600" dirty="0"/>
              <a:t>)</a:t>
            </a:r>
            <a:r>
              <a:rPr lang="ko-KR" altLang="en-US" sz="1600" dirty="0"/>
              <a:t>을 하나의 함수로 </a:t>
            </a:r>
            <a:r>
              <a:rPr lang="ko-KR" altLang="en-US" sz="1600" dirty="0" smtClean="0"/>
              <a:t>나타냄</a:t>
            </a:r>
            <a:endParaRPr lang="en-US" altLang="ko-KR" sz="1600" dirty="0"/>
          </a:p>
          <a:p>
            <a:pPr lvl="3" fontAlgn="base"/>
            <a:endParaRPr lang="en-US" altLang="ko-KR" sz="1600" dirty="0"/>
          </a:p>
        </p:txBody>
      </p:sp>
      <p:pic>
        <p:nvPicPr>
          <p:cNvPr id="39938" name="Picture 2" descr="향을 명시한 퍼셉트론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322" y="3946506"/>
            <a:ext cx="2527741" cy="239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텍스트 상자 6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smtClean="0"/>
              <a:t> 신경망</a:t>
            </a:r>
            <a:endParaRPr kumimoji="1"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0" y="1771040"/>
            <a:ext cx="1172736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fontAlgn="base">
              <a:buFont typeface="Arial" charset="0"/>
              <a:buChar char="•"/>
            </a:pPr>
            <a:r>
              <a:rPr lang="ko-KR" altLang="en-US" sz="2400" b="1" dirty="0"/>
              <a:t>퍼셉트론 복습</a:t>
            </a:r>
          </a:p>
          <a:p>
            <a:pPr marL="1200150" lvl="2" indent="-285750" fontAlgn="base">
              <a:buFont typeface="Arial" charset="0"/>
              <a:buChar char="•"/>
            </a:pPr>
            <a:r>
              <a:rPr lang="en-US" altLang="ko-KR" sz="1600" dirty="0" smtClean="0"/>
              <a:t>x1</a:t>
            </a:r>
            <a:r>
              <a:rPr lang="ko-KR" altLang="en-US" sz="1600" dirty="0"/>
              <a:t>과 </a:t>
            </a:r>
            <a:r>
              <a:rPr lang="en-US" altLang="ko-KR" sz="1600" dirty="0"/>
              <a:t>x2</a:t>
            </a:r>
            <a:r>
              <a:rPr lang="ko-KR" altLang="en-US" sz="1600" dirty="0"/>
              <a:t>라는 두 신호를 입력받아 </a:t>
            </a:r>
            <a:r>
              <a:rPr lang="en-US" altLang="ko-KR" sz="1600" dirty="0"/>
              <a:t>y</a:t>
            </a:r>
            <a:r>
              <a:rPr lang="ko-KR" altLang="en-US" sz="1600" dirty="0"/>
              <a:t>를 출력하는 </a:t>
            </a:r>
            <a:r>
              <a:rPr lang="ko-KR" altLang="en-US" sz="1600" dirty="0" smtClean="0"/>
              <a:t>퍼셉트론</a:t>
            </a:r>
            <a:endParaRPr lang="en-US" altLang="ko-KR" sz="1600" dirty="0" smtClean="0"/>
          </a:p>
          <a:p>
            <a:pPr marL="1200150" lvl="2" indent="-285750" fontAlgn="base">
              <a:buFont typeface="Arial" charset="0"/>
              <a:buChar char="•"/>
            </a:pPr>
            <a:r>
              <a:rPr lang="ko-KR" altLang="en-US" sz="1600" dirty="0" smtClean="0"/>
              <a:t>퍼셉트론 </a:t>
            </a:r>
            <a:r>
              <a:rPr lang="ko-KR" altLang="en-US" sz="1600" dirty="0"/>
              <a:t>수식</a:t>
            </a:r>
          </a:p>
          <a:p>
            <a:pPr marL="2114550" lvl="4" indent="-285750" fontAlgn="base">
              <a:buFont typeface="Arial" charset="0"/>
              <a:buChar char="•"/>
            </a:pPr>
            <a:r>
              <a:rPr lang="en-US" altLang="ko-KR" sz="1600" b="1" dirty="0" smtClean="0"/>
              <a:t>b</a:t>
            </a:r>
            <a:r>
              <a:rPr lang="ko-KR" altLang="en-US" sz="1600" b="1" dirty="0"/>
              <a:t>는 편향을 나타내는 매개변수</a:t>
            </a:r>
            <a:r>
              <a:rPr lang="en-US" altLang="ko-KR" sz="1600" dirty="0"/>
              <a:t>, </a:t>
            </a:r>
            <a:r>
              <a:rPr lang="ko-KR" altLang="en-US" sz="1600" dirty="0"/>
              <a:t>뉴런이 얼마나 쉽게 활성화되느냐를 제어</a:t>
            </a:r>
          </a:p>
          <a:p>
            <a:pPr marL="2114550" lvl="4" indent="-285750" fontAlgn="base">
              <a:buFont typeface="Arial" charset="0"/>
              <a:buChar char="•"/>
            </a:pPr>
            <a:r>
              <a:rPr lang="en-US" altLang="ko-KR" sz="1600" b="1" dirty="0"/>
              <a:t>w1 </a:t>
            </a:r>
            <a:r>
              <a:rPr lang="ko-KR" altLang="en-US" sz="1600" b="1" dirty="0"/>
              <a:t>과 </a:t>
            </a:r>
            <a:r>
              <a:rPr lang="en-US" altLang="ko-KR" sz="1600" b="1" dirty="0"/>
              <a:t>w2 </a:t>
            </a:r>
            <a:r>
              <a:rPr lang="ko-KR" altLang="en-US" sz="1600" b="1" dirty="0"/>
              <a:t>는 각 신호의 가중치를 나타내는 매개변수</a:t>
            </a:r>
            <a:r>
              <a:rPr lang="en-US" altLang="ko-KR" sz="1600" dirty="0"/>
              <a:t>,  </a:t>
            </a:r>
            <a:r>
              <a:rPr lang="ko-KR" altLang="en-US" sz="1600" dirty="0"/>
              <a:t>각 신호의 영향력을 제어</a:t>
            </a:r>
          </a:p>
        </p:txBody>
      </p:sp>
    </p:spTree>
    <p:extLst>
      <p:ext uri="{BB962C8B-B14F-4D97-AF65-F5344CB8AC3E}">
        <p14:creationId xmlns:p14="http://schemas.microsoft.com/office/powerpoint/2010/main" val="179670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 smtClean="0"/>
              <a:t>4.</a:t>
            </a:r>
            <a:r>
              <a:rPr kumimoji="1" lang="ko-KR" altLang="en-US" dirty="0" smtClean="0"/>
              <a:t> 기울기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149" y="1839912"/>
            <a:ext cx="11753851" cy="4575175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1800" dirty="0"/>
              <a:t> </a:t>
            </a:r>
            <a:r>
              <a:rPr lang="ko-KR" altLang="en-US" sz="1800" dirty="0" smtClean="0"/>
              <a:t>              </a:t>
            </a:r>
            <a:r>
              <a:rPr lang="ko-KR" altLang="en-US" sz="1800" dirty="0" smtClean="0"/>
              <a:t>일 </a:t>
            </a:r>
            <a:r>
              <a:rPr lang="ko-KR" altLang="en-US" sz="1800" dirty="0"/>
              <a:t>경우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        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모두에 대한 편미분을 묶어서 계산할 때는</a:t>
            </a:r>
            <a:r>
              <a:rPr lang="en-US" altLang="ko-KR" sz="1800" dirty="0"/>
              <a:t>? </a:t>
            </a:r>
            <a:r>
              <a:rPr lang="ko-KR" altLang="en-US" sz="1800" dirty="0"/>
              <a:t>모든 변수의 편미분을 벡터로 정리한 것을 기울기</a:t>
            </a:r>
            <a:r>
              <a:rPr lang="en-US" altLang="ko-KR" sz="1800" dirty="0"/>
              <a:t>(gradient)</a:t>
            </a:r>
            <a:r>
              <a:rPr lang="ko-KR" altLang="en-US" sz="1800" dirty="0"/>
              <a:t>라고 함 → </a:t>
            </a:r>
            <a:r>
              <a:rPr lang="ko-KR" altLang="en-US" sz="1800" dirty="0" smtClean="0"/>
              <a:t>넘파이 </a:t>
            </a:r>
            <a:r>
              <a:rPr lang="ko-KR" altLang="en-US" sz="1800" dirty="0"/>
              <a:t>배열  </a:t>
            </a:r>
            <a:r>
              <a:rPr lang="en-US" altLang="ko-KR" sz="1800" dirty="0"/>
              <a:t>x</a:t>
            </a:r>
            <a:r>
              <a:rPr lang="ko-KR" altLang="en-US" sz="1800" dirty="0"/>
              <a:t>의 각 원소에 대해서 수치 미분을 구함 </a:t>
            </a:r>
            <a:r>
              <a:rPr lang="en-US" altLang="ko-KR" sz="2000" dirty="0" smtClean="0"/>
              <a:t>⇒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기울기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기울기가 가리키는 쪽은 각 장소에서 함수의 출력 값을 가장 크게 줄이는 </a:t>
            </a:r>
            <a:r>
              <a:rPr lang="ko-KR" altLang="en-US" sz="2000" b="1" dirty="0" smtClean="0"/>
              <a:t>방향</a:t>
            </a:r>
            <a:endParaRPr lang="en-US" altLang="ko-KR" sz="2000" b="1" dirty="0" smtClean="0"/>
          </a:p>
          <a:p>
            <a:pPr fontAlgn="base"/>
            <a:endParaRPr lang="ko-KR" altLang="en-US" sz="2000" dirty="0"/>
          </a:p>
          <a:p>
            <a:pPr lvl="1" fontAlgn="base"/>
            <a:r>
              <a:rPr lang="ko-KR" altLang="en-US" sz="2000" b="1" dirty="0"/>
              <a:t>경사법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경사 하강법</a:t>
            </a:r>
            <a:r>
              <a:rPr lang="en-US" altLang="ko-KR" sz="2000" b="1" dirty="0"/>
              <a:t>)</a:t>
            </a:r>
          </a:p>
          <a:p>
            <a:pPr lvl="2" fontAlgn="base"/>
            <a:r>
              <a:rPr lang="ko-KR" altLang="en-US" sz="1800" dirty="0"/>
              <a:t>손실 함수의 최소값을 찾는 방법 중</a:t>
            </a:r>
            <a:r>
              <a:rPr lang="en-US" altLang="ko-KR" sz="1800" dirty="0"/>
              <a:t>, </a:t>
            </a:r>
            <a:r>
              <a:rPr lang="ko-KR" altLang="en-US" sz="1800" dirty="0"/>
              <a:t>기울기를 잘 이용해서 함수의 최소값을 찾으려는 것</a:t>
            </a:r>
          </a:p>
          <a:p>
            <a:pPr lvl="3" fontAlgn="base"/>
            <a:r>
              <a:rPr lang="ko-KR" altLang="en-US" sz="1600" b="1" dirty="0">
                <a:solidFill>
                  <a:srgbClr val="C00000"/>
                </a:solidFill>
              </a:rPr>
              <a:t>주의</a:t>
            </a:r>
            <a:r>
              <a:rPr lang="en-US" altLang="ko-KR" sz="1600" b="1" dirty="0">
                <a:solidFill>
                  <a:srgbClr val="C00000"/>
                </a:solidFill>
              </a:rPr>
              <a:t>) </a:t>
            </a:r>
            <a:r>
              <a:rPr lang="ko-KR" altLang="en-US" sz="1600" b="1" dirty="0">
                <a:solidFill>
                  <a:srgbClr val="C00000"/>
                </a:solidFill>
              </a:rPr>
              <a:t>각 지점에서 함수의 값을 낮추는 방안을 제시하는 지표가 기울기 </a:t>
            </a:r>
            <a:r>
              <a:rPr lang="ko-KR" altLang="en-US" sz="1600" dirty="0"/>
              <a:t>→ 어느 쪽으로 갈 지 보장 안됨</a:t>
            </a:r>
            <a:r>
              <a:rPr lang="en-US" altLang="ko-KR" sz="1600" dirty="0"/>
              <a:t>(</a:t>
            </a:r>
            <a:r>
              <a:rPr lang="ko-KR" altLang="en-US" sz="1600" dirty="0"/>
              <a:t>원래 말안장 모양으로 되어 있어야 최소점을 찾을 수 있지</a:t>
            </a:r>
            <a:r>
              <a:rPr lang="en-US" altLang="ko-KR" sz="1600" dirty="0"/>
              <a:t>~!)</a:t>
            </a:r>
          </a:p>
          <a:p>
            <a:pPr lvl="4" fontAlgn="base"/>
            <a:r>
              <a:rPr lang="ko-KR" altLang="en-US" sz="1600" dirty="0"/>
              <a:t>기울어진 방향이 꼭 최소값을 가리키는 것은 아니지만 그 방향으로 가야 함수의 값을 줄일 수 있음</a:t>
            </a:r>
          </a:p>
          <a:p>
            <a:pPr lvl="5" fontAlgn="base"/>
            <a:r>
              <a:rPr lang="ko-KR" altLang="en-US" sz="1600" dirty="0"/>
              <a:t>최소값이 되는 장소를 찾는 문제</a:t>
            </a:r>
            <a:r>
              <a:rPr lang="en-US" altLang="ko-KR" sz="1600" dirty="0"/>
              <a:t>(</a:t>
            </a:r>
            <a:r>
              <a:rPr lang="ko-KR" altLang="en-US" sz="1600" dirty="0"/>
              <a:t>가능한 한 작은 값</a:t>
            </a:r>
            <a:r>
              <a:rPr lang="en-US" altLang="ko-KR" sz="1600" dirty="0"/>
              <a:t>)</a:t>
            </a:r>
            <a:r>
              <a:rPr lang="ko-KR" altLang="en-US" sz="1600" dirty="0"/>
              <a:t>에서는 기울기 정보를 단서로 나갈 방향 </a:t>
            </a:r>
            <a:r>
              <a:rPr lang="ko-KR" altLang="en-US" sz="1600" dirty="0" smtClean="0"/>
              <a:t>정함</a:t>
            </a:r>
            <a:endParaRPr lang="en-US" altLang="ko-KR" sz="1600" dirty="0" smtClean="0"/>
          </a:p>
          <a:p>
            <a:pPr lvl="5" fontAlgn="base"/>
            <a:endParaRPr lang="ko-KR" altLang="en-US" sz="1600" dirty="0"/>
          </a:p>
          <a:p>
            <a:pPr lvl="3" fontAlgn="base"/>
            <a:r>
              <a:rPr lang="ko-KR" altLang="en-US" sz="1600" b="1" dirty="0"/>
              <a:t>경사법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현 위치에서 기울어진 방향으로 일정 거리만큼 이동 → 다음 이동한 곳에서도 마찬가지로 기울기를 구하고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또 그 기울어진 방향으로 나아가기를 반복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이렇게 함수의 값을 점차 줄이는 것</a:t>
            </a:r>
            <a:r>
              <a:rPr lang="en-US" altLang="ko-KR" sz="1600" b="1" dirty="0"/>
              <a:t>) ⇒ </a:t>
            </a:r>
            <a:r>
              <a:rPr lang="ko-KR" altLang="en-US" sz="1600" b="1" dirty="0"/>
              <a:t>기계학습을 최적화하는데 흔히 사용</a:t>
            </a:r>
          </a:p>
          <a:p>
            <a:pPr lvl="4" fontAlgn="base"/>
            <a:r>
              <a:rPr lang="ko-KR" altLang="en-US" sz="1600" dirty="0"/>
              <a:t>부호 차이로 상승과 하강 문제 결정 </a:t>
            </a:r>
            <a:r>
              <a:rPr lang="ko-KR" altLang="en-US" sz="1600" dirty="0" smtClean="0"/>
              <a:t>가능</a:t>
            </a:r>
            <a:endParaRPr lang="ko-KR" altLang="en-US" sz="1600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117634" y="6245810"/>
            <a:ext cx="38838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/>
              <a:t>numerical_gradient.ipynb</a:t>
            </a:r>
            <a:endParaRPr kumimoji="1" lang="ko-KR" altLang="en-US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8" y="1839912"/>
            <a:ext cx="1016000" cy="25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772" y="1847395"/>
            <a:ext cx="558800" cy="254000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smtClean="0"/>
              <a:t>Chapter </a:t>
            </a:r>
            <a:r>
              <a:rPr kumimoji="1" lang="en-US" altLang="ko-KR" sz="1600" b="1" smtClean="0"/>
              <a:t>4.</a:t>
            </a:r>
            <a:r>
              <a:rPr kumimoji="1" lang="ko-KR" altLang="en-US" sz="1600" b="1" dirty="0" smtClean="0"/>
              <a:t> 신경망 학습</a:t>
            </a:r>
            <a:endParaRPr kumimoji="1" lang="ko-KR" altLang="en-US" sz="1600" b="1" dirty="0"/>
          </a:p>
        </p:txBody>
      </p:sp>
      <p:sp>
        <p:nvSpPr>
          <p:cNvPr id="9" name="해 8"/>
          <p:cNvSpPr/>
          <p:nvPr/>
        </p:nvSpPr>
        <p:spPr>
          <a:xfrm>
            <a:off x="7192538" y="125455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33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 smtClean="0"/>
              <a:t>4.</a:t>
            </a:r>
            <a:r>
              <a:rPr kumimoji="1" lang="ko-KR" altLang="en-US" dirty="0" smtClean="0"/>
              <a:t> 기울기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9292" y="1790216"/>
            <a:ext cx="11874759" cy="4624872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ko-KR" altLang="en-US" b="1" dirty="0" smtClean="0"/>
              <a:t>경사법 수식</a:t>
            </a:r>
            <a:endParaRPr lang="en-US" altLang="ko-KR" b="1" dirty="0" smtClean="0"/>
          </a:p>
          <a:p>
            <a:pPr lvl="1" fontAlgn="base"/>
            <a:endParaRPr lang="en-US" altLang="ko-KR" b="1" dirty="0"/>
          </a:p>
          <a:p>
            <a:pPr lvl="1" fontAlgn="base"/>
            <a:endParaRPr lang="en-US" altLang="ko-KR" dirty="0" smtClean="0"/>
          </a:p>
          <a:p>
            <a:pPr lvl="1" fontAlgn="base"/>
            <a:r>
              <a:rPr lang="ko-KR" altLang="en-US" dirty="0" smtClean="0"/>
              <a:t>       </a:t>
            </a:r>
            <a:r>
              <a:rPr lang="ko-KR" altLang="en-US" b="1" dirty="0" smtClean="0"/>
              <a:t>기호</a:t>
            </a:r>
            <a:r>
              <a:rPr lang="en-US" altLang="ko-KR" b="1" dirty="0"/>
              <a:t>(</a:t>
            </a:r>
            <a:r>
              <a:rPr lang="ko-KR" altLang="en-US" b="1" dirty="0"/>
              <a:t>에타</a:t>
            </a:r>
            <a:r>
              <a:rPr lang="en-US" altLang="ko-KR" b="1" dirty="0"/>
              <a:t>)</a:t>
            </a:r>
            <a:r>
              <a:rPr lang="ko-KR" altLang="en-US" b="1" dirty="0"/>
              <a:t>는 갱신하는 양 → 신경망 학습에서는 학습률</a:t>
            </a:r>
            <a:r>
              <a:rPr lang="en-US" altLang="ko-KR" b="1" dirty="0"/>
              <a:t>(learning rate)</a:t>
            </a:r>
            <a:r>
              <a:rPr lang="ko-KR" altLang="en-US" b="1" dirty="0"/>
              <a:t>이라고 함</a:t>
            </a:r>
            <a:r>
              <a:rPr lang="en-US" altLang="ko-KR" b="1" dirty="0"/>
              <a:t>(</a:t>
            </a:r>
            <a:r>
              <a:rPr lang="ko-KR" altLang="en-US" b="1" dirty="0"/>
              <a:t>한 번의 학습으로 얼마만큼 학습해야 할지 </a:t>
            </a:r>
            <a:r>
              <a:rPr lang="en-US" altLang="ko-KR" b="1" dirty="0"/>
              <a:t>== </a:t>
            </a:r>
            <a:r>
              <a:rPr lang="ko-KR" altLang="en-US" b="1" dirty="0"/>
              <a:t>매개변수 값을 얼마나 갱신하느냐를 정하는 것</a:t>
            </a:r>
            <a:r>
              <a:rPr lang="en-US" altLang="ko-KR" b="1" dirty="0"/>
              <a:t>)</a:t>
            </a:r>
          </a:p>
          <a:p>
            <a:pPr lvl="1" fontAlgn="base"/>
            <a:r>
              <a:rPr lang="ko-KR" altLang="en-US" dirty="0"/>
              <a:t>위 수식은 </a:t>
            </a:r>
            <a:r>
              <a:rPr lang="en-US" altLang="ko-KR" dirty="0"/>
              <a:t>1</a:t>
            </a:r>
            <a:r>
              <a:rPr lang="ko-KR" altLang="en-US" dirty="0"/>
              <a:t>회에 해당하는 갱신이고</a:t>
            </a:r>
            <a:r>
              <a:rPr lang="en-US" altLang="ko-KR" dirty="0"/>
              <a:t>, </a:t>
            </a:r>
            <a:r>
              <a:rPr lang="ko-KR" altLang="en-US" dirty="0"/>
              <a:t>이 단계를 반복 ⇒ 서서히 함수의 값을 줄이는 것 그리고 변수의 수가 늘어도 같은 식</a:t>
            </a:r>
            <a:r>
              <a:rPr lang="en-US" altLang="ko-KR" dirty="0"/>
              <a:t>(</a:t>
            </a:r>
            <a:r>
              <a:rPr lang="ko-KR" altLang="en-US" dirty="0"/>
              <a:t>각 변수의 편미분 값</a:t>
            </a:r>
            <a:r>
              <a:rPr lang="en-US" altLang="ko-KR" dirty="0"/>
              <a:t>)</a:t>
            </a:r>
            <a:r>
              <a:rPr lang="ko-KR" altLang="en-US" dirty="0"/>
              <a:t>으로 갱신 가능</a:t>
            </a:r>
          </a:p>
          <a:p>
            <a:pPr lvl="1" fontAlgn="base"/>
            <a:r>
              <a:rPr lang="ko-KR" altLang="en-US" dirty="0"/>
              <a:t>학습률 값은 </a:t>
            </a:r>
            <a:r>
              <a:rPr lang="en-US" altLang="ko-KR" dirty="0"/>
              <a:t>0.01 </a:t>
            </a:r>
            <a:r>
              <a:rPr lang="ko-KR" altLang="en-US" dirty="0"/>
              <a:t>혹은 </a:t>
            </a:r>
            <a:r>
              <a:rPr lang="en-US" altLang="ko-KR" dirty="0"/>
              <a:t>0.001 </a:t>
            </a:r>
            <a:r>
              <a:rPr lang="ko-KR" altLang="en-US" dirty="0"/>
              <a:t>같이 미리 특정 값을 두어야 함</a:t>
            </a:r>
          </a:p>
          <a:p>
            <a:pPr lvl="2" fontAlgn="base"/>
            <a:r>
              <a:rPr lang="ko-KR" altLang="en-US" dirty="0"/>
              <a:t>신경망 학습에서는 학습률 값을 변경하면서 올바르게 학습하고 있는지를 확인하면서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2" fontAlgn="base"/>
            <a:endParaRPr lang="ko-KR" altLang="en-US" dirty="0"/>
          </a:p>
          <a:p>
            <a:pPr lvl="1" fontAlgn="base"/>
            <a:r>
              <a:rPr lang="en-US" altLang="ko-KR" sz="2300" dirty="0" smtClean="0"/>
              <a:t>Code </a:t>
            </a:r>
            <a:r>
              <a:rPr lang="ko-KR" altLang="en-US" sz="2300" dirty="0" smtClean="0"/>
              <a:t>설명</a:t>
            </a:r>
            <a:endParaRPr lang="ko-KR" altLang="en-US" sz="2300" dirty="0"/>
          </a:p>
          <a:p>
            <a:pPr lvl="2" fontAlgn="base"/>
            <a:r>
              <a:rPr lang="en-US" altLang="ko-KR" sz="1700" dirty="0"/>
              <a:t>f</a:t>
            </a:r>
            <a:r>
              <a:rPr lang="ko-KR" altLang="en-US" sz="1700" dirty="0"/>
              <a:t>는 최적화하려는 함수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init_x</a:t>
            </a:r>
            <a:r>
              <a:rPr lang="ko-KR" altLang="en-US" sz="1700" dirty="0"/>
              <a:t>는 초기값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lr</a:t>
            </a:r>
            <a:r>
              <a:rPr lang="ko-KR" altLang="en-US" sz="1700" dirty="0"/>
              <a:t>은 </a:t>
            </a:r>
            <a:r>
              <a:rPr lang="en-US" altLang="ko-KR" sz="1700" dirty="0"/>
              <a:t>learning rate, </a:t>
            </a:r>
            <a:r>
              <a:rPr lang="en-US" altLang="ko-KR" sz="1700" dirty="0" err="1"/>
              <a:t>step_num</a:t>
            </a:r>
            <a:r>
              <a:rPr lang="ko-KR" altLang="en-US" sz="1700" dirty="0"/>
              <a:t>은 경사법에 따른 반복 회수</a:t>
            </a:r>
          </a:p>
          <a:p>
            <a:pPr lvl="2" fontAlgn="base"/>
            <a:r>
              <a:rPr lang="ko-KR" altLang="en-US" sz="1700" dirty="0"/>
              <a:t>함수의 기울기를 </a:t>
            </a:r>
            <a:r>
              <a:rPr lang="en-US" altLang="ko-KR" sz="1700" dirty="0" err="1"/>
              <a:t>numerical_gradient</a:t>
            </a:r>
            <a:r>
              <a:rPr lang="en-US" altLang="ko-KR" sz="1700" dirty="0"/>
              <a:t>(f, x)</a:t>
            </a:r>
            <a:r>
              <a:rPr lang="ko-KR" altLang="en-US" sz="1700" dirty="0"/>
              <a:t>로 구하고 → 그 기울기에 학습률을 곱한 값으로 갱신하는 처리를 </a:t>
            </a:r>
            <a:r>
              <a:rPr lang="en-US" altLang="ko-KR" sz="1700" dirty="0" err="1"/>
              <a:t>step_num</a:t>
            </a:r>
            <a:r>
              <a:rPr lang="ko-KR" altLang="en-US" sz="1700" dirty="0"/>
              <a:t>번 </a:t>
            </a:r>
            <a:r>
              <a:rPr lang="ko-KR" altLang="en-US" sz="1700" dirty="0" smtClean="0"/>
              <a:t>반복</a:t>
            </a:r>
          </a:p>
          <a:p>
            <a:pPr lvl="1" fontAlgn="base"/>
            <a:r>
              <a:rPr lang="en-US" altLang="ko-KR" sz="2300" dirty="0" smtClean="0"/>
              <a:t>Code </a:t>
            </a:r>
            <a:r>
              <a:rPr lang="ko-KR" altLang="en-US" sz="2300" dirty="0" smtClean="0"/>
              <a:t>설명</a:t>
            </a:r>
            <a:endParaRPr lang="ko-KR" altLang="en-US" sz="2300" dirty="0" smtClean="0"/>
          </a:p>
          <a:p>
            <a:pPr lvl="2" fontAlgn="base"/>
            <a:r>
              <a:rPr lang="ko-KR" altLang="en-US" sz="1700" dirty="0" smtClean="0"/>
              <a:t>경사법으로                             의 </a:t>
            </a:r>
            <a:r>
              <a:rPr lang="ko-KR" altLang="en-US" sz="1700" dirty="0"/>
              <a:t>최소값 구하기</a:t>
            </a:r>
          </a:p>
          <a:p>
            <a:pPr lvl="2" fontAlgn="base"/>
            <a:r>
              <a:rPr lang="ko-KR" altLang="en-US" sz="1700" dirty="0"/>
              <a:t>초기 값을 </a:t>
            </a:r>
            <a:r>
              <a:rPr lang="en-US" altLang="ko-KR" sz="1700" dirty="0"/>
              <a:t>(-3.0,4.0)</a:t>
            </a:r>
            <a:r>
              <a:rPr lang="ko-KR" altLang="en-US" sz="1700" dirty="0"/>
              <a:t>으로 설정한 후 경사법으로 최소값을 탐색</a:t>
            </a:r>
          </a:p>
          <a:p>
            <a:pPr lvl="2" fontAlgn="base"/>
            <a:r>
              <a:rPr lang="ko-KR" altLang="en-US" dirty="0"/>
              <a:t>학습률이 너무 크면 큰 값으로 발산</a:t>
            </a:r>
            <a:r>
              <a:rPr lang="en-US" altLang="ko-KR" dirty="0"/>
              <a:t>, </a:t>
            </a:r>
            <a:r>
              <a:rPr lang="ko-KR" altLang="en-US" dirty="0"/>
              <a:t>너무 작으면 거의 갱신되지 않은 채 </a:t>
            </a:r>
            <a:r>
              <a:rPr lang="ko-KR" altLang="en-US" dirty="0" smtClean="0"/>
              <a:t>끝나버림</a:t>
            </a:r>
            <a:endParaRPr lang="en-US" altLang="ko-KR" dirty="0" smtClean="0"/>
          </a:p>
          <a:p>
            <a:pPr lvl="2" fontAlgn="base"/>
            <a:endParaRPr lang="ko-KR" altLang="en-US" dirty="0"/>
          </a:p>
          <a:p>
            <a:pPr lvl="1" fontAlgn="base"/>
            <a:r>
              <a:rPr lang="ko-KR" altLang="en-US" b="1" dirty="0"/>
              <a:t>학습률 같은 매채변수 → 하이퍼파라미터</a:t>
            </a:r>
          </a:p>
          <a:p>
            <a:pPr lvl="2" fontAlgn="base"/>
            <a:r>
              <a:rPr lang="ko-KR" altLang="en-US" b="1" dirty="0"/>
              <a:t>가중치 매개변수는 훈련 데이터와 학습 알고리즘에 의해 자동으로 획득되지만</a:t>
            </a:r>
            <a:r>
              <a:rPr lang="en-US" altLang="ko-KR" b="1" dirty="0"/>
              <a:t>, </a:t>
            </a:r>
            <a:r>
              <a:rPr lang="ko-KR" altLang="en-US" b="1" dirty="0"/>
              <a:t>학습률 같은 하이퍼파라미터는 사람이 직접 설정해야하는 매개변수임</a:t>
            </a:r>
            <a:r>
              <a:rPr lang="en-US" altLang="ko-KR" b="1" dirty="0"/>
              <a:t>!!!(</a:t>
            </a:r>
            <a:r>
              <a:rPr lang="ko-KR" altLang="en-US" b="1" dirty="0"/>
              <a:t>시험을 통해서 가장 잘 학습하는 값을 찾는 과정 필요</a:t>
            </a:r>
            <a:r>
              <a:rPr lang="en-US" altLang="ko-KR" b="1" dirty="0"/>
              <a:t>!)</a:t>
            </a:r>
          </a:p>
          <a:p>
            <a:pPr lvl="3" fontAlgn="base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87" y="1790215"/>
            <a:ext cx="1574800" cy="711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38" y="2329965"/>
            <a:ext cx="317500" cy="342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87" y="4825206"/>
            <a:ext cx="1404499" cy="283077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8117634" y="6245810"/>
            <a:ext cx="38838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/>
              <a:t>numerical_gradient.ipynb</a:t>
            </a:r>
            <a:endParaRPr kumimoji="1" lang="ko-KR" altLang="en-US" sz="1600" b="1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smtClean="0"/>
              <a:t>Chapter </a:t>
            </a:r>
            <a:r>
              <a:rPr kumimoji="1" lang="en-US" altLang="ko-KR" sz="1600" b="1" smtClean="0"/>
              <a:t>4.</a:t>
            </a:r>
            <a:r>
              <a:rPr kumimoji="1" lang="ko-KR" altLang="en-US" sz="1600" b="1" dirty="0" smtClean="0"/>
              <a:t> 신경망 학습</a:t>
            </a:r>
            <a:endParaRPr kumimoji="1" lang="ko-KR" altLang="en-US" sz="1600" b="1" dirty="0"/>
          </a:p>
        </p:txBody>
      </p:sp>
      <p:sp>
        <p:nvSpPr>
          <p:cNvPr id="11" name="해 10"/>
          <p:cNvSpPr/>
          <p:nvPr/>
        </p:nvSpPr>
        <p:spPr>
          <a:xfrm>
            <a:off x="7192538" y="125455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2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 smtClean="0"/>
              <a:t>4.</a:t>
            </a:r>
            <a:r>
              <a:rPr kumimoji="1" lang="ko-KR" altLang="en-US" dirty="0" smtClean="0"/>
              <a:t> 기울기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149" y="1765266"/>
            <a:ext cx="11563350" cy="5251353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600" b="1" dirty="0" smtClean="0"/>
              <a:t>신경망에서의 </a:t>
            </a:r>
            <a:r>
              <a:rPr lang="ko-KR" altLang="en-US" sz="2600" b="1" dirty="0"/>
              <a:t>기울기</a:t>
            </a:r>
          </a:p>
          <a:p>
            <a:pPr lvl="1" fontAlgn="base"/>
            <a:r>
              <a:rPr lang="ko-KR" altLang="en-US" sz="2200" b="1" dirty="0"/>
              <a:t>신경망에서의 기울기 </a:t>
            </a:r>
            <a:r>
              <a:rPr lang="en-US" altLang="ko-KR" sz="2200" b="1" dirty="0"/>
              <a:t>: </a:t>
            </a:r>
            <a:r>
              <a:rPr lang="ko-KR" altLang="en-US" sz="2200" b="1" dirty="0"/>
              <a:t>가중치 매개변수에 대한 손실 함수의 </a:t>
            </a:r>
            <a:r>
              <a:rPr lang="ko-KR" altLang="en-US" sz="2200" b="1" dirty="0" smtClean="0"/>
              <a:t>기울기</a:t>
            </a:r>
            <a:endParaRPr lang="ko-KR" altLang="en-US" sz="2200" b="1" dirty="0"/>
          </a:p>
          <a:p>
            <a:pPr lvl="2" fontAlgn="base"/>
            <a:r>
              <a:rPr lang="ko-KR" altLang="en-US" sz="1900" dirty="0"/>
              <a:t> </a:t>
            </a:r>
            <a:r>
              <a:rPr lang="ko-KR" altLang="en-US" sz="1900" dirty="0" smtClean="0"/>
              <a:t>     </a:t>
            </a:r>
            <a:r>
              <a:rPr lang="ko-KR" altLang="en-US" sz="1900" dirty="0" smtClean="0"/>
              <a:t>의 </a:t>
            </a:r>
            <a:r>
              <a:rPr lang="ko-KR" altLang="en-US" sz="1900" dirty="0"/>
              <a:t>각 원소는 각각의 원소에 관한 편미분</a:t>
            </a:r>
          </a:p>
          <a:p>
            <a:pPr lvl="3" fontAlgn="base"/>
            <a:r>
              <a:rPr lang="en-US" altLang="ko-KR" sz="1700" dirty="0"/>
              <a:t>1</a:t>
            </a:r>
            <a:r>
              <a:rPr lang="ko-KR" altLang="en-US" sz="1700" dirty="0"/>
              <a:t>행 </a:t>
            </a:r>
            <a:r>
              <a:rPr lang="en-US" altLang="ko-KR" sz="1700" dirty="0"/>
              <a:t>1</a:t>
            </a:r>
            <a:r>
              <a:rPr lang="ko-KR" altLang="en-US" sz="1700" dirty="0"/>
              <a:t>번째 원소인 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      </a:t>
            </a:r>
            <a:r>
              <a:rPr lang="ko-KR" altLang="en-US" sz="1700" dirty="0" smtClean="0"/>
              <a:t>은         을 </a:t>
            </a:r>
            <a:r>
              <a:rPr lang="ko-KR" altLang="en-US" sz="1700" dirty="0"/>
              <a:t>조금 변경했을 때 </a:t>
            </a:r>
            <a:r>
              <a:rPr lang="ko-KR" altLang="en-US" sz="1700" dirty="0" smtClean="0"/>
              <a:t>손실 함수 </a:t>
            </a:r>
            <a:r>
              <a:rPr lang="en-US" altLang="ko-KR" sz="1700" dirty="0" smtClean="0"/>
              <a:t>L</a:t>
            </a:r>
            <a:r>
              <a:rPr lang="ko-KR" altLang="en-US" sz="1700" dirty="0" smtClean="0"/>
              <a:t>이 얼마나 변화하느냐를 나타냄 </a:t>
            </a:r>
            <a:endParaRPr lang="en-US" altLang="ko-KR" sz="1700" dirty="0" smtClean="0"/>
          </a:p>
          <a:p>
            <a:pPr marL="1371600" lvl="3" indent="0" fontAlgn="base">
              <a:buNone/>
            </a:pPr>
            <a:r>
              <a:rPr lang="en-US" altLang="ko-KR" sz="1700" dirty="0" smtClean="0"/>
              <a:t>-</a:t>
            </a:r>
            <a:r>
              <a:rPr lang="ko-KR" altLang="en-US" sz="1700" dirty="0" smtClean="0"/>
              <a:t> </a:t>
            </a:r>
            <a:r>
              <a:rPr lang="ko-KR" altLang="en-US" sz="1900" b="1" dirty="0" smtClean="0"/>
              <a:t>중요한 점</a:t>
            </a:r>
            <a:r>
              <a:rPr lang="en-US" altLang="ko-KR" sz="1900" b="1" dirty="0" smtClean="0"/>
              <a:t>)</a:t>
            </a:r>
            <a:r>
              <a:rPr lang="ko-KR" altLang="en-US" sz="1900" b="1" dirty="0" smtClean="0"/>
              <a:t>        의 </a:t>
            </a:r>
            <a:r>
              <a:rPr lang="en-US" altLang="ko-KR" sz="1900" b="1" dirty="0" smtClean="0"/>
              <a:t>shape</a:t>
            </a:r>
            <a:r>
              <a:rPr lang="ko-KR" altLang="en-US" sz="1900" b="1" dirty="0" smtClean="0"/>
              <a:t>이 </a:t>
            </a:r>
            <a:r>
              <a:rPr lang="en-US" altLang="ko-KR" sz="1900" b="1" dirty="0" smtClean="0"/>
              <a:t>W</a:t>
            </a:r>
            <a:r>
              <a:rPr lang="ko-KR" altLang="en-US" sz="1900" b="1" dirty="0" smtClean="0"/>
              <a:t>와 같다는 점</a:t>
            </a:r>
          </a:p>
          <a:p>
            <a:pPr lvl="1" fontAlgn="base"/>
            <a:r>
              <a:rPr lang="en-US" altLang="ko-KR" sz="2200" dirty="0" smtClean="0"/>
              <a:t>Code</a:t>
            </a:r>
            <a:r>
              <a:rPr lang="ko-KR" altLang="en-US" sz="2200" dirty="0" smtClean="0"/>
              <a:t> 설명</a:t>
            </a:r>
            <a:endParaRPr lang="ko-KR" altLang="en-US" sz="2200" dirty="0"/>
          </a:p>
          <a:p>
            <a:pPr lvl="2" fontAlgn="base"/>
            <a:r>
              <a:rPr lang="en-US" altLang="ko-KR" sz="1700" dirty="0" err="1"/>
              <a:t>simpleNet</a:t>
            </a:r>
            <a:r>
              <a:rPr lang="en-US" altLang="ko-KR" sz="1700" dirty="0"/>
              <a:t> </a:t>
            </a:r>
            <a:r>
              <a:rPr lang="ko-KR" altLang="en-US" sz="1700" dirty="0"/>
              <a:t>클래스는 </a:t>
            </a:r>
            <a:r>
              <a:rPr lang="en-US" altLang="ko-KR" sz="1700" dirty="0"/>
              <a:t>2X3</a:t>
            </a:r>
            <a:r>
              <a:rPr lang="ko-KR" altLang="en-US" sz="1700" dirty="0"/>
              <a:t>인 가중치 매개변수 하나를 인스턴스 변수로 초기화</a:t>
            </a:r>
          </a:p>
          <a:p>
            <a:pPr lvl="2" fontAlgn="base"/>
            <a:r>
              <a:rPr lang="ko-KR" altLang="en-US" sz="1700" dirty="0"/>
              <a:t>예측을 수행하는 </a:t>
            </a:r>
            <a:r>
              <a:rPr lang="en-US" altLang="ko-KR" sz="1700" dirty="0"/>
              <a:t>predict(x)</a:t>
            </a:r>
          </a:p>
          <a:p>
            <a:pPr lvl="2" fontAlgn="base"/>
            <a:r>
              <a:rPr lang="ko-KR" altLang="en-US" sz="1700" dirty="0"/>
              <a:t>손실함수의 값을 구하는 </a:t>
            </a:r>
            <a:r>
              <a:rPr lang="en-US" altLang="ko-KR" sz="1700" dirty="0"/>
              <a:t>loss(x, t)</a:t>
            </a:r>
          </a:p>
          <a:p>
            <a:pPr lvl="3" fontAlgn="base"/>
            <a:r>
              <a:rPr lang="en-US" altLang="ko-KR" sz="1300" dirty="0"/>
              <a:t>x</a:t>
            </a:r>
            <a:r>
              <a:rPr lang="ko-KR" altLang="en-US" sz="1300" dirty="0"/>
              <a:t>는 입력 데이터</a:t>
            </a:r>
            <a:r>
              <a:rPr lang="en-US" altLang="ko-KR" sz="1300" dirty="0"/>
              <a:t>, t</a:t>
            </a:r>
            <a:r>
              <a:rPr lang="ko-KR" altLang="en-US" sz="1300" dirty="0"/>
              <a:t>는 정답레이블</a:t>
            </a:r>
          </a:p>
          <a:p>
            <a:pPr lvl="2" fontAlgn="base"/>
            <a:r>
              <a:rPr lang="en-US" altLang="ko-KR" sz="1700" dirty="0" err="1"/>
              <a:t>numerical_gradient</a:t>
            </a:r>
            <a:r>
              <a:rPr lang="en-US" altLang="ko-KR" sz="1700" dirty="0"/>
              <a:t>(f, x)</a:t>
            </a:r>
            <a:r>
              <a:rPr lang="ko-KR" altLang="en-US" sz="1700" dirty="0"/>
              <a:t>를 써서 기울기 구함</a:t>
            </a:r>
          </a:p>
          <a:p>
            <a:pPr lvl="3" fontAlgn="base"/>
            <a:r>
              <a:rPr lang="en-US" altLang="ko-KR" sz="1300" dirty="0"/>
              <a:t>f(W)</a:t>
            </a:r>
            <a:r>
              <a:rPr lang="ko-KR" altLang="en-US" sz="1300" dirty="0"/>
              <a:t>함수의 인수  </a:t>
            </a:r>
            <a:r>
              <a:rPr lang="en-US" altLang="ko-KR" sz="1300" dirty="0"/>
              <a:t>W </a:t>
            </a:r>
            <a:r>
              <a:rPr lang="ko-KR" altLang="en-US" sz="1300" dirty="0"/>
              <a:t>는 더미로 만든것 → 일관성을 위해</a:t>
            </a:r>
            <a:r>
              <a:rPr lang="en-US" altLang="ko-KR" sz="1300" dirty="0" smtClean="0"/>
              <a:t>f(W</a:t>
            </a:r>
            <a:r>
              <a:rPr lang="en-US" altLang="ko-KR" sz="1300" dirty="0"/>
              <a:t>) </a:t>
            </a:r>
            <a:r>
              <a:rPr lang="ko-KR" altLang="en-US" sz="1300" dirty="0"/>
              <a:t>를 정의</a:t>
            </a:r>
          </a:p>
          <a:p>
            <a:pPr lvl="2" fontAlgn="base"/>
            <a:r>
              <a:rPr lang="en-US" altLang="ko-KR" sz="1700" dirty="0" err="1"/>
              <a:t>dw</a:t>
            </a:r>
            <a:r>
              <a:rPr lang="ko-KR" altLang="en-US" sz="1700" dirty="0"/>
              <a:t>는 </a:t>
            </a:r>
            <a:r>
              <a:rPr lang="en-US" altLang="ko-KR" sz="1700" dirty="0" err="1"/>
              <a:t>numerical_gradient</a:t>
            </a:r>
            <a:r>
              <a:rPr lang="en-US" altLang="ko-KR" sz="1700" dirty="0"/>
              <a:t>(f, </a:t>
            </a:r>
            <a:r>
              <a:rPr lang="en-US" altLang="ko-KR" sz="1700" dirty="0" err="1"/>
              <a:t>net.W</a:t>
            </a:r>
            <a:r>
              <a:rPr lang="en-US" altLang="ko-KR" sz="1700" dirty="0"/>
              <a:t>)</a:t>
            </a:r>
            <a:r>
              <a:rPr lang="ko-KR" altLang="en-US" sz="1700" dirty="0"/>
              <a:t>의 결과로 </a:t>
            </a:r>
            <a:r>
              <a:rPr lang="en-US" altLang="ko-KR" sz="1700" dirty="0"/>
              <a:t>shape</a:t>
            </a:r>
            <a:r>
              <a:rPr lang="ko-KR" altLang="en-US" sz="1700" dirty="0"/>
              <a:t>은 </a:t>
            </a:r>
            <a:r>
              <a:rPr lang="en-US" altLang="ko-KR" sz="1700" dirty="0"/>
              <a:t>2X3</a:t>
            </a:r>
            <a:r>
              <a:rPr lang="ko-KR" altLang="en-US" sz="1700" dirty="0"/>
              <a:t>의 </a:t>
            </a:r>
            <a:r>
              <a:rPr lang="en-US" altLang="ko-KR" sz="1700" dirty="0"/>
              <a:t>2</a:t>
            </a:r>
            <a:r>
              <a:rPr lang="ko-KR" altLang="en-US" sz="1700" dirty="0"/>
              <a:t>차원 배열</a:t>
            </a:r>
          </a:p>
          <a:p>
            <a:pPr lvl="3" fontAlgn="base"/>
            <a:r>
              <a:rPr lang="ko-KR" altLang="en-US" sz="1300" dirty="0"/>
              <a:t>예</a:t>
            </a:r>
            <a:r>
              <a:rPr lang="en-US" altLang="ko-KR" sz="1300" dirty="0"/>
              <a:t>)W</a:t>
            </a:r>
            <a:r>
              <a:rPr lang="ko-KR" altLang="en-US" sz="1300" dirty="0"/>
              <a:t>는 </a:t>
            </a:r>
            <a:r>
              <a:rPr lang="en-US" altLang="ko-KR" sz="1300" dirty="0"/>
              <a:t>W11</a:t>
            </a:r>
            <a:r>
              <a:rPr lang="ko-KR" altLang="en-US" sz="1300" dirty="0"/>
              <a:t>이 대략 </a:t>
            </a:r>
            <a:r>
              <a:rPr lang="en-US" altLang="ko-KR" sz="1300" dirty="0"/>
              <a:t>0.2, w11</a:t>
            </a:r>
            <a:r>
              <a:rPr lang="ko-KR" altLang="en-US" sz="1300" dirty="0"/>
              <a:t>을 </a:t>
            </a:r>
            <a:r>
              <a:rPr lang="en-US" altLang="ko-KR" sz="1300" dirty="0"/>
              <a:t>h</a:t>
            </a:r>
            <a:r>
              <a:rPr lang="ko-KR" altLang="en-US" sz="1300" dirty="0"/>
              <a:t>만큼 늘리면 손실 함수의 값은 </a:t>
            </a:r>
            <a:r>
              <a:rPr lang="en-US" altLang="ko-KR" sz="1300" dirty="0"/>
              <a:t>0.2h</a:t>
            </a:r>
            <a:r>
              <a:rPr lang="ko-KR" altLang="en-US" sz="1300" dirty="0"/>
              <a:t>만큼 증가한다</a:t>
            </a:r>
            <a:r>
              <a:rPr lang="en-US" altLang="ko-KR" sz="1300" dirty="0"/>
              <a:t>/ w32</a:t>
            </a:r>
            <a:r>
              <a:rPr lang="ko-KR" altLang="en-US" sz="1300" dirty="0"/>
              <a:t>는 대략 </a:t>
            </a:r>
            <a:r>
              <a:rPr lang="en-US" altLang="ko-KR" sz="1300" dirty="0"/>
              <a:t>-0.5</a:t>
            </a:r>
            <a:r>
              <a:rPr lang="ko-KR" altLang="en-US" sz="1300" dirty="0"/>
              <a:t>이니</a:t>
            </a:r>
            <a:r>
              <a:rPr lang="en-US" altLang="ko-KR" sz="1300" dirty="0"/>
              <a:t>, w32</a:t>
            </a:r>
            <a:r>
              <a:rPr lang="ko-KR" altLang="en-US" sz="1300" dirty="0"/>
              <a:t>를 </a:t>
            </a:r>
            <a:r>
              <a:rPr lang="en-US" altLang="ko-KR" sz="1300" dirty="0"/>
              <a:t>h</a:t>
            </a:r>
            <a:r>
              <a:rPr lang="ko-KR" altLang="en-US" sz="1300" dirty="0"/>
              <a:t>만큼 늘리면 손실 함수의 값은 </a:t>
            </a:r>
            <a:r>
              <a:rPr lang="en-US" altLang="ko-KR" sz="1300" dirty="0"/>
              <a:t>0.5h</a:t>
            </a:r>
            <a:r>
              <a:rPr lang="ko-KR" altLang="en-US" sz="1300" dirty="0"/>
              <a:t>만큼 감소하는 것 → 손실 함수를 줄인다는 관점에서 </a:t>
            </a:r>
            <a:r>
              <a:rPr lang="en-US" altLang="ko-KR" sz="1300" dirty="0"/>
              <a:t>w32</a:t>
            </a:r>
            <a:r>
              <a:rPr lang="ko-KR" altLang="en-US" sz="1300" dirty="0"/>
              <a:t>는 양의 방향으로 갱신하고 </a:t>
            </a:r>
            <a:r>
              <a:rPr lang="en-US" altLang="ko-KR" sz="1300" dirty="0"/>
              <a:t>w11</a:t>
            </a:r>
            <a:r>
              <a:rPr lang="ko-KR" altLang="en-US" sz="1300" dirty="0"/>
              <a:t>은 음의 방향으로 갱신해야 </a:t>
            </a:r>
            <a:r>
              <a:rPr lang="ko-KR" altLang="en-US" sz="1300" dirty="0" smtClean="0"/>
              <a:t>함</a:t>
            </a:r>
            <a:endParaRPr lang="en-US" altLang="ko-KR" sz="1300" dirty="0" smtClean="0"/>
          </a:p>
        </p:txBody>
      </p:sp>
      <p:pic>
        <p:nvPicPr>
          <p:cNvPr id="15362" name="Picture 2" descr="사법 기울기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114" y="3491116"/>
            <a:ext cx="2752652" cy="181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40" y="2527300"/>
            <a:ext cx="495300" cy="419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33" y="2854960"/>
            <a:ext cx="406400" cy="381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807" y="2867660"/>
            <a:ext cx="495300" cy="3683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48" y="3134360"/>
            <a:ext cx="495300" cy="419100"/>
          </a:xfrm>
          <a:prstGeom prst="rect">
            <a:avLst/>
          </a:prstGeom>
        </p:spPr>
      </p:pic>
      <p:sp>
        <p:nvSpPr>
          <p:cNvPr id="11" name="텍스트 상자 10"/>
          <p:cNvSpPr txBox="1"/>
          <p:nvPr/>
        </p:nvSpPr>
        <p:spPr>
          <a:xfrm>
            <a:off x="8117634" y="6245810"/>
            <a:ext cx="38838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/>
              <a:t>numerical_gradient.ipynb</a:t>
            </a:r>
            <a:endParaRPr kumimoji="1" lang="ko-KR" altLang="en-US" sz="1600" b="1" dirty="0"/>
          </a:p>
        </p:txBody>
      </p:sp>
      <p:sp>
        <p:nvSpPr>
          <p:cNvPr id="12" name="텍스트 상자 11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smtClean="0"/>
              <a:t>Chapter </a:t>
            </a:r>
            <a:r>
              <a:rPr kumimoji="1" lang="en-US" altLang="ko-KR" sz="1600" b="1" smtClean="0"/>
              <a:t>4.</a:t>
            </a:r>
            <a:r>
              <a:rPr kumimoji="1" lang="ko-KR" altLang="en-US" sz="1600" b="1" dirty="0" smtClean="0"/>
              <a:t> 신경망 학습</a:t>
            </a:r>
            <a:endParaRPr kumimoji="1" lang="ko-KR" altLang="en-US" sz="1600" b="1" dirty="0"/>
          </a:p>
        </p:txBody>
      </p:sp>
      <p:sp>
        <p:nvSpPr>
          <p:cNvPr id="13" name="해 12"/>
          <p:cNvSpPr/>
          <p:nvPr/>
        </p:nvSpPr>
        <p:spPr>
          <a:xfrm>
            <a:off x="7192538" y="125455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34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 smtClean="0"/>
              <a:t>5.</a:t>
            </a:r>
            <a:r>
              <a:rPr kumimoji="1" lang="ko-KR" altLang="en-US" dirty="0" smtClean="0"/>
              <a:t> 학습 알고리즘 구현하기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149" y="1839912"/>
            <a:ext cx="11404446" cy="4575175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ko-KR" altLang="en-US" b="1" dirty="0"/>
              <a:t>학습 알고리즘 구현하기 </a:t>
            </a:r>
          </a:p>
          <a:p>
            <a:pPr lvl="1" fontAlgn="base"/>
            <a:r>
              <a:rPr lang="ko-KR" altLang="en-US" b="1" dirty="0"/>
              <a:t>신경망 학습의 절차</a:t>
            </a:r>
          </a:p>
          <a:p>
            <a:pPr lvl="2" fontAlgn="base"/>
            <a:r>
              <a:rPr lang="ko-KR" altLang="en-US" b="1" dirty="0"/>
              <a:t>전제</a:t>
            </a:r>
          </a:p>
          <a:p>
            <a:pPr lvl="3" fontAlgn="base"/>
            <a:r>
              <a:rPr lang="ko-KR" altLang="en-US" b="1" dirty="0"/>
              <a:t>신경망에는 적응 가능한 가중치와 편향이 있고</a:t>
            </a:r>
            <a:r>
              <a:rPr lang="en-US" altLang="ko-KR" b="1" dirty="0"/>
              <a:t>, </a:t>
            </a:r>
            <a:r>
              <a:rPr lang="ko-KR" altLang="en-US" b="1" dirty="0"/>
              <a:t>이 가중치와 편향을 훈련 데이터에 적응하도록 조정하는 과정을 ‘학습’이라 함</a:t>
            </a:r>
            <a:r>
              <a:rPr lang="en-US" altLang="ko-KR" b="1" dirty="0"/>
              <a:t>. </a:t>
            </a:r>
            <a:r>
              <a:rPr lang="ko-KR" altLang="en-US" b="1" dirty="0"/>
              <a:t>신경망 학습의 </a:t>
            </a:r>
            <a:r>
              <a:rPr lang="en-US" altLang="ko-KR" b="1" dirty="0"/>
              <a:t>4</a:t>
            </a:r>
            <a:r>
              <a:rPr lang="ko-KR" altLang="en-US" b="1" dirty="0"/>
              <a:t>단계로 수행</a:t>
            </a:r>
          </a:p>
          <a:p>
            <a:pPr lvl="2" fontAlgn="base"/>
            <a:r>
              <a:rPr lang="en-US" altLang="ko-KR" b="1" dirty="0"/>
              <a:t>1</a:t>
            </a:r>
            <a:r>
              <a:rPr lang="ko-KR" altLang="en-US" b="1" dirty="0"/>
              <a:t>단계 </a:t>
            </a:r>
            <a:r>
              <a:rPr lang="en-US" altLang="ko-KR" b="1" dirty="0"/>
              <a:t>- </a:t>
            </a:r>
            <a:r>
              <a:rPr lang="ko-KR" altLang="en-US" b="1" dirty="0"/>
              <a:t>미니배치</a:t>
            </a:r>
          </a:p>
          <a:p>
            <a:pPr lvl="3" fontAlgn="base"/>
            <a:r>
              <a:rPr lang="ko-KR" altLang="en-US" b="1" dirty="0"/>
              <a:t>훈련 데이터 중 일부를 무작위로 가져옴</a:t>
            </a:r>
            <a:r>
              <a:rPr lang="en-US" altLang="ko-KR" b="1" dirty="0"/>
              <a:t>. </a:t>
            </a:r>
            <a:r>
              <a:rPr lang="ko-KR" altLang="en-US" b="1" dirty="0"/>
              <a:t>이렇게 선별한 데이터를 미니배치라 하며</a:t>
            </a:r>
            <a:r>
              <a:rPr lang="en-US" altLang="ko-KR" b="1" dirty="0"/>
              <a:t>, </a:t>
            </a:r>
            <a:r>
              <a:rPr lang="ko-KR" altLang="en-US" b="1" dirty="0"/>
              <a:t>그 미니배치의 손실 함수 값을 줄이는 것이 목표</a:t>
            </a:r>
          </a:p>
          <a:p>
            <a:pPr lvl="2" fontAlgn="base"/>
            <a:r>
              <a:rPr lang="en-US" altLang="ko-KR" b="1" dirty="0"/>
              <a:t>2</a:t>
            </a:r>
            <a:r>
              <a:rPr lang="ko-KR" altLang="en-US" b="1" dirty="0"/>
              <a:t>단계 </a:t>
            </a:r>
            <a:r>
              <a:rPr lang="en-US" altLang="ko-KR" b="1" dirty="0"/>
              <a:t>- </a:t>
            </a:r>
            <a:r>
              <a:rPr lang="ko-KR" altLang="en-US" b="1" dirty="0"/>
              <a:t>기울기 산출</a:t>
            </a:r>
          </a:p>
          <a:p>
            <a:pPr lvl="3" fontAlgn="base"/>
            <a:r>
              <a:rPr lang="ko-KR" altLang="en-US" b="1" dirty="0"/>
              <a:t>미니배치의 손실 함수 값을 줄이기 위해 각 가중치 매개변수의 기울기를 구함</a:t>
            </a:r>
            <a:r>
              <a:rPr lang="en-US" altLang="ko-KR" b="1" dirty="0"/>
              <a:t>. </a:t>
            </a:r>
            <a:r>
              <a:rPr lang="ko-KR" altLang="en-US" b="1" dirty="0"/>
              <a:t>기울기는 손실 함수의 값을 가장 작게 하는 방향을 제시</a:t>
            </a:r>
          </a:p>
          <a:p>
            <a:pPr lvl="2" fontAlgn="base"/>
            <a:r>
              <a:rPr lang="en-US" altLang="ko-KR" b="1" dirty="0"/>
              <a:t>3</a:t>
            </a:r>
            <a:r>
              <a:rPr lang="ko-KR" altLang="en-US" b="1" dirty="0"/>
              <a:t>단계 </a:t>
            </a:r>
            <a:r>
              <a:rPr lang="en-US" altLang="ko-KR" b="1" dirty="0"/>
              <a:t>- </a:t>
            </a:r>
            <a:r>
              <a:rPr lang="ko-KR" altLang="en-US" b="1" dirty="0"/>
              <a:t>매개변수 갱신</a:t>
            </a:r>
          </a:p>
          <a:p>
            <a:pPr lvl="3" fontAlgn="base"/>
            <a:r>
              <a:rPr lang="ko-KR" altLang="en-US" b="1" dirty="0"/>
              <a:t>가중치 매개변수를 기울기 방향으로 조금 갱신</a:t>
            </a:r>
          </a:p>
          <a:p>
            <a:pPr lvl="2" fontAlgn="base"/>
            <a:r>
              <a:rPr lang="en-US" altLang="ko-KR" b="1" dirty="0"/>
              <a:t>4</a:t>
            </a:r>
            <a:r>
              <a:rPr lang="ko-KR" altLang="en-US" b="1" dirty="0"/>
              <a:t>단계 </a:t>
            </a:r>
            <a:r>
              <a:rPr lang="en-US" altLang="ko-KR" b="1" dirty="0"/>
              <a:t>- </a:t>
            </a:r>
            <a:r>
              <a:rPr lang="ko-KR" altLang="en-US" b="1" dirty="0"/>
              <a:t>반복</a:t>
            </a:r>
          </a:p>
          <a:p>
            <a:pPr lvl="3" fontAlgn="base"/>
            <a:r>
              <a:rPr lang="en-US" altLang="ko-KR" b="1" dirty="0"/>
              <a:t>1~3 </a:t>
            </a:r>
            <a:r>
              <a:rPr lang="ko-KR" altLang="en-US" b="1" dirty="0"/>
              <a:t>단계를 반복</a:t>
            </a:r>
          </a:p>
          <a:p>
            <a:pPr marL="0" indent="0" fontAlgn="base">
              <a:buNone/>
            </a:pPr>
            <a:r>
              <a:rPr lang="ko-KR" altLang="en-US" sz="2400" b="1" dirty="0"/>
              <a:t>→ 신경망 학습 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경사 하강법으로 매개변수를 갱신하는 방법이며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이 때 데이터를 미니배치로 무작위로 선정하기 때문에 확률적 경사 하강법</a:t>
            </a:r>
            <a:r>
              <a:rPr lang="en-US" altLang="ko-KR" sz="2400" b="1" dirty="0"/>
              <a:t>(SGD -Stochastic Gradient Descent)</a:t>
            </a:r>
          </a:p>
          <a:p>
            <a:pPr lvl="1" fontAlgn="base"/>
            <a:endParaRPr lang="ko-KR" altLang="en-US" sz="2100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smtClean="0"/>
              <a:t>Chapter </a:t>
            </a:r>
            <a:r>
              <a:rPr kumimoji="1" lang="en-US" altLang="ko-KR" sz="1600" b="1" smtClean="0"/>
              <a:t>4.</a:t>
            </a:r>
            <a:r>
              <a:rPr kumimoji="1" lang="ko-KR" altLang="en-US" sz="1600" b="1" dirty="0" smtClean="0"/>
              <a:t> 신경망 학습</a:t>
            </a:r>
            <a:endParaRPr kumimoji="1" lang="ko-KR" altLang="en-US" sz="1600" b="1" dirty="0"/>
          </a:p>
        </p:txBody>
      </p:sp>
      <p:sp>
        <p:nvSpPr>
          <p:cNvPr id="8" name="해 7"/>
          <p:cNvSpPr/>
          <p:nvPr/>
        </p:nvSpPr>
        <p:spPr>
          <a:xfrm>
            <a:off x="7192538" y="125455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8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 smtClean="0"/>
              <a:t>5.</a:t>
            </a:r>
            <a:r>
              <a:rPr kumimoji="1" lang="ko-KR" altLang="en-US" dirty="0" smtClean="0"/>
              <a:t> 학습 알고리즘 구현하기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149" y="1839912"/>
            <a:ext cx="10635012" cy="4575175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400" b="1" dirty="0" smtClean="0"/>
              <a:t>2</a:t>
            </a:r>
            <a:r>
              <a:rPr lang="ko-KR" altLang="en-US" sz="2400" b="1" dirty="0"/>
              <a:t>층 신경망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은닉층이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개인 네트워크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클래스 구현하기</a:t>
            </a:r>
          </a:p>
          <a:p>
            <a:pPr lvl="1" fontAlgn="base"/>
            <a:r>
              <a:rPr lang="ko-KR" altLang="en-US" sz="1800" dirty="0"/>
              <a:t>코드로 설명하기</a:t>
            </a:r>
            <a:r>
              <a:rPr lang="en-US" altLang="ko-KR" sz="1800" dirty="0"/>
              <a:t>!</a:t>
            </a:r>
          </a:p>
          <a:p>
            <a:pPr lvl="2" fontAlgn="base"/>
            <a:r>
              <a:rPr lang="en-US" altLang="ko-KR" sz="1600" dirty="0" err="1"/>
              <a:t>params</a:t>
            </a:r>
            <a:r>
              <a:rPr lang="en-US" altLang="ko-KR" sz="1600" dirty="0"/>
              <a:t> </a:t>
            </a:r>
            <a:r>
              <a:rPr lang="ko-KR" altLang="en-US" sz="1600" dirty="0"/>
              <a:t>변수에 이 신경망에 필요한 매개변수가 모두 저장됨 →  </a:t>
            </a:r>
            <a:r>
              <a:rPr lang="en-US" altLang="ko-KR" sz="1600" dirty="0" err="1"/>
              <a:t>params</a:t>
            </a:r>
            <a:r>
              <a:rPr lang="en-US" altLang="ko-KR" sz="1600" dirty="0"/>
              <a:t> </a:t>
            </a:r>
            <a:r>
              <a:rPr lang="ko-KR" altLang="en-US" sz="1600" dirty="0"/>
              <a:t>변수에 저장된 가중치 매개변수가 예측 처리</a:t>
            </a:r>
            <a:r>
              <a:rPr lang="en-US" altLang="ko-KR" sz="1600" dirty="0"/>
              <a:t>(</a:t>
            </a:r>
            <a:r>
              <a:rPr lang="ko-KR" altLang="en-US" sz="1600" dirty="0"/>
              <a:t>순방향 처리</a:t>
            </a:r>
            <a:r>
              <a:rPr lang="en-US" altLang="ko-KR" sz="1600" dirty="0"/>
              <a:t>)</a:t>
            </a:r>
            <a:r>
              <a:rPr lang="ko-KR" altLang="en-US" sz="1600" dirty="0"/>
              <a:t>에서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2" fontAlgn="base"/>
            <a:endParaRPr lang="ko-KR" altLang="en-US" sz="1600" dirty="0"/>
          </a:p>
          <a:p>
            <a:pPr lvl="2" fontAlgn="base"/>
            <a:r>
              <a:rPr lang="en-US" altLang="ko-KR" sz="1600" dirty="0"/>
              <a:t>grads </a:t>
            </a:r>
            <a:r>
              <a:rPr lang="ko-KR" altLang="en-US" sz="1600" dirty="0"/>
              <a:t>변수에는 </a:t>
            </a:r>
            <a:r>
              <a:rPr lang="en-US" altLang="ko-KR" sz="1600" dirty="0" err="1"/>
              <a:t>params</a:t>
            </a:r>
            <a:r>
              <a:rPr lang="ko-KR" altLang="en-US" sz="1600" dirty="0"/>
              <a:t>변수에 대응하는 각 매개변수 기울기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  <a:p>
            <a:pPr lvl="2" fontAlgn="base"/>
            <a:endParaRPr lang="ko-KR" altLang="en-US" sz="1600" dirty="0"/>
          </a:p>
          <a:p>
            <a:pPr lvl="2" fontAlgn="base"/>
            <a:r>
              <a:rPr lang="ko-KR" altLang="en-US" sz="1600" dirty="0"/>
              <a:t>초기화 매서드에서 가중치 매개변수를 무엇으로 설정하느냐가 중요</a:t>
            </a:r>
            <a:r>
              <a:rPr lang="en-US" altLang="ko-KR" sz="1600" dirty="0"/>
              <a:t>!</a:t>
            </a:r>
          </a:p>
          <a:p>
            <a:pPr lvl="3" fontAlgn="base"/>
            <a:r>
              <a:rPr lang="ko-KR" altLang="en-US" sz="1400" dirty="0"/>
              <a:t>당장은 정규분포를 따르는 난수로</a:t>
            </a:r>
            <a:r>
              <a:rPr lang="en-US" altLang="ko-KR" sz="1400" dirty="0"/>
              <a:t>, </a:t>
            </a:r>
            <a:r>
              <a:rPr lang="ko-KR" altLang="en-US" sz="1400" dirty="0"/>
              <a:t>편향은 </a:t>
            </a:r>
            <a:r>
              <a:rPr lang="en-US" altLang="ko-KR" sz="1400" dirty="0"/>
              <a:t>0</a:t>
            </a:r>
            <a:r>
              <a:rPr lang="ko-KR" altLang="en-US" sz="1400" dirty="0"/>
              <a:t>으로 초기화→ 추후 </a:t>
            </a:r>
            <a:r>
              <a:rPr lang="ko-KR" altLang="en-US" sz="1400" dirty="0" smtClean="0"/>
              <a:t>설명</a:t>
            </a:r>
            <a:endParaRPr lang="en-US" altLang="ko-KR" sz="1400" dirty="0" smtClean="0"/>
          </a:p>
          <a:p>
            <a:pPr lvl="3" fontAlgn="base"/>
            <a:endParaRPr lang="ko-KR" altLang="en-US" sz="1400" dirty="0"/>
          </a:p>
          <a:p>
            <a:pPr lvl="2" fontAlgn="base"/>
            <a:r>
              <a:rPr lang="en-US" altLang="ko-KR" sz="1600" dirty="0"/>
              <a:t>loss(self, x, t) </a:t>
            </a:r>
            <a:r>
              <a:rPr lang="ko-KR" altLang="en-US" sz="1600" dirty="0"/>
              <a:t>함수는 손실 함수의 값을 계산하는 메서드</a:t>
            </a:r>
          </a:p>
          <a:p>
            <a:pPr lvl="3" fontAlgn="base"/>
            <a:r>
              <a:rPr lang="en-US" altLang="ko-KR" sz="1400" dirty="0"/>
              <a:t>predict()</a:t>
            </a:r>
            <a:r>
              <a:rPr lang="ko-KR" altLang="en-US" sz="1400" dirty="0"/>
              <a:t>의 결과와 정답 레이블을 바탕으로 교차 엔트로피 오차를 구하도록 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pPr lvl="3" fontAlgn="base"/>
            <a:endParaRPr lang="ko-KR" altLang="en-US" sz="1400" dirty="0"/>
          </a:p>
          <a:p>
            <a:pPr lvl="2" fontAlgn="base"/>
            <a:r>
              <a:rPr lang="en-US" altLang="ko-KR" sz="1600" dirty="0" err="1"/>
              <a:t>numerical_gradient</a:t>
            </a:r>
            <a:r>
              <a:rPr lang="en-US" altLang="ko-KR" sz="1600" dirty="0"/>
              <a:t>(self, x, t ) → </a:t>
            </a:r>
            <a:r>
              <a:rPr lang="ko-KR" altLang="en-US" sz="1600" dirty="0"/>
              <a:t>기울기 계산을 고속으로 수행하는 것인 오차역전파법</a:t>
            </a:r>
            <a:r>
              <a:rPr lang="en-US" altLang="ko-KR" sz="1600" dirty="0"/>
              <a:t>! gradient(self, x, t)</a:t>
            </a:r>
            <a:r>
              <a:rPr lang="ko-KR" altLang="en-US" sz="1600" dirty="0"/>
              <a:t>를 쓰는 것이 더 빠름</a:t>
            </a:r>
            <a:r>
              <a:rPr lang="en-US" altLang="ko-KR" sz="1600" dirty="0"/>
              <a:t>(</a:t>
            </a:r>
            <a:r>
              <a:rPr lang="ko-KR" altLang="en-US" sz="1600" dirty="0"/>
              <a:t>오차역전파법</a:t>
            </a:r>
            <a:r>
              <a:rPr lang="en-US" altLang="ko-KR" sz="1600" dirty="0"/>
              <a:t>)</a:t>
            </a:r>
          </a:p>
          <a:p>
            <a:pPr lvl="1" fontAlgn="base"/>
            <a:endParaRPr lang="ko-KR" altLang="en-US" sz="20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8117634" y="6245810"/>
            <a:ext cx="38838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/>
              <a:t>numerical_gradient.ipynb</a:t>
            </a:r>
            <a:endParaRPr kumimoji="1" lang="ko-KR" altLang="en-US" sz="1600" b="1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smtClean="0"/>
              <a:t>Chapter </a:t>
            </a:r>
            <a:r>
              <a:rPr kumimoji="1" lang="en-US" altLang="ko-KR" sz="1600" b="1" smtClean="0"/>
              <a:t>4.</a:t>
            </a:r>
            <a:r>
              <a:rPr kumimoji="1" lang="ko-KR" altLang="en-US" sz="1600" b="1" dirty="0" smtClean="0"/>
              <a:t> 신경망 학습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2737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 smtClean="0"/>
              <a:t>5.</a:t>
            </a:r>
            <a:r>
              <a:rPr kumimoji="1" lang="ko-KR" altLang="en-US" dirty="0" smtClean="0"/>
              <a:t> 학습 알고리즘 구현하기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148" y="1839912"/>
            <a:ext cx="11327131" cy="4575175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400" b="1" dirty="0" smtClean="0"/>
              <a:t>미니배치 </a:t>
            </a:r>
            <a:r>
              <a:rPr lang="ko-KR" altLang="en-US" sz="2400" b="1" dirty="0"/>
              <a:t>학습 구현하기</a:t>
            </a:r>
          </a:p>
          <a:p>
            <a:pPr lvl="1" fontAlgn="base"/>
            <a:r>
              <a:rPr lang="ko-KR" altLang="en-US" sz="1800" dirty="0"/>
              <a:t>미니배치 학습 </a:t>
            </a:r>
            <a:r>
              <a:rPr lang="en-US" altLang="ko-KR" sz="1800" dirty="0"/>
              <a:t>- </a:t>
            </a:r>
            <a:r>
              <a:rPr lang="ko-KR" altLang="en-US" sz="1800" b="1" dirty="0"/>
              <a:t>훈련 데이터 중 일부를 무작위로 꺼내고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미니배치</a:t>
            </a:r>
            <a:r>
              <a:rPr lang="en-US" altLang="ko-KR" sz="1800" b="1" dirty="0"/>
              <a:t>), </a:t>
            </a:r>
            <a:r>
              <a:rPr lang="ko-KR" altLang="en-US" sz="1800" b="1" dirty="0"/>
              <a:t>그 미니배치에 대해서 경사법으로 매개변수를 갱신</a:t>
            </a:r>
          </a:p>
          <a:p>
            <a:pPr lvl="1" fontAlgn="base"/>
            <a:r>
              <a:rPr lang="ko-KR" altLang="en-US" sz="2000" dirty="0" smtClean="0"/>
              <a:t>코드로 </a:t>
            </a:r>
            <a:r>
              <a:rPr lang="ko-KR" altLang="en-US" sz="2000" dirty="0"/>
              <a:t>설명</a:t>
            </a:r>
          </a:p>
          <a:p>
            <a:pPr lvl="2" fontAlgn="base"/>
            <a:r>
              <a:rPr lang="en-US" altLang="ko-KR" sz="1800" dirty="0" err="1"/>
              <a:t>TwoLayerNet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클래스와 </a:t>
            </a:r>
            <a:r>
              <a:rPr lang="en-US" altLang="ko-KR" sz="1800" dirty="0"/>
              <a:t>MNIST </a:t>
            </a:r>
            <a:r>
              <a:rPr lang="ko-KR" altLang="en-US" sz="1800" dirty="0"/>
              <a:t>데이터셋을 사용하여 학습</a:t>
            </a:r>
          </a:p>
          <a:p>
            <a:pPr lvl="2" fontAlgn="base"/>
            <a:r>
              <a:rPr lang="ko-KR" altLang="en-US" sz="1800" dirty="0"/>
              <a:t>미니배치 크기 </a:t>
            </a:r>
            <a:r>
              <a:rPr lang="en-US" altLang="ko-KR" sz="1800" dirty="0"/>
              <a:t>100</a:t>
            </a:r>
          </a:p>
          <a:p>
            <a:pPr lvl="3" fontAlgn="base"/>
            <a:r>
              <a:rPr lang="ko-KR" altLang="en-US" sz="1400" dirty="0"/>
              <a:t>매번 </a:t>
            </a:r>
            <a:r>
              <a:rPr lang="en-US" altLang="ko-KR" sz="1400" dirty="0"/>
              <a:t>60,000</a:t>
            </a:r>
            <a:r>
              <a:rPr lang="ko-KR" altLang="en-US" sz="1400" dirty="0"/>
              <a:t>개의 훈련 데이터에서 임의로 </a:t>
            </a:r>
            <a:r>
              <a:rPr lang="en-US" altLang="ko-KR" sz="1400" dirty="0"/>
              <a:t>100</a:t>
            </a:r>
            <a:r>
              <a:rPr lang="ko-KR" altLang="en-US" sz="1400" dirty="0"/>
              <a:t>개 데이터</a:t>
            </a:r>
            <a:r>
              <a:rPr lang="en-US" altLang="ko-KR" sz="1400" dirty="0"/>
              <a:t>(</a:t>
            </a:r>
            <a:r>
              <a:rPr lang="ko-KR" altLang="en-US" sz="1400" dirty="0"/>
              <a:t>이미지 데이터와 정답 레이블 데이터</a:t>
            </a:r>
            <a:r>
              <a:rPr lang="en-US" altLang="ko-KR" sz="1400" dirty="0"/>
              <a:t>)</a:t>
            </a:r>
            <a:r>
              <a:rPr lang="ko-KR" altLang="en-US" sz="1400" dirty="0"/>
              <a:t>를 추려냄</a:t>
            </a:r>
          </a:p>
          <a:p>
            <a:pPr lvl="4" fontAlgn="base"/>
            <a:r>
              <a:rPr lang="ko-KR" altLang="en-US" sz="1400" dirty="0"/>
              <a:t>그리고 그 </a:t>
            </a:r>
            <a:r>
              <a:rPr lang="en-US" altLang="ko-KR" sz="1400" dirty="0"/>
              <a:t>100</a:t>
            </a:r>
            <a:r>
              <a:rPr lang="ko-KR" altLang="en-US" sz="1400" dirty="0"/>
              <a:t>개의 미니배치를 대상으로 확률적 경사 하강법을 수행해 매개변수를 갱신</a:t>
            </a:r>
          </a:p>
          <a:p>
            <a:pPr lvl="4" fontAlgn="base"/>
            <a:r>
              <a:rPr lang="ko-KR" altLang="en-US" sz="1400" dirty="0"/>
              <a:t>경사법에 의한 갱신 회수</a:t>
            </a:r>
            <a:r>
              <a:rPr lang="en-US" altLang="ko-KR" sz="1400" dirty="0"/>
              <a:t>(</a:t>
            </a:r>
            <a:r>
              <a:rPr lang="ko-KR" altLang="en-US" sz="1400" dirty="0"/>
              <a:t>반복</a:t>
            </a:r>
            <a:r>
              <a:rPr lang="en-US" altLang="ko-KR" sz="1400" dirty="0"/>
              <a:t>)</a:t>
            </a:r>
            <a:r>
              <a:rPr lang="ko-KR" altLang="en-US" sz="1400" dirty="0"/>
              <a:t>을 </a:t>
            </a:r>
            <a:r>
              <a:rPr lang="en-US" altLang="ko-KR" sz="1400" dirty="0"/>
              <a:t>10,000</a:t>
            </a:r>
            <a:r>
              <a:rPr lang="ko-KR" altLang="en-US" sz="1400" dirty="0"/>
              <a:t>번으로 설정하고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갱신할 때마다 훈련 데이터에 대한 손실 함수를 계산하고</a:t>
            </a:r>
            <a:r>
              <a:rPr lang="en-US" altLang="ko-KR" sz="1400" dirty="0"/>
              <a:t>, </a:t>
            </a:r>
            <a:r>
              <a:rPr lang="ko-KR" altLang="en-US" sz="1400" dirty="0"/>
              <a:t>그 값을 배열에 추가 → </a:t>
            </a:r>
            <a:r>
              <a:rPr lang="ko-KR" altLang="en-US" b="1" dirty="0">
                <a:solidFill>
                  <a:srgbClr val="C00000"/>
                </a:solidFill>
              </a:rPr>
              <a:t>학습 회수가 늘어나면서 손실 함수의 값이 줄어듦</a:t>
            </a:r>
            <a:r>
              <a:rPr lang="ko-KR" altLang="en-US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dirty="0"/>
              <a:t>== </a:t>
            </a:r>
            <a:r>
              <a:rPr lang="ko-KR" altLang="en-US" sz="1400" dirty="0"/>
              <a:t>학습이 잘 되고 있다는 뜻 </a:t>
            </a:r>
            <a:r>
              <a:rPr lang="en-US" altLang="ko-KR" sz="1400" dirty="0"/>
              <a:t>== </a:t>
            </a:r>
            <a:r>
              <a:rPr lang="ko-KR" altLang="en-US" sz="1400" dirty="0"/>
              <a:t>신경망의 가중치 매개변수가 서서히 데이터에 적응하고 있음을 의미 </a:t>
            </a:r>
            <a:r>
              <a:rPr lang="ko-KR" altLang="en-US" b="1" dirty="0">
                <a:solidFill>
                  <a:srgbClr val="C00000"/>
                </a:solidFill>
              </a:rPr>
              <a:t>⇒ 이게 신경망이 학습한다는 것</a:t>
            </a:r>
            <a:r>
              <a:rPr lang="en-US" altLang="ko-KR" b="1" dirty="0">
                <a:solidFill>
                  <a:srgbClr val="C00000"/>
                </a:solidFill>
              </a:rPr>
              <a:t>!(</a:t>
            </a:r>
            <a:r>
              <a:rPr lang="ko-KR" altLang="en-US" b="1" dirty="0">
                <a:solidFill>
                  <a:srgbClr val="C00000"/>
                </a:solidFill>
              </a:rPr>
              <a:t>반복해서 학습함으로써 최적 가중치 매개변수로 다가감</a:t>
            </a:r>
            <a:r>
              <a:rPr lang="en-US" altLang="ko-KR" b="1" dirty="0">
                <a:solidFill>
                  <a:srgbClr val="C00000"/>
                </a:solidFill>
              </a:rPr>
              <a:t>!)</a:t>
            </a:r>
          </a:p>
          <a:p>
            <a:pPr lvl="1" fontAlgn="base"/>
            <a:endParaRPr lang="ko-KR" altLang="en-US" sz="2000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062332" y="6245810"/>
            <a:ext cx="393916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/>
              <a:t>mini_batch_practice.ipynb</a:t>
            </a:r>
            <a:endParaRPr kumimoji="1" lang="ko-KR" altLang="en-US" sz="1600" b="1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smtClean="0"/>
              <a:t>Chapter </a:t>
            </a:r>
            <a:r>
              <a:rPr kumimoji="1" lang="en-US" altLang="ko-KR" sz="1600" b="1" smtClean="0"/>
              <a:t>4.</a:t>
            </a:r>
            <a:r>
              <a:rPr kumimoji="1" lang="ko-KR" altLang="en-US" sz="1600" b="1" dirty="0" smtClean="0"/>
              <a:t> 신경망 학습</a:t>
            </a:r>
            <a:endParaRPr kumimoji="1" lang="ko-KR" altLang="en-US" sz="1600" b="1" dirty="0"/>
          </a:p>
        </p:txBody>
      </p:sp>
      <p:sp>
        <p:nvSpPr>
          <p:cNvPr id="7" name="해 6"/>
          <p:cNvSpPr/>
          <p:nvPr/>
        </p:nvSpPr>
        <p:spPr>
          <a:xfrm>
            <a:off x="7192538" y="125455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228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 smtClean="0"/>
              <a:t>5.</a:t>
            </a:r>
            <a:r>
              <a:rPr kumimoji="1" lang="ko-KR" altLang="en-US" dirty="0" smtClean="0"/>
              <a:t> 학습 알고리즘 구현하기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149" y="1839912"/>
            <a:ext cx="10635012" cy="4575175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400" b="1" dirty="0" smtClean="0"/>
              <a:t>시험 </a:t>
            </a:r>
            <a:r>
              <a:rPr lang="ko-KR" altLang="en-US" sz="2400" b="1" dirty="0"/>
              <a:t>데이터로 평가하기</a:t>
            </a:r>
          </a:p>
          <a:p>
            <a:pPr lvl="1" fontAlgn="base"/>
            <a:r>
              <a:rPr lang="ko-KR" altLang="en-US" sz="2000" dirty="0"/>
              <a:t>손실 함수의 값이란</a:t>
            </a:r>
            <a:r>
              <a:rPr lang="en-US" altLang="ko-KR" sz="2000" dirty="0"/>
              <a:t>? </a:t>
            </a:r>
            <a:r>
              <a:rPr lang="ko-KR" altLang="en-US" sz="2000" b="1" dirty="0"/>
              <a:t>훈련 데이터의 미니배치에 대한 손실 함수의 </a:t>
            </a:r>
            <a:r>
              <a:rPr lang="ko-KR" altLang="en-US" sz="2000" b="1" dirty="0" smtClean="0"/>
              <a:t>값</a:t>
            </a:r>
            <a:endParaRPr lang="en-US" altLang="ko-KR" sz="2000" b="1" dirty="0" smtClean="0"/>
          </a:p>
          <a:p>
            <a:pPr lvl="1" fontAlgn="base"/>
            <a:endParaRPr lang="ko-KR" altLang="en-US" sz="2000" dirty="0"/>
          </a:p>
          <a:p>
            <a:pPr lvl="1" fontAlgn="base"/>
            <a:r>
              <a:rPr lang="ko-KR" altLang="en-US" sz="2000" dirty="0"/>
              <a:t>신경망 학습에서는 훈련 데이터 외의 데이터를 올바르게 인식하는지를 확인해야함 </a:t>
            </a:r>
            <a:r>
              <a:rPr lang="en-US" altLang="ko-KR" sz="2000" b="1" dirty="0"/>
              <a:t>== </a:t>
            </a:r>
            <a:r>
              <a:rPr lang="ko-KR" altLang="en-US" sz="2000" b="1" dirty="0"/>
              <a:t>오버피팅을 일으키지 않는지 확인해야함</a:t>
            </a:r>
          </a:p>
          <a:p>
            <a:pPr lvl="2" fontAlgn="base"/>
            <a:r>
              <a:rPr lang="ko-KR" altLang="en-US" sz="1800" b="1" dirty="0"/>
              <a:t>학습 도중 정기적으로 훈련 데이터와 시험 데이터를 대상으로 정확도를 기록해야 함</a:t>
            </a:r>
          </a:p>
          <a:p>
            <a:pPr lvl="3" fontAlgn="base"/>
            <a:r>
              <a:rPr lang="en-US" altLang="ko-KR" sz="1600" dirty="0"/>
              <a:t>1</a:t>
            </a:r>
            <a:r>
              <a:rPr lang="ko-KR" altLang="en-US" sz="1600" dirty="0"/>
              <a:t>에폭</a:t>
            </a:r>
            <a:r>
              <a:rPr lang="en-US" altLang="ko-KR" sz="1600" dirty="0"/>
              <a:t>(</a:t>
            </a:r>
            <a:r>
              <a:rPr lang="ko-KR" altLang="en-US" sz="1600" dirty="0"/>
              <a:t>에폭은 하나의 단위</a:t>
            </a:r>
            <a:r>
              <a:rPr lang="en-US" altLang="ko-KR" sz="1600" dirty="0"/>
              <a:t>)</a:t>
            </a:r>
            <a:r>
              <a:rPr lang="ko-KR" altLang="en-US" sz="1600" dirty="0"/>
              <a:t>은 학습에서 훈련 데이터를 모두 소진했을 때의 회수에 해당 </a:t>
            </a:r>
            <a:r>
              <a:rPr lang="en-US" altLang="ko-KR" sz="1600" dirty="0"/>
              <a:t>(10,000</a:t>
            </a:r>
            <a:r>
              <a:rPr lang="ko-KR" altLang="en-US" sz="1600" dirty="0"/>
              <a:t>개를 </a:t>
            </a:r>
            <a:r>
              <a:rPr lang="en-US" altLang="ko-KR" sz="1600" dirty="0"/>
              <a:t>100</a:t>
            </a:r>
            <a:r>
              <a:rPr lang="ko-KR" altLang="en-US" sz="1600" dirty="0"/>
              <a:t>개의 미니배치로 학습할 경우 </a:t>
            </a:r>
            <a:r>
              <a:rPr lang="en-US" altLang="ko-KR" sz="1600" dirty="0"/>
              <a:t>100</a:t>
            </a:r>
            <a:r>
              <a:rPr lang="ko-KR" altLang="en-US" sz="1600" dirty="0"/>
              <a:t>회가 </a:t>
            </a:r>
            <a:r>
              <a:rPr lang="en-US" altLang="ko-KR" sz="1600" dirty="0"/>
              <a:t>1</a:t>
            </a:r>
            <a:r>
              <a:rPr lang="ko-KR" altLang="en-US" sz="1600" dirty="0"/>
              <a:t>에폭임</a:t>
            </a:r>
            <a:r>
              <a:rPr lang="en-US" altLang="ko-KR" sz="1600" dirty="0" smtClean="0"/>
              <a:t>)</a:t>
            </a:r>
            <a:endParaRPr lang="ko-KR" altLang="en-US" sz="1800" dirty="0"/>
          </a:p>
          <a:p>
            <a:pPr lvl="3" fontAlgn="base"/>
            <a:r>
              <a:rPr lang="en-US" altLang="ko-KR" sz="1600" dirty="0"/>
              <a:t>1</a:t>
            </a:r>
            <a:r>
              <a:rPr lang="ko-KR" altLang="en-US" sz="1600" dirty="0"/>
              <a:t>에폭마다 모든 훈련 데이터와 시험 데이터에 대한 정확도를 계산하고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 결과를 기록함</a:t>
            </a:r>
          </a:p>
          <a:p>
            <a:pPr lvl="4" fontAlgn="base"/>
            <a:r>
              <a:rPr lang="ko-KR" altLang="en-US" sz="1600" dirty="0"/>
              <a:t>정확도를 </a:t>
            </a:r>
            <a:r>
              <a:rPr lang="en-US" altLang="ko-KR" sz="1600" dirty="0"/>
              <a:t>1</a:t>
            </a:r>
            <a:r>
              <a:rPr lang="ko-KR" altLang="en-US" sz="1600" dirty="0"/>
              <a:t>에폭마다 계산하는 이유는 </a:t>
            </a:r>
            <a:r>
              <a:rPr lang="en-US" altLang="ko-KR" sz="1600" dirty="0"/>
              <a:t>for</a:t>
            </a:r>
            <a:r>
              <a:rPr lang="ko-KR" altLang="en-US" sz="1600" dirty="0"/>
              <a:t>문 안에서 매번 계산하기에는 시간이 오래 걸리고</a:t>
            </a:r>
            <a:r>
              <a:rPr lang="en-US" altLang="ko-KR" sz="1600" dirty="0"/>
              <a:t>, </a:t>
            </a:r>
            <a:r>
              <a:rPr lang="ko-KR" altLang="en-US" sz="1600" dirty="0"/>
              <a:t>자주 기록할  필요는 없음</a:t>
            </a:r>
          </a:p>
          <a:p>
            <a:pPr lvl="3" fontAlgn="base"/>
            <a:r>
              <a:rPr lang="ko-KR" altLang="en-US" sz="1600" dirty="0"/>
              <a:t>오버피팅 된다면 정확도 급감</a:t>
            </a:r>
          </a:p>
          <a:p>
            <a:pPr lvl="1" fontAlgn="base"/>
            <a:endParaRPr lang="ko-KR" altLang="en-US" sz="20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8062332" y="6245810"/>
            <a:ext cx="393916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/>
              <a:t>mini_batch_practice.ipynb</a:t>
            </a:r>
            <a:endParaRPr kumimoji="1" lang="ko-KR" altLang="en-US" sz="1600" b="1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smtClean="0"/>
              <a:t>Chapter </a:t>
            </a:r>
            <a:r>
              <a:rPr kumimoji="1" lang="en-US" altLang="ko-KR" sz="1600" b="1" smtClean="0"/>
              <a:t>4.</a:t>
            </a:r>
            <a:r>
              <a:rPr kumimoji="1" lang="ko-KR" altLang="en-US" sz="1600" b="1" dirty="0" smtClean="0"/>
              <a:t> 신경망 학습</a:t>
            </a:r>
            <a:endParaRPr kumimoji="1" lang="ko-KR" altLang="en-US" sz="1600" b="1" dirty="0"/>
          </a:p>
        </p:txBody>
      </p:sp>
      <p:sp>
        <p:nvSpPr>
          <p:cNvPr id="8" name="해 7"/>
          <p:cNvSpPr/>
          <p:nvPr/>
        </p:nvSpPr>
        <p:spPr>
          <a:xfrm>
            <a:off x="7192538" y="125455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143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6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lang="ko-KR" altLang="en-US" dirty="0" smtClean="0"/>
              <a:t>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44966" y="1851063"/>
            <a:ext cx="11618526" cy="4575175"/>
          </a:xfrm>
        </p:spPr>
        <p:txBody>
          <a:bodyPr>
            <a:normAutofit/>
          </a:bodyPr>
          <a:lstStyle/>
          <a:p>
            <a:pPr lvl="1" fontAlgn="base"/>
            <a:r>
              <a:rPr lang="ko-KR" altLang="en-US" sz="2000" dirty="0" smtClean="0"/>
              <a:t>기계학습에서 </a:t>
            </a:r>
            <a:r>
              <a:rPr lang="ko-KR" altLang="en-US" sz="2000" dirty="0" smtClean="0"/>
              <a:t>사용하는 데이터셋은 </a:t>
            </a:r>
            <a:r>
              <a:rPr lang="ko-KR" altLang="en-US" sz="2000" b="1" dirty="0" smtClean="0"/>
              <a:t>훈련 데이터와 시험 데이터로 나눠 사용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lvl="1" fontAlgn="base"/>
            <a:r>
              <a:rPr lang="ko-KR" altLang="en-US" sz="2000" dirty="0" smtClean="0"/>
              <a:t>훈련 데이터로 학습한 </a:t>
            </a:r>
            <a:r>
              <a:rPr lang="ko-KR" altLang="en-US" sz="2000" b="1" dirty="0" smtClean="0"/>
              <a:t>모델의 범용 능력을 시험 데이터로 평가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lvl="1" fontAlgn="base"/>
            <a:r>
              <a:rPr lang="ko-KR" altLang="en-US" sz="2000" b="1" dirty="0" smtClean="0">
                <a:solidFill>
                  <a:srgbClr val="C00000"/>
                </a:solidFill>
              </a:rPr>
              <a:t>신경망 학습은 손실 함수를 지표로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손실 함수의 값이 작아지는 방향으로 가중치 매개변수를 갱신한다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</a:p>
          <a:p>
            <a:pPr lvl="1" fontAlgn="base"/>
            <a:r>
              <a:rPr lang="ko-KR" altLang="en-US" sz="2000" b="1" dirty="0" smtClean="0">
                <a:solidFill>
                  <a:srgbClr val="C00000"/>
                </a:solidFill>
              </a:rPr>
              <a:t>가중치 매개변수를 갱신할 때는 가중치 매개변수의 기울기를 이용하고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기울어진 방향으로 가중치의 값을 갱신하는 작업을 반복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lvl="1" fontAlgn="base"/>
            <a:r>
              <a:rPr lang="ko-KR" altLang="en-US" sz="2000" dirty="0" smtClean="0"/>
              <a:t>아주 작은 값을 주었을 때의 차분으로 미분하는 것을 </a:t>
            </a:r>
            <a:r>
              <a:rPr lang="ko-KR" altLang="en-US" sz="2000" b="1" dirty="0" smtClean="0"/>
              <a:t>수치 미분</a:t>
            </a:r>
            <a:r>
              <a:rPr lang="ko-KR" altLang="en-US" sz="2000" dirty="0" smtClean="0"/>
              <a:t>이라고 한다</a:t>
            </a:r>
            <a:r>
              <a:rPr lang="en-US" altLang="ko-KR" sz="2000" dirty="0" smtClean="0"/>
              <a:t>.</a:t>
            </a:r>
          </a:p>
          <a:p>
            <a:pPr lvl="1" fontAlgn="base"/>
            <a:r>
              <a:rPr lang="ko-KR" altLang="en-US" sz="2000" dirty="0" smtClean="0"/>
              <a:t>수치 미분을 이용해 가중치 매개변수의 기울기를 구할 수 있다</a:t>
            </a:r>
            <a:r>
              <a:rPr lang="en-US" altLang="ko-KR" sz="2000" dirty="0" smtClean="0"/>
              <a:t>.</a:t>
            </a:r>
          </a:p>
          <a:p>
            <a:pPr lvl="1" fontAlgn="base"/>
            <a:r>
              <a:rPr lang="ko-KR" altLang="en-US" sz="2000" dirty="0" smtClean="0"/>
              <a:t>수치 미분을 이용한 계산에는 시간이 걸리지만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그 구현은 간단하다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한편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다음 장에서 구현하는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다소 복잡한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오차역전파법은 기울기를 고속으로 구할 수 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5" name="텍스트 상자 4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smtClean="0"/>
              <a:t>Chapter </a:t>
            </a:r>
            <a:r>
              <a:rPr kumimoji="1" lang="en-US" altLang="ko-KR" sz="1600" b="1" smtClean="0"/>
              <a:t>4.</a:t>
            </a:r>
            <a:r>
              <a:rPr kumimoji="1" lang="ko-KR" altLang="en-US" sz="1600" b="1" dirty="0" smtClean="0"/>
              <a:t> 신경망 학습</a:t>
            </a:r>
            <a:endParaRPr kumimoji="1" lang="ko-KR" altLang="en-US" sz="1600" b="1" dirty="0"/>
          </a:p>
        </p:txBody>
      </p:sp>
      <p:sp>
        <p:nvSpPr>
          <p:cNvPr id="6" name="해 5"/>
          <p:cNvSpPr/>
          <p:nvPr/>
        </p:nvSpPr>
        <p:spPr>
          <a:xfrm>
            <a:off x="7192538" y="136606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197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 smtClean="0"/>
              <a:t>1. </a:t>
            </a:r>
            <a:r>
              <a:rPr kumimoji="1" lang="ko-KR" altLang="en-US" dirty="0" smtClean="0"/>
              <a:t>퍼셉트론에서 신경망으로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9654" y="1839910"/>
            <a:ext cx="11941098" cy="3052129"/>
          </a:xfrm>
        </p:spPr>
        <p:txBody>
          <a:bodyPr>
            <a:normAutofit/>
          </a:bodyPr>
          <a:lstStyle/>
          <a:p>
            <a:pPr lvl="1" fontAlgn="base"/>
            <a:r>
              <a:rPr lang="ko-KR" altLang="en-US" b="1" dirty="0" smtClean="0"/>
              <a:t>활성화 </a:t>
            </a:r>
            <a:r>
              <a:rPr lang="ko-KR" altLang="en-US" b="1" dirty="0"/>
              <a:t>함수의 등장</a:t>
            </a:r>
          </a:p>
          <a:p>
            <a:pPr lvl="2" fontAlgn="base"/>
            <a:r>
              <a:rPr lang="en-US" altLang="ko-KR" sz="1800" dirty="0"/>
              <a:t>h(x) </a:t>
            </a:r>
            <a:r>
              <a:rPr lang="ko-KR" altLang="en-US" sz="1800" dirty="0"/>
              <a:t>함수의 등장 ⇒ </a:t>
            </a:r>
            <a:r>
              <a:rPr lang="ko-KR" altLang="en-US" sz="1800" dirty="0" smtClean="0"/>
              <a:t>입력 </a:t>
            </a:r>
            <a:r>
              <a:rPr lang="ko-KR" altLang="en-US" sz="1800" b="1" dirty="0"/>
              <a:t>신호의 총합을 출력 신호로 변환하는 함수를 일반적으로 ‘활성화 함수</a:t>
            </a:r>
            <a:r>
              <a:rPr lang="en-US" altLang="ko-KR" sz="1800" b="1" dirty="0"/>
              <a:t>(activation function)’</a:t>
            </a:r>
            <a:r>
              <a:rPr lang="ko-KR" altLang="en-US" sz="1800" dirty="0"/>
              <a:t>이라 함</a:t>
            </a:r>
          </a:p>
          <a:p>
            <a:pPr lvl="3" fontAlgn="base"/>
            <a:r>
              <a:rPr lang="ko-KR" altLang="en-US" sz="1600" b="1" dirty="0"/>
              <a:t>활성화 함수 → 입력 신호의 총합이 활성화를 일으키는지를 정하는 역할을 함</a:t>
            </a:r>
          </a:p>
          <a:p>
            <a:pPr lvl="4" fontAlgn="base"/>
            <a:r>
              <a:rPr lang="ko-KR" altLang="en-US" sz="1600" dirty="0"/>
              <a:t>가중치가 곱해진 입력 신호의 총합을 계산하고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 합을 활성화 함수에 입력해 결과를 내는 </a:t>
            </a:r>
            <a:r>
              <a:rPr lang="en-US" altLang="ko-KR" sz="1600" dirty="0"/>
              <a:t>2</a:t>
            </a:r>
            <a:r>
              <a:rPr lang="ko-KR" altLang="en-US" sz="1600" dirty="0"/>
              <a:t>단계로 처리</a:t>
            </a:r>
          </a:p>
          <a:p>
            <a:pPr marL="2286000" lvl="5" indent="0" fontAlgn="base">
              <a:buNone/>
            </a:pPr>
            <a:r>
              <a:rPr lang="en-US" altLang="ko-KR" sz="1600" b="1" dirty="0"/>
              <a:t>1</a:t>
            </a:r>
            <a:r>
              <a:rPr lang="ko-KR" altLang="en-US" sz="1600" b="1" dirty="0"/>
              <a:t>단계 </a:t>
            </a:r>
            <a:r>
              <a:rPr lang="en-US" altLang="ko-KR" sz="1600" b="1" dirty="0"/>
              <a:t>: a = b + w1*x1 + w2*x2</a:t>
            </a:r>
          </a:p>
          <a:p>
            <a:pPr marL="2286000" lvl="5" indent="0" fontAlgn="base">
              <a:buNone/>
            </a:pPr>
            <a:r>
              <a:rPr lang="en-US" altLang="ko-KR" sz="1600" b="1" dirty="0"/>
              <a:t>2</a:t>
            </a:r>
            <a:r>
              <a:rPr lang="ko-KR" altLang="en-US" sz="1600" b="1" dirty="0"/>
              <a:t>단계 </a:t>
            </a:r>
            <a:r>
              <a:rPr lang="en-US" altLang="ko-KR" sz="1600" b="1" dirty="0"/>
              <a:t>: y = h(a)</a:t>
            </a:r>
          </a:p>
          <a:p>
            <a:pPr lvl="4" fontAlgn="base"/>
            <a:r>
              <a:rPr lang="en-US" altLang="ko-KR" sz="1600" dirty="0"/>
              <a:t>1</a:t>
            </a:r>
            <a:r>
              <a:rPr lang="ko-KR" altLang="en-US" sz="1600" dirty="0"/>
              <a:t>단계는 가중치가 달린 입력 신호와 편향의 총합을 계산</a:t>
            </a:r>
          </a:p>
          <a:p>
            <a:pPr lvl="4" fontAlgn="base"/>
            <a:r>
              <a:rPr lang="en-US" altLang="ko-KR" sz="1600" dirty="0"/>
              <a:t>2</a:t>
            </a:r>
            <a:r>
              <a:rPr lang="ko-KR" altLang="en-US" sz="1600" dirty="0"/>
              <a:t>단계는 이를 함수 </a:t>
            </a:r>
            <a:r>
              <a:rPr lang="en-US" altLang="ko-KR" sz="1600" dirty="0"/>
              <a:t>h()</a:t>
            </a:r>
            <a:r>
              <a:rPr lang="ko-KR" altLang="en-US" sz="1600" dirty="0"/>
              <a:t>에 넣어 </a:t>
            </a:r>
            <a:r>
              <a:rPr lang="en-US" altLang="ko-KR" sz="1600" dirty="0"/>
              <a:t>y</a:t>
            </a:r>
            <a:r>
              <a:rPr lang="ko-KR" altLang="en-US" sz="1600" dirty="0"/>
              <a:t>를 출력하는 </a:t>
            </a:r>
            <a:r>
              <a:rPr lang="ko-KR" altLang="en-US" sz="1600" dirty="0" smtClean="0"/>
              <a:t>흐름</a:t>
            </a:r>
          </a:p>
        </p:txBody>
      </p:sp>
      <p:pic>
        <p:nvPicPr>
          <p:cNvPr id="40962" name="Picture 2" descr="향을 명시한 퍼셉트론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327" y="3960190"/>
            <a:ext cx="2197314" cy="244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텍스트 상자 6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smtClean="0"/>
              <a:t> 신경망</a:t>
            </a:r>
            <a:endParaRPr kumimoji="1" lang="ko-KR" altLang="en-US" sz="1600" b="1" dirty="0"/>
          </a:p>
        </p:txBody>
      </p:sp>
      <p:sp>
        <p:nvSpPr>
          <p:cNvPr id="6" name="직사각형 5"/>
          <p:cNvSpPr/>
          <p:nvPr/>
        </p:nvSpPr>
        <p:spPr>
          <a:xfrm>
            <a:off x="-1162805" y="4783873"/>
            <a:ext cx="1030732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14550" lvl="4" indent="-285750" fontAlgn="base">
              <a:buFont typeface="Arial" charset="0"/>
              <a:buChar char="•"/>
            </a:pPr>
            <a:r>
              <a:rPr lang="ko-KR" altLang="en-US" b="1" dirty="0" smtClean="0"/>
              <a:t>활성화 </a:t>
            </a:r>
            <a:r>
              <a:rPr lang="ko-KR" altLang="en-US" b="1" dirty="0"/>
              <a:t>함수의 처리 과정</a:t>
            </a:r>
          </a:p>
          <a:p>
            <a:pPr lvl="5" fontAlgn="base"/>
            <a:r>
              <a:rPr lang="ko-KR" altLang="en-US" sz="1600" dirty="0"/>
              <a:t>기존 뉴런의 원을 키우고</a:t>
            </a:r>
            <a:r>
              <a:rPr lang="en-US" altLang="ko-KR" sz="1600" dirty="0"/>
              <a:t>, </a:t>
            </a:r>
            <a:r>
              <a:rPr lang="ko-KR" altLang="en-US" sz="1600" dirty="0"/>
              <a:t>그 안에 </a:t>
            </a:r>
            <a:r>
              <a:rPr lang="ko-KR" altLang="en-US" sz="1600" b="1" dirty="0"/>
              <a:t>활성화 함수의 처리 과정을 명시적으로 그림 </a:t>
            </a:r>
            <a:endParaRPr lang="en-US" altLang="ko-KR" sz="1600" b="1" dirty="0" smtClean="0"/>
          </a:p>
          <a:p>
            <a:pPr lvl="5" fontAlgn="base"/>
            <a:endParaRPr lang="en-US" altLang="ko-KR" sz="1600" b="1" dirty="0" smtClean="0"/>
          </a:p>
          <a:p>
            <a:pPr lvl="5" fontAlgn="base"/>
            <a:r>
              <a:rPr lang="en-US" altLang="ko-KR" sz="1600" dirty="0" smtClean="0"/>
              <a:t>== </a:t>
            </a:r>
            <a:r>
              <a:rPr lang="ko-KR" altLang="en-US" sz="1600" b="1" dirty="0"/>
              <a:t>가중치 신호를 조합한 결과가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라는 노드가 되고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활성화 함수 </a:t>
            </a:r>
            <a:r>
              <a:rPr lang="en-US" altLang="ko-KR" sz="1600" b="1" dirty="0"/>
              <a:t>h()</a:t>
            </a:r>
            <a:r>
              <a:rPr lang="ko-KR" altLang="en-US" sz="1600" b="1" dirty="0"/>
              <a:t>를 통과하여 </a:t>
            </a:r>
            <a:r>
              <a:rPr lang="en-US" altLang="ko-KR" sz="1600" b="1" dirty="0"/>
              <a:t>y</a:t>
            </a:r>
            <a:r>
              <a:rPr lang="ko-KR" altLang="en-US" sz="1600" b="1" dirty="0"/>
              <a:t>라는 노드로 변환되는 과정이 분명하게 → 활성화 처리 과정을 명시한 뉴런</a:t>
            </a:r>
            <a:r>
              <a:rPr lang="en-US" altLang="ko-KR" sz="1600" dirty="0"/>
              <a:t>(a</a:t>
            </a:r>
            <a:r>
              <a:rPr lang="ko-KR" altLang="en-US" sz="1600" dirty="0"/>
              <a:t>는 입력 신호의 총합</a:t>
            </a:r>
            <a:r>
              <a:rPr lang="en-US" altLang="ko-KR" sz="1600" dirty="0"/>
              <a:t>, h()</a:t>
            </a:r>
            <a:r>
              <a:rPr lang="ko-KR" altLang="en-US" sz="1600" dirty="0"/>
              <a:t>는 활성화 함수</a:t>
            </a:r>
            <a:r>
              <a:rPr lang="en-US" altLang="ko-KR" sz="1600" dirty="0"/>
              <a:t>, y</a:t>
            </a:r>
            <a:r>
              <a:rPr lang="ko-KR" altLang="en-US" sz="1600" dirty="0"/>
              <a:t>는 출력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8" name="해 7"/>
          <p:cNvSpPr/>
          <p:nvPr/>
        </p:nvSpPr>
        <p:spPr>
          <a:xfrm>
            <a:off x="7404410" y="114304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8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활성화 </a:t>
            </a:r>
            <a:r>
              <a:rPr kumimoji="1" lang="ko-KR" altLang="en-US" dirty="0" smtClean="0"/>
              <a:t>함수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시그모이드 함수 </a:t>
            </a:r>
            <a:r>
              <a:rPr kumimoji="1" lang="en-US" altLang="ko-KR" dirty="0" smtClean="0"/>
              <a:t>&amp;</a:t>
            </a:r>
            <a:r>
              <a:rPr kumimoji="1" lang="ko-KR" altLang="en-US" dirty="0" smtClean="0"/>
              <a:t> 계단 함수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479675"/>
            <a:ext cx="7403539" cy="3164966"/>
          </a:xfrm>
        </p:spPr>
        <p:txBody>
          <a:bodyPr>
            <a:normAutofit/>
          </a:bodyPr>
          <a:lstStyle/>
          <a:p>
            <a:pPr lvl="1" fontAlgn="base"/>
            <a:r>
              <a:rPr lang="ko-KR" altLang="en-US" b="1" dirty="0" smtClean="0"/>
              <a:t>시그모이드 함수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활성화 함수로 자주 이용됨</a:t>
            </a:r>
            <a:r>
              <a:rPr lang="en-US" altLang="ko-KR" b="1" dirty="0" smtClean="0"/>
              <a:t>)</a:t>
            </a:r>
            <a:endParaRPr lang="ko-KR" altLang="en-US" sz="1800" dirty="0"/>
          </a:p>
          <a:p>
            <a:pPr lvl="2" fontAlgn="base"/>
            <a:r>
              <a:rPr lang="ko-KR" altLang="en-US" sz="1800" dirty="0"/>
              <a:t>수식</a:t>
            </a:r>
          </a:p>
          <a:p>
            <a:pPr lvl="3" fontAlgn="base"/>
            <a:r>
              <a:rPr lang="en-US" altLang="ko-KR" sz="2000" b="1" dirty="0">
                <a:solidFill>
                  <a:srgbClr val="C00000"/>
                </a:solidFill>
              </a:rPr>
              <a:t>h(x) = 1/ 1+exp(-x)</a:t>
            </a:r>
          </a:p>
          <a:p>
            <a:pPr lvl="3" fontAlgn="base"/>
            <a:r>
              <a:rPr lang="en-US" altLang="ko-KR" sz="1600" dirty="0" err="1"/>
              <a:t>exp</a:t>
            </a:r>
            <a:r>
              <a:rPr lang="en-US" altLang="ko-KR" sz="1600" dirty="0"/>
              <a:t>(-x)</a:t>
            </a:r>
            <a:r>
              <a:rPr lang="ko-KR" altLang="en-US" sz="1600" dirty="0"/>
              <a:t>는 </a:t>
            </a:r>
            <a:r>
              <a:rPr lang="ko-KR" altLang="en-US" sz="1600" dirty="0" smtClean="0"/>
              <a:t>     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뜻하며</a:t>
            </a:r>
            <a:r>
              <a:rPr lang="en-US" altLang="ko-KR" sz="1600" dirty="0"/>
              <a:t>, e</a:t>
            </a:r>
            <a:r>
              <a:rPr lang="ko-KR" altLang="en-US" sz="1600" dirty="0"/>
              <a:t>는 자연상수로 </a:t>
            </a:r>
            <a:r>
              <a:rPr lang="en-US" altLang="ko-KR" sz="1600" dirty="0"/>
              <a:t>2.7182..</a:t>
            </a:r>
            <a:r>
              <a:rPr lang="ko-KR" altLang="en-US" sz="1600" dirty="0"/>
              <a:t>의 값을 갖는 실수</a:t>
            </a:r>
          </a:p>
          <a:p>
            <a:pPr lvl="4" fontAlgn="base"/>
            <a:r>
              <a:rPr lang="en-US" altLang="ko-KR" sz="1600" dirty="0"/>
              <a:t>h(1.0) = 0.731…,h(2.0) = 0.880…</a:t>
            </a:r>
          </a:p>
          <a:p>
            <a:pPr lvl="2" fontAlgn="base"/>
            <a:r>
              <a:rPr lang="ko-KR" altLang="en-US" sz="1800" dirty="0"/>
              <a:t>신경망에서는 활성화 함수로 시그모이드 함수를 이용하여 신호를 변환 → 그 변환된 신호를 다음 뉴런에 전달</a:t>
            </a:r>
          </a:p>
          <a:p>
            <a:pPr lvl="3" fontAlgn="base"/>
            <a:r>
              <a:rPr lang="ko-KR" altLang="en-US" sz="1600" b="1" dirty="0"/>
              <a:t>퍼셉트론과 신경망의 주된 차이는</a:t>
            </a:r>
            <a:r>
              <a:rPr lang="en-US" altLang="ko-KR" sz="1600" b="1" dirty="0"/>
              <a:t>? → </a:t>
            </a:r>
            <a:r>
              <a:rPr lang="ko-KR" altLang="en-US" sz="1600" b="1" dirty="0"/>
              <a:t>활성화 함수</a:t>
            </a:r>
            <a:r>
              <a:rPr lang="en-US" altLang="ko-KR" sz="1600" b="1" dirty="0" smtClean="0"/>
              <a:t>!!!</a:t>
            </a:r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pic>
        <p:nvPicPr>
          <p:cNvPr id="41986" name="Picture 2" descr="그모이드 함수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539" y="3676454"/>
            <a:ext cx="4499574" cy="211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0" y="1823297"/>
            <a:ext cx="118414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ko-KR" altLang="en-US" dirty="0"/>
              <a:t>용어정리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marL="742950" lvl="1" indent="-285750" fontAlgn="base">
              <a:buFontTx/>
              <a:buChar char="-"/>
            </a:pPr>
            <a:r>
              <a:rPr lang="ko-KR" altLang="en-US" dirty="0" smtClean="0"/>
              <a:t>일반적으로 </a:t>
            </a:r>
            <a:r>
              <a:rPr lang="ko-KR" altLang="en-US" b="1" dirty="0"/>
              <a:t>단순 퍼셉트론</a:t>
            </a:r>
            <a:r>
              <a:rPr lang="ko-KR" altLang="en-US" dirty="0"/>
              <a:t>은 단층 네트워크에서 계단 함수</a:t>
            </a:r>
            <a:r>
              <a:rPr lang="en-US" altLang="ko-KR" dirty="0"/>
              <a:t>(</a:t>
            </a:r>
            <a:r>
              <a:rPr lang="ko-KR" altLang="en-US" dirty="0"/>
              <a:t>임계값을 경계로 출력이 바뀌는 함수</a:t>
            </a:r>
            <a:r>
              <a:rPr lang="en-US" altLang="ko-KR" dirty="0"/>
              <a:t>)</a:t>
            </a:r>
            <a:r>
              <a:rPr lang="ko-KR" altLang="en-US" dirty="0"/>
              <a:t>를 활성화 함수로 사용한 모델을 </a:t>
            </a:r>
            <a:r>
              <a:rPr lang="ko-KR" altLang="en-US" dirty="0" smtClean="0"/>
              <a:t>가리킴</a:t>
            </a:r>
            <a:endParaRPr lang="en-US" altLang="ko-KR" dirty="0"/>
          </a:p>
          <a:p>
            <a:pPr marL="742950" lvl="1" indent="-285750" fontAlgn="base">
              <a:buFontTx/>
              <a:buChar char="-"/>
            </a:pPr>
            <a:r>
              <a:rPr lang="ko-KR" altLang="en-US" b="1" dirty="0" smtClean="0"/>
              <a:t>다</a:t>
            </a:r>
            <a:r>
              <a:rPr lang="ko-KR" altLang="en-US" b="1" dirty="0" smtClean="0"/>
              <a:t>층</a:t>
            </a:r>
            <a:r>
              <a:rPr lang="ko-KR" altLang="en-US" b="1" dirty="0" smtClean="0"/>
              <a:t> </a:t>
            </a:r>
            <a:r>
              <a:rPr lang="ko-KR" altLang="en-US" b="1" dirty="0"/>
              <a:t>퍼셉트론</a:t>
            </a:r>
            <a:r>
              <a:rPr lang="ko-KR" altLang="en-US" dirty="0"/>
              <a:t>은 신경망</a:t>
            </a:r>
            <a:r>
              <a:rPr lang="en-US" altLang="ko-KR" dirty="0"/>
              <a:t>(</a:t>
            </a:r>
            <a:r>
              <a:rPr lang="ko-KR" altLang="en-US" dirty="0"/>
              <a:t>여러 층으로 구성되고 시그모이드 함수 등의 매끈한 활성화 함수를 사용하는 네트워크</a:t>
            </a:r>
            <a:r>
              <a:rPr lang="en-US" altLang="ko-KR" dirty="0"/>
              <a:t>)</a:t>
            </a:r>
            <a:r>
              <a:rPr lang="ko-KR" altLang="en-US" dirty="0"/>
              <a:t>을 가리킴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53" y="4552165"/>
            <a:ext cx="412421" cy="363323"/>
          </a:xfrm>
          <a:prstGeom prst="rect">
            <a:avLst/>
          </a:prstGeom>
        </p:spPr>
      </p:pic>
      <p:sp>
        <p:nvSpPr>
          <p:cNvPr id="8" name="해 7"/>
          <p:cNvSpPr/>
          <p:nvPr/>
        </p:nvSpPr>
        <p:spPr>
          <a:xfrm>
            <a:off x="7404410" y="114304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활성화 </a:t>
            </a:r>
            <a:r>
              <a:rPr kumimoji="1" lang="ko-KR" altLang="en-US" dirty="0" smtClean="0"/>
              <a:t>함수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시그모이드 함수 </a:t>
            </a:r>
            <a:r>
              <a:rPr kumimoji="1" lang="en-US" altLang="ko-KR" dirty="0" smtClean="0"/>
              <a:t>&amp;</a:t>
            </a:r>
            <a:r>
              <a:rPr kumimoji="1" lang="ko-KR" altLang="en-US" dirty="0" smtClean="0"/>
              <a:t> 계단 함수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43107" y="1817610"/>
            <a:ext cx="6315308" cy="4828517"/>
          </a:xfrm>
        </p:spPr>
        <p:txBody>
          <a:bodyPr>
            <a:normAutofit/>
          </a:bodyPr>
          <a:lstStyle/>
          <a:p>
            <a:pPr lvl="1" fontAlgn="base"/>
            <a:r>
              <a:rPr lang="ko-KR" altLang="en-US" b="1" dirty="0" smtClean="0"/>
              <a:t>계단 </a:t>
            </a:r>
            <a:r>
              <a:rPr lang="ko-KR" altLang="en-US" b="1" dirty="0"/>
              <a:t>함수 구현하기</a:t>
            </a:r>
          </a:p>
          <a:p>
            <a:pPr lvl="2" fontAlgn="base"/>
            <a:r>
              <a:rPr lang="ko-KR" altLang="en-US" b="1" dirty="0"/>
              <a:t>계단 함수 </a:t>
            </a:r>
            <a:r>
              <a:rPr lang="en-US" altLang="ko-KR" b="1" dirty="0"/>
              <a:t>: </a:t>
            </a:r>
            <a:r>
              <a:rPr lang="ko-KR" altLang="en-US" b="1" dirty="0"/>
              <a:t>입력이 </a:t>
            </a:r>
            <a:r>
              <a:rPr lang="en-US" altLang="ko-KR" b="1" dirty="0"/>
              <a:t>0</a:t>
            </a:r>
            <a:r>
              <a:rPr lang="ko-KR" altLang="en-US" b="1" dirty="0"/>
              <a:t>을 넘으면 </a:t>
            </a:r>
            <a:r>
              <a:rPr lang="en-US" altLang="ko-KR" b="1" dirty="0"/>
              <a:t>1</a:t>
            </a:r>
            <a:r>
              <a:rPr lang="ko-KR" altLang="en-US" b="1" dirty="0"/>
              <a:t>을 출력하고</a:t>
            </a:r>
            <a:r>
              <a:rPr lang="en-US" altLang="ko-KR" b="1" dirty="0"/>
              <a:t>, </a:t>
            </a:r>
            <a:r>
              <a:rPr lang="ko-KR" altLang="en-US" b="1" dirty="0"/>
              <a:t>그 외에는 </a:t>
            </a:r>
            <a:r>
              <a:rPr lang="en-US" altLang="ko-KR" b="1" dirty="0"/>
              <a:t>0</a:t>
            </a:r>
            <a:r>
              <a:rPr lang="ko-KR" altLang="en-US" b="1" dirty="0"/>
              <a:t>을 출력하는 </a:t>
            </a:r>
            <a:r>
              <a:rPr lang="ko-KR" altLang="en-US" b="1" dirty="0" smtClean="0"/>
              <a:t>함수</a:t>
            </a:r>
            <a:endParaRPr lang="en-US" altLang="ko-KR" b="1" dirty="0" smtClean="0"/>
          </a:p>
          <a:p>
            <a:pPr lvl="2" fontAlgn="base"/>
            <a:endParaRPr lang="ko-KR" altLang="en-US" b="1" dirty="0"/>
          </a:p>
          <a:p>
            <a:pPr marL="1371600" lvl="3" indent="0" fontAlgn="base">
              <a:buNone/>
            </a:pPr>
            <a:r>
              <a:rPr lang="en-US" altLang="ko-KR" b="1" dirty="0" err="1"/>
              <a:t>def</a:t>
            </a:r>
            <a:r>
              <a:rPr lang="en-US" altLang="ko-KR" b="1" dirty="0"/>
              <a:t> </a:t>
            </a:r>
            <a:r>
              <a:rPr lang="en-US" altLang="ko-KR" b="1" dirty="0" err="1"/>
              <a:t>step_function</a:t>
            </a:r>
            <a:r>
              <a:rPr lang="en-US" altLang="ko-KR" b="1" dirty="0"/>
              <a:t>(x):</a:t>
            </a:r>
          </a:p>
          <a:p>
            <a:pPr marL="1371600" lvl="3" indent="0" fontAlgn="base">
              <a:buNone/>
            </a:pPr>
            <a:r>
              <a:rPr lang="en-US" altLang="ko-KR" b="1" dirty="0"/>
              <a:t>   if x &gt; 0:</a:t>
            </a:r>
          </a:p>
          <a:p>
            <a:pPr marL="1371600" lvl="3" indent="0" fontAlgn="base">
              <a:buNone/>
            </a:pPr>
            <a:r>
              <a:rPr lang="en-US" altLang="ko-KR" b="1" dirty="0"/>
              <a:t>       return 1</a:t>
            </a:r>
          </a:p>
          <a:p>
            <a:pPr marL="1371600" lvl="3" indent="0" fontAlgn="base">
              <a:buNone/>
            </a:pPr>
            <a:r>
              <a:rPr lang="en-US" altLang="ko-KR" b="1" dirty="0"/>
              <a:t>   else:</a:t>
            </a:r>
          </a:p>
          <a:p>
            <a:pPr marL="1371600" lvl="3" indent="0" fontAlgn="base">
              <a:buNone/>
            </a:pPr>
            <a:r>
              <a:rPr lang="en-US" altLang="ko-KR" b="1" dirty="0"/>
              <a:t>       return </a:t>
            </a:r>
            <a:r>
              <a:rPr lang="en-US" altLang="ko-KR" b="1" dirty="0" smtClean="0"/>
              <a:t>0</a:t>
            </a:r>
          </a:p>
          <a:p>
            <a:pPr marL="1371600" lvl="3" indent="0" fontAlgn="base">
              <a:buNone/>
            </a:pPr>
            <a:endParaRPr lang="en-US" altLang="ko-KR" b="1" dirty="0"/>
          </a:p>
          <a:p>
            <a:pPr lvl="2" fontAlgn="base"/>
            <a:r>
              <a:rPr lang="ko-KR" altLang="en-US" sz="1600" dirty="0"/>
              <a:t>이 구현에서 인수 </a:t>
            </a:r>
            <a:r>
              <a:rPr lang="en-US" altLang="ko-KR" sz="1600" dirty="0"/>
              <a:t>x</a:t>
            </a:r>
            <a:r>
              <a:rPr lang="ko-KR" altLang="en-US" sz="1600" dirty="0"/>
              <a:t>는 실수</a:t>
            </a:r>
            <a:r>
              <a:rPr lang="en-US" altLang="ko-KR" sz="1600" dirty="0"/>
              <a:t>(</a:t>
            </a:r>
            <a:r>
              <a:rPr lang="ko-KR" altLang="en-US" sz="1600" dirty="0"/>
              <a:t>부동소수점</a:t>
            </a:r>
            <a:r>
              <a:rPr lang="en-US" altLang="ko-KR" sz="1600" dirty="0"/>
              <a:t>)</a:t>
            </a:r>
            <a:r>
              <a:rPr lang="ko-KR" altLang="en-US" sz="1600" dirty="0"/>
              <a:t>만 받아들임 </a:t>
            </a:r>
            <a:r>
              <a:rPr lang="en-US" altLang="ko-KR" sz="1600" dirty="0" smtClean="0"/>
              <a:t>== </a:t>
            </a:r>
            <a:r>
              <a:rPr lang="en-US" altLang="ko-KR" sz="1600" dirty="0" err="1"/>
              <a:t>step_function</a:t>
            </a:r>
            <a:r>
              <a:rPr lang="en-US" altLang="ko-KR" sz="1600" dirty="0"/>
              <a:t>(3.0)</a:t>
            </a:r>
            <a:r>
              <a:rPr lang="ko-KR" altLang="en-US" sz="1600" dirty="0"/>
              <a:t>은 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넘파이 배열을 인수로 받을 수 없음</a:t>
            </a:r>
            <a:r>
              <a:rPr lang="en-US" altLang="ko-KR" sz="1600" dirty="0" smtClean="0"/>
              <a:t>!</a:t>
            </a:r>
            <a:r>
              <a:rPr lang="ko-KR" altLang="en-US" sz="1600" dirty="0" smtClean="0"/>
              <a:t> </a:t>
            </a:r>
            <a:r>
              <a:rPr lang="ko-KR" altLang="en-US" sz="1200" dirty="0" smtClean="0">
                <a:sym typeface="Wingdings"/>
              </a:rPr>
              <a:t> </a:t>
            </a:r>
            <a:r>
              <a:rPr lang="en-US" altLang="ko-KR" sz="1600" dirty="0" err="1" smtClean="0"/>
              <a:t>step_function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np.array</a:t>
            </a:r>
            <a:r>
              <a:rPr lang="en-US" altLang="ko-KR" sz="1600" dirty="0"/>
              <a:t>([1.0, 2.0]))</a:t>
            </a:r>
            <a:r>
              <a:rPr lang="ko-KR" altLang="en-US" sz="1600" dirty="0"/>
              <a:t>안 됨</a:t>
            </a:r>
            <a:r>
              <a:rPr lang="en-US" altLang="ko-KR" sz="1600" dirty="0" smtClean="0"/>
              <a:t>!</a:t>
            </a:r>
          </a:p>
          <a:p>
            <a:pPr lvl="2" fontAlgn="base"/>
            <a:endParaRPr lang="ko-KR" altLang="en-US" b="1" dirty="0"/>
          </a:p>
          <a:p>
            <a:pPr lvl="2" fontAlgn="base"/>
            <a:endParaRPr lang="en-US" altLang="ko-KR" dirty="0" smtClean="0"/>
          </a:p>
          <a:p>
            <a:pPr lvl="4" fontAlgn="base"/>
            <a:endParaRPr lang="ko-KR" altLang="en-US" dirty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6385560" y="2246709"/>
            <a:ext cx="55930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en-US" altLang="ko-KR" b="1" dirty="0" err="1"/>
              <a:t>def</a:t>
            </a:r>
            <a:r>
              <a:rPr lang="en-US" altLang="ko-KR" b="1" dirty="0"/>
              <a:t> </a:t>
            </a:r>
            <a:r>
              <a:rPr lang="en-US" altLang="ko-KR" b="1" dirty="0" err="1"/>
              <a:t>step_function</a:t>
            </a:r>
            <a:r>
              <a:rPr lang="en-US" altLang="ko-KR" b="1" dirty="0"/>
              <a:t>(x):</a:t>
            </a:r>
          </a:p>
          <a:p>
            <a:pPr lvl="1" fontAlgn="base"/>
            <a:r>
              <a:rPr lang="en-US" altLang="ko-KR" b="1" dirty="0"/>
              <a:t>   y = x &gt; 0</a:t>
            </a:r>
          </a:p>
          <a:p>
            <a:pPr lvl="1" fontAlgn="base"/>
            <a:r>
              <a:rPr lang="en-US" altLang="ko-KR" b="1" dirty="0"/>
              <a:t>   return </a:t>
            </a:r>
            <a:r>
              <a:rPr lang="en-US" altLang="ko-KR" b="1" dirty="0" err="1"/>
              <a:t>y.astype</a:t>
            </a:r>
            <a:r>
              <a:rPr lang="en-US" altLang="ko-KR" b="1" dirty="0"/>
              <a:t>(</a:t>
            </a:r>
            <a:r>
              <a:rPr lang="en-US" altLang="ko-KR" b="1" dirty="0" err="1"/>
              <a:t>np.int</a:t>
            </a:r>
            <a:r>
              <a:rPr lang="en-US" altLang="ko-KR" b="1" dirty="0" smtClean="0"/>
              <a:t>)</a:t>
            </a:r>
          </a:p>
          <a:p>
            <a:pPr lvl="1" fontAlgn="base"/>
            <a:endParaRPr lang="en-US" altLang="ko-KR" b="1" dirty="0"/>
          </a:p>
          <a:p>
            <a:pPr marL="285750" indent="-285750" fontAlgn="base">
              <a:buFont typeface="Arial" charset="0"/>
              <a:buChar char="•"/>
            </a:pPr>
            <a:r>
              <a:rPr lang="ko-KR" altLang="en-US" b="1" dirty="0" smtClean="0"/>
              <a:t>넘파이 </a:t>
            </a:r>
            <a:r>
              <a:rPr lang="ko-KR" altLang="en-US" b="1" dirty="0"/>
              <a:t>배열에 부등호 연산을 수행하면 배열의 원소 각각에 부등호 연산을 수행한 </a:t>
            </a:r>
            <a:r>
              <a:rPr lang="en-US" altLang="ko-KR" b="1" dirty="0"/>
              <a:t>bool</a:t>
            </a:r>
            <a:r>
              <a:rPr lang="ko-KR" altLang="en-US" b="1" dirty="0"/>
              <a:t>이 생성됨</a:t>
            </a:r>
            <a:r>
              <a:rPr lang="en-US" altLang="ko-KR" b="1" dirty="0" smtClean="0"/>
              <a:t>!!</a:t>
            </a:r>
          </a:p>
          <a:p>
            <a:pPr marL="285750" indent="-285750" fontAlgn="base">
              <a:buFont typeface="Arial" charset="0"/>
              <a:buChar char="•"/>
            </a:pPr>
            <a:endParaRPr lang="en-US" altLang="ko-KR" b="1" dirty="0"/>
          </a:p>
          <a:p>
            <a:pPr lvl="1" fontAlgn="base"/>
            <a:r>
              <a:rPr lang="ko-KR" altLang="en-US" dirty="0"/>
              <a:t>배열 </a:t>
            </a:r>
            <a:r>
              <a:rPr lang="en-US" altLang="ko-KR" dirty="0"/>
              <a:t>x</a:t>
            </a:r>
            <a:r>
              <a:rPr lang="ko-KR" altLang="en-US" dirty="0"/>
              <a:t>의 원소 각각이 </a:t>
            </a:r>
            <a:r>
              <a:rPr lang="en-US" altLang="ko-KR" dirty="0"/>
              <a:t>0</a:t>
            </a:r>
            <a:r>
              <a:rPr lang="ko-KR" altLang="en-US" dirty="0"/>
              <a:t>보다 크면 </a:t>
            </a:r>
            <a:r>
              <a:rPr lang="en-US" altLang="ko-KR" dirty="0"/>
              <a:t>True, 0</a:t>
            </a:r>
            <a:r>
              <a:rPr lang="ko-KR" altLang="en-US" dirty="0"/>
              <a:t>이하면 </a:t>
            </a:r>
            <a:r>
              <a:rPr lang="en-US" altLang="ko-KR" dirty="0"/>
              <a:t>False</a:t>
            </a:r>
            <a:r>
              <a:rPr lang="ko-KR" altLang="en-US" dirty="0"/>
              <a:t>로 변환한 새로운 배열 </a:t>
            </a:r>
            <a:r>
              <a:rPr lang="ko-KR" altLang="en-US" dirty="0" smtClean="0"/>
              <a:t>생성 </a:t>
            </a:r>
            <a:r>
              <a:rPr lang="ko-KR" altLang="en-US" dirty="0" smtClean="0">
                <a:sym typeface="Wingdings"/>
              </a:rPr>
              <a:t> </a:t>
            </a:r>
            <a:r>
              <a:rPr lang="ko-KR" altLang="en-US" dirty="0" smtClean="0"/>
              <a:t>그러면 </a:t>
            </a:r>
            <a:r>
              <a:rPr lang="ko-KR" altLang="en-US" dirty="0"/>
              <a:t>이를  </a:t>
            </a:r>
            <a:r>
              <a:rPr lang="en-US" altLang="ko-KR" dirty="0"/>
              <a:t>0</a:t>
            </a:r>
            <a:r>
              <a:rPr lang="ko-KR" altLang="en-US" dirty="0"/>
              <a:t>이나 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en-US" altLang="ko-KR" dirty="0" err="1"/>
              <a:t>int</a:t>
            </a:r>
            <a:r>
              <a:rPr lang="ko-KR" altLang="en-US" dirty="0"/>
              <a:t>형을 출력하는 함수로 구성</a:t>
            </a:r>
            <a:r>
              <a:rPr lang="en-US" altLang="ko-KR" dirty="0" smtClean="0"/>
              <a:t>!</a:t>
            </a:r>
          </a:p>
          <a:p>
            <a:pPr lvl="1" fontAlgn="base"/>
            <a:endParaRPr lang="en-US" altLang="ko-KR" dirty="0"/>
          </a:p>
          <a:p>
            <a:pPr lvl="2" fontAlgn="base"/>
            <a:r>
              <a:rPr lang="ko-KR" altLang="en-US" dirty="0" smtClean="0"/>
              <a:t>넘파이 </a:t>
            </a:r>
            <a:r>
              <a:rPr lang="ko-KR" altLang="en-US" dirty="0"/>
              <a:t>배열의 자료형을 변환할 때는 </a:t>
            </a:r>
            <a:r>
              <a:rPr lang="en-US" altLang="ko-KR" dirty="0" err="1"/>
              <a:t>astype</a:t>
            </a:r>
            <a:r>
              <a:rPr lang="en-US" altLang="ko-KR" dirty="0"/>
              <a:t>() </a:t>
            </a:r>
            <a:r>
              <a:rPr lang="ko-KR" altLang="en-US" dirty="0"/>
              <a:t>메서드 이용 </a:t>
            </a:r>
            <a:r>
              <a:rPr lang="ko-KR" altLang="en-US" b="1" dirty="0"/>
              <a:t>→ 원하는 자료형을 </a:t>
            </a:r>
            <a:r>
              <a:rPr lang="en-US" altLang="ko-KR" b="1" dirty="0" err="1"/>
              <a:t>np.int</a:t>
            </a:r>
            <a:r>
              <a:rPr lang="ko-KR" altLang="en-US" b="1" dirty="0"/>
              <a:t>로 인수 지정</a:t>
            </a:r>
            <a:r>
              <a:rPr lang="en-US" altLang="ko-KR" b="1" dirty="0"/>
              <a:t>!</a:t>
            </a:r>
            <a:endParaRPr lang="en-US" altLang="ko-KR" b="1" dirty="0"/>
          </a:p>
        </p:txBody>
      </p:sp>
      <p:sp>
        <p:nvSpPr>
          <p:cNvPr id="6" name="직사각형 5"/>
          <p:cNvSpPr/>
          <p:nvPr/>
        </p:nvSpPr>
        <p:spPr>
          <a:xfrm>
            <a:off x="1143000" y="3108960"/>
            <a:ext cx="3032761" cy="1767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85560" y="2101336"/>
            <a:ext cx="3459480" cy="1175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삼각형 7"/>
          <p:cNvSpPr/>
          <p:nvPr/>
        </p:nvSpPr>
        <p:spPr>
          <a:xfrm rot="5400000">
            <a:off x="5749959" y="3719359"/>
            <a:ext cx="453519" cy="39096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해 8"/>
          <p:cNvSpPr/>
          <p:nvPr/>
        </p:nvSpPr>
        <p:spPr>
          <a:xfrm>
            <a:off x="7404410" y="114304"/>
            <a:ext cx="267629" cy="267629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56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038" y="633418"/>
            <a:ext cx="10153650" cy="814050"/>
          </a:xfrm>
        </p:spPr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활성화 </a:t>
            </a:r>
            <a:r>
              <a:rPr kumimoji="1" lang="ko-KR" altLang="en-US" dirty="0" smtClean="0"/>
              <a:t>함수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시그모이드 함수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&amp;</a:t>
            </a:r>
            <a:r>
              <a:rPr kumimoji="1" lang="ko-KR" altLang="en-US" dirty="0" smtClean="0"/>
              <a:t> 계단 함수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1447468"/>
            <a:ext cx="6819901" cy="5410532"/>
          </a:xfrm>
        </p:spPr>
        <p:txBody>
          <a:bodyPr>
            <a:normAutofit/>
          </a:bodyPr>
          <a:lstStyle/>
          <a:p>
            <a:endParaRPr lang="ko-KR" altLang="en-US" dirty="0"/>
          </a:p>
          <a:p>
            <a:pPr lvl="1" fontAlgn="base"/>
            <a:r>
              <a:rPr lang="ko-KR" altLang="en-US" b="1" dirty="0"/>
              <a:t>계단 함수의 </a:t>
            </a:r>
            <a:r>
              <a:rPr lang="ko-KR" altLang="en-US" b="1" dirty="0" smtClean="0"/>
              <a:t>그래프</a:t>
            </a:r>
            <a:endParaRPr lang="ko-KR" altLang="en-US" sz="1800" dirty="0"/>
          </a:p>
          <a:p>
            <a:pPr lvl="2" fontAlgn="base"/>
            <a:endParaRPr lang="en-US" altLang="ko-KR" sz="1800" b="1" dirty="0"/>
          </a:p>
          <a:p>
            <a:pPr lvl="1" fontAlgn="base"/>
            <a:r>
              <a:rPr lang="en-US" altLang="ko-KR" sz="2200" b="1" dirty="0" smtClean="0"/>
              <a:t>Code </a:t>
            </a:r>
            <a:r>
              <a:rPr lang="ko-KR" altLang="en-US" sz="2200" b="1" dirty="0" smtClean="0"/>
              <a:t>설명</a:t>
            </a:r>
            <a:endParaRPr lang="ko-KR" altLang="en-US" sz="2200" b="1" dirty="0"/>
          </a:p>
          <a:p>
            <a:pPr lvl="2" fontAlgn="base"/>
            <a:r>
              <a:rPr lang="en-US" altLang="ko-KR" sz="1800" dirty="0" err="1"/>
              <a:t>np.arrange</a:t>
            </a:r>
            <a:r>
              <a:rPr lang="en-US" altLang="ko-KR" sz="1800" dirty="0"/>
              <a:t>(-5.0, 5.0, 0.1)</a:t>
            </a:r>
            <a:r>
              <a:rPr lang="ko-KR" altLang="en-US" sz="1800" dirty="0"/>
              <a:t>은 </a:t>
            </a:r>
            <a:r>
              <a:rPr lang="en-US" altLang="ko-KR" sz="1800" dirty="0"/>
              <a:t>-5.0</a:t>
            </a:r>
            <a:r>
              <a:rPr lang="ko-KR" altLang="en-US" sz="1800" dirty="0"/>
              <a:t>에서 </a:t>
            </a:r>
            <a:r>
              <a:rPr lang="en-US" altLang="ko-KR" sz="1800" dirty="0"/>
              <a:t>5.0</a:t>
            </a:r>
            <a:r>
              <a:rPr lang="ko-KR" altLang="en-US" sz="1800" dirty="0"/>
              <a:t>전까지 </a:t>
            </a:r>
            <a:r>
              <a:rPr lang="en-US" altLang="ko-KR" sz="1800" dirty="0"/>
              <a:t>0.1 </a:t>
            </a:r>
            <a:r>
              <a:rPr lang="ko-KR" altLang="en-US" sz="1800" dirty="0"/>
              <a:t>간격의 넘파이 배열을 생성 → </a:t>
            </a:r>
            <a:r>
              <a:rPr lang="en-US" altLang="ko-KR" sz="1800" dirty="0"/>
              <a:t>[-5.0, -4.9, …, 4.9]</a:t>
            </a:r>
            <a:r>
              <a:rPr lang="ko-KR" altLang="en-US" sz="1800" dirty="0"/>
              <a:t>를 생성</a:t>
            </a:r>
          </a:p>
          <a:p>
            <a:pPr lvl="3" fontAlgn="base"/>
            <a:r>
              <a:rPr lang="en-US" altLang="ko-KR" sz="1600" dirty="0"/>
              <a:t>step_function2()</a:t>
            </a:r>
            <a:r>
              <a:rPr lang="ko-KR" altLang="en-US" sz="1600" dirty="0"/>
              <a:t>은 인수로 받은 넘파이 배열의 원소 각각을 인수로 계단 함수 실행해</a:t>
            </a:r>
            <a:r>
              <a:rPr lang="en-US" altLang="ko-KR" sz="1600" dirty="0"/>
              <a:t>, </a:t>
            </a:r>
            <a:r>
              <a:rPr lang="ko-KR" altLang="en-US" sz="1600" dirty="0"/>
              <a:t>그 결과를 다시 배열로 만들어 돌려줌 →  이 </a:t>
            </a:r>
            <a:r>
              <a:rPr lang="en-US" altLang="ko-KR" sz="1600" dirty="0"/>
              <a:t>p, y </a:t>
            </a:r>
            <a:r>
              <a:rPr lang="ko-KR" altLang="en-US" sz="1600" dirty="0"/>
              <a:t>배열을 그래프로 그리면</a:t>
            </a:r>
            <a:r>
              <a:rPr lang="en-US" altLang="ko-KR" sz="1600" dirty="0"/>
              <a:t>(plot) </a:t>
            </a:r>
            <a:r>
              <a:rPr lang="ko-KR" altLang="en-US" sz="1600" dirty="0" smtClean="0"/>
              <a:t>결과나옴</a:t>
            </a:r>
            <a:endParaRPr lang="en-US" altLang="ko-KR" sz="1600" dirty="0" smtClean="0"/>
          </a:p>
          <a:p>
            <a:pPr lvl="3" fontAlgn="base"/>
            <a:endParaRPr lang="ko-KR" altLang="en-US" sz="1600" dirty="0"/>
          </a:p>
          <a:p>
            <a:pPr lvl="2" fontAlgn="base"/>
            <a:r>
              <a:rPr lang="ko-KR" altLang="en-US" dirty="0"/>
              <a:t>예시의 결과 </a:t>
            </a:r>
            <a:r>
              <a:rPr lang="en-US" altLang="ko-KR" dirty="0"/>
              <a:t>: </a:t>
            </a:r>
            <a:r>
              <a:rPr lang="ko-KR" altLang="en-US" b="1" dirty="0"/>
              <a:t>계단 함수는 </a:t>
            </a:r>
            <a:r>
              <a:rPr lang="en-US" altLang="ko-KR" b="1" dirty="0"/>
              <a:t>0</a:t>
            </a:r>
            <a:r>
              <a:rPr lang="ko-KR" altLang="en-US" b="1" dirty="0"/>
              <a:t>을 경계로 출력이 </a:t>
            </a:r>
            <a:r>
              <a:rPr lang="en-US" altLang="ko-KR" b="1" dirty="0"/>
              <a:t>0</a:t>
            </a:r>
            <a:r>
              <a:rPr lang="ko-KR" altLang="en-US" b="1" dirty="0"/>
              <a:t>에서 </a:t>
            </a:r>
            <a:r>
              <a:rPr lang="en-US" altLang="ko-KR" b="1" dirty="0"/>
              <a:t>1(</a:t>
            </a:r>
            <a:r>
              <a:rPr lang="ko-KR" altLang="en-US" b="1" dirty="0"/>
              <a:t>또는 </a:t>
            </a:r>
            <a:r>
              <a:rPr lang="en-US" altLang="ko-KR" b="1" dirty="0"/>
              <a:t>1</a:t>
            </a:r>
            <a:r>
              <a:rPr lang="ko-KR" altLang="en-US" b="1" dirty="0"/>
              <a:t>에서 </a:t>
            </a:r>
            <a:r>
              <a:rPr lang="en-US" altLang="ko-KR" b="1" dirty="0"/>
              <a:t>0)</a:t>
            </a:r>
            <a:r>
              <a:rPr lang="ko-KR" altLang="en-US" b="1" dirty="0"/>
              <a:t>로 바뀜</a:t>
            </a:r>
            <a:r>
              <a:rPr lang="en-US" altLang="ko-KR" b="1" dirty="0" smtClean="0"/>
              <a:t>!!!</a:t>
            </a:r>
          </a:p>
          <a:p>
            <a:pPr marL="914400" lvl="2" indent="0" fontAlgn="base">
              <a:buNone/>
            </a:pPr>
            <a:r>
              <a:rPr lang="en-US" altLang="ko-KR" sz="1800" dirty="0" smtClean="0"/>
              <a:t>(</a:t>
            </a:r>
            <a:r>
              <a:rPr lang="en-US" altLang="ko-KR" sz="1800" dirty="0"/>
              <a:t>So, </a:t>
            </a:r>
            <a:r>
              <a:rPr lang="ko-KR" altLang="en-US" sz="1800" dirty="0"/>
              <a:t>계단 함수임</a:t>
            </a:r>
            <a:r>
              <a:rPr lang="en-US" altLang="ko-KR" sz="1800" dirty="0"/>
              <a:t>!!, </a:t>
            </a:r>
            <a:r>
              <a:rPr lang="ko-KR" altLang="en-US" sz="1800" dirty="0"/>
              <a:t>값이 바뀌는 형태가 계단 같아서</a:t>
            </a:r>
            <a:r>
              <a:rPr lang="en-US" altLang="ko-KR" sz="1800" dirty="0"/>
              <a:t>..!)</a:t>
            </a:r>
          </a:p>
          <a:p>
            <a:pPr lvl="2" fontAlgn="base"/>
            <a:endParaRPr lang="en-US" altLang="ko-KR" dirty="0" smtClean="0"/>
          </a:p>
          <a:p>
            <a:pPr lvl="4" fontAlgn="base"/>
            <a:endParaRPr lang="ko-KR" altLang="en-US" dirty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912769" y="114304"/>
            <a:ext cx="335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/>
              <a:t>Chapter 3.</a:t>
            </a:r>
            <a:r>
              <a:rPr kumimoji="1" lang="ko-KR" altLang="en-US" sz="1600" b="1" dirty="0" smtClean="0"/>
              <a:t> 신경망</a:t>
            </a:r>
            <a:endParaRPr kumimoji="1" lang="ko-KR" altLang="en-US" sz="1600" b="1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9110546" y="6245810"/>
            <a:ext cx="289095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smtClean="0"/>
              <a:t>Code</a:t>
            </a:r>
            <a:r>
              <a:rPr kumimoji="1" lang="ko-KR" altLang="en-US" sz="1600" b="1" dirty="0" smtClean="0"/>
              <a:t> 예시 </a:t>
            </a:r>
            <a:r>
              <a:rPr kumimoji="1" lang="en-US" altLang="ko-KR" sz="1600" b="1" dirty="0" smtClean="0"/>
              <a:t>: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err="1" smtClean="0"/>
              <a:t>step_func</a:t>
            </a:r>
            <a:r>
              <a:rPr kumimoji="1" lang="en-US" altLang="ko-KR" sz="1600" b="1" dirty="0" err="1" smtClean="0"/>
              <a:t>.ipynb</a:t>
            </a:r>
            <a:endParaRPr kumimoji="1" lang="ko-KR" altLang="en-US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2342984"/>
            <a:ext cx="5372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1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5908</Words>
  <Application>Microsoft Macintosh PowerPoint</Application>
  <PresentationFormat>와이드스크린</PresentationFormat>
  <Paragraphs>846</Paragraphs>
  <Slides>57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1" baseType="lpstr">
      <vt:lpstr>맑은 고딕</vt:lpstr>
      <vt:lpstr>Wingdings</vt:lpstr>
      <vt:lpstr>Arial</vt:lpstr>
      <vt:lpstr>Office 테마</vt:lpstr>
      <vt:lpstr>PowerPoint 프레젠테이션</vt:lpstr>
      <vt:lpstr>PowerPoint 프레젠테이션</vt:lpstr>
      <vt:lpstr>Intro.</vt:lpstr>
      <vt:lpstr>1. 퍼셉트론에서 신경망으로</vt:lpstr>
      <vt:lpstr>1. 퍼셉트론에서 신경망으로</vt:lpstr>
      <vt:lpstr>1. 퍼셉트론에서 신경망으로</vt:lpstr>
      <vt:lpstr>2. 활성화 함수(시그모이드 함수 &amp; 계단 함수)</vt:lpstr>
      <vt:lpstr>2. 활성화 함수(시그모이드 함수 &amp; 계단 함수)</vt:lpstr>
      <vt:lpstr>2. 활성화 함수(시그모이드 함수 &amp; 계단 함수)</vt:lpstr>
      <vt:lpstr>2. 활성화 함수</vt:lpstr>
      <vt:lpstr>2. 활성화 함수</vt:lpstr>
      <vt:lpstr>2. 활성화 함수</vt:lpstr>
      <vt:lpstr>2. 활성화 함수</vt:lpstr>
      <vt:lpstr>3. 다차원 배열의 계산</vt:lpstr>
      <vt:lpstr>3. 다차원 배열의 계산</vt:lpstr>
      <vt:lpstr>4. 3층 신경망 구현하기</vt:lpstr>
      <vt:lpstr>4. 3층 신경망 구현하기</vt:lpstr>
      <vt:lpstr>4. 3층 신경망 구현하기</vt:lpstr>
      <vt:lpstr>4. 3층 신경망 구현하기</vt:lpstr>
      <vt:lpstr>4. 3층 신경망 구현하기</vt:lpstr>
      <vt:lpstr>5. 출력층 설계하기</vt:lpstr>
      <vt:lpstr>5. 출력층 설계하기</vt:lpstr>
      <vt:lpstr>5. 출력층 설계하기</vt:lpstr>
      <vt:lpstr>5. 출력층 설계하기</vt:lpstr>
      <vt:lpstr>5. 출력층 설계하기</vt:lpstr>
      <vt:lpstr>6. 손글자 숫자 인식</vt:lpstr>
      <vt:lpstr>6. 손글자 숫자 인식</vt:lpstr>
      <vt:lpstr>6. 손글자 숫자 인식</vt:lpstr>
      <vt:lpstr>6. 손글자 숫자 인식</vt:lpstr>
      <vt:lpstr>6. 손글자 숫자 인식</vt:lpstr>
      <vt:lpstr>6. 손글자 숫자 인식</vt:lpstr>
      <vt:lpstr>6. 손글자 숫자 인식</vt:lpstr>
      <vt:lpstr>7. 정리</vt:lpstr>
      <vt:lpstr>PowerPoint 프레젠테이션</vt:lpstr>
      <vt:lpstr>1. 데이터에서 학습한다</vt:lpstr>
      <vt:lpstr>1. 데이터에서 학습한다</vt:lpstr>
      <vt:lpstr>1. 데이터에서 학습한다</vt:lpstr>
      <vt:lpstr>2. 손실 함수</vt:lpstr>
      <vt:lpstr>2. 손실 함수</vt:lpstr>
      <vt:lpstr>2. 손실 함수</vt:lpstr>
      <vt:lpstr>2. 손실 함수</vt:lpstr>
      <vt:lpstr>2. 손실 함수</vt:lpstr>
      <vt:lpstr>2. 손실 함수</vt:lpstr>
      <vt:lpstr>2. 손실 함수</vt:lpstr>
      <vt:lpstr>2. 손실 함수</vt:lpstr>
      <vt:lpstr>2. 손실 함수</vt:lpstr>
      <vt:lpstr>2. 손실 함수</vt:lpstr>
      <vt:lpstr>3. 수치 미분 </vt:lpstr>
      <vt:lpstr>3. 수치 미분 </vt:lpstr>
      <vt:lpstr>4. 기울기</vt:lpstr>
      <vt:lpstr>4. 기울기</vt:lpstr>
      <vt:lpstr>4. 기울기</vt:lpstr>
      <vt:lpstr>5. 학습 알고리즘 구현하기</vt:lpstr>
      <vt:lpstr>5. 학습 알고리즘 구현하기</vt:lpstr>
      <vt:lpstr>5. 학습 알고리즘 구현하기</vt:lpstr>
      <vt:lpstr>5. 학습 알고리즘 구현하기</vt:lpstr>
      <vt:lpstr>6. 정리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남현길</dc:creator>
  <cp:lastModifiedBy>남현길</cp:lastModifiedBy>
  <cp:revision>62</cp:revision>
  <dcterms:created xsi:type="dcterms:W3CDTF">2018-01-24T02:50:43Z</dcterms:created>
  <dcterms:modified xsi:type="dcterms:W3CDTF">2018-01-30T07:07:03Z</dcterms:modified>
</cp:coreProperties>
</file>