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80" r:id="rId6"/>
    <p:sldId id="281" r:id="rId7"/>
    <p:sldId id="260" r:id="rId8"/>
    <p:sldId id="261" r:id="rId9"/>
    <p:sldId id="262" r:id="rId10"/>
    <p:sldId id="284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2" r:id="rId23"/>
    <p:sldId id="274" r:id="rId24"/>
    <p:sldId id="283" r:id="rId25"/>
    <p:sldId id="275" r:id="rId26"/>
    <p:sldId id="285" r:id="rId27"/>
    <p:sldId id="286" r:id="rId28"/>
    <p:sldId id="287" r:id="rId29"/>
    <p:sldId id="276" r:id="rId30"/>
    <p:sldId id="277" r:id="rId31"/>
    <p:sldId id="278" r:id="rId32"/>
    <p:sldId id="279" r:id="rId3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E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18" autoAdjust="0"/>
    <p:restoredTop sz="94660"/>
  </p:normalViewPr>
  <p:slideViewPr>
    <p:cSldViewPr>
      <p:cViewPr varScale="1">
        <p:scale>
          <a:sx n="82" d="100"/>
          <a:sy n="82" d="100"/>
        </p:scale>
        <p:origin x="-193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F099A1C-4244-4EFA-A530-FD30CAF2AA1B}" type="datetimeFigureOut">
              <a:rPr lang="ko-KR" altLang="en-US"/>
              <a:pPr>
                <a:defRPr/>
              </a:pPr>
              <a:t>2018-01-22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B7A63C-AACA-419D-B538-7A54003397F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8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F9E4CE-B8CC-4443-AEC0-4BA4DD5310B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648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630646-EF9B-4C7B-86E5-1AC3E4A35A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672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63EB-C4C0-4E5F-BE67-C2BF132F63D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105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53BB5A-AFA7-40AD-8D1B-DC3E06BAC68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038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9A249B-4E1D-4C0B-8DEA-9A01B8A1A30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772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0A49D7-27FF-45CF-B7D8-6195419BE9D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623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BF95B6-B0CA-489F-8259-38C532F1FC3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201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35A0FB-7841-4350-B16C-537C5005DE7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439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29B2EA-9653-47B6-AC18-D629D1E632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125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E94895-8FE8-4C59-B390-680C8F7E08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139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C97776-D89B-40AC-A84A-0A38CAC7C8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246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9DC8CEC-E9BF-4D83-8580-415C26816A2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fImage4245728541.jp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3740150"/>
            <a:ext cx="34163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9"/>
          <p:cNvSpPr txBox="1">
            <a:spLocks noChangeArrowheads="1"/>
          </p:cNvSpPr>
          <p:nvPr/>
        </p:nvSpPr>
        <p:spPr bwMode="auto">
          <a:xfrm>
            <a:off x="165100" y="141288"/>
            <a:ext cx="39180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7200" dirty="0" err="1">
                <a:solidFill>
                  <a:srgbClr val="F2F2F2"/>
                </a:solidFill>
                <a:latin typeface="Gabriola" panose="04040605051002020D02" pitchFamily="82" charset="0"/>
              </a:rPr>
              <a:t>Team</a:t>
            </a:r>
            <a:r>
              <a:rPr lang="ko-KR" altLang="en-US" sz="7200" dirty="0">
                <a:solidFill>
                  <a:srgbClr val="F2F2F2"/>
                </a:solidFill>
                <a:latin typeface="Gabriola" panose="04040605051002020D02" pitchFamily="82" charset="0"/>
              </a:rPr>
              <a:t>  </a:t>
            </a:r>
            <a:r>
              <a:rPr lang="ko-KR" altLang="en-US" sz="7200" dirty="0" err="1">
                <a:solidFill>
                  <a:srgbClr val="F2F2F2"/>
                </a:solidFill>
                <a:latin typeface="Gabriola" panose="04040605051002020D02" pitchFamily="82" charset="0"/>
              </a:rPr>
              <a:t>Jin</a:t>
            </a:r>
            <a:r>
              <a:rPr lang="ko-KR" altLang="en-US" sz="7200" dirty="0">
                <a:solidFill>
                  <a:srgbClr val="F2F2F2"/>
                </a:solidFill>
                <a:latin typeface="Gabriola" panose="04040605051002020D02" pitchFamily="82" charset="0"/>
              </a:rPr>
              <a:t> Air</a:t>
            </a:r>
          </a:p>
        </p:txBody>
      </p:sp>
      <p:sp>
        <p:nvSpPr>
          <p:cNvPr id="1030" name="Text Box 10"/>
          <p:cNvSpPr txBox="1">
            <a:spLocks noChangeArrowheads="1"/>
          </p:cNvSpPr>
          <p:nvPr/>
        </p:nvSpPr>
        <p:spPr bwMode="auto">
          <a:xfrm>
            <a:off x="1979712" y="3356992"/>
            <a:ext cx="5447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3200" dirty="0">
                <a:solidFill>
                  <a:srgbClr val="F2F2F2"/>
                </a:solidFill>
                <a:latin typeface="서울남산체 세로쓰기" charset="0"/>
              </a:rPr>
              <a:t>청각 장애인</a:t>
            </a:r>
            <a:r>
              <a:rPr lang="ko-KR" altLang="en-US" sz="2800" dirty="0">
                <a:solidFill>
                  <a:srgbClr val="F2F2F2"/>
                </a:solidFill>
                <a:latin typeface="서울남산체 세로쓰기" charset="0"/>
              </a:rPr>
              <a:t>의 작곡 도움을 위한</a:t>
            </a:r>
          </a:p>
        </p:txBody>
      </p:sp>
      <p:sp>
        <p:nvSpPr>
          <p:cNvPr id="1032" name="Text Box 12"/>
          <p:cNvSpPr txBox="1">
            <a:spLocks noChangeArrowheads="1"/>
          </p:cNvSpPr>
          <p:nvPr/>
        </p:nvSpPr>
        <p:spPr bwMode="auto">
          <a:xfrm>
            <a:off x="3522895" y="4100682"/>
            <a:ext cx="20986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2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어플리케이션</a:t>
            </a:r>
            <a:r>
              <a:rPr lang="en-US" altLang="ko-KR" sz="2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endParaRPr lang="ko-KR" altLang="en-US" sz="2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33" name="Text Box 14"/>
          <p:cNvSpPr txBox="1">
            <a:spLocks noChangeArrowheads="1"/>
          </p:cNvSpPr>
          <p:nvPr/>
        </p:nvSpPr>
        <p:spPr bwMode="auto">
          <a:xfrm>
            <a:off x="5118100" y="5822950"/>
            <a:ext cx="209704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</a:t>
            </a:r>
            <a:r>
              <a:rPr lang="en-US" altLang="ko-KR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027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이태건</a:t>
            </a:r>
          </a:p>
          <a:p>
            <a:pPr latinLnBrk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</a:t>
            </a:r>
            <a:r>
              <a:rPr lang="en-US" altLang="ko-KR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021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이영현</a:t>
            </a:r>
          </a:p>
          <a:p>
            <a:pPr latinLnBrk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2013154013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 err="1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라정우</a:t>
            </a:r>
            <a:endParaRPr lang="ko-KR" altLang="en-US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34" name="Text Box 15"/>
          <p:cNvSpPr txBox="1">
            <a:spLocks noChangeArrowheads="1"/>
          </p:cNvSpPr>
          <p:nvPr/>
        </p:nvSpPr>
        <p:spPr bwMode="auto">
          <a:xfrm>
            <a:off x="5118100" y="5541963"/>
            <a:ext cx="162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컴퓨터 공학과</a:t>
            </a:r>
          </a:p>
        </p:txBody>
      </p:sp>
      <p:sp>
        <p:nvSpPr>
          <p:cNvPr id="1035" name="Text Box 16"/>
          <p:cNvSpPr txBox="1">
            <a:spLocks noChangeArrowheads="1"/>
          </p:cNvSpPr>
          <p:nvPr/>
        </p:nvSpPr>
        <p:spPr bwMode="auto">
          <a:xfrm>
            <a:off x="7478713" y="5445224"/>
            <a:ext cx="1651414" cy="86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lnSpc>
                <a:spcPct val="150000"/>
              </a:lnSpc>
            </a:pP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지도교수 </a:t>
            </a:r>
          </a:p>
          <a:p>
            <a:pPr latinLnBrk="0">
              <a:lnSpc>
                <a:spcPct val="150000"/>
              </a:lnSpc>
            </a:pP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전광일 교수님</a:t>
            </a:r>
          </a:p>
        </p:txBody>
      </p:sp>
      <p:sp>
        <p:nvSpPr>
          <p:cNvPr id="1043" name="Rectangle 19"/>
          <p:cNvSpPr>
            <a:spLocks/>
          </p:cNvSpPr>
          <p:nvPr/>
        </p:nvSpPr>
        <p:spPr bwMode="auto">
          <a:xfrm>
            <a:off x="2800771" y="2149152"/>
            <a:ext cx="3427413" cy="809625"/>
          </a:xfrm>
          <a:prstGeom prst="rect">
            <a:avLst/>
          </a:prstGeom>
          <a:noFill/>
          <a:ln w="25400" cap="sq" cmpd="dbl">
            <a:solidFill>
              <a:srgbClr val="FFC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44" name="Group 20"/>
          <p:cNvGrpSpPr>
            <a:grpSpLocks/>
          </p:cNvGrpSpPr>
          <p:nvPr/>
        </p:nvGrpSpPr>
        <p:grpSpPr bwMode="auto">
          <a:xfrm>
            <a:off x="3203848" y="2166689"/>
            <a:ext cx="2646363" cy="830263"/>
            <a:chOff x="1694" y="1812"/>
            <a:chExt cx="1667" cy="523"/>
          </a:xfrm>
        </p:grpSpPr>
        <p:sp>
          <p:nvSpPr>
            <p:cNvPr id="1031" name="Text Box 11"/>
            <p:cNvSpPr txBox="1">
              <a:spLocks noChangeArrowheads="1"/>
            </p:cNvSpPr>
            <p:nvPr/>
          </p:nvSpPr>
          <p:spPr bwMode="auto">
            <a:xfrm>
              <a:off x="1694" y="1812"/>
              <a:ext cx="166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latinLnBrk="0"/>
              <a:r>
                <a:rPr lang="ko-KR" altLang="en-US" sz="4800" dirty="0" err="1">
                  <a:solidFill>
                    <a:srgbClr val="FFC000"/>
                  </a:solidFill>
                  <a:latin typeface="서울남산체 세로쓰기" charset="0"/>
                  <a:cs typeface="서울남산체 세로쓰기" charset="0"/>
                </a:rPr>
                <a:t>아우디오</a:t>
              </a:r>
              <a:endParaRPr lang="ko-KR" altLang="en-US" sz="4800" dirty="0">
                <a:solidFill>
                  <a:srgbClr val="FFC000"/>
                </a:solidFill>
                <a:latin typeface="서울남산체 세로쓰기" charset="0"/>
                <a:cs typeface="서울남산체 세로쓰기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8"/>
          <p:cNvSpPr txBox="1">
            <a:spLocks noChangeArrowheads="1"/>
          </p:cNvSpPr>
          <p:nvPr/>
        </p:nvSpPr>
        <p:spPr bwMode="auto">
          <a:xfrm>
            <a:off x="615950" y="2814638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Plz, explain about the pictures.</a:t>
            </a:r>
          </a:p>
        </p:txBody>
      </p:sp>
      <p:sp>
        <p:nvSpPr>
          <p:cNvPr id="9219" name="Text Box 14"/>
          <p:cNvSpPr txBox="1">
            <a:spLocks noChangeArrowheads="1"/>
          </p:cNvSpPr>
          <p:nvPr/>
        </p:nvSpPr>
        <p:spPr bwMode="auto">
          <a:xfrm>
            <a:off x="868363" y="328613"/>
            <a:ext cx="609333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관련 연구 및 사례</a:t>
            </a:r>
            <a:endParaRPr lang="ko-KR" altLang="en-US" sz="60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9222" name="Text Box 15"/>
          <p:cNvSpPr txBox="1">
            <a:spLocks noChangeArrowheads="1"/>
          </p:cNvSpPr>
          <p:nvPr/>
        </p:nvSpPr>
        <p:spPr bwMode="auto">
          <a:xfrm>
            <a:off x="4355976" y="1710095"/>
            <a:ext cx="4464496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전국학생과학발명품경진대회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출품작</a:t>
            </a:r>
            <a:endParaRPr lang="en-US" altLang="ko-KR" sz="20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atinLnBrk="0">
              <a:spcBef>
                <a:spcPct val="0"/>
              </a:spcBef>
              <a:buClr>
                <a:srgbClr val="FFFFFF"/>
              </a:buClr>
              <a:buNone/>
            </a:pP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“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청각장애인을 위한 빛과 소리로 연주하는 건반악기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”</a:t>
            </a:r>
            <a:b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endParaRPr lang="en-US" altLang="ko-KR" sz="20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음조와 색조 사이의 상호연관성 </a:t>
            </a:r>
            <a:r>
              <a:rPr lang="ko-KR" altLang="en-US" sz="2000" dirty="0" smtClean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주목</a:t>
            </a:r>
            <a:endParaRPr lang="en-US" altLang="ko-KR" sz="2000" dirty="0" smtClean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r>
              <a:rPr lang="en-US" altLang="ko-KR" sz="2000" dirty="0" smtClean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&lt;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7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개의 장음계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,7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가지의 고유색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&gt;</a:t>
            </a: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endParaRPr lang="ko-KR" altLang="ko-KR" sz="20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듣는 음악에서 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‘</a:t>
            </a:r>
            <a:r>
              <a:rPr lang="ko-KR" altLang="en-US" sz="2000" dirty="0">
                <a:solidFill>
                  <a:srgbClr val="00B05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보는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’ 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음악으로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..</a:t>
            </a:r>
            <a:endParaRPr lang="ko-KR" altLang="ko-KR" sz="20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20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소리의 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“</a:t>
            </a:r>
            <a:r>
              <a:rPr lang="ko-KR" altLang="en-US" sz="20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시각화</a:t>
            </a:r>
            <a:r>
              <a:rPr lang="en-US" altLang="ko-KR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”</a:t>
            </a:r>
            <a:endParaRPr lang="ko-KR" altLang="ko-KR" sz="20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Tx/>
              <a:buNone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80" y="4077072"/>
            <a:ext cx="3609975" cy="20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668463"/>
            <a:ext cx="3600450" cy="219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D4ED85A1-1DFB-4A68-9E5E-4B63417D5AD4}"/>
              </a:ext>
            </a:extLst>
          </p:cNvPr>
          <p:cNvSpPr/>
          <p:nvPr/>
        </p:nvSpPr>
        <p:spPr>
          <a:xfrm>
            <a:off x="8460432" y="6408517"/>
            <a:ext cx="683568" cy="440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49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pic>
        <p:nvPicPr>
          <p:cNvPr id="10244" name="Picture 4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355850"/>
            <a:ext cx="2354263" cy="2343150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 descr="fImage69743209169.pn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0000">
            <a:off x="5019675" y="1390650"/>
            <a:ext cx="3905250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AutoShape 6"/>
          <p:cNvSpPr>
            <a:spLocks/>
          </p:cNvSpPr>
          <p:nvPr/>
        </p:nvSpPr>
        <p:spPr bwMode="auto">
          <a:xfrm>
            <a:off x="3952875" y="2743200"/>
            <a:ext cx="1236663" cy="1358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2E75B6"/>
          </a:solidFill>
          <a:ln w="12700">
            <a:solidFill>
              <a:srgbClr val="0611F2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358900" y="5175250"/>
            <a:ext cx="62712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청각 장애인이 스마트폰을 이용해 그래픽 악기 어플 </a:t>
            </a:r>
            <a:r>
              <a:rPr lang="ko-KR" altLang="en-US" sz="24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실행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707904" y="1713002"/>
            <a:ext cx="13515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4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Start</a:t>
            </a:r>
            <a:endParaRPr lang="ko-KR" altLang="en-US" sz="4000" b="1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C473432-A613-4EEB-8CD2-FD588CC4E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3A0CEF4F-915E-4DC2-9528-13936B892CED}"/>
              </a:ext>
            </a:extLst>
          </p:cNvPr>
          <p:cNvSpPr/>
          <p:nvPr/>
        </p:nvSpPr>
        <p:spPr>
          <a:xfrm>
            <a:off x="8460432" y="6408517"/>
            <a:ext cx="683568" cy="440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11p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xmlns="" id="{E8CB8CC4-27A4-489A-80B9-E8E3C91C6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010703" y="-2571136"/>
            <a:ext cx="11054015" cy="14044784"/>
          </a:xfrm>
          <a:prstGeom prst="rect">
            <a:avLst/>
          </a:prstGeom>
        </p:spPr>
      </p:pic>
      <p:pic>
        <p:nvPicPr>
          <p:cNvPr id="10245" name="Picture 5" descr="fImage2158506925724.png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">
            <a:off x="5980113" y="2863850"/>
            <a:ext cx="1366837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552852" y="4089400"/>
            <a:ext cx="1619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dist" eaLnBrk="0" latinLnBrk="0" hangingPunct="0"/>
            <a:r>
              <a:rPr lang="en-US" altLang="ko-KR" sz="3600" b="1" spc="6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S</a:t>
            </a:r>
            <a:r>
              <a:rPr lang="ko-KR" altLang="en-US" sz="3600" b="1" spc="600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tart</a:t>
            </a:r>
            <a:endParaRPr lang="ko-KR" altLang="en-US" sz="3600" b="1" spc="600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903663" y="5233988"/>
            <a:ext cx="7302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dist" eaLnBrk="0" latinLnBrk="0" hangingPunct="0"/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회원 등록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155825" y="1870075"/>
            <a:ext cx="52964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그래픽 악기 어플리케이션 </a:t>
            </a:r>
            <a:r>
              <a:rPr lang="ko-KR" altLang="en-US" sz="20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시작 화면</a:t>
            </a:r>
            <a:r>
              <a:rPr lang="ko-KR" altLang="en-US" sz="14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(초본)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뜸.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xmlns="" id="{F7E26405-8DD8-4551-AE97-29A2A8D3F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xmlns="" id="{ADFD3E12-C479-46B3-BC9C-8E69F5BBF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635" y="5553740"/>
            <a:ext cx="7489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dist" eaLnBrk="0" latinLnBrk="0" hangingPunct="0"/>
            <a:r>
              <a:rPr lang="ko-KR" altLang="en-US" sz="1050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업데이트</a:t>
            </a:r>
            <a:endParaRPr lang="ko-KR" altLang="en-US" sz="1050" b="1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89A70ACD-2E25-442C-8419-5FB865523EBF}"/>
              </a:ext>
            </a:extLst>
          </p:cNvPr>
          <p:cNvSpPr/>
          <p:nvPr/>
        </p:nvSpPr>
        <p:spPr>
          <a:xfrm>
            <a:off x="8460432" y="6408517"/>
            <a:ext cx="683568" cy="440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12p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xmlns="" id="{7165DE49-A579-4801-BF99-A2EAADCBE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907704" y="2146300"/>
            <a:ext cx="60812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Start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터치 시 </a:t>
            </a:r>
            <a:r>
              <a:rPr lang="ko-KR" altLang="en-US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그래픽 악기 어플리케이션 화면</a:t>
            </a:r>
            <a:r>
              <a:rPr lang="ko-KR" altLang="en-US" sz="14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(초본)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뜸.</a:t>
            </a:r>
          </a:p>
        </p:txBody>
      </p:sp>
      <p:pic>
        <p:nvPicPr>
          <p:cNvPr id="10271" name="Picture 31" descr="fImage134125191478.png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1198563" y="1435100"/>
            <a:ext cx="1770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4000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Case</a:t>
            </a:r>
            <a:r>
              <a:rPr lang="ko-KR" altLang="en-US" sz="4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1</a:t>
            </a:r>
          </a:p>
        </p:txBody>
      </p:sp>
      <p:sp>
        <p:nvSpPr>
          <p:cNvPr id="10273" name="Rectangle 33"/>
          <p:cNvSpPr>
            <a:spLocks/>
          </p:cNvSpPr>
          <p:nvPr/>
        </p:nvSpPr>
        <p:spPr bwMode="auto">
          <a:xfrm>
            <a:off x="1179513" y="1501775"/>
            <a:ext cx="17494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2" name="Text Box 3">
            <a:extLst>
              <a:ext uri="{FF2B5EF4-FFF2-40B4-BE49-F238E27FC236}">
                <a16:creationId xmlns:a16="http://schemas.microsoft.com/office/drawing/2014/main" xmlns="" id="{DEFD35DD-302C-4A75-8254-4FBD86279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A2FC7939-F0E1-4DBE-9A7C-24A3B5B34709}"/>
              </a:ext>
            </a:extLst>
          </p:cNvPr>
          <p:cNvSpPr/>
          <p:nvPr/>
        </p:nvSpPr>
        <p:spPr>
          <a:xfrm>
            <a:off x="8460432" y="6408517"/>
            <a:ext cx="683568" cy="440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13p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xmlns="" id="{F155E750-0E43-4F98-8186-9CB882D6C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973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835696" y="1628800"/>
            <a:ext cx="55515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그래픽 악기 어플리케이션 화면</a:t>
            </a:r>
            <a:r>
              <a:rPr lang="ko-KR" altLang="en-US" sz="14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(초본)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의 </a:t>
            </a:r>
            <a:r>
              <a:rPr lang="ko-KR" altLang="en-US" sz="24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구성 요소</a:t>
            </a:r>
            <a:endParaRPr lang="ko-KR" altLang="en-US" dirty="0">
              <a:solidFill>
                <a:srgbClr val="FFC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271" name="AutoShape 31"/>
          <p:cNvSpPr>
            <a:spLocks/>
          </p:cNvSpPr>
          <p:nvPr/>
        </p:nvSpPr>
        <p:spPr bwMode="auto">
          <a:xfrm flipH="1">
            <a:off x="522288" y="2216150"/>
            <a:ext cx="1246187" cy="455613"/>
          </a:xfrm>
          <a:prstGeom prst="wedgeRectCallout">
            <a:avLst>
              <a:gd name="adj1" fmla="val -19468"/>
              <a:gd name="adj2" fmla="val 118745"/>
            </a:avLst>
          </a:prstGeom>
          <a:solidFill>
            <a:srgbClr val="FF0000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채보 모드</a:t>
            </a:r>
          </a:p>
        </p:txBody>
      </p:sp>
      <p:sp>
        <p:nvSpPr>
          <p:cNvPr id="10272" name="AutoShape 32"/>
          <p:cNvSpPr>
            <a:spLocks/>
          </p:cNvSpPr>
          <p:nvPr/>
        </p:nvSpPr>
        <p:spPr bwMode="auto">
          <a:xfrm>
            <a:off x="7469188" y="2182813"/>
            <a:ext cx="1296987" cy="455612"/>
          </a:xfrm>
          <a:prstGeom prst="wedgeRectCallout">
            <a:avLst>
              <a:gd name="adj1" fmla="val -19468"/>
              <a:gd name="adj2" fmla="val 118745"/>
            </a:avLst>
          </a:prstGeom>
          <a:solidFill>
            <a:srgbClr val="0611F2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옵션 모드</a:t>
            </a:r>
          </a:p>
        </p:txBody>
      </p:sp>
      <p:sp>
        <p:nvSpPr>
          <p:cNvPr id="10273" name="AutoShape 33"/>
          <p:cNvSpPr>
            <a:spLocks noChangeShapeType="1"/>
          </p:cNvSpPr>
          <p:nvPr/>
        </p:nvSpPr>
        <p:spPr bwMode="auto">
          <a:xfrm flipV="1">
            <a:off x="4621213" y="2614613"/>
            <a:ext cx="655637" cy="49530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4" name="Rectangle 34"/>
          <p:cNvSpPr>
            <a:spLocks/>
          </p:cNvSpPr>
          <p:nvPr/>
        </p:nvSpPr>
        <p:spPr bwMode="auto">
          <a:xfrm>
            <a:off x="5076825" y="2282825"/>
            <a:ext cx="1293813" cy="369888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중앙선</a:t>
            </a:r>
          </a:p>
        </p:txBody>
      </p:sp>
      <p:sp>
        <p:nvSpPr>
          <p:cNvPr id="10275" name="AutoShape 35"/>
          <p:cNvSpPr>
            <a:spLocks noChangeShapeType="1"/>
          </p:cNvSpPr>
          <p:nvPr/>
        </p:nvSpPr>
        <p:spPr bwMode="auto">
          <a:xfrm flipV="1">
            <a:off x="1711325" y="2871788"/>
            <a:ext cx="1141413" cy="560387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6" name="Rectangle 36"/>
          <p:cNvSpPr>
            <a:spLocks/>
          </p:cNvSpPr>
          <p:nvPr/>
        </p:nvSpPr>
        <p:spPr bwMode="auto">
          <a:xfrm>
            <a:off x="2566988" y="2481263"/>
            <a:ext cx="1322387" cy="38100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2357438" y="5686425"/>
            <a:ext cx="2470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  디스플레이</a:t>
            </a:r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9" name="AutoShape 39"/>
          <p:cNvSpPr>
            <a:spLocks noChangeShapeType="1"/>
          </p:cNvSpPr>
          <p:nvPr/>
        </p:nvSpPr>
        <p:spPr bwMode="auto">
          <a:xfrm>
            <a:off x="7427913" y="3241675"/>
            <a:ext cx="331787" cy="59055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0" name="Rectangle 40"/>
          <p:cNvSpPr>
            <a:spLocks/>
          </p:cNvSpPr>
          <p:nvPr/>
        </p:nvSpPr>
        <p:spPr bwMode="auto">
          <a:xfrm>
            <a:off x="7759700" y="3651250"/>
            <a:ext cx="1216025" cy="36195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소리 토글</a:t>
            </a:r>
          </a:p>
        </p:txBody>
      </p:sp>
      <p:sp>
        <p:nvSpPr>
          <p:cNvPr id="39" name="Text Box 3">
            <a:extLst>
              <a:ext uri="{FF2B5EF4-FFF2-40B4-BE49-F238E27FC236}">
                <a16:creationId xmlns:a16="http://schemas.microsoft.com/office/drawing/2014/main" xmlns="" id="{550851F9-B617-4755-9FAE-110E4ADBC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xmlns="" id="{4619CEC3-A451-4796-83C2-635E8925D696}"/>
              </a:ext>
            </a:extLst>
          </p:cNvPr>
          <p:cNvSpPr/>
          <p:nvPr/>
        </p:nvSpPr>
        <p:spPr>
          <a:xfrm>
            <a:off x="8460432" y="6408517"/>
            <a:ext cx="683568" cy="440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14p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xmlns="" id="{72A8499B-5D64-4734-A388-8FACD446D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611313" y="1433513"/>
            <a:ext cx="514435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은 </a:t>
            </a:r>
            <a:r>
              <a:rPr lang="ko-KR" altLang="en-US" sz="2400" b="1" dirty="0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옵션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에서 지정한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,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</a:p>
          <a:p>
            <a:pPr eaLnBrk="0" latinLnBrk="0" hangingPunct="0"/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</a:t>
            </a:r>
            <a:r>
              <a:rPr lang="ko-KR" altLang="en-US" sz="2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BPM 속도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에 따라 </a:t>
            </a:r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왼쪽 방향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으로 이동</a:t>
            </a:r>
          </a:p>
        </p:txBody>
      </p:sp>
      <p:sp>
        <p:nvSpPr>
          <p:cNvPr id="10275" name="AutoShape 35"/>
          <p:cNvSpPr>
            <a:spLocks noChangeShapeType="1"/>
          </p:cNvSpPr>
          <p:nvPr/>
        </p:nvSpPr>
        <p:spPr bwMode="auto">
          <a:xfrm flipV="1">
            <a:off x="1711325" y="2871788"/>
            <a:ext cx="1141413" cy="560387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6" name="Rectangle 36"/>
          <p:cNvSpPr>
            <a:spLocks/>
          </p:cNvSpPr>
          <p:nvPr/>
        </p:nvSpPr>
        <p:spPr bwMode="auto">
          <a:xfrm>
            <a:off x="2566987" y="2481263"/>
            <a:ext cx="1585903" cy="38100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강 박 </a:t>
            </a:r>
            <a:r>
              <a:rPr lang="ko-KR" altLang="en-US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  <a:endParaRPr lang="ko-KR" altLang="en-US" b="1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277" name="AutoShape 37"/>
          <p:cNvSpPr>
            <a:spLocks/>
          </p:cNvSpPr>
          <p:nvPr/>
        </p:nvSpPr>
        <p:spPr bwMode="auto">
          <a:xfrm>
            <a:off x="4644008" y="2149475"/>
            <a:ext cx="931862" cy="265113"/>
          </a:xfrm>
          <a:prstGeom prst="leftArrow">
            <a:avLst>
              <a:gd name="adj1" fmla="val 50000"/>
              <a:gd name="adj2" fmla="val 87874"/>
            </a:avLst>
          </a:prstGeom>
          <a:solidFill>
            <a:srgbClr val="FFFFFF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 Box 3">
            <a:extLst>
              <a:ext uri="{FF2B5EF4-FFF2-40B4-BE49-F238E27FC236}">
                <a16:creationId xmlns:a16="http://schemas.microsoft.com/office/drawing/2014/main" xmlns="" id="{0343E623-A8ED-45AC-A2F1-4EA10B3E9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" name="화살표: 왼쪽/오른쪽 2">
            <a:extLst>
              <a:ext uri="{FF2B5EF4-FFF2-40B4-BE49-F238E27FC236}">
                <a16:creationId xmlns:a16="http://schemas.microsoft.com/office/drawing/2014/main" xmlns="" id="{3E44FD3E-2D2E-484B-A59F-3F3F65D5A351}"/>
              </a:ext>
            </a:extLst>
          </p:cNvPr>
          <p:cNvSpPr/>
          <p:nvPr/>
        </p:nvSpPr>
        <p:spPr>
          <a:xfrm>
            <a:off x="6798469" y="4337546"/>
            <a:ext cx="398463" cy="97929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xmlns="" id="{1B2D053A-FEA9-441C-A36A-9F30B996D43B}"/>
              </a:ext>
            </a:extLst>
          </p:cNvPr>
          <p:cNvSpPr>
            <a:spLocks/>
          </p:cNvSpPr>
          <p:nvPr/>
        </p:nvSpPr>
        <p:spPr bwMode="auto">
          <a:xfrm>
            <a:off x="7721708" y="3742413"/>
            <a:ext cx="1322387" cy="38100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정 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A0F3146E-750A-425E-A76E-3B5291B51347}"/>
              </a:ext>
            </a:extLst>
          </p:cNvPr>
          <p:cNvCxnSpPr>
            <a:stCxn id="34" idx="1"/>
            <a:endCxn id="3" idx="0"/>
          </p:cNvCxnSpPr>
          <p:nvPr/>
        </p:nvCxnSpPr>
        <p:spPr>
          <a:xfrm flipH="1">
            <a:off x="7147968" y="3932913"/>
            <a:ext cx="573740" cy="404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utoShape 35">
            <a:extLst>
              <a:ext uri="{FF2B5EF4-FFF2-40B4-BE49-F238E27FC236}">
                <a16:creationId xmlns:a16="http://schemas.microsoft.com/office/drawing/2014/main" xmlns="" id="{ED84A842-D5F8-4C70-AE08-AEBB6948A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1913" y="4296568"/>
            <a:ext cx="790682" cy="80674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xmlns="" id="{D0BD870F-C7A3-4773-B6AD-136C8F237787}"/>
              </a:ext>
            </a:extLst>
          </p:cNvPr>
          <p:cNvSpPr>
            <a:spLocks/>
          </p:cNvSpPr>
          <p:nvPr/>
        </p:nvSpPr>
        <p:spPr bwMode="auto">
          <a:xfrm>
            <a:off x="2986088" y="4931073"/>
            <a:ext cx="1585908" cy="38100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약 박 </a:t>
            </a:r>
            <a:r>
              <a:rPr lang="ko-KR" altLang="en-US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  <a:endParaRPr lang="ko-KR" altLang="en-US" b="1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BE951790-F213-42E1-987C-3AA40EB45083}"/>
              </a:ext>
            </a:extLst>
          </p:cNvPr>
          <p:cNvSpPr/>
          <p:nvPr/>
        </p:nvSpPr>
        <p:spPr>
          <a:xfrm>
            <a:off x="8460432" y="6408517"/>
            <a:ext cx="683568" cy="440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15p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xmlns="" id="{F009D7B6-78FD-4BDB-A6E5-AD2CAF646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424454" y="1851025"/>
            <a:ext cx="62536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소리 </a:t>
            </a:r>
            <a:r>
              <a:rPr lang="ko-KR" altLang="en-US" sz="2400" dirty="0" err="1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토글</a:t>
            </a:r>
            <a:r>
              <a:rPr lang="ko-KR" altLang="en-US" sz="24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버튼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으로 소리가 출력되고 있는 지를 파악.</a:t>
            </a:r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9" name="AutoShape 39"/>
          <p:cNvSpPr>
            <a:spLocks noChangeShapeType="1"/>
          </p:cNvSpPr>
          <p:nvPr/>
        </p:nvSpPr>
        <p:spPr bwMode="auto">
          <a:xfrm>
            <a:off x="7427913" y="3241675"/>
            <a:ext cx="331787" cy="59055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0" name="Rectangle 40"/>
          <p:cNvSpPr>
            <a:spLocks/>
          </p:cNvSpPr>
          <p:nvPr/>
        </p:nvSpPr>
        <p:spPr bwMode="auto">
          <a:xfrm>
            <a:off x="7759700" y="3651250"/>
            <a:ext cx="1216025" cy="361950"/>
          </a:xfrm>
          <a:prstGeom prst="rect">
            <a:avLst/>
          </a:prstGeom>
          <a:solidFill>
            <a:srgbClr val="000000"/>
          </a:solidFill>
          <a:ln w="12700">
            <a:solidFill>
              <a:srgbClr val="FF0000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소리 토글</a:t>
            </a:r>
          </a:p>
        </p:txBody>
      </p:sp>
      <p:sp>
        <p:nvSpPr>
          <p:cNvPr id="32" name="Text Box 3">
            <a:extLst>
              <a:ext uri="{FF2B5EF4-FFF2-40B4-BE49-F238E27FC236}">
                <a16:creationId xmlns:a16="http://schemas.microsoft.com/office/drawing/2014/main" xmlns="" id="{DFEAD037-71E3-4E8E-AE97-F82A438AD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111A23F0-ED87-4968-AEDA-2D05E011DAFE}"/>
              </a:ext>
            </a:extLst>
          </p:cNvPr>
          <p:cNvSpPr/>
          <p:nvPr/>
        </p:nvSpPr>
        <p:spPr>
          <a:xfrm>
            <a:off x="8460432" y="6408517"/>
            <a:ext cx="683568" cy="440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16p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xmlns="" id="{4B849567-E36B-403B-8864-AF886BBE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2085975" y="1614488"/>
            <a:ext cx="5059398" cy="86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14000"/>
              </a:lnSpc>
            </a:pPr>
            <a:r>
              <a:rPr lang="ko-KR" altLang="en-US" sz="2400" b="1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채보 모드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터치 후부터 입력되는 </a:t>
            </a:r>
          </a:p>
          <a:p>
            <a:pPr eaLnBrk="0" latinLnBrk="0" hangingPunct="0">
              <a:lnSpc>
                <a:spcPct val="114000"/>
              </a:lnSpc>
            </a:pP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	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모든 도형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파일에 기록 됨.</a:t>
            </a:r>
          </a:p>
        </p:txBody>
      </p:sp>
      <p:sp>
        <p:nvSpPr>
          <p:cNvPr id="10271" name="AutoShape 31"/>
          <p:cNvSpPr>
            <a:spLocks/>
          </p:cNvSpPr>
          <p:nvPr/>
        </p:nvSpPr>
        <p:spPr bwMode="auto">
          <a:xfrm flipH="1">
            <a:off x="522288" y="2216150"/>
            <a:ext cx="1246187" cy="455613"/>
          </a:xfrm>
          <a:prstGeom prst="wedgeRectCallout">
            <a:avLst>
              <a:gd name="adj1" fmla="val -19468"/>
              <a:gd name="adj2" fmla="val 118745"/>
            </a:avLst>
          </a:prstGeom>
          <a:solidFill>
            <a:srgbClr val="FF0000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채보 모드</a:t>
            </a: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2357438" y="5686425"/>
            <a:ext cx="2470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  디스플레이</a:t>
            </a:r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3">
            <a:extLst>
              <a:ext uri="{FF2B5EF4-FFF2-40B4-BE49-F238E27FC236}">
                <a16:creationId xmlns:a16="http://schemas.microsoft.com/office/drawing/2014/main" xmlns="" id="{6F02251C-62AF-4184-A74B-653CDB82F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DFACC9CE-45B4-4A1E-A4B0-F6006000364D}"/>
              </a:ext>
            </a:extLst>
          </p:cNvPr>
          <p:cNvSpPr/>
          <p:nvPr/>
        </p:nvSpPr>
        <p:spPr>
          <a:xfrm>
            <a:off x="8460432" y="6408517"/>
            <a:ext cx="683568" cy="440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17p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xmlns="" id="{8340EDCF-F5F5-4BA8-A8FE-7E81B4404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19509" y="-2314754"/>
            <a:ext cx="10637838" cy="13515536"/>
          </a:xfrm>
          <a:prstGeom prst="rect">
            <a:avLst/>
          </a:prstGeom>
        </p:spPr>
      </p:pic>
      <p:pic>
        <p:nvPicPr>
          <p:cNvPr id="10244" name="Picture 4" descr="fImage856783185724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972050"/>
            <a:ext cx="69548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543821" y="1652588"/>
            <a:ext cx="5836491" cy="86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latinLnBrk="0" hangingPunct="0">
              <a:lnSpc>
                <a:spcPct val="114000"/>
              </a:lnSpc>
            </a:pPr>
            <a:r>
              <a:rPr lang="ko-KR" altLang="en-US" sz="2400" b="1" dirty="0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옵션 모드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터치 시 </a:t>
            </a:r>
          </a:p>
          <a:p>
            <a:pPr eaLnBrk="0" latinLnBrk="0" hangingPunct="0">
              <a:lnSpc>
                <a:spcPct val="114000"/>
              </a:lnSpc>
            </a:pP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본 어플리케이션에 관련된 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세부</a:t>
            </a:r>
            <a:r>
              <a:rPr lang="ko-KR" altLang="en-US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설정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가능.</a:t>
            </a:r>
          </a:p>
        </p:txBody>
      </p:sp>
      <p:sp>
        <p:nvSpPr>
          <p:cNvPr id="10272" name="AutoShape 32"/>
          <p:cNvSpPr>
            <a:spLocks/>
          </p:cNvSpPr>
          <p:nvPr/>
        </p:nvSpPr>
        <p:spPr bwMode="auto">
          <a:xfrm>
            <a:off x="7469188" y="2182813"/>
            <a:ext cx="1296987" cy="455612"/>
          </a:xfrm>
          <a:prstGeom prst="wedgeRectCallout">
            <a:avLst>
              <a:gd name="adj1" fmla="val -19468"/>
              <a:gd name="adj2" fmla="val 118745"/>
            </a:avLst>
          </a:prstGeom>
          <a:solidFill>
            <a:srgbClr val="0611F2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latinLnBrk="0" hangingPunct="0"/>
            <a:r>
              <a:rPr lang="ko-KR" altLang="en-US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옵션 모드</a:t>
            </a: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2357438" y="5686425"/>
            <a:ext cx="2470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  디스플레이</a:t>
            </a:r>
          </a:p>
        </p:txBody>
      </p:sp>
      <p:pic>
        <p:nvPicPr>
          <p:cNvPr id="10278" name="Picture 38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3">
            <a:extLst>
              <a:ext uri="{FF2B5EF4-FFF2-40B4-BE49-F238E27FC236}">
                <a16:creationId xmlns:a16="http://schemas.microsoft.com/office/drawing/2014/main" xmlns="" id="{CFEDB485-34CF-4BAE-B856-A8196BB8C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02076F24-93EE-4AEE-86FA-799D57454AF4}"/>
              </a:ext>
            </a:extLst>
          </p:cNvPr>
          <p:cNvSpPr/>
          <p:nvPr/>
        </p:nvSpPr>
        <p:spPr>
          <a:xfrm>
            <a:off x="8460432" y="6408517"/>
            <a:ext cx="683568" cy="440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18p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마트폰_1.png">
            <a:extLst>
              <a:ext uri="{FF2B5EF4-FFF2-40B4-BE49-F238E27FC236}">
                <a16:creationId xmlns:a16="http://schemas.microsoft.com/office/drawing/2014/main" xmlns="" id="{0B6904AE-282F-400A-959D-A3E68B8EB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20764" y="-2319422"/>
            <a:ext cx="10637838" cy="13515536"/>
          </a:xfrm>
          <a:prstGeom prst="rect">
            <a:avLst/>
          </a:prstGeom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39825" y="2919413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653338" y="2909888"/>
            <a:ext cx="4333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000" b="1">
                <a:solidFill>
                  <a:srgbClr val="0611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◎</a:t>
            </a:r>
          </a:p>
        </p:txBody>
      </p:sp>
      <p:sp>
        <p:nvSpPr>
          <p:cNvPr id="10248" name="AutoShape 8"/>
          <p:cNvSpPr>
            <a:spLocks noChangeShapeType="1"/>
          </p:cNvSpPr>
          <p:nvPr/>
        </p:nvSpPr>
        <p:spPr bwMode="auto">
          <a:xfrm>
            <a:off x="4618038" y="2987675"/>
            <a:ext cx="0" cy="18891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1725613" y="3124200"/>
            <a:ext cx="1277937" cy="1643063"/>
            <a:chOff x="1087" y="1968"/>
            <a:chExt cx="805" cy="1035"/>
          </a:xfrm>
        </p:grpSpPr>
        <p:sp>
          <p:nvSpPr>
            <p:cNvPr id="10250" name="AutoShape 10"/>
            <p:cNvSpPr>
              <a:spLocks noChangeShapeType="1"/>
            </p:cNvSpPr>
            <p:nvPr/>
          </p:nvSpPr>
          <p:spPr bwMode="auto">
            <a:xfrm>
              <a:off x="1087" y="1968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1" name="AutoShape 11"/>
            <p:cNvSpPr>
              <a:spLocks noChangeShapeType="1"/>
            </p:cNvSpPr>
            <p:nvPr/>
          </p:nvSpPr>
          <p:spPr bwMode="auto">
            <a:xfrm>
              <a:off x="1372" y="2030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2" name="AutoShape 12"/>
            <p:cNvSpPr>
              <a:spLocks noChangeShapeType="1"/>
            </p:cNvSpPr>
            <p:nvPr/>
          </p:nvSpPr>
          <p:spPr bwMode="auto">
            <a:xfrm>
              <a:off x="1640" y="2144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3" name="AutoShape 13"/>
            <p:cNvSpPr>
              <a:spLocks noChangeShapeType="1"/>
            </p:cNvSpPr>
            <p:nvPr/>
          </p:nvSpPr>
          <p:spPr bwMode="auto">
            <a:xfrm>
              <a:off x="1892" y="2241"/>
              <a:ext cx="0" cy="497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3429000" y="3195638"/>
            <a:ext cx="1277938" cy="1643062"/>
            <a:chOff x="2160" y="2013"/>
            <a:chExt cx="805" cy="1035"/>
          </a:xfrm>
        </p:grpSpPr>
        <p:sp>
          <p:nvSpPr>
            <p:cNvPr id="10256" name="AutoShape 16"/>
            <p:cNvSpPr>
              <a:spLocks noChangeShapeType="1"/>
            </p:cNvSpPr>
            <p:nvPr/>
          </p:nvSpPr>
          <p:spPr bwMode="auto">
            <a:xfrm>
              <a:off x="2160" y="2013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7" name="AutoShape 17"/>
            <p:cNvSpPr>
              <a:spLocks noChangeShapeType="1"/>
            </p:cNvSpPr>
            <p:nvPr/>
          </p:nvSpPr>
          <p:spPr bwMode="auto">
            <a:xfrm>
              <a:off x="2445" y="2075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8" name="AutoShape 18"/>
            <p:cNvSpPr>
              <a:spLocks noChangeShapeType="1"/>
            </p:cNvSpPr>
            <p:nvPr/>
          </p:nvSpPr>
          <p:spPr bwMode="auto">
            <a:xfrm>
              <a:off x="2714" y="2189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59" name="AutoShape 19"/>
            <p:cNvSpPr>
              <a:spLocks noChangeShapeType="1"/>
            </p:cNvSpPr>
            <p:nvPr/>
          </p:nvSpPr>
          <p:spPr bwMode="auto">
            <a:xfrm>
              <a:off x="2965" y="228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5081588" y="3213100"/>
            <a:ext cx="1277937" cy="1643063"/>
            <a:chOff x="3201" y="2024"/>
            <a:chExt cx="805" cy="1035"/>
          </a:xfrm>
        </p:grpSpPr>
        <p:sp>
          <p:nvSpPr>
            <p:cNvPr id="10261" name="AutoShape 21"/>
            <p:cNvSpPr>
              <a:spLocks noChangeShapeType="1"/>
            </p:cNvSpPr>
            <p:nvPr/>
          </p:nvSpPr>
          <p:spPr bwMode="auto">
            <a:xfrm>
              <a:off x="3201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2" name="AutoShape 22"/>
            <p:cNvSpPr>
              <a:spLocks noChangeShapeType="1"/>
            </p:cNvSpPr>
            <p:nvPr/>
          </p:nvSpPr>
          <p:spPr bwMode="auto">
            <a:xfrm>
              <a:off x="3486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3" name="AutoShape 23"/>
            <p:cNvSpPr>
              <a:spLocks noChangeShapeType="1"/>
            </p:cNvSpPr>
            <p:nvPr/>
          </p:nvSpPr>
          <p:spPr bwMode="auto">
            <a:xfrm>
              <a:off x="3755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4" name="AutoShape 24"/>
            <p:cNvSpPr>
              <a:spLocks noChangeShapeType="1"/>
            </p:cNvSpPr>
            <p:nvPr/>
          </p:nvSpPr>
          <p:spPr bwMode="auto">
            <a:xfrm>
              <a:off x="4006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0265" name="Group 25"/>
          <p:cNvGrpSpPr>
            <a:grpSpLocks/>
          </p:cNvGrpSpPr>
          <p:nvPr/>
        </p:nvGrpSpPr>
        <p:grpSpPr bwMode="auto">
          <a:xfrm>
            <a:off x="6757988" y="3213100"/>
            <a:ext cx="1277937" cy="1643063"/>
            <a:chOff x="4257" y="2024"/>
            <a:chExt cx="805" cy="1035"/>
          </a:xfrm>
        </p:grpSpPr>
        <p:sp>
          <p:nvSpPr>
            <p:cNvPr id="10266" name="AutoShape 26"/>
            <p:cNvSpPr>
              <a:spLocks noChangeShapeType="1"/>
            </p:cNvSpPr>
            <p:nvPr/>
          </p:nvSpPr>
          <p:spPr bwMode="auto">
            <a:xfrm>
              <a:off x="4257" y="2024"/>
              <a:ext cx="0" cy="1035"/>
            </a:xfrm>
            <a:prstGeom prst="straightConnector1">
              <a:avLst/>
            </a:prstGeom>
            <a:noFill/>
            <a:ln w="254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7" name="AutoShape 27"/>
            <p:cNvSpPr>
              <a:spLocks noChangeShapeType="1"/>
            </p:cNvSpPr>
            <p:nvPr/>
          </p:nvSpPr>
          <p:spPr bwMode="auto">
            <a:xfrm>
              <a:off x="4542" y="2086"/>
              <a:ext cx="0" cy="905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8" name="AutoShape 28"/>
            <p:cNvSpPr>
              <a:spLocks noChangeShapeType="1"/>
            </p:cNvSpPr>
            <p:nvPr/>
          </p:nvSpPr>
          <p:spPr bwMode="auto">
            <a:xfrm>
              <a:off x="4810" y="2200"/>
              <a:ext cx="0" cy="671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69" name="AutoShape 29"/>
            <p:cNvSpPr>
              <a:spLocks noChangeShapeType="1"/>
            </p:cNvSpPr>
            <p:nvPr/>
          </p:nvSpPr>
          <p:spPr bwMode="auto">
            <a:xfrm>
              <a:off x="5062" y="2296"/>
              <a:ext cx="0" cy="498"/>
            </a:xfrm>
            <a:prstGeom prst="straightConnector1">
              <a:avLst/>
            </a:prstGeom>
            <a:noFill/>
            <a:ln w="12700">
              <a:solidFill>
                <a:srgbClr val="699A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1331640" y="1196752"/>
            <a:ext cx="7040710" cy="160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14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 디스플레이 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터치 시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중앙선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을 기준, </a:t>
            </a: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왼쪽 방향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그래픽 표현.</a:t>
            </a:r>
          </a:p>
          <a:p>
            <a:pPr eaLnBrk="0" latinLnBrk="0" hangingPunct="0">
              <a:lnSpc>
                <a:spcPct val="114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</a:t>
            </a:r>
          </a:p>
          <a:p>
            <a:pPr eaLnBrk="0" latinLnBrk="0" hangingPunct="0">
              <a:lnSpc>
                <a:spcPct val="114000"/>
              </a:lnSpc>
            </a:pPr>
            <a:r>
              <a:rPr lang="ko-KR" altLang="en-US" sz="24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사용자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는 </a:t>
            </a:r>
            <a:r>
              <a:rPr lang="ko-KR" altLang="en-US" sz="2400" b="1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마디선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과 </a:t>
            </a:r>
            <a:r>
              <a:rPr lang="ko-KR" altLang="en-US" sz="24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중앙선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 맞는 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타이밍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에</a:t>
            </a:r>
          </a:p>
          <a:p>
            <a:pPr eaLnBrk="0" latinLnBrk="0" hangingPunct="0">
              <a:lnSpc>
                <a:spcPct val="114000"/>
              </a:lnSpc>
            </a:pP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		</a:t>
            </a:r>
            <a:r>
              <a:rPr lang="ko-KR" altLang="en-US" sz="24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건반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을 눌러야 정확한 음악적 표현이 가능.</a:t>
            </a:r>
          </a:p>
        </p:txBody>
      </p:sp>
      <p:pic>
        <p:nvPicPr>
          <p:cNvPr id="10271" name="Picture 31" descr="fImage899483831478.jp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4957763"/>
            <a:ext cx="69596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2" name="Picture 32" descr="fImage66743869358.png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5592763"/>
            <a:ext cx="758825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3" name="Picture 33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013" y="5608638"/>
            <a:ext cx="75882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4" name="Picture 34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3" y="5626100"/>
            <a:ext cx="75882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5" name="Picture 35" descr="fImage45213896962.png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762250"/>
            <a:ext cx="2535237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6" name="Picture 36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88" y="2940050"/>
            <a:ext cx="300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7" name="AutoShape 37"/>
          <p:cNvSpPr>
            <a:spLocks/>
          </p:cNvSpPr>
          <p:nvPr/>
        </p:nvSpPr>
        <p:spPr bwMode="auto">
          <a:xfrm>
            <a:off x="5796136" y="1556792"/>
            <a:ext cx="931863" cy="238125"/>
          </a:xfrm>
          <a:prstGeom prst="leftArrow">
            <a:avLst>
              <a:gd name="adj1" fmla="val 50000"/>
              <a:gd name="adj2" fmla="val 97833"/>
            </a:avLst>
          </a:prstGeom>
          <a:solidFill>
            <a:srgbClr val="FFC000"/>
          </a:solidFill>
          <a:ln w="12700">
            <a:solidFill>
              <a:srgbClr val="385D8A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35" name="Text Box 3">
            <a:extLst>
              <a:ext uri="{FF2B5EF4-FFF2-40B4-BE49-F238E27FC236}">
                <a16:creationId xmlns:a16="http://schemas.microsoft.com/office/drawing/2014/main" xmlns="" id="{874D17E5-2385-4711-8EFE-DB3906875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-27384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925DDF39-F38E-4DB4-9069-CC2A16D325CA}"/>
              </a:ext>
            </a:extLst>
          </p:cNvPr>
          <p:cNvSpPr/>
          <p:nvPr/>
        </p:nvSpPr>
        <p:spPr>
          <a:xfrm>
            <a:off x="8460432" y="6408517"/>
            <a:ext cx="683568" cy="440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19p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18"/>
          <p:cNvSpPr>
            <a:spLocks noChangeArrowheads="1"/>
          </p:cNvSpPr>
          <p:nvPr/>
        </p:nvSpPr>
        <p:spPr bwMode="auto">
          <a:xfrm>
            <a:off x="5125324" y="5466467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9804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65" name="AutoShape 17"/>
          <p:cNvSpPr>
            <a:spLocks noChangeArrowheads="1"/>
          </p:cNvSpPr>
          <p:nvPr/>
        </p:nvSpPr>
        <p:spPr bwMode="auto">
          <a:xfrm>
            <a:off x="5130800" y="4368800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4706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67" name="AutoShape 19"/>
          <p:cNvSpPr>
            <a:spLocks noChangeArrowheads="1"/>
          </p:cNvSpPr>
          <p:nvPr/>
        </p:nvSpPr>
        <p:spPr bwMode="auto">
          <a:xfrm>
            <a:off x="5141118" y="5041106"/>
            <a:ext cx="2981325" cy="506412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2074" name="Picture 26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3740150"/>
            <a:ext cx="34163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9"/>
          <p:cNvSpPr txBox="1">
            <a:spLocks noChangeArrowheads="1"/>
          </p:cNvSpPr>
          <p:nvPr/>
        </p:nvSpPr>
        <p:spPr bwMode="auto">
          <a:xfrm>
            <a:off x="938213" y="304800"/>
            <a:ext cx="1690687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/>
            <a:r>
              <a:rPr lang="ko-KR" altLang="en-US" sz="6600">
                <a:solidFill>
                  <a:srgbClr val="F2F2F2"/>
                </a:solidFill>
                <a:latin typeface="서울한강체 B" charset="0"/>
              </a:rPr>
              <a:t>목차</a:t>
            </a:r>
            <a:endParaRPr lang="ko-KR" altLang="en-US" sz="4800">
              <a:solidFill>
                <a:srgbClr val="F2F2F2"/>
              </a:solidFill>
              <a:latin typeface="서울한강체 B" charset="0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1000125" y="5064125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0000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996950" y="3940175"/>
            <a:ext cx="3346450" cy="741363"/>
          </a:xfrm>
          <a:prstGeom prst="roundRect">
            <a:avLst>
              <a:gd name="adj" fmla="val 12884"/>
            </a:avLst>
          </a:prstGeom>
          <a:solidFill>
            <a:srgbClr val="FFFFFF">
              <a:alpha val="84706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1000125" y="4629150"/>
            <a:ext cx="2979738" cy="503238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998538" y="2780928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9804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996950" y="1665288"/>
            <a:ext cx="3346450" cy="741362"/>
          </a:xfrm>
          <a:prstGeom prst="roundRect">
            <a:avLst>
              <a:gd name="adj" fmla="val 12884"/>
            </a:avLst>
          </a:prstGeom>
          <a:solidFill>
            <a:srgbClr val="FFFFFF">
              <a:alpha val="94902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998538" y="2360613"/>
            <a:ext cx="2979737" cy="503237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1000125" y="3500438"/>
            <a:ext cx="2979738" cy="503237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954088" y="1771650"/>
            <a:ext cx="2536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졸업 연구 개요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938213" y="2940050"/>
            <a:ext cx="29432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2. 관련 연구 및 사례</a:t>
            </a: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960438" y="4083050"/>
            <a:ext cx="34305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시스템 수행 시나리오</a:t>
            </a:r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958850" y="5186363"/>
            <a:ext cx="24479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4. 시스템 구성도</a:t>
            </a:r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>
            <a:off x="5132388" y="3243263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89804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>
            <a:off x="5132388" y="2079625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94902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069" name="AutoShape 21"/>
          <p:cNvSpPr>
            <a:spLocks noChangeArrowheads="1"/>
          </p:cNvSpPr>
          <p:nvPr/>
        </p:nvSpPr>
        <p:spPr bwMode="auto">
          <a:xfrm>
            <a:off x="5133975" y="2780928"/>
            <a:ext cx="2981325" cy="503237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latinLnBrk="0" hangingPunct="0"/>
            <a:endParaRPr lang="ko-KR" altLang="en-US" b="1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5145925" y="3382962"/>
            <a:ext cx="1891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4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7</a:t>
            </a:r>
            <a:r>
              <a:rPr lang="ko-KR" altLang="en-US" sz="24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. 업무 분담</a:t>
            </a:r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5145925" y="4508499"/>
            <a:ext cx="31229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8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졸업연구 수행일정</a:t>
            </a:r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5141118" y="5590314"/>
            <a:ext cx="32031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9</a:t>
            </a:r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필요기술, 참고문헌</a:t>
            </a:r>
          </a:p>
        </p:txBody>
      </p:sp>
      <p:sp>
        <p:nvSpPr>
          <p:cNvPr id="25" name="AutoShape 19"/>
          <p:cNvSpPr>
            <a:spLocks noChangeArrowheads="1"/>
          </p:cNvSpPr>
          <p:nvPr/>
        </p:nvSpPr>
        <p:spPr bwMode="auto">
          <a:xfrm>
            <a:off x="5125324" y="3934440"/>
            <a:ext cx="2981325" cy="506412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" name="AutoShape 20"/>
          <p:cNvSpPr>
            <a:spLocks noChangeArrowheads="1"/>
          </p:cNvSpPr>
          <p:nvPr/>
        </p:nvSpPr>
        <p:spPr bwMode="auto">
          <a:xfrm>
            <a:off x="5119212" y="913996"/>
            <a:ext cx="3346450" cy="739775"/>
          </a:xfrm>
          <a:prstGeom prst="roundRect">
            <a:avLst>
              <a:gd name="adj" fmla="val 12884"/>
            </a:avLst>
          </a:prstGeom>
          <a:solidFill>
            <a:srgbClr val="FFFFFF">
              <a:alpha val="94902"/>
            </a:srgbClr>
          </a:solidFill>
          <a:ln w="12700" cap="flat">
            <a:solidFill>
              <a:srgbClr val="385D8A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7" name="AutoShape 21"/>
          <p:cNvSpPr>
            <a:spLocks noChangeArrowheads="1"/>
          </p:cNvSpPr>
          <p:nvPr/>
        </p:nvSpPr>
        <p:spPr bwMode="auto">
          <a:xfrm>
            <a:off x="5145925" y="1626686"/>
            <a:ext cx="2981325" cy="503237"/>
          </a:xfrm>
          <a:prstGeom prst="roundRect">
            <a:avLst>
              <a:gd name="adj" fmla="val 12884"/>
            </a:avLst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latinLnBrk="0" hangingPunct="0"/>
            <a:endParaRPr lang="ko-KR" altLang="en-US" b="1" dirty="0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2070" name="Text Box 22"/>
          <p:cNvSpPr txBox="1">
            <a:spLocks noChangeArrowheads="1"/>
          </p:cNvSpPr>
          <p:nvPr/>
        </p:nvSpPr>
        <p:spPr bwMode="auto">
          <a:xfrm>
            <a:off x="5035074" y="1053695"/>
            <a:ext cx="34305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5. 개발환경 및 개발방법</a:t>
            </a: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5146594" y="2252242"/>
            <a:ext cx="30332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6</a:t>
            </a:r>
            <a:r>
              <a:rPr lang="ko-KR" altLang="en-US" sz="2400" b="1" dirty="0" smtClean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음 체계 보조 자료</a:t>
            </a:r>
            <a:endParaRPr lang="ko-KR" altLang="en-US" sz="2400" b="1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4478338" y="1749425"/>
            <a:ext cx="17637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4000" b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Case 2</a:t>
            </a:r>
          </a:p>
        </p:txBody>
      </p:sp>
      <p:pic>
        <p:nvPicPr>
          <p:cNvPr id="10249" name="Picture 9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7738" y="66675"/>
            <a:ext cx="9358313" cy="806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387475" y="2235200"/>
            <a:ext cx="54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251" name="Picture 11" descr="fImage59187008145.pn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5" y="1951038"/>
            <a:ext cx="26066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4821238" y="2576513"/>
            <a:ext cx="4121641" cy="146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ko-KR" altLang="en-US" sz="20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회원 등록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후에 </a:t>
            </a:r>
            <a:r>
              <a:rPr lang="ko-KR" altLang="en-US" sz="24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사용자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는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추후의 개발 프로그램의 </a:t>
            </a:r>
            <a:r>
              <a:rPr lang="ko-KR" altLang="en-US" sz="2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소식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이벤트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등의 정보를 </a:t>
            </a:r>
            <a:r>
              <a:rPr lang="ko-KR" altLang="en-US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수신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할 수 있다.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xmlns="" id="{9F39DF42-ECDD-489D-9900-A1F37C645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xmlns="" id="{CE18ACA4-A054-4500-85DE-BA9ED1868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890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163C29EA-01B3-44CF-B1CF-E03E5B13096E}"/>
              </a:ext>
            </a:extLst>
          </p:cNvPr>
          <p:cNvSpPr/>
          <p:nvPr/>
        </p:nvSpPr>
        <p:spPr>
          <a:xfrm>
            <a:off x="8460432" y="6408517"/>
            <a:ext cx="683568" cy="440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20p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5932626" y="2718593"/>
            <a:ext cx="17637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4000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Case</a:t>
            </a:r>
            <a:r>
              <a:rPr lang="ko-KR" altLang="en-US" sz="4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3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387475" y="2235200"/>
            <a:ext cx="54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156176" y="3325907"/>
            <a:ext cx="408781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ko-KR" altLang="en-US" sz="24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업데이트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 서버와 </a:t>
            </a:r>
            <a:endParaRPr lang="en-US" altLang="ko-KR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동기화해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버전 체크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</a:t>
            </a:r>
          </a:p>
        </p:txBody>
      </p:sp>
      <p:pic>
        <p:nvPicPr>
          <p:cNvPr id="10255" name="Picture 15" descr="fImage69743209169.pn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0000">
            <a:off x="-445941" y="1494606"/>
            <a:ext cx="2894012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6" name="AutoShape 16"/>
          <p:cNvSpPr>
            <a:spLocks/>
          </p:cNvSpPr>
          <p:nvPr/>
        </p:nvSpPr>
        <p:spPr bwMode="auto">
          <a:xfrm>
            <a:off x="1844675" y="2538413"/>
            <a:ext cx="1730375" cy="533400"/>
          </a:xfrm>
          <a:prstGeom prst="leftRightArrow">
            <a:avLst>
              <a:gd name="adj1" fmla="val 50000"/>
              <a:gd name="adj2" fmla="val 64881"/>
            </a:avLst>
          </a:prstGeom>
          <a:noFill/>
          <a:ln w="12700">
            <a:solidFill>
              <a:srgbClr val="FFFF00"/>
            </a:solidFill>
            <a:miter lim="800000"/>
            <a:headEnd type="none" w="med" len="med"/>
            <a:tailEnd type="none" w="med" len="med"/>
          </a:ln>
          <a:effectLst>
            <a:glow rad="101600">
              <a:srgbClr val="FFFF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동기화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xmlns="" id="{F89903F1-0642-4C89-8778-E236C21DF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999DACE6-2C5F-4C5C-9102-5D4993627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A569421-D665-4F94-B7C3-6DCD4027A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563" y="2038831"/>
            <a:ext cx="2177780" cy="2065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85B0480-E349-4230-8067-CAB099BE7352}"/>
              </a:ext>
            </a:extLst>
          </p:cNvPr>
          <p:cNvSpPr txBox="1"/>
          <p:nvPr/>
        </p:nvSpPr>
        <p:spPr>
          <a:xfrm rot="642338">
            <a:off x="570132" y="2657932"/>
            <a:ext cx="893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Update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8BB56C35-533A-41A6-A00F-62B1848977CB}"/>
              </a:ext>
            </a:extLst>
          </p:cNvPr>
          <p:cNvSpPr/>
          <p:nvPr/>
        </p:nvSpPr>
        <p:spPr>
          <a:xfrm>
            <a:off x="8460432" y="6408517"/>
            <a:ext cx="683568" cy="440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21p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5095875" y="2082800"/>
            <a:ext cx="17876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4000" b="1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Case</a:t>
            </a:r>
            <a:r>
              <a:rPr lang="ko-KR" altLang="en-US" sz="4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en-US" altLang="ko-KR" sz="40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4</a:t>
            </a:r>
            <a:endParaRPr lang="ko-KR" altLang="en-US" sz="4000" b="1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387475" y="2235200"/>
            <a:ext cx="54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5236715" y="2924944"/>
            <a:ext cx="408781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ko-KR" altLang="en-US" sz="2400" b="1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블루투스 키보드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를 연동해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	건반 디스플레이 대체 가능.</a:t>
            </a:r>
          </a:p>
        </p:txBody>
      </p:sp>
      <p:pic>
        <p:nvPicPr>
          <p:cNvPr id="10253" name="Picture 13" descr="fImage171697083281.png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2373313"/>
            <a:ext cx="809625" cy="812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4" name="Picture 14" descr="fImage1102607096827.jpg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3317875"/>
            <a:ext cx="1663700" cy="685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5" name="Picture 15" descr="fImage69743209169.png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0000">
            <a:off x="2976563" y="1620838"/>
            <a:ext cx="2894012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6" name="AutoShape 16"/>
          <p:cNvSpPr>
            <a:spLocks/>
          </p:cNvSpPr>
          <p:nvPr/>
        </p:nvSpPr>
        <p:spPr bwMode="auto">
          <a:xfrm>
            <a:off x="1844675" y="2538413"/>
            <a:ext cx="1730375" cy="533400"/>
          </a:xfrm>
          <a:prstGeom prst="leftRightArrow">
            <a:avLst>
              <a:gd name="adj1" fmla="val 50000"/>
              <a:gd name="adj2" fmla="val 64881"/>
            </a:avLst>
          </a:prstGeom>
          <a:noFill/>
          <a:ln w="12700">
            <a:solidFill>
              <a:srgbClr val="FFFF00"/>
            </a:solidFill>
            <a:miter lim="800000"/>
            <a:headEnd type="none" w="med" len="med"/>
            <a:tailEnd type="none" w="med" len="med"/>
          </a:ln>
          <a:effectLst>
            <a:glow rad="101600">
              <a:srgbClr val="FFFF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latinLnBrk="0" hangingPunct="0"/>
            <a:r>
              <a:rPr lang="ko-KR" altLang="en-US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연동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xmlns="" id="{F89903F1-0642-4C89-8778-E236C21DF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611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3.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수행 시나리오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999DACE6-2C5F-4C5C-9102-5D4993627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8FF6D0FB-C8BB-4FCE-8257-A77C98AB1AEA}"/>
              </a:ext>
            </a:extLst>
          </p:cNvPr>
          <p:cNvSpPr/>
          <p:nvPr/>
        </p:nvSpPr>
        <p:spPr>
          <a:xfrm>
            <a:off x="8460432" y="6408517"/>
            <a:ext cx="683568" cy="440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877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500313" y="1282700"/>
            <a:ext cx="1928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3600">
                <a:solidFill>
                  <a:srgbClr val="000000"/>
                </a:solidFill>
                <a:latin typeface="Rage Italic" panose="03070502040507070304" pitchFamily="66" charset="0"/>
              </a:rPr>
              <a:t>Diagram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7250951" y="4490392"/>
            <a:ext cx="3857625" cy="3125788"/>
            <a:chOff x="3286" y="2298"/>
            <a:chExt cx="2430" cy="1969"/>
          </a:xfrm>
        </p:grpSpPr>
        <p:sp>
          <p:nvSpPr>
            <p:cNvPr id="11270" name="AutoShape 6"/>
            <p:cNvSpPr>
              <a:spLocks noChangeArrowheads="1"/>
            </p:cNvSpPr>
            <p:nvPr/>
          </p:nvSpPr>
          <p:spPr bwMode="auto">
            <a:xfrm rot="16200000">
              <a:off x="3249" y="3527"/>
              <a:ext cx="410" cy="110"/>
            </a:xfrm>
            <a:prstGeom prst="rightArrow">
              <a:avLst>
                <a:gd name="adj1" fmla="val 50000"/>
                <a:gd name="adj2" fmla="val 49904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1" name="AutoShape 7"/>
            <p:cNvSpPr>
              <a:spLocks noChangeArrowheads="1"/>
            </p:cNvSpPr>
            <p:nvPr/>
          </p:nvSpPr>
          <p:spPr bwMode="auto">
            <a:xfrm rot="16200000">
              <a:off x="3463" y="333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662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 rot="16200000">
              <a:off x="3724" y="3130"/>
              <a:ext cx="1131" cy="183"/>
            </a:xfrm>
            <a:prstGeom prst="rightArrow">
              <a:avLst>
                <a:gd name="adj1" fmla="val 50000"/>
                <a:gd name="adj2" fmla="val 50015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 rot="16200000">
              <a:off x="3202" y="3631"/>
              <a:ext cx="240" cy="72"/>
            </a:xfrm>
            <a:prstGeom prst="rightArrow">
              <a:avLst>
                <a:gd name="adj1" fmla="val 50000"/>
                <a:gd name="adj2" fmla="val 50725"/>
              </a:avLst>
            </a:prstGeom>
            <a:solidFill>
              <a:srgbClr val="FFFFFF">
                <a:alpha val="1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 rot="16200000">
              <a:off x="3353" y="3422"/>
              <a:ext cx="582" cy="147"/>
            </a:xfrm>
            <a:prstGeom prst="rightArrow">
              <a:avLst>
                <a:gd name="adj1" fmla="val 50000"/>
                <a:gd name="adj2" fmla="val 50021"/>
              </a:avLst>
            </a:prstGeom>
            <a:solidFill>
              <a:srgbClr val="FFFFFF">
                <a:alpha val="3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5" name="AutoShape 11"/>
            <p:cNvSpPr>
              <a:spLocks noChangeArrowheads="1"/>
            </p:cNvSpPr>
            <p:nvPr/>
          </p:nvSpPr>
          <p:spPr bwMode="auto">
            <a:xfrm rot="16200000">
              <a:off x="3582" y="3216"/>
              <a:ext cx="959" cy="183"/>
            </a:xfrm>
            <a:prstGeom prst="rightArrow">
              <a:avLst>
                <a:gd name="adj1" fmla="val 50000"/>
                <a:gd name="adj2" fmla="val 50027"/>
              </a:avLst>
            </a:prstGeom>
            <a:solidFill>
              <a:srgbClr val="FFFFFF">
                <a:alpha val="7725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6" name="AutoShape 12"/>
            <p:cNvSpPr>
              <a:spLocks noChangeArrowheads="1"/>
            </p:cNvSpPr>
            <p:nvPr/>
          </p:nvSpPr>
          <p:spPr bwMode="auto">
            <a:xfrm rot="16200000">
              <a:off x="4612" y="3816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5137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7" name="AutoShape 13"/>
            <p:cNvSpPr>
              <a:spLocks noChangeArrowheads="1"/>
            </p:cNvSpPr>
            <p:nvPr/>
          </p:nvSpPr>
          <p:spPr bwMode="auto">
            <a:xfrm rot="16200000">
              <a:off x="5039" y="4110"/>
              <a:ext cx="205" cy="110"/>
            </a:xfrm>
            <a:prstGeom prst="rightArrow">
              <a:avLst>
                <a:gd name="adj1" fmla="val 50000"/>
                <a:gd name="adj2" fmla="val 50241"/>
              </a:avLst>
            </a:prstGeom>
            <a:solidFill>
              <a:srgbClr val="FFFFFF">
                <a:alpha val="2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4113" y="2474"/>
              <a:ext cx="342" cy="342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79" name="Oval 15"/>
            <p:cNvSpPr>
              <a:spLocks noChangeArrowheads="1"/>
            </p:cNvSpPr>
            <p:nvPr/>
          </p:nvSpPr>
          <p:spPr bwMode="auto">
            <a:xfrm>
              <a:off x="4973" y="3867"/>
              <a:ext cx="342" cy="343"/>
            </a:xfrm>
            <a:prstGeom prst="ellipse">
              <a:avLst/>
            </a:prstGeom>
            <a:solidFill>
              <a:srgbClr val="FFFFFF">
                <a:alpha val="2039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3816" y="2298"/>
              <a:ext cx="9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Max</a:t>
              </a:r>
            </a:p>
          </p:txBody>
        </p:sp>
        <p:sp>
          <p:nvSpPr>
            <p:cNvPr id="11281" name="Text Box 17"/>
            <p:cNvSpPr txBox="1">
              <a:spLocks noChangeArrowheads="1"/>
            </p:cNvSpPr>
            <p:nvPr/>
          </p:nvSpPr>
          <p:spPr bwMode="auto">
            <a:xfrm>
              <a:off x="5260" y="3935"/>
              <a:ext cx="45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Min</a:t>
              </a:r>
            </a:p>
          </p:txBody>
        </p:sp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832225" y="5529263"/>
            <a:ext cx="416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Prices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have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declined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to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000" i="1">
                <a:solidFill>
                  <a:srgbClr val="000000"/>
                </a:solidFill>
                <a:latin typeface="Rage Italic" panose="03070502040507070304" pitchFamily="66" charset="0"/>
              </a:rPr>
              <a:t>record</a:t>
            </a:r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 lows.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868662" y="328613"/>
            <a:ext cx="471956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4.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시스템 구성도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xmlns="" id="{F6C56A53-FB23-4349-982B-4FD5318D2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9A8489F-8720-403F-B60F-F488810AF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8" y="1334431"/>
            <a:ext cx="8614117" cy="4773858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321B04D6-09CD-43E3-BC02-56E60C82FAED}"/>
              </a:ext>
            </a:extLst>
          </p:cNvPr>
          <p:cNvSpPr/>
          <p:nvPr/>
        </p:nvSpPr>
        <p:spPr>
          <a:xfrm>
            <a:off x="8460432" y="6408517"/>
            <a:ext cx="683568" cy="440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23p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619672" y="88756"/>
            <a:ext cx="568136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5.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개발 환경 및 방법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539552" y="3789040"/>
            <a:ext cx="16711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SW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Android Studio</a:t>
            </a: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Unity 2017.3</a:t>
            </a:r>
          </a:p>
        </p:txBody>
      </p:sp>
      <p:sp>
        <p:nvSpPr>
          <p:cNvPr id="31" name="TextBox 30"/>
          <p:cNvSpPr txBox="1"/>
          <p:nvPr/>
        </p:nvSpPr>
        <p:spPr>
          <a:xfrm flipH="1">
            <a:off x="6532340" y="3861048"/>
            <a:ext cx="21602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HW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Higher than 4.4 </a:t>
            </a:r>
            <a:r>
              <a:rPr lang="en-US" altLang="ko-KR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ver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android OS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19" y="1515683"/>
            <a:ext cx="2697697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15683"/>
            <a:ext cx="2489448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톱니 모양의 오른쪽 화살표 6"/>
          <p:cNvSpPr/>
          <p:nvPr/>
        </p:nvSpPr>
        <p:spPr>
          <a:xfrm>
            <a:off x="3491880" y="1700808"/>
            <a:ext cx="2088232" cy="576064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톱니 모양의 오른쪽 화살표 27"/>
          <p:cNvSpPr/>
          <p:nvPr/>
        </p:nvSpPr>
        <p:spPr>
          <a:xfrm rot="10800000">
            <a:off x="3488533" y="2595894"/>
            <a:ext cx="2088232" cy="576064"/>
          </a:xfrm>
          <a:prstGeom prst="notch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 flipH="1">
            <a:off x="539552" y="5229200"/>
            <a:ext cx="799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Android – UI control</a:t>
            </a:r>
          </a:p>
          <a:p>
            <a:pPr algn="ctr"/>
            <a:r>
              <a:rPr lang="en-US" altLang="ko-KR" sz="3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Unity - Main </a:t>
            </a: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function control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7BB81943-0F70-4DC3-B5A0-F177C3E96C9A}"/>
              </a:ext>
            </a:extLst>
          </p:cNvPr>
          <p:cNvSpPr/>
          <p:nvPr/>
        </p:nvSpPr>
        <p:spPr>
          <a:xfrm>
            <a:off x="8460432" y="6408517"/>
            <a:ext cx="683568" cy="440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24p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991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398F973-9EFF-4385-A9D3-DA2F9DDC5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268761"/>
            <a:ext cx="4716015" cy="4777233"/>
          </a:xfrm>
          <a:prstGeom prst="rect">
            <a:avLst/>
          </a:prstGeom>
        </p:spPr>
      </p:pic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619672" y="88756"/>
            <a:ext cx="568136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5.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개발 환경 및 방법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827584" y="1268760"/>
            <a:ext cx="30620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ko-KR" altLang="en-US" sz="2000" dirty="0">
                <a:solidFill>
                  <a:schemeClr val="bg1"/>
                </a:solidFill>
                <a:effectLst>
                  <a:glow rad="139700">
                    <a:srgbClr val="92D050">
                      <a:alpha val="40000"/>
                    </a:srgbClr>
                  </a:glow>
                </a:effectLst>
                <a:latin typeface="Rage Italic" panose="03070502040507070304" pitchFamily="66" charset="0"/>
              </a:rPr>
              <a:t>버전 관리</a:t>
            </a:r>
            <a:r>
              <a:rPr lang="ko-KR" altLang="en-US" sz="2000" dirty="0">
                <a:solidFill>
                  <a:srgbClr val="FFFFFF"/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000" dirty="0">
                <a:solidFill>
                  <a:srgbClr val="FFFFFF"/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3600" b="1" spc="300" dirty="0" err="1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G</a:t>
            </a:r>
            <a:r>
              <a:rPr lang="ko-KR" altLang="en-US" sz="3200" spc="300" dirty="0" err="1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it</a:t>
            </a:r>
            <a:r>
              <a:rPr lang="ko-KR" altLang="en-US" sz="3200" spc="300" dirty="0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 </a:t>
            </a:r>
            <a:r>
              <a:rPr lang="ko-KR" altLang="en-US" sz="3600" b="1" spc="300" dirty="0" err="1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H</a:t>
            </a:r>
            <a:r>
              <a:rPr lang="ko-KR" altLang="en-US" sz="3200" spc="300" dirty="0" err="1">
                <a:solidFill>
                  <a:srgbClr val="FFFFFF"/>
                </a:solidFill>
                <a:effectLst>
                  <a:glow rad="139700">
                    <a:srgbClr val="FFC000">
                      <a:alpha val="40000"/>
                    </a:srgbClr>
                  </a:glow>
                </a:effectLst>
                <a:latin typeface="Vladimir Script" panose="03050402040407070305" pitchFamily="66" charset="0"/>
              </a:rPr>
              <a:t>ub</a:t>
            </a:r>
            <a:endParaRPr lang="ko-KR" altLang="en-US" sz="2000" spc="300" dirty="0">
              <a:solidFill>
                <a:srgbClr val="FFFFFF"/>
              </a:solidFill>
              <a:effectLst>
                <a:glow rad="139700">
                  <a:srgbClr val="FFC000">
                    <a:alpha val="40000"/>
                  </a:srgbClr>
                </a:glow>
              </a:effectLst>
              <a:latin typeface="Vladimir Script" panose="03050402040407070305" pitchFamily="66" charset="0"/>
            </a:endParaRP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683568" y="2792413"/>
            <a:ext cx="431958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latinLnBrk="0" hangingPunct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https://github.com/</a:t>
            </a:r>
            <a:b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Hyunibang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/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Comprehensive-design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12308" name="Group 20"/>
          <p:cNvGrpSpPr>
            <a:grpSpLocks/>
          </p:cNvGrpSpPr>
          <p:nvPr/>
        </p:nvGrpSpPr>
        <p:grpSpPr bwMode="auto">
          <a:xfrm>
            <a:off x="467544" y="2214637"/>
            <a:ext cx="1458913" cy="422275"/>
            <a:chOff x="338" y="1413"/>
            <a:chExt cx="919" cy="266"/>
          </a:xfrm>
          <a:effectLst>
            <a:glow rad="101600">
              <a:srgbClr val="FF0000">
                <a:alpha val="40000"/>
              </a:srgbClr>
            </a:glow>
          </a:effectLst>
        </p:grpSpPr>
        <p:sp>
          <p:nvSpPr>
            <p:cNvPr id="12305" name="Rectangle 17"/>
            <p:cNvSpPr>
              <a:spLocks noChangeArrowheads="1"/>
            </p:cNvSpPr>
            <p:nvPr/>
          </p:nvSpPr>
          <p:spPr bwMode="auto">
            <a:xfrm>
              <a:off x="338" y="1413"/>
              <a:ext cx="91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2000" dirty="0" err="1">
                  <a:solidFill>
                    <a:srgbClr val="FFFFFF"/>
                  </a:solidFill>
                  <a:latin typeface="Rage Italic" panose="03070502040507070304" pitchFamily="66" charset="0"/>
                </a:rPr>
                <a:t>Repository</a:t>
              </a:r>
              <a:endParaRPr lang="ko-KR" altLang="en-US" sz="2000" dirty="0">
                <a:solidFill>
                  <a:srgbClr val="FFFFFF"/>
                </a:solidFill>
                <a:latin typeface="Rage Italic" panose="03070502040507070304" pitchFamily="66" charset="0"/>
              </a:endParaRPr>
            </a:p>
          </p:txBody>
        </p:sp>
        <p:sp>
          <p:nvSpPr>
            <p:cNvPr id="12307" name="AutoShape 19"/>
            <p:cNvSpPr>
              <a:spLocks noChangeArrowheads="1"/>
            </p:cNvSpPr>
            <p:nvPr/>
          </p:nvSpPr>
          <p:spPr bwMode="auto">
            <a:xfrm flipH="1">
              <a:off x="340" y="1413"/>
              <a:ext cx="917" cy="266"/>
            </a:xfrm>
            <a:prstGeom prst="wedgeRectCallout">
              <a:avLst>
                <a:gd name="adj1" fmla="val -40296"/>
                <a:gd name="adj2" fmla="val 94310"/>
              </a:avLst>
            </a:prstGeom>
            <a:noFill/>
            <a:ln w="12700" cap="flat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836613" y="4473575"/>
            <a:ext cx="3213187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大 팀장 : 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이태건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dixorjs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人 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팀원 : 이영현 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hyunibang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16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人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팀원 : 라정우 </a:t>
            </a:r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LaJungWoo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pSp>
        <p:nvGrpSpPr>
          <p:cNvPr id="12310" name="Group 22"/>
          <p:cNvGrpSpPr>
            <a:grpSpLocks/>
          </p:cNvGrpSpPr>
          <p:nvPr/>
        </p:nvGrpSpPr>
        <p:grpSpPr bwMode="auto">
          <a:xfrm>
            <a:off x="498475" y="3886200"/>
            <a:ext cx="1576388" cy="422275"/>
            <a:chOff x="314" y="2448"/>
            <a:chExt cx="993" cy="266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12311" name="Rectangle 23"/>
            <p:cNvSpPr>
              <a:spLocks noChangeArrowheads="1"/>
            </p:cNvSpPr>
            <p:nvPr/>
          </p:nvSpPr>
          <p:spPr bwMode="auto">
            <a:xfrm>
              <a:off x="314" y="2448"/>
              <a:ext cx="99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2000">
                  <a:solidFill>
                    <a:srgbClr val="FFFFFF"/>
                  </a:solidFill>
                  <a:latin typeface="Rage Italic" panose="03070502040507070304" pitchFamily="66" charset="0"/>
                </a:rPr>
                <a:t>Contributor</a:t>
              </a:r>
            </a:p>
          </p:txBody>
        </p:sp>
        <p:sp>
          <p:nvSpPr>
            <p:cNvPr id="12312" name="AutoShape 24"/>
            <p:cNvSpPr>
              <a:spLocks noChangeArrowheads="1"/>
            </p:cNvSpPr>
            <p:nvPr/>
          </p:nvSpPr>
          <p:spPr bwMode="auto">
            <a:xfrm flipH="1">
              <a:off x="341" y="2448"/>
              <a:ext cx="917" cy="266"/>
            </a:xfrm>
            <a:prstGeom prst="wedgeRectCallout">
              <a:avLst>
                <a:gd name="adj1" fmla="val -40296"/>
                <a:gd name="adj2" fmla="val 94310"/>
              </a:avLst>
            </a:prstGeom>
            <a:noFill/>
            <a:ln w="12700" cap="flat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5826125" y="3683000"/>
            <a:ext cx="3859213" cy="3125788"/>
            <a:chOff x="3670" y="2320"/>
            <a:chExt cx="2431" cy="1969"/>
          </a:xfrm>
        </p:grpSpPr>
        <p:sp>
          <p:nvSpPr>
            <p:cNvPr id="12292" name="AutoShape 4"/>
            <p:cNvSpPr>
              <a:spLocks noChangeArrowheads="1"/>
            </p:cNvSpPr>
            <p:nvPr/>
          </p:nvSpPr>
          <p:spPr bwMode="auto">
            <a:xfrm rot="16200000">
              <a:off x="3634" y="3548"/>
              <a:ext cx="410" cy="111"/>
            </a:xfrm>
            <a:prstGeom prst="rightArrow">
              <a:avLst>
                <a:gd name="adj1" fmla="val 50000"/>
                <a:gd name="adj2" fmla="val 49454"/>
              </a:avLst>
            </a:prstGeom>
            <a:solidFill>
              <a:srgbClr val="FFFFFF">
                <a:alpha val="2078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3" name="AutoShape 5"/>
            <p:cNvSpPr>
              <a:spLocks noChangeArrowheads="1"/>
            </p:cNvSpPr>
            <p:nvPr/>
          </p:nvSpPr>
          <p:spPr bwMode="auto">
            <a:xfrm rot="16200000">
              <a:off x="3847" y="3358"/>
              <a:ext cx="754" cy="148"/>
            </a:xfrm>
            <a:prstGeom prst="rightArrow">
              <a:avLst>
                <a:gd name="adj1" fmla="val 50000"/>
                <a:gd name="adj2" fmla="val 49696"/>
              </a:avLst>
            </a:prstGeom>
            <a:solidFill>
              <a:srgbClr val="FFFFFF">
                <a:alpha val="6627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4" name="AutoShape 6"/>
            <p:cNvSpPr>
              <a:spLocks noChangeArrowheads="1"/>
            </p:cNvSpPr>
            <p:nvPr/>
          </p:nvSpPr>
          <p:spPr bwMode="auto">
            <a:xfrm rot="16200000">
              <a:off x="4109" y="3152"/>
              <a:ext cx="1130" cy="184"/>
            </a:xfrm>
            <a:prstGeom prst="rightArrow">
              <a:avLst>
                <a:gd name="adj1" fmla="val 50000"/>
                <a:gd name="adj2" fmla="val 49699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5" name="AutoShape 7"/>
            <p:cNvSpPr>
              <a:spLocks noChangeArrowheads="1"/>
            </p:cNvSpPr>
            <p:nvPr/>
          </p:nvSpPr>
          <p:spPr bwMode="auto">
            <a:xfrm rot="16200000">
              <a:off x="3587" y="3652"/>
              <a:ext cx="240" cy="73"/>
            </a:xfrm>
            <a:prstGeom prst="rightArrow">
              <a:avLst>
                <a:gd name="adj1" fmla="val 50000"/>
                <a:gd name="adj2" fmla="val 50030"/>
              </a:avLst>
            </a:prstGeom>
            <a:solidFill>
              <a:srgbClr val="FFFFFF">
                <a:alpha val="1568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6" name="AutoShape 8"/>
            <p:cNvSpPr>
              <a:spLocks noChangeArrowheads="1"/>
            </p:cNvSpPr>
            <p:nvPr/>
          </p:nvSpPr>
          <p:spPr bwMode="auto">
            <a:xfrm rot="16200000">
              <a:off x="3738" y="3444"/>
              <a:ext cx="582" cy="147"/>
            </a:xfrm>
            <a:prstGeom prst="rightArrow">
              <a:avLst>
                <a:gd name="adj1" fmla="val 50000"/>
                <a:gd name="adj2" fmla="val 50021"/>
              </a:avLst>
            </a:prstGeom>
            <a:solidFill>
              <a:srgbClr val="FFFFFF">
                <a:alpha val="3764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7" name="AutoShape 9"/>
            <p:cNvSpPr>
              <a:spLocks noChangeArrowheads="1"/>
            </p:cNvSpPr>
            <p:nvPr/>
          </p:nvSpPr>
          <p:spPr bwMode="auto">
            <a:xfrm rot="16200000">
              <a:off x="3966" y="3238"/>
              <a:ext cx="959" cy="184"/>
            </a:xfrm>
            <a:prstGeom prst="rightArrow">
              <a:avLst>
                <a:gd name="adj1" fmla="val 50000"/>
                <a:gd name="adj2" fmla="val 49755"/>
              </a:avLst>
            </a:prstGeom>
            <a:solidFill>
              <a:srgbClr val="FFFFFF">
                <a:alpha val="7725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8" name="AutoShape 10"/>
            <p:cNvSpPr>
              <a:spLocks noChangeArrowheads="1"/>
            </p:cNvSpPr>
            <p:nvPr/>
          </p:nvSpPr>
          <p:spPr bwMode="auto">
            <a:xfrm rot="16200000">
              <a:off x="4997" y="3838"/>
              <a:ext cx="754" cy="147"/>
            </a:xfrm>
            <a:prstGeom prst="rightArrow">
              <a:avLst>
                <a:gd name="adj1" fmla="val 50000"/>
                <a:gd name="adj2" fmla="val 50034"/>
              </a:avLst>
            </a:prstGeom>
            <a:solidFill>
              <a:srgbClr val="FFFFFF">
                <a:alpha val="5137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99" name="AutoShape 11"/>
            <p:cNvSpPr>
              <a:spLocks noChangeArrowheads="1"/>
            </p:cNvSpPr>
            <p:nvPr/>
          </p:nvSpPr>
          <p:spPr bwMode="auto">
            <a:xfrm rot="16200000">
              <a:off x="5424" y="4132"/>
              <a:ext cx="205" cy="109"/>
            </a:xfrm>
            <a:prstGeom prst="rightArrow">
              <a:avLst>
                <a:gd name="adj1" fmla="val 50000"/>
                <a:gd name="adj2" fmla="val 50701"/>
              </a:avLst>
            </a:prstGeom>
            <a:solidFill>
              <a:srgbClr val="FFFFFF">
                <a:alpha val="2078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4497" y="2496"/>
              <a:ext cx="343" cy="34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5357" y="3889"/>
              <a:ext cx="343" cy="343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302" name="Text Box 14"/>
            <p:cNvSpPr txBox="1">
              <a:spLocks noChangeArrowheads="1"/>
            </p:cNvSpPr>
            <p:nvPr/>
          </p:nvSpPr>
          <p:spPr bwMode="auto">
            <a:xfrm>
              <a:off x="4201" y="2320"/>
              <a:ext cx="9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ko-KR" altLang="en-US" sz="1400" b="1">
                  <a:solidFill>
                    <a:srgbClr val="000000"/>
                  </a:solidFill>
                  <a:latin typeface="Rage Italic" panose="03070502040507070304" pitchFamily="66" charset="0"/>
                </a:rPr>
                <a:t>Max</a:t>
              </a: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5787" y="3958"/>
              <a:ext cx="1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6" name="TextBox 7">
            <a:extLst>
              <a:ext uri="{FF2B5EF4-FFF2-40B4-BE49-F238E27FC236}">
                <a16:creationId xmlns:a16="http://schemas.microsoft.com/office/drawing/2014/main" xmlns="" id="{3251242F-7F63-458E-AAC1-F4F8A0506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125294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xmlns="" id="{4B1BDECE-7A49-4939-80F9-9B9D4EE666B0}"/>
              </a:ext>
            </a:extLst>
          </p:cNvPr>
          <p:cNvSpPr/>
          <p:nvPr/>
        </p:nvSpPr>
        <p:spPr>
          <a:xfrm>
            <a:off x="8460432" y="6408517"/>
            <a:ext cx="683568" cy="440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25p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251571" y="1875160"/>
            <a:ext cx="54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xmlns="" id="{F89903F1-0642-4C89-8778-E236C21DF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47004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6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5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음 체계 보조자료</a:t>
            </a:r>
            <a:endParaRPr lang="ko-KR" altLang="en-US" sz="4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999DACE6-2C5F-4C5C-9102-5D4993627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D30371ED-CA3F-4122-B8F9-BD112CFB2C9C}"/>
              </a:ext>
            </a:extLst>
          </p:cNvPr>
          <p:cNvSpPr/>
          <p:nvPr/>
        </p:nvSpPr>
        <p:spPr>
          <a:xfrm>
            <a:off x="1763688" y="1772816"/>
            <a:ext cx="1584176" cy="8640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입력의 </a:t>
            </a:r>
            <a:r>
              <a:rPr lang="ko-KR" altLang="en-US" sz="2000" b="1" dirty="0">
                <a:solidFill>
                  <a:schemeClr val="tx1"/>
                </a:solidFill>
              </a:rPr>
              <a:t>개수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FB469D9C-6073-478C-B1B3-A40D33DAF56B}"/>
              </a:ext>
            </a:extLst>
          </p:cNvPr>
          <p:cNvSpPr/>
          <p:nvPr/>
        </p:nvSpPr>
        <p:spPr>
          <a:xfrm>
            <a:off x="5231778" y="1772816"/>
            <a:ext cx="1932510" cy="8640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도형의 </a:t>
            </a:r>
            <a:r>
              <a:rPr lang="ko-KR" altLang="en-US" sz="2000" b="1" dirty="0">
                <a:solidFill>
                  <a:schemeClr val="tx1"/>
                </a:solidFill>
              </a:rPr>
              <a:t>선의 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5076AD4C-D1D0-4B48-A92B-8B160C82032D}"/>
              </a:ext>
            </a:extLst>
          </p:cNvPr>
          <p:cNvCxnSpPr/>
          <p:nvPr/>
        </p:nvCxnSpPr>
        <p:spPr>
          <a:xfrm>
            <a:off x="3635896" y="2132856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52ECC2BA-74D8-403E-8B7C-2CB189FC3F3F}"/>
              </a:ext>
            </a:extLst>
          </p:cNvPr>
          <p:cNvCxnSpPr/>
          <p:nvPr/>
        </p:nvCxnSpPr>
        <p:spPr>
          <a:xfrm>
            <a:off x="3635896" y="2348880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0">
            <a:extLst>
              <a:ext uri="{FF2B5EF4-FFF2-40B4-BE49-F238E27FC236}">
                <a16:creationId xmlns:a16="http://schemas.microsoft.com/office/drawing/2014/main" xmlns="" id="{C1384D28-DF82-4733-9520-C1626EF1A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571" y="3718982"/>
            <a:ext cx="54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96CE43EF-4A8C-4557-913F-F94D3B32987B}"/>
              </a:ext>
            </a:extLst>
          </p:cNvPr>
          <p:cNvSpPr/>
          <p:nvPr/>
        </p:nvSpPr>
        <p:spPr>
          <a:xfrm>
            <a:off x="1763688" y="3616638"/>
            <a:ext cx="1584176" cy="8640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개수 </a:t>
            </a:r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84F6AB27-81B8-48C6-96CA-839C2A0A3CD1}"/>
              </a:ext>
            </a:extLst>
          </p:cNvPr>
          <p:cNvSpPr/>
          <p:nvPr/>
        </p:nvSpPr>
        <p:spPr>
          <a:xfrm>
            <a:off x="7175994" y="3616638"/>
            <a:ext cx="996406" cy="8640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FAE75B41-CE8A-4390-991E-792F9DEE6C88}"/>
              </a:ext>
            </a:extLst>
          </p:cNvPr>
          <p:cNvCxnSpPr/>
          <p:nvPr/>
        </p:nvCxnSpPr>
        <p:spPr>
          <a:xfrm>
            <a:off x="3635896" y="3976678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0A3AD713-ED61-49D4-AEE3-F9C8965A0B69}"/>
              </a:ext>
            </a:extLst>
          </p:cNvPr>
          <p:cNvCxnSpPr/>
          <p:nvPr/>
        </p:nvCxnSpPr>
        <p:spPr>
          <a:xfrm>
            <a:off x="3635896" y="4192702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xmlns="" id="{EE1400CA-710C-492E-BE84-FB31EAE7B94A}"/>
              </a:ext>
            </a:extLst>
          </p:cNvPr>
          <p:cNvSpPr/>
          <p:nvPr/>
        </p:nvSpPr>
        <p:spPr>
          <a:xfrm>
            <a:off x="5940152" y="3616638"/>
            <a:ext cx="936104" cy="80698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67032D9C-ABD0-4FE1-8287-07E13DA95539}"/>
              </a:ext>
            </a:extLst>
          </p:cNvPr>
          <p:cNvCxnSpPr/>
          <p:nvPr/>
        </p:nvCxnSpPr>
        <p:spPr>
          <a:xfrm>
            <a:off x="5015754" y="4015517"/>
            <a:ext cx="728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D73386C-5785-482D-ADE0-194A5FCA9B04}"/>
              </a:ext>
            </a:extLst>
          </p:cNvPr>
          <p:cNvCxnSpPr/>
          <p:nvPr/>
        </p:nvCxnSpPr>
        <p:spPr>
          <a:xfrm>
            <a:off x="5379831" y="3616638"/>
            <a:ext cx="0" cy="806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6C4A9D1-EDD4-4144-8A9A-A355D95AC74F}"/>
              </a:ext>
            </a:extLst>
          </p:cNvPr>
          <p:cNvSpPr txBox="1"/>
          <p:nvPr/>
        </p:nvSpPr>
        <p:spPr>
          <a:xfrm>
            <a:off x="5883422" y="4705980"/>
            <a:ext cx="1136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N</a:t>
            </a:r>
            <a:r>
              <a:rPr lang="ko-KR" altLang="en-US" sz="2800" b="1" dirty="0">
                <a:solidFill>
                  <a:schemeClr val="bg1"/>
                </a:solidFill>
              </a:rPr>
              <a:t>각형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4B8875F9-3BB7-4B49-A365-B8B98AAF9598}"/>
              </a:ext>
            </a:extLst>
          </p:cNvPr>
          <p:cNvSpPr/>
          <p:nvPr/>
        </p:nvSpPr>
        <p:spPr>
          <a:xfrm>
            <a:off x="8460432" y="6408517"/>
            <a:ext cx="683568" cy="440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26p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158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>
            <a:extLst>
              <a:ext uri="{FF2B5EF4-FFF2-40B4-BE49-F238E27FC236}">
                <a16:creationId xmlns:a16="http://schemas.microsoft.com/office/drawing/2014/main" xmlns="" id="{F89903F1-0642-4C89-8778-E236C21DF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47004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6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5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음 체계 보조자료</a:t>
            </a:r>
            <a:endParaRPr lang="ko-KR" altLang="en-US" sz="4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999DACE6-2C5F-4C5C-9102-5D4993627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FB36F93-B0F5-4B19-8FF5-30465EFD0A49}"/>
              </a:ext>
            </a:extLst>
          </p:cNvPr>
          <p:cNvSpPr/>
          <p:nvPr/>
        </p:nvSpPr>
        <p:spPr>
          <a:xfrm>
            <a:off x="1547663" y="1772816"/>
            <a:ext cx="6037993" cy="400050"/>
          </a:xfrm>
          <a:prstGeom prst="rect">
            <a:avLst/>
          </a:prstGeom>
          <a:gradFill>
            <a:gsLst>
              <a:gs pos="0">
                <a:srgbClr val="7030A0"/>
              </a:gs>
              <a:gs pos="48000">
                <a:srgbClr val="92D050"/>
              </a:gs>
              <a:gs pos="100000">
                <a:schemeClr val="accent3">
                  <a:lumMod val="97000"/>
                  <a:lumOff val="3000"/>
                </a:schemeClr>
              </a:gs>
              <a:gs pos="96000">
                <a:srgbClr val="FF0000"/>
              </a:gs>
            </a:gsLst>
            <a:lin ang="7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한 옥타브 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0615F314-7097-4F4D-BBC2-46308B8E1023}"/>
              </a:ext>
            </a:extLst>
          </p:cNvPr>
          <p:cNvSpPr/>
          <p:nvPr/>
        </p:nvSpPr>
        <p:spPr>
          <a:xfrm>
            <a:off x="1547663" y="2348880"/>
            <a:ext cx="648073" cy="64807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581F5DF8-FF78-4708-89DF-657B172D4EF0}"/>
              </a:ext>
            </a:extLst>
          </p:cNvPr>
          <p:cNvSpPr/>
          <p:nvPr/>
        </p:nvSpPr>
        <p:spPr>
          <a:xfrm>
            <a:off x="2411759" y="2348880"/>
            <a:ext cx="648073" cy="64807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레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BE5F60BD-73B2-4297-BE9B-36BE5CEC6231}"/>
              </a:ext>
            </a:extLst>
          </p:cNvPr>
          <p:cNvSpPr/>
          <p:nvPr/>
        </p:nvSpPr>
        <p:spPr>
          <a:xfrm>
            <a:off x="3275856" y="2348880"/>
            <a:ext cx="648073" cy="6480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미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E43CACD2-12AE-4B03-94DE-009DB34223AB}"/>
              </a:ext>
            </a:extLst>
          </p:cNvPr>
          <p:cNvSpPr/>
          <p:nvPr/>
        </p:nvSpPr>
        <p:spPr>
          <a:xfrm>
            <a:off x="6948263" y="2348880"/>
            <a:ext cx="648073" cy="648073"/>
          </a:xfrm>
          <a:prstGeom prst="roundRect">
            <a:avLst/>
          </a:prstGeom>
          <a:solidFill>
            <a:srgbClr val="FF0000"/>
          </a:solidFill>
          <a:ln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8A2944AE-28E1-4266-8CB1-28A0CB577C17}"/>
              </a:ext>
            </a:extLst>
          </p:cNvPr>
          <p:cNvSpPr/>
          <p:nvPr/>
        </p:nvSpPr>
        <p:spPr>
          <a:xfrm>
            <a:off x="4355976" y="270892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C2E40BDB-74C3-427E-9187-32D5D763A016}"/>
              </a:ext>
            </a:extLst>
          </p:cNvPr>
          <p:cNvSpPr/>
          <p:nvPr/>
        </p:nvSpPr>
        <p:spPr>
          <a:xfrm>
            <a:off x="4788024" y="270892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12D53FAA-71E7-4F82-BE27-EDC177C71F36}"/>
              </a:ext>
            </a:extLst>
          </p:cNvPr>
          <p:cNvSpPr/>
          <p:nvPr/>
        </p:nvSpPr>
        <p:spPr>
          <a:xfrm>
            <a:off x="5220072" y="270892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5EB2293A-684E-47C7-90D1-8B81ED124FE0}"/>
              </a:ext>
            </a:extLst>
          </p:cNvPr>
          <p:cNvSpPr/>
          <p:nvPr/>
        </p:nvSpPr>
        <p:spPr>
          <a:xfrm>
            <a:off x="5652120" y="270892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7D7F5B7C-97C0-40F9-9FC0-8412E9FAD6A3}"/>
              </a:ext>
            </a:extLst>
          </p:cNvPr>
          <p:cNvSpPr/>
          <p:nvPr/>
        </p:nvSpPr>
        <p:spPr>
          <a:xfrm>
            <a:off x="1907704" y="3675702"/>
            <a:ext cx="142884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최대 </a:t>
            </a:r>
            <a:r>
              <a:rPr lang="en-US" altLang="ko-KR" b="1" dirty="0">
                <a:solidFill>
                  <a:schemeClr val="tx1"/>
                </a:solidFill>
              </a:rPr>
              <a:t>4</a:t>
            </a:r>
            <a:r>
              <a:rPr lang="ko-KR" altLang="en-US" b="1" dirty="0">
                <a:solidFill>
                  <a:schemeClr val="tx1"/>
                </a:solidFill>
              </a:rPr>
              <a:t>화음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xmlns="" id="{246E4267-046F-4E4D-9ABC-D2FCFE5CA878}"/>
              </a:ext>
            </a:extLst>
          </p:cNvPr>
          <p:cNvSpPr/>
          <p:nvPr/>
        </p:nvSpPr>
        <p:spPr>
          <a:xfrm>
            <a:off x="5610462" y="3645024"/>
            <a:ext cx="194421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즉 </a:t>
            </a:r>
            <a:r>
              <a:rPr lang="ko-KR" altLang="en-US" sz="2000" b="1" dirty="0">
                <a:solidFill>
                  <a:schemeClr val="tx1"/>
                </a:solidFill>
              </a:rPr>
              <a:t>최대 </a:t>
            </a:r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r>
              <a:rPr lang="ko-KR" altLang="en-US" sz="2000" b="1" dirty="0">
                <a:solidFill>
                  <a:schemeClr val="tx1"/>
                </a:solidFill>
              </a:rPr>
              <a:t>개</a:t>
            </a:r>
            <a:r>
              <a:rPr lang="ko-KR" altLang="en-US" dirty="0">
                <a:solidFill>
                  <a:schemeClr val="tx1"/>
                </a:solidFill>
              </a:rPr>
              <a:t>의 입력만 받음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xmlns="" id="{1556ED59-B3E0-4261-A85E-9FD38BF2BE4A}"/>
              </a:ext>
            </a:extLst>
          </p:cNvPr>
          <p:cNvSpPr/>
          <p:nvPr/>
        </p:nvSpPr>
        <p:spPr>
          <a:xfrm>
            <a:off x="3870959" y="3861048"/>
            <a:ext cx="1162997" cy="57606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xmlns="" id="{40F7E9C1-4D0F-405F-9F35-5A6E611F6C0E}"/>
              </a:ext>
            </a:extLst>
          </p:cNvPr>
          <p:cNvSpPr/>
          <p:nvPr/>
        </p:nvSpPr>
        <p:spPr>
          <a:xfrm>
            <a:off x="6084168" y="4869160"/>
            <a:ext cx="1080120" cy="26632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04985EB6-8120-4F65-8CB2-8CB3ACAF294C}"/>
              </a:ext>
            </a:extLst>
          </p:cNvPr>
          <p:cNvSpPr/>
          <p:nvPr/>
        </p:nvSpPr>
        <p:spPr>
          <a:xfrm>
            <a:off x="5580112" y="5445224"/>
            <a:ext cx="21602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즉 </a:t>
            </a:r>
            <a:r>
              <a:rPr lang="ko-KR" altLang="en-US" sz="2000" b="1" dirty="0">
                <a:solidFill>
                  <a:schemeClr val="tx1"/>
                </a:solidFill>
              </a:rPr>
              <a:t>사각형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ko-KR" altLang="en-US" sz="2000" b="1" dirty="0">
                <a:solidFill>
                  <a:schemeClr val="tx1"/>
                </a:solidFill>
              </a:rPr>
              <a:t>최대 표현 범위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22B1CD12-C9AB-4FE5-971A-AE8F417DAE9B}"/>
              </a:ext>
            </a:extLst>
          </p:cNvPr>
          <p:cNvSpPr/>
          <p:nvPr/>
        </p:nvSpPr>
        <p:spPr>
          <a:xfrm>
            <a:off x="8460432" y="6408517"/>
            <a:ext cx="683568" cy="440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27p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739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>
            <a:extLst>
              <a:ext uri="{FF2B5EF4-FFF2-40B4-BE49-F238E27FC236}">
                <a16:creationId xmlns:a16="http://schemas.microsoft.com/office/drawing/2014/main" xmlns="" id="{F89903F1-0642-4C89-8778-E236C21DF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8613"/>
            <a:ext cx="647004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6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5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음 체계 보조자료</a:t>
            </a:r>
            <a:endParaRPr lang="ko-KR" altLang="en-US" sz="4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999DACE6-2C5F-4C5C-9102-5D4993627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81D5584-5015-4F80-83B8-C48CC875F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19" y="2590582"/>
            <a:ext cx="6470041" cy="3358698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729DC4F9-34E4-433A-AA7F-2033B434E321}"/>
              </a:ext>
            </a:extLst>
          </p:cNvPr>
          <p:cNvSpPr/>
          <p:nvPr/>
        </p:nvSpPr>
        <p:spPr>
          <a:xfrm>
            <a:off x="1713031" y="1654080"/>
            <a:ext cx="5648649" cy="58479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입력의 수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개의 </a:t>
            </a:r>
            <a:r>
              <a:rPr lang="ko-KR" altLang="en-US" sz="2000" b="1" dirty="0">
                <a:solidFill>
                  <a:schemeClr val="tx1"/>
                </a:solidFill>
              </a:rPr>
              <a:t>다형성을 표현</a:t>
            </a:r>
            <a:r>
              <a:rPr lang="ko-KR" altLang="en-US" dirty="0">
                <a:solidFill>
                  <a:schemeClr val="tx1"/>
                </a:solidFill>
              </a:rPr>
              <a:t>하기 위한 색채 법칙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B84D851-8209-4EC9-83A0-30B8261D105D}"/>
              </a:ext>
            </a:extLst>
          </p:cNvPr>
          <p:cNvSpPr/>
          <p:nvPr/>
        </p:nvSpPr>
        <p:spPr>
          <a:xfrm>
            <a:off x="8460432" y="6408517"/>
            <a:ext cx="683568" cy="440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28p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247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ChangeArrowheads="1"/>
          </p:cNvSpPr>
          <p:nvPr/>
        </p:nvSpPr>
        <p:spPr bwMode="auto">
          <a:xfrm>
            <a:off x="3357563" y="1643063"/>
            <a:ext cx="239553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15" name="Text Box 1027"/>
          <p:cNvSpPr txBox="1">
            <a:spLocks noChangeArrowheads="1"/>
          </p:cNvSpPr>
          <p:nvPr/>
        </p:nvSpPr>
        <p:spPr bwMode="auto">
          <a:xfrm>
            <a:off x="1928813" y="1643063"/>
            <a:ext cx="14398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3600">
                <a:solidFill>
                  <a:srgbClr val="000000"/>
                </a:solidFill>
                <a:latin typeface="Rage Italic" panose="03070502040507070304" pitchFamily="66" charset="0"/>
              </a:rPr>
              <a:t>Result</a:t>
            </a:r>
          </a:p>
        </p:txBody>
      </p:sp>
      <p:sp>
        <p:nvSpPr>
          <p:cNvPr id="13316" name="Rectangle 1028"/>
          <p:cNvSpPr>
            <a:spLocks noChangeArrowheads="1"/>
          </p:cNvSpPr>
          <p:nvPr/>
        </p:nvSpPr>
        <p:spPr bwMode="auto">
          <a:xfrm>
            <a:off x="3286125" y="5253038"/>
            <a:ext cx="3267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>
                <a:solidFill>
                  <a:srgbClr val="000000"/>
                </a:solidFill>
                <a:latin typeface="Rage Italic" panose="03070502040507070304" pitchFamily="66" charset="0"/>
              </a:rPr>
              <a:t>It was a result right enough.</a:t>
            </a:r>
          </a:p>
        </p:txBody>
      </p:sp>
      <p:sp>
        <p:nvSpPr>
          <p:cNvPr id="13317" name="Rectangle 1029"/>
          <p:cNvSpPr>
            <a:spLocks noChangeArrowheads="1"/>
          </p:cNvSpPr>
          <p:nvPr/>
        </p:nvSpPr>
        <p:spPr bwMode="auto">
          <a:xfrm>
            <a:off x="3286125" y="5572125"/>
            <a:ext cx="4392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>
                <a:solidFill>
                  <a:srgbClr val="000000"/>
                </a:solidFill>
                <a:latin typeface="Rage Italic" panose="03070502040507070304" pitchFamily="66" charset="0"/>
              </a:rPr>
              <a:t>The result was something of a surprise</a:t>
            </a:r>
          </a:p>
        </p:txBody>
      </p:sp>
      <p:sp>
        <p:nvSpPr>
          <p:cNvPr id="13318" name="Text Box 1030"/>
          <p:cNvSpPr txBox="1">
            <a:spLocks noChangeArrowheads="1"/>
          </p:cNvSpPr>
          <p:nvPr/>
        </p:nvSpPr>
        <p:spPr bwMode="auto">
          <a:xfrm>
            <a:off x="3311525" y="5097463"/>
            <a:ext cx="2617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800">
                <a:solidFill>
                  <a:srgbClr val="000000"/>
                </a:solidFill>
                <a:latin typeface="HY바다L" pitchFamily="18" charset="-127"/>
                <a:ea typeface="HY바다L" pitchFamily="18" charset="-127"/>
              </a:rPr>
              <a:t>파워포인트 클립아트</a:t>
            </a:r>
          </a:p>
        </p:txBody>
      </p:sp>
      <p:sp>
        <p:nvSpPr>
          <p:cNvPr id="13319" name="Text Box 1031"/>
          <p:cNvSpPr txBox="1">
            <a:spLocks noChangeArrowheads="1"/>
          </p:cNvSpPr>
          <p:nvPr/>
        </p:nvSpPr>
        <p:spPr bwMode="auto">
          <a:xfrm>
            <a:off x="2493120" y="328613"/>
            <a:ext cx="359104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7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업무 분담</a:t>
            </a:r>
          </a:p>
        </p:txBody>
      </p:sp>
      <p:pic>
        <p:nvPicPr>
          <p:cNvPr id="13320" name="Picture 1032" descr="fImage19473764341.pn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563813"/>
            <a:ext cx="9075738" cy="4267200"/>
          </a:xfrm>
          <a:prstGeom prst="rect">
            <a:avLst/>
          </a:prstGeom>
          <a:noFill/>
          <a:ln w="19050" cap="flat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21354A9B-2387-4A2D-8F98-19589AE75694}"/>
              </a:ext>
            </a:extLst>
          </p:cNvPr>
          <p:cNvSpPr/>
          <p:nvPr/>
        </p:nvSpPr>
        <p:spPr>
          <a:xfrm>
            <a:off x="8460432" y="6408517"/>
            <a:ext cx="683568" cy="440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29p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3" descr="fImage123669166572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15"/>
          <p:cNvSpPr txBox="1">
            <a:spLocks noChangeArrowheads="1"/>
          </p:cNvSpPr>
          <p:nvPr/>
        </p:nvSpPr>
        <p:spPr bwMode="auto">
          <a:xfrm>
            <a:off x="926678" y="1897082"/>
            <a:ext cx="6597650" cy="412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>
              <a:spcBef>
                <a:spcPct val="0"/>
              </a:spcBef>
              <a:buClr>
                <a:srgbClr val="FFFFFF"/>
              </a:buClr>
              <a:buNone/>
            </a:pPr>
            <a:endParaRPr lang="ko-KR" altLang="en-US" sz="24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음악은 가장 기본적인 문화.</a:t>
            </a:r>
          </a:p>
          <a:p>
            <a:pPr eaLnBrk="1" latinLnBrk="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한국에서 음악은 빼놓을 수 없는 문화.</a:t>
            </a:r>
          </a:p>
          <a:p>
            <a:pPr eaLnBrk="1" latinLnBrk="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사람들 대부분은 악기를 다룬 경험이 있다.</a:t>
            </a: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청각 장애인은 </a:t>
            </a:r>
            <a:r>
              <a:rPr lang="ko-KR" altLang="en-US" sz="1800" b="1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소리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를 </a:t>
            </a:r>
            <a:r>
              <a:rPr lang="ko-KR" altLang="en-US" sz="1800" b="1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듣지 못함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eaLnBrk="1" latinLnBrk="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실시간으로 진행되는 </a:t>
            </a:r>
            <a:r>
              <a:rPr lang="ko-KR" altLang="en-US" sz="1800" b="1" dirty="0">
                <a:solidFill>
                  <a:srgbClr val="00B05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음악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을 </a:t>
            </a:r>
            <a:r>
              <a:rPr lang="ko-KR" altLang="en-US" sz="1800" b="1" dirty="0">
                <a:solidFill>
                  <a:srgbClr val="00B05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느낄 수 없음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eaLnBrk="1" latinLnBrk="0">
              <a:lnSpc>
                <a:spcPct val="150000"/>
              </a:lnSpc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악기를 배우는 것에 다소 어려움 발생.</a:t>
            </a: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청각 장애인이 음악을 느낄 </a:t>
            </a:r>
            <a:r>
              <a:rPr lang="ko-KR" altLang="en-US" sz="1800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스마트 보조 기술(</a:t>
            </a:r>
            <a:r>
              <a:rPr lang="en-US" altLang="ko-KR" sz="1800" b="1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A</a:t>
            </a:r>
            <a:r>
              <a:rPr lang="ko-KR" altLang="en-US" sz="1800" b="1" dirty="0" err="1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pp</a:t>
            </a:r>
            <a:r>
              <a:rPr lang="ko-KR" altLang="en-US" sz="1800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) 부족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</p:txBody>
      </p:sp>
      <p:sp>
        <p:nvSpPr>
          <p:cNvPr id="5127" name="Text Box 17"/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5128" name="Picture 8" descr="fImage2364131141.png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561" y="1916832"/>
            <a:ext cx="1185863" cy="1201738"/>
          </a:xfrm>
          <a:prstGeom prst="rect">
            <a:avLst/>
          </a:prstGeom>
          <a:noFill/>
          <a:ln>
            <a:noFill/>
          </a:ln>
          <a:effectLst>
            <a:glow rad="635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B38CF0C-2174-4C38-ADB0-6844A085C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69FFD72-5C0D-459B-A1AF-3829B5E94F79}"/>
              </a:ext>
            </a:extLst>
          </p:cNvPr>
          <p:cNvSpPr txBox="1"/>
          <p:nvPr/>
        </p:nvSpPr>
        <p:spPr>
          <a:xfrm>
            <a:off x="323528" y="182566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연구 개발 배경</a:t>
            </a:r>
            <a:endParaRPr lang="ko-KR" altLang="en-US" sz="28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19B4990E-26F2-4573-A2AA-343421B753FA}"/>
              </a:ext>
            </a:extLst>
          </p:cNvPr>
          <p:cNvSpPr/>
          <p:nvPr/>
        </p:nvSpPr>
        <p:spPr>
          <a:xfrm>
            <a:off x="8630668" y="6408517"/>
            <a:ext cx="513332" cy="440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3p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438364" y="328613"/>
            <a:ext cx="378982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8</a:t>
            </a:r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4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수행 일정 </a:t>
            </a:r>
          </a:p>
        </p:txBody>
      </p:sp>
      <p:pic>
        <p:nvPicPr>
          <p:cNvPr id="14339" name="Picture 3" descr="fImage1904706458467.pn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581275"/>
            <a:ext cx="9063038" cy="4230688"/>
          </a:xfrm>
          <a:prstGeom prst="rect">
            <a:avLst/>
          </a:prstGeom>
          <a:noFill/>
          <a:ln w="25400" cap="flat">
            <a:solidFill>
              <a:srgbClr val="5959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6746DDAB-D060-482E-9AD1-97803EBCAB93}"/>
              </a:ext>
            </a:extLst>
          </p:cNvPr>
          <p:cNvSpPr/>
          <p:nvPr/>
        </p:nvSpPr>
        <p:spPr>
          <a:xfrm>
            <a:off x="8460432" y="-27384"/>
            <a:ext cx="683568" cy="440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30p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56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026"/>
          <p:cNvSpPr txBox="1">
            <a:spLocks noChangeArrowheads="1"/>
          </p:cNvSpPr>
          <p:nvPr/>
        </p:nvSpPr>
        <p:spPr bwMode="auto">
          <a:xfrm>
            <a:off x="2916238" y="1435100"/>
            <a:ext cx="18662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3600" dirty="0">
                <a:solidFill>
                  <a:srgbClr val="000000"/>
                </a:solidFill>
                <a:latin typeface="Rage Italic" panose="03070502040507070304" pitchFamily="66" charset="0"/>
              </a:rPr>
              <a:t>Reference.</a:t>
            </a:r>
            <a:endParaRPr lang="ko-KR" altLang="en-US" sz="3600" dirty="0">
              <a:solidFill>
                <a:srgbClr val="000000"/>
              </a:solidFill>
              <a:latin typeface="Rage Italic" panose="03070502040507070304" pitchFamily="66" charset="0"/>
            </a:endParaRPr>
          </a:p>
        </p:txBody>
      </p:sp>
      <p:sp>
        <p:nvSpPr>
          <p:cNvPr id="15363" name="Rectangle 1027"/>
          <p:cNvSpPr>
            <a:spLocks noChangeArrowheads="1"/>
          </p:cNvSpPr>
          <p:nvPr/>
        </p:nvSpPr>
        <p:spPr bwMode="auto">
          <a:xfrm>
            <a:off x="3286125" y="5253038"/>
            <a:ext cx="3267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dirty="0" err="1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It</a:t>
            </a:r>
            <a:r>
              <a:rPr lang="ko-KR" altLang="en-US" sz="2400" dirty="0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400" dirty="0" err="1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was</a:t>
            </a:r>
            <a:r>
              <a:rPr lang="ko-KR" altLang="en-US" sz="2400" dirty="0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400" dirty="0" err="1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a</a:t>
            </a:r>
            <a:r>
              <a:rPr lang="ko-KR" altLang="en-US" sz="2400" dirty="0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400" dirty="0" err="1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result</a:t>
            </a:r>
            <a:r>
              <a:rPr lang="ko-KR" altLang="en-US" sz="2400" dirty="0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400" dirty="0" err="1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right</a:t>
            </a:r>
            <a:r>
              <a:rPr lang="ko-KR" altLang="en-US" sz="2400" dirty="0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400" dirty="0" err="1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enough</a:t>
            </a:r>
            <a:r>
              <a:rPr lang="ko-KR" altLang="en-US" sz="2400" dirty="0">
                <a:solidFill>
                  <a:srgbClr val="000000">
                    <a:alpha val="60000"/>
                  </a:srgbClr>
                </a:solidFill>
                <a:latin typeface="Rage Italic" panose="03070502040507070304" pitchFamily="66" charset="0"/>
              </a:rPr>
              <a:t>.</a:t>
            </a:r>
          </a:p>
        </p:txBody>
      </p:sp>
      <p:sp>
        <p:nvSpPr>
          <p:cNvPr id="15364" name="Rectangle 1028"/>
          <p:cNvSpPr>
            <a:spLocks noChangeArrowheads="1"/>
          </p:cNvSpPr>
          <p:nvPr/>
        </p:nvSpPr>
        <p:spPr bwMode="auto">
          <a:xfrm>
            <a:off x="3286125" y="5572125"/>
            <a:ext cx="4392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2400" dirty="0">
                <a:solidFill>
                  <a:srgbClr val="000000">
                    <a:alpha val="40000"/>
                  </a:srgbClr>
                </a:solidFill>
                <a:latin typeface="Rage Italic" panose="03070502040507070304" pitchFamily="66" charset="0"/>
              </a:rPr>
              <a:t>The </a:t>
            </a:r>
            <a:r>
              <a:rPr lang="ko-KR" altLang="en-US" sz="2400" dirty="0" err="1">
                <a:solidFill>
                  <a:srgbClr val="000000">
                    <a:alpha val="40000"/>
                  </a:srgbClr>
                </a:solidFill>
                <a:latin typeface="Rage Italic" panose="03070502040507070304" pitchFamily="66" charset="0"/>
              </a:rPr>
              <a:t>result</a:t>
            </a:r>
            <a:r>
              <a:rPr lang="ko-KR" altLang="en-US" sz="2400" dirty="0">
                <a:solidFill>
                  <a:srgbClr val="000000">
                    <a:alpha val="40000"/>
                  </a:srgbClr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400" dirty="0" err="1">
                <a:solidFill>
                  <a:srgbClr val="000000">
                    <a:alpha val="40000"/>
                  </a:srgbClr>
                </a:solidFill>
                <a:latin typeface="Rage Italic" panose="03070502040507070304" pitchFamily="66" charset="0"/>
              </a:rPr>
              <a:t>was</a:t>
            </a:r>
            <a:r>
              <a:rPr lang="ko-KR" altLang="en-US" sz="2400" dirty="0">
                <a:solidFill>
                  <a:srgbClr val="000000">
                    <a:alpha val="40000"/>
                  </a:srgbClr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400" dirty="0" err="1">
                <a:solidFill>
                  <a:srgbClr val="000000">
                    <a:alpha val="40000"/>
                  </a:srgbClr>
                </a:solidFill>
                <a:latin typeface="Rage Italic" panose="03070502040507070304" pitchFamily="66" charset="0"/>
              </a:rPr>
              <a:t>something</a:t>
            </a:r>
            <a:r>
              <a:rPr lang="ko-KR" altLang="en-US" sz="2400" dirty="0">
                <a:solidFill>
                  <a:srgbClr val="000000">
                    <a:alpha val="40000"/>
                  </a:srgbClr>
                </a:solidFill>
                <a:latin typeface="Rage Italic" panose="03070502040507070304" pitchFamily="66" charset="0"/>
              </a:rPr>
              <a:t> of </a:t>
            </a:r>
            <a:r>
              <a:rPr lang="ko-KR" altLang="en-US" sz="2400" dirty="0" err="1">
                <a:solidFill>
                  <a:srgbClr val="000000">
                    <a:alpha val="40000"/>
                  </a:srgbClr>
                </a:solidFill>
                <a:latin typeface="Rage Italic" panose="03070502040507070304" pitchFamily="66" charset="0"/>
              </a:rPr>
              <a:t>a</a:t>
            </a:r>
            <a:r>
              <a:rPr lang="ko-KR" altLang="en-US" sz="2400" dirty="0">
                <a:solidFill>
                  <a:srgbClr val="000000">
                    <a:alpha val="40000"/>
                  </a:srgbClr>
                </a:solidFill>
                <a:latin typeface="Rage Italic" panose="03070502040507070304" pitchFamily="66" charset="0"/>
              </a:rPr>
              <a:t> </a:t>
            </a:r>
            <a:r>
              <a:rPr lang="ko-KR" altLang="en-US" sz="2400" dirty="0" err="1">
                <a:solidFill>
                  <a:srgbClr val="000000">
                    <a:alpha val="40000"/>
                  </a:srgbClr>
                </a:solidFill>
                <a:latin typeface="Rage Italic" panose="03070502040507070304" pitchFamily="66" charset="0"/>
              </a:rPr>
              <a:t>surprise</a:t>
            </a:r>
            <a:endParaRPr lang="ko-KR" altLang="en-US" sz="2400" dirty="0">
              <a:solidFill>
                <a:srgbClr val="000000">
                  <a:alpha val="40000"/>
                </a:srgbClr>
              </a:solidFill>
              <a:latin typeface="Rage Italic" panose="03070502040507070304" pitchFamily="66" charset="0"/>
            </a:endParaRPr>
          </a:p>
        </p:txBody>
      </p:sp>
      <p:sp>
        <p:nvSpPr>
          <p:cNvPr id="15365" name="Text Box 1029"/>
          <p:cNvSpPr txBox="1">
            <a:spLocks noChangeArrowheads="1"/>
          </p:cNvSpPr>
          <p:nvPr/>
        </p:nvSpPr>
        <p:spPr bwMode="auto">
          <a:xfrm>
            <a:off x="1033463" y="260648"/>
            <a:ext cx="680987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ko-KR" sz="66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9</a:t>
            </a:r>
            <a:r>
              <a:rPr lang="ko-KR" altLang="en-US" sz="66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sz="44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필요 기술 및 참고문헌</a:t>
            </a:r>
          </a:p>
        </p:txBody>
      </p:sp>
      <p:pic>
        <p:nvPicPr>
          <p:cNvPr id="15366" name="Picture 1030" descr="fImage2843206506334.jpg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08250"/>
            <a:ext cx="2757488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1031"/>
          <p:cNvSpPr txBox="1">
            <a:spLocks noChangeArrowheads="1"/>
          </p:cNvSpPr>
          <p:nvPr/>
        </p:nvSpPr>
        <p:spPr bwMode="auto">
          <a:xfrm>
            <a:off x="3000537" y="2180764"/>
            <a:ext cx="531587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buClr>
                <a:srgbClr val="FFFFFF"/>
              </a:buClr>
              <a:buSzPct val="100000"/>
              <a:buFont typeface="Wingdings" panose="05000000000000000000" pitchFamily="2" charset="2"/>
              <a:buChar char="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ja-JP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현대자동차 쏘나타 </a:t>
            </a:r>
            <a:r>
              <a:rPr lang="ko-KR" altLang="ja-JP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브릴리언트</a:t>
            </a:r>
            <a:r>
              <a:rPr lang="ko-KR" altLang="ja-JP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사운드 프로젝트</a:t>
            </a:r>
          </a:p>
          <a:p>
            <a:pPr latinLnBrk="0"/>
            <a:r>
              <a:rPr lang="en-US" altLang="ja-JP" sz="1500" dirty="0">
                <a:solidFill>
                  <a:srgbClr val="000000"/>
                </a:solidFill>
                <a:latin typeface="나눔바른고딕" charset="-127"/>
                <a:ea typeface="나눔바른고딕" charset="-127"/>
              </a:rPr>
              <a:t>    </a:t>
            </a:r>
            <a:r>
              <a:rPr lang="ja-JP" altLang="ko-KR" sz="1500" dirty="0">
                <a:solidFill>
                  <a:srgbClr val="000000"/>
                </a:solidFill>
                <a:latin typeface="나눔바른고딕" charset="-127"/>
                <a:ea typeface="나눔바른고딕" charset="-127"/>
              </a:rPr>
              <a:t>http://blog.naver.com/apexism/30189130121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 Box 1031"/>
          <p:cNvSpPr txBox="1">
            <a:spLocks noChangeArrowheads="1"/>
          </p:cNvSpPr>
          <p:nvPr/>
        </p:nvSpPr>
        <p:spPr bwMode="auto">
          <a:xfrm>
            <a:off x="3000537" y="2926729"/>
            <a:ext cx="61734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buClr>
                <a:srgbClr val="FFFFFF"/>
              </a:buClr>
              <a:buSzPct val="100000"/>
              <a:buFont typeface="Wingdings" panose="05000000000000000000" pitchFamily="2" charset="2"/>
              <a:buChar char=""/>
            </a:pP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“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빛과 소리로 연주하는 건반악기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”</a:t>
            </a:r>
          </a:p>
          <a:p>
            <a:r>
              <a:rPr lang="en-US" altLang="ko-KR" sz="1400" dirty="0"/>
              <a:t>    www.science.go.kr/upload/board/INVENTION/34/b03420120451.pdf</a:t>
            </a:r>
            <a:endParaRPr lang="ko-KR" altLang="en-US" sz="1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B933CBDE-EFC0-4AC2-9C06-C1E9D9345D2D}"/>
              </a:ext>
            </a:extLst>
          </p:cNvPr>
          <p:cNvSpPr/>
          <p:nvPr/>
        </p:nvSpPr>
        <p:spPr>
          <a:xfrm>
            <a:off x="8460432" y="6408517"/>
            <a:ext cx="683568" cy="440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31p</a:t>
            </a:r>
            <a:endParaRPr lang="ko-KR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fImage706426526500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61517"/>
            <a:ext cx="9193213" cy="6946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107504" y="692696"/>
            <a:ext cx="3605474" cy="1107996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 err="1">
                <a:solidFill>
                  <a:srgbClr val="F2F2F2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Team</a:t>
            </a:r>
            <a:r>
              <a:rPr lang="ko-KR" altLang="en-US" sz="6600" dirty="0">
                <a:solidFill>
                  <a:srgbClr val="F2F2F2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  </a:t>
            </a:r>
            <a:r>
              <a:rPr lang="ko-KR" altLang="en-US" sz="6600" dirty="0" err="1">
                <a:solidFill>
                  <a:srgbClr val="F2F2F2"/>
                </a:solidFill>
                <a:effectLst>
                  <a:glow rad="101600">
                    <a:srgbClr val="00B0F0">
                      <a:alpha val="35000"/>
                    </a:srgbClr>
                  </a:glow>
                </a:effectLst>
                <a:latin typeface="Gabriola" panose="04040605051002020D02" pitchFamily="82" charset="0"/>
              </a:rPr>
              <a:t>Jin</a:t>
            </a:r>
            <a:r>
              <a:rPr lang="ko-KR" altLang="en-US" sz="6600" dirty="0">
                <a:solidFill>
                  <a:srgbClr val="F2F2F2"/>
                </a:solidFill>
                <a:effectLst>
                  <a:glow rad="101600">
                    <a:srgbClr val="FFFF0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 </a:t>
            </a:r>
            <a:r>
              <a:rPr lang="ko-KR" altLang="en-US" sz="6600" dirty="0">
                <a:solidFill>
                  <a:srgbClr val="F2F2F2"/>
                </a:solidFill>
                <a:effectLst>
                  <a:glow rad="139700">
                    <a:srgbClr val="00B0F0">
                      <a:alpha val="40000"/>
                    </a:srgbClr>
                  </a:glow>
                </a:effectLst>
                <a:latin typeface="Gabriola" panose="04040605051002020D02" pitchFamily="82" charset="0"/>
              </a:rPr>
              <a:t>Air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5118100" y="5822950"/>
            <a:ext cx="209704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</a:t>
            </a:r>
            <a:r>
              <a:rPr lang="en-US" altLang="ko-KR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027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이태건</a:t>
            </a:r>
          </a:p>
          <a:p>
            <a:pPr eaLnBrk="0" latinLnBrk="0" hangingPunct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</a:t>
            </a:r>
            <a:r>
              <a:rPr lang="en-US" altLang="ko-KR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021</a:t>
            </a:r>
            <a:r>
              <a:rPr lang="en-US" altLang="ko-KR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이영현</a:t>
            </a:r>
          </a:p>
          <a:p>
            <a:pPr eaLnBrk="0" latinLnBrk="0" hangingPunct="0"/>
            <a:r>
              <a:rPr lang="ko-KR" altLang="en-US" sz="1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2013154013</a:t>
            </a: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dirty="0" err="1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라정우</a:t>
            </a:r>
            <a:endParaRPr lang="ko-KR" altLang="en-US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5118100" y="5541963"/>
            <a:ext cx="162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컴퓨터 공학과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7478713" y="5445224"/>
            <a:ext cx="1651414" cy="86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지도교수 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전광일 교수님</a:t>
            </a: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 rot="21448242">
            <a:off x="4781086" y="3898632"/>
            <a:ext cx="3584636" cy="1107996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sz="6600" dirty="0" err="1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Thank</a:t>
            </a:r>
            <a:r>
              <a:rPr lang="ko-KR" altLang="en-US" sz="6600" dirty="0" err="1">
                <a:solidFill>
                  <a:srgbClr val="F2F2F2"/>
                </a:solidFill>
                <a:latin typeface="Gabriola" panose="04040605051002020D02" pitchFamily="82" charset="0"/>
              </a:rPr>
              <a:t>s</a:t>
            </a:r>
            <a:r>
              <a:rPr lang="ko-KR" altLang="en-US" sz="6600" dirty="0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 </a:t>
            </a:r>
            <a:r>
              <a:rPr lang="ko-KR" altLang="en-US" sz="6600" dirty="0" err="1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you</a:t>
            </a:r>
            <a:r>
              <a:rPr lang="ko-KR" altLang="en-US" sz="6600" dirty="0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 </a:t>
            </a:r>
            <a:r>
              <a:rPr lang="en-US" altLang="ko-KR" sz="6600" dirty="0">
                <a:solidFill>
                  <a:srgbClr val="F2F2F2">
                    <a:alpha val="70000"/>
                  </a:srgbClr>
                </a:solidFill>
                <a:latin typeface="Gabriola" panose="04040605051002020D02" pitchFamily="82" charset="0"/>
              </a:rPr>
              <a:t>/</a:t>
            </a:r>
            <a:endParaRPr lang="ko-KR" altLang="en-US" sz="6600" dirty="0">
              <a:solidFill>
                <a:srgbClr val="F2F2F2">
                  <a:alpha val="70000"/>
                </a:srgbClr>
              </a:solidFill>
              <a:latin typeface="Gabriola" panose="04040605051002020D02" pitchFamily="82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E123811A-2CD5-485A-AE95-40F4CC82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 err="1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</a:t>
            </a:r>
            <a:r>
              <a:rPr lang="en-US" altLang="ko-KR" sz="2000" dirty="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, explain about the pictures.</a:t>
            </a:r>
            <a:endParaRPr lang="ko-KR" altLang="en-US" sz="2000" dirty="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xmlns="" id="{CD3CAF1C-32DF-4A0B-9DCF-CC2C92AB7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-32464"/>
            <a:ext cx="33845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b="1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D</a:t>
            </a:r>
            <a:r>
              <a:rPr lang="en-US" altLang="ko-KR" sz="2800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on’t </a:t>
            </a:r>
            <a:r>
              <a:rPr lang="en-US" altLang="ko-KR" b="1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G</a:t>
            </a:r>
            <a:r>
              <a:rPr lang="en-US" altLang="ko-KR" sz="2800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ive Up 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800" b="1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Y</a:t>
            </a:r>
            <a:r>
              <a:rPr lang="en-US" altLang="ko-KR" sz="2400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ou can do it 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spc="300" dirty="0">
                <a:solidFill>
                  <a:schemeClr val="bg1"/>
                </a:solidFill>
                <a:latin typeface="Bradley Hand ITC" panose="03070402050302030203" pitchFamily="66" charset="0"/>
                <a:ea typeface="양재난초체M" pitchFamily="18" charset="-127"/>
                <a:cs typeface="Vrinda" panose="020B0502040204020203" pitchFamily="34" charset="0"/>
              </a:rPr>
              <a:t>Open the Door.</a:t>
            </a:r>
            <a:endParaRPr lang="ko-KR" altLang="en-US" sz="2800" spc="300" dirty="0">
              <a:solidFill>
                <a:schemeClr val="bg1"/>
              </a:solidFill>
              <a:latin typeface="Bradley Hand ITC" panose="03070402050302030203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F2C901A-F645-48D3-9896-80F39B4AAB8D}"/>
              </a:ext>
            </a:extLst>
          </p:cNvPr>
          <p:cNvGrpSpPr/>
          <p:nvPr/>
        </p:nvGrpSpPr>
        <p:grpSpPr>
          <a:xfrm>
            <a:off x="2339752" y="1901861"/>
            <a:ext cx="3870712" cy="1323439"/>
            <a:chOff x="2657450" y="1852473"/>
            <a:chExt cx="3870712" cy="1323439"/>
          </a:xfrm>
        </p:grpSpPr>
        <p:grpSp>
          <p:nvGrpSpPr>
            <p:cNvPr id="3089" name="Group 17"/>
            <p:cNvGrpSpPr>
              <a:grpSpLocks/>
            </p:cNvGrpSpPr>
            <p:nvPr/>
          </p:nvGrpSpPr>
          <p:grpSpPr bwMode="auto">
            <a:xfrm>
              <a:off x="2657450" y="2203847"/>
              <a:ext cx="3683000" cy="917575"/>
              <a:chOff x="1639" y="1581"/>
              <a:chExt cx="2320" cy="578"/>
            </a:xfrm>
          </p:grpSpPr>
          <p:sp>
            <p:nvSpPr>
              <p:cNvPr id="3090" name="Text Box 18"/>
              <p:cNvSpPr txBox="1">
                <a:spLocks noChangeArrowheads="1"/>
              </p:cNvSpPr>
              <p:nvPr/>
            </p:nvSpPr>
            <p:spPr bwMode="auto">
              <a:xfrm>
                <a:off x="1639" y="1581"/>
                <a:ext cx="1797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glow rad="127000">
                  <a:schemeClr val="bg2">
                    <a:lumMod val="20000"/>
                    <a:lumOff val="8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 w="139700" prst="cross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pPr eaLnBrk="0" latinLnBrk="0" hangingPunct="0"/>
                <a:r>
                  <a:rPr lang="ko-KR" altLang="en-US" sz="4800" dirty="0">
                    <a:solidFill>
                      <a:srgbClr val="F2F2F2">
                        <a:alpha val="60000"/>
                      </a:srgbClr>
                    </a:solidFill>
                    <a:effectLst>
                      <a:glow rad="101600">
                        <a:srgbClr val="00B0F0">
                          <a:alpha val="60000"/>
                        </a:srgbClr>
                      </a:glo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  <a:cs typeface="서울남산체 세로쓰기" charset="0"/>
                  </a:rPr>
                  <a:t>그래픽</a:t>
                </a:r>
                <a:r>
                  <a:rPr lang="ko-KR" altLang="en-US" sz="4800" dirty="0">
                    <a:solidFill>
                      <a:srgbClr val="F2F2F2">
                        <a:alpha val="60000"/>
                      </a:srgbClr>
                    </a:solidFill>
                    <a:effectLst>
                      <a:glow rad="101600">
                        <a:srgbClr val="00B0F0">
                          <a:alpha val="40000"/>
                        </a:srgbClr>
                      </a:glo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  <a:cs typeface="서울남산체 세로쓰기" charset="0"/>
                  </a:rPr>
                  <a:t> </a:t>
                </a:r>
                <a:r>
                  <a:rPr lang="ko-KR" altLang="en-US" sz="4800" dirty="0">
                    <a:solidFill>
                      <a:srgbClr val="F2F2F2">
                        <a:alpha val="60000"/>
                      </a:srgbClr>
                    </a:solidFill>
                    <a:effectLst>
                      <a:glow rad="101600">
                        <a:schemeClr val="bg1">
                          <a:alpha val="40000"/>
                        </a:schemeClr>
                      </a:glow>
                    </a:effectLst>
                    <a:latin typeface="HY엽서L" panose="02030600000101010101" pitchFamily="18" charset="-127"/>
                    <a:ea typeface="HY엽서L" panose="02030600000101010101" pitchFamily="18" charset="-127"/>
                    <a:cs typeface="서울남산체 세로쓰기" charset="0"/>
                  </a:rPr>
                  <a:t>악</a:t>
                </a:r>
                <a:endParaRPr lang="ko-KR" altLang="en-US" sz="4800" b="1" dirty="0">
                  <a:solidFill>
                    <a:srgbClr val="F2F2F2">
                      <a:alpha val="60000"/>
                    </a:srgbClr>
                  </a:solidFill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  <a:latin typeface="HY엽서L" panose="02030600000101010101" pitchFamily="18" charset="-127"/>
                  <a:ea typeface="HY엽서L" panose="02030600000101010101" pitchFamily="18" charset="-127"/>
                  <a:cs typeface="서울남산체 세로쓰기" charset="0"/>
                </a:endParaRPr>
              </a:p>
            </p:txBody>
          </p:sp>
          <p:sp>
            <p:nvSpPr>
              <p:cNvPr id="3091" name="Rectangle 19"/>
              <p:cNvSpPr>
                <a:spLocks noChangeArrowheads="1"/>
              </p:cNvSpPr>
              <p:nvPr/>
            </p:nvSpPr>
            <p:spPr bwMode="auto">
              <a:xfrm>
                <a:off x="1818" y="1649"/>
                <a:ext cx="2141" cy="510"/>
              </a:xfrm>
              <a:prstGeom prst="rect">
                <a:avLst/>
              </a:prstGeom>
              <a:noFill/>
              <a:ln w="25400" cap="flat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B3072F5A-37CC-4568-B14D-56211DD51682}"/>
                </a:ext>
              </a:extLst>
            </p:cNvPr>
            <p:cNvSpPr txBox="1"/>
            <p:nvPr/>
          </p:nvSpPr>
          <p:spPr>
            <a:xfrm rot="20699430">
              <a:off x="5336810" y="1852473"/>
              <a:ext cx="119135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b="1" dirty="0">
                  <a:solidFill>
                    <a:srgbClr val="F2F2F2">
                      <a:alpha val="60000"/>
                    </a:srgbClr>
                  </a:solidFill>
                  <a:effectLst>
                    <a:glow rad="101600">
                      <a:schemeClr val="bg1">
                        <a:alpha val="40000"/>
                      </a:schemeClr>
                    </a:glow>
                  </a:effectLst>
                  <a:latin typeface="HY엽서L" panose="02030600000101010101" pitchFamily="18" charset="-127"/>
                  <a:ea typeface="HY엽서L" panose="02030600000101010101" pitchFamily="18" charset="-127"/>
                  <a:cs typeface="서울남산체 세로쓰기" charset="0"/>
                </a:rPr>
                <a:t>기</a:t>
              </a:r>
              <a:endParaRPr lang="ko-KR" altLang="en-US" sz="80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8"/>
          <p:cNvSpPr txBox="1">
            <a:spLocks noChangeArrowheads="1"/>
          </p:cNvSpPr>
          <p:nvPr/>
        </p:nvSpPr>
        <p:spPr bwMode="auto">
          <a:xfrm>
            <a:off x="615950" y="2814638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Plz, explain about the pictures.</a:t>
            </a:r>
          </a:p>
        </p:txBody>
      </p:sp>
      <p:pic>
        <p:nvPicPr>
          <p:cNvPr id="6147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10" descr="fImage111914163633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78238"/>
            <a:ext cx="173831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13" descr="fImage1236691665724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15"/>
          <p:cNvSpPr txBox="1">
            <a:spLocks noChangeArrowheads="1"/>
          </p:cNvSpPr>
          <p:nvPr/>
        </p:nvSpPr>
        <p:spPr bwMode="auto">
          <a:xfrm>
            <a:off x="743408" y="1988840"/>
            <a:ext cx="6599238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>
              <a:spcBef>
                <a:spcPct val="0"/>
              </a:spcBef>
              <a:buClr>
                <a:srgbClr val="FFFFFF"/>
              </a:buClr>
              <a:buNone/>
            </a:pPr>
            <a:endParaRPr lang="ko-KR" altLang="en-US" sz="24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청각 장애인이 건반 디스플레이를 통해 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음악을 연주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청각 장애인이 음악에 </a:t>
            </a:r>
            <a:r>
              <a:rPr lang="ko-KR" altLang="en-US" sz="2000" dirty="0">
                <a:solidFill>
                  <a:srgbClr val="00B05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접근하기 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쉽도록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1800" dirty="0">
                <a:solidFill>
                  <a:srgbClr val="00B05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그래픽 표현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시스템은 청각 장애인이 </a:t>
            </a:r>
            <a:r>
              <a:rPr lang="ko-KR" altLang="en-US" sz="2000" b="1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작곡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까지 할 수 있도록 </a:t>
            </a:r>
            <a:r>
              <a:rPr lang="ko-KR" altLang="en-US" sz="1800" b="1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보조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궁극적으로 청각 장애인의 </a:t>
            </a:r>
            <a:r>
              <a:rPr lang="ko-KR" altLang="en-US" sz="20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삶</a:t>
            </a:r>
            <a:r>
              <a:rPr lang="ko-KR" altLang="en-US" sz="18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의 질 </a:t>
            </a:r>
            <a:r>
              <a:rPr lang="ko-KR" altLang="en-US" sz="1800" b="1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향상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endParaRPr lang="ko-KR" altLang="en-US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eaLnBrk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en-US" sz="1800" dirty="0">
              <a:solidFill>
                <a:srgbClr val="030000"/>
              </a:solidFill>
            </a:endParaRPr>
          </a:p>
        </p:txBody>
      </p:sp>
      <p:pic>
        <p:nvPicPr>
          <p:cNvPr id="6153" name="Picture 9" descr="fImage1146431041.png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1955800"/>
            <a:ext cx="1022350" cy="1038225"/>
          </a:xfrm>
          <a:prstGeom prst="rect">
            <a:avLst/>
          </a:prstGeom>
          <a:noFill/>
          <a:ln>
            <a:noFill/>
          </a:ln>
          <a:effectLst>
            <a:glow rad="63500">
              <a:srgbClr val="FFC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xmlns="" id="{65B39D31-0B0C-4A1C-8F4E-D6CB2FE33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xmlns="" id="{85EA8C5C-AFBB-448E-AB8B-2B751D8BC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67CF8D0-3714-4071-B779-8918CD476F47}"/>
              </a:ext>
            </a:extLst>
          </p:cNvPr>
          <p:cNvSpPr txBox="1"/>
          <p:nvPr/>
        </p:nvSpPr>
        <p:spPr>
          <a:xfrm>
            <a:off x="323528" y="1772816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연구 개발 목표</a:t>
            </a:r>
            <a:endParaRPr lang="ko-KR" altLang="en-US" sz="2800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C475A62D-EC14-483F-8653-579486BBE617}"/>
              </a:ext>
            </a:extLst>
          </p:cNvPr>
          <p:cNvSpPr/>
          <p:nvPr/>
        </p:nvSpPr>
        <p:spPr>
          <a:xfrm>
            <a:off x="8630668" y="6408517"/>
            <a:ext cx="513332" cy="440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4p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0" descr="fImage111914163633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78238"/>
            <a:ext cx="173831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1" descr="fImage725821646500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5043488"/>
            <a:ext cx="174307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3" descr="fImage123669166572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 descr="fImage98313126334.png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1755775"/>
            <a:ext cx="1455738" cy="1460500"/>
          </a:xfrm>
          <a:prstGeom prst="rect">
            <a:avLst/>
          </a:prstGeom>
          <a:noFill/>
          <a:ln>
            <a:noFill/>
          </a:ln>
          <a:effectLst>
            <a:glow rad="63500">
              <a:srgbClr val="00B05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xmlns="" id="{6AE61BA0-9E25-41A7-9F24-70113BCD0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197302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xmlns="" id="{21A82233-672B-44B7-ADCA-3A912BFE1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2EF8D99-F618-442F-A119-94FF1EFEA395}"/>
              </a:ext>
            </a:extLst>
          </p:cNvPr>
          <p:cNvSpPr txBox="1"/>
          <p:nvPr/>
        </p:nvSpPr>
        <p:spPr>
          <a:xfrm>
            <a:off x="179512" y="1753652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연구 개발 기대 효과</a:t>
            </a:r>
            <a:endParaRPr lang="ko-KR" altLang="en-US" sz="28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C01429B8-9841-410D-A73F-45E108129ED9}"/>
              </a:ext>
            </a:extLst>
          </p:cNvPr>
          <p:cNvSpPr/>
          <p:nvPr/>
        </p:nvSpPr>
        <p:spPr>
          <a:xfrm>
            <a:off x="1430083" y="2533554"/>
            <a:ext cx="1667669" cy="9160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그래픽 체계</a:t>
            </a:r>
            <a:endParaRPr lang="en-US" altLang="ko-KR" dirty="0"/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청각의 시각화</a:t>
            </a:r>
            <a:r>
              <a:rPr lang="en-US" altLang="ko-KR" sz="1600" dirty="0"/>
              <a:t>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029BC8F7-C768-4CED-9B29-3BCFE83218E3}"/>
              </a:ext>
            </a:extLst>
          </p:cNvPr>
          <p:cNvSpPr/>
          <p:nvPr/>
        </p:nvSpPr>
        <p:spPr>
          <a:xfrm>
            <a:off x="4427984" y="1859592"/>
            <a:ext cx="1595661" cy="9160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음악</a:t>
            </a:r>
            <a:endParaRPr lang="en-US" altLang="ko-KR" dirty="0"/>
          </a:p>
          <a:p>
            <a:pPr algn="ctr"/>
            <a:r>
              <a:rPr lang="ko-KR" altLang="en-US" dirty="0"/>
              <a:t>접근성 향상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5020810B-9943-40FE-9D68-FDD279474C4D}"/>
              </a:ext>
            </a:extLst>
          </p:cNvPr>
          <p:cNvSpPr/>
          <p:nvPr/>
        </p:nvSpPr>
        <p:spPr>
          <a:xfrm>
            <a:off x="4427983" y="3356992"/>
            <a:ext cx="1595661" cy="9160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다양한 음악 문화에 접목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1D185A3D-37A5-4057-AD9C-CCC155CA5043}"/>
              </a:ext>
            </a:extLst>
          </p:cNvPr>
          <p:cNvSpPr/>
          <p:nvPr/>
        </p:nvSpPr>
        <p:spPr>
          <a:xfrm>
            <a:off x="1430082" y="4817193"/>
            <a:ext cx="1667669" cy="916063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기존의 </a:t>
            </a:r>
            <a:endParaRPr lang="en-US" altLang="ko-KR" dirty="0"/>
          </a:p>
          <a:p>
            <a:pPr algn="ctr"/>
            <a:r>
              <a:rPr lang="ko-KR" altLang="en-US" dirty="0"/>
              <a:t>음표 체계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A0C1E14D-13DB-4D59-82BE-34279C56D52B}"/>
              </a:ext>
            </a:extLst>
          </p:cNvPr>
          <p:cNvSpPr/>
          <p:nvPr/>
        </p:nvSpPr>
        <p:spPr>
          <a:xfrm>
            <a:off x="4427983" y="4816189"/>
            <a:ext cx="1667669" cy="916063"/>
          </a:xfrm>
          <a:prstGeom prst="round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새로운</a:t>
            </a:r>
            <a:endParaRPr lang="en-US" altLang="ko-KR" dirty="0"/>
          </a:p>
          <a:p>
            <a:pPr algn="ctr"/>
            <a:r>
              <a:rPr lang="ko-KR" altLang="en-US" dirty="0"/>
              <a:t>도형 체계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xmlns="" id="{67FB9A96-9B62-4B52-AAAA-2D8E869318D9}"/>
              </a:ext>
            </a:extLst>
          </p:cNvPr>
          <p:cNvSpPr/>
          <p:nvPr/>
        </p:nvSpPr>
        <p:spPr>
          <a:xfrm rot="20234150">
            <a:off x="3400025" y="2282864"/>
            <a:ext cx="809947" cy="628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xmlns="" id="{DF8B051A-E2FD-4674-A39B-3E97C507878E}"/>
              </a:ext>
            </a:extLst>
          </p:cNvPr>
          <p:cNvSpPr/>
          <p:nvPr/>
        </p:nvSpPr>
        <p:spPr>
          <a:xfrm rot="1436380">
            <a:off x="3384649" y="3173365"/>
            <a:ext cx="809947" cy="628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xmlns="" id="{D5F50E19-6F87-4F16-B01A-C12C410912F6}"/>
              </a:ext>
            </a:extLst>
          </p:cNvPr>
          <p:cNvSpPr/>
          <p:nvPr/>
        </p:nvSpPr>
        <p:spPr>
          <a:xfrm>
            <a:off x="3367829" y="4928334"/>
            <a:ext cx="809947" cy="628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86056ED8-B0F5-4A3E-89BC-1F7DB94FF668}"/>
              </a:ext>
            </a:extLst>
          </p:cNvPr>
          <p:cNvSpPr/>
          <p:nvPr/>
        </p:nvSpPr>
        <p:spPr>
          <a:xfrm>
            <a:off x="8630668" y="6408517"/>
            <a:ext cx="513332" cy="440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27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0" descr="fImage111914163633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78238"/>
            <a:ext cx="173831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1" descr="fImage725821646500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5043488"/>
            <a:ext cx="174307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3" descr="fImage123669166572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 descr="fImage98313126334.png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1755775"/>
            <a:ext cx="1455738" cy="1460500"/>
          </a:xfrm>
          <a:prstGeom prst="rect">
            <a:avLst/>
          </a:prstGeom>
          <a:noFill/>
          <a:ln>
            <a:noFill/>
          </a:ln>
          <a:effectLst>
            <a:glow rad="63500">
              <a:srgbClr val="00B05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xmlns="" id="{6AE61BA0-9E25-41A7-9F24-70113BCD0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197302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xmlns="" id="{21A82233-672B-44B7-ADCA-3A912BFE1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2EF8D99-F618-442F-A119-94FF1EFEA395}"/>
              </a:ext>
            </a:extLst>
          </p:cNvPr>
          <p:cNvSpPr txBox="1"/>
          <p:nvPr/>
        </p:nvSpPr>
        <p:spPr>
          <a:xfrm>
            <a:off x="179512" y="1753652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연구 개발 기대 효과</a:t>
            </a:r>
            <a:endParaRPr lang="ko-KR" altLang="en-US" sz="2800" b="1" dirty="0"/>
          </a:p>
        </p:txBody>
      </p:sp>
      <p:pic>
        <p:nvPicPr>
          <p:cNvPr id="20" name="Picture 8" descr="fImage2364131141.png">
            <a:extLst>
              <a:ext uri="{FF2B5EF4-FFF2-40B4-BE49-F238E27FC236}">
                <a16:creationId xmlns:a16="http://schemas.microsoft.com/office/drawing/2014/main" xmlns="" id="{C19FDDAF-8B26-4667-8344-AE1CD8CE7CA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86025"/>
            <a:ext cx="1185863" cy="1201738"/>
          </a:xfrm>
          <a:prstGeom prst="rect">
            <a:avLst/>
          </a:prstGeom>
          <a:noFill/>
          <a:ln>
            <a:noFill/>
          </a:ln>
          <a:effectLst>
            <a:glow rad="635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xmlns="" id="{EA877C76-F53B-40F4-AC90-333AE8703992}"/>
              </a:ext>
            </a:extLst>
          </p:cNvPr>
          <p:cNvSpPr/>
          <p:nvPr/>
        </p:nvSpPr>
        <p:spPr>
          <a:xfrm>
            <a:off x="1115616" y="3759771"/>
            <a:ext cx="648072" cy="749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4BE9FCB2-E9AC-4EE4-941E-27021F1EC2C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6" y="4786412"/>
            <a:ext cx="1542520" cy="766118"/>
          </a:xfrm>
          <a:prstGeom prst="rect">
            <a:avLst/>
          </a:prstGeom>
        </p:spPr>
      </p:pic>
      <p:pic>
        <p:nvPicPr>
          <p:cNvPr id="30" name="Picture 12" descr="fImage139913136500.png">
            <a:extLst>
              <a:ext uri="{FF2B5EF4-FFF2-40B4-BE49-F238E27FC236}">
                <a16:creationId xmlns:a16="http://schemas.microsoft.com/office/drawing/2014/main" xmlns="" id="{42DA708A-F45F-44D6-866E-814E3F5A3EA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348880"/>
            <a:ext cx="1284807" cy="1286606"/>
          </a:xfrm>
          <a:prstGeom prst="rect">
            <a:avLst/>
          </a:prstGeom>
          <a:noFill/>
          <a:ln>
            <a:noFill/>
          </a:ln>
          <a:effectLst>
            <a:glow rad="139700">
              <a:srgbClr val="00B0F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E65B4F9C-2C39-44BF-B055-BA2087877282}"/>
              </a:ext>
            </a:extLst>
          </p:cNvPr>
          <p:cNvCxnSpPr/>
          <p:nvPr/>
        </p:nvCxnSpPr>
        <p:spPr>
          <a:xfrm>
            <a:off x="2267744" y="2852936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BCCCC578-D2D2-46C2-9E57-86FC0290E1B1}"/>
              </a:ext>
            </a:extLst>
          </p:cNvPr>
          <p:cNvCxnSpPr/>
          <p:nvPr/>
        </p:nvCxnSpPr>
        <p:spPr>
          <a:xfrm>
            <a:off x="2267744" y="3068960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F6BE67A1-272F-4F14-BEAC-6DDEB5885CCF}"/>
              </a:ext>
            </a:extLst>
          </p:cNvPr>
          <p:cNvCxnSpPr>
            <a:cxnSpLocks/>
          </p:cNvCxnSpPr>
          <p:nvPr/>
        </p:nvCxnSpPr>
        <p:spPr>
          <a:xfrm flipV="1">
            <a:off x="2339752" y="2636912"/>
            <a:ext cx="1008112" cy="648072"/>
          </a:xfrm>
          <a:prstGeom prst="line">
            <a:avLst/>
          </a:prstGeom>
          <a:effectLst>
            <a:glow rad="1016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CD8261BC-A0E4-46E8-B2E3-CE3714359958}"/>
              </a:ext>
            </a:extLst>
          </p:cNvPr>
          <p:cNvCxnSpPr/>
          <p:nvPr/>
        </p:nvCxnSpPr>
        <p:spPr>
          <a:xfrm>
            <a:off x="2339752" y="5085184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DB0C5A0E-8965-4E79-87BF-17D902EF8FA0}"/>
              </a:ext>
            </a:extLst>
          </p:cNvPr>
          <p:cNvCxnSpPr/>
          <p:nvPr/>
        </p:nvCxnSpPr>
        <p:spPr>
          <a:xfrm>
            <a:off x="2339752" y="5301208"/>
            <a:ext cx="1055514" cy="0"/>
          </a:xfrm>
          <a:prstGeom prst="line">
            <a:avLst/>
          </a:prstGeom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12" descr="fImage139913136500.png">
            <a:extLst>
              <a:ext uri="{FF2B5EF4-FFF2-40B4-BE49-F238E27FC236}">
                <a16:creationId xmlns:a16="http://schemas.microsoft.com/office/drawing/2014/main" xmlns="" id="{B94B9C1D-C1F6-4296-A96E-82432784227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241" y="4509120"/>
            <a:ext cx="1284807" cy="1286606"/>
          </a:xfrm>
          <a:prstGeom prst="rect">
            <a:avLst/>
          </a:prstGeom>
          <a:noFill/>
          <a:ln>
            <a:noFill/>
          </a:ln>
          <a:effectLst>
            <a:glow rad="139700">
              <a:srgbClr val="00B0F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3FD7B93B-A893-4600-89CF-AC213D247B8E}"/>
              </a:ext>
            </a:extLst>
          </p:cNvPr>
          <p:cNvSpPr/>
          <p:nvPr/>
        </p:nvSpPr>
        <p:spPr>
          <a:xfrm>
            <a:off x="8630668" y="6408517"/>
            <a:ext cx="513332" cy="440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44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8"/>
          <p:cNvSpPr txBox="1">
            <a:spLocks noChangeArrowheads="1"/>
          </p:cNvSpPr>
          <p:nvPr/>
        </p:nvSpPr>
        <p:spPr bwMode="auto">
          <a:xfrm>
            <a:off x="615950" y="2814638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Plz, explain about the pictures.</a:t>
            </a:r>
          </a:p>
        </p:txBody>
      </p:sp>
      <p:pic>
        <p:nvPicPr>
          <p:cNvPr id="7171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0" descr="fImage111914163633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78238"/>
            <a:ext cx="173831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1" descr="fImage725821646500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5043488"/>
            <a:ext cx="174307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3" descr="fImage123669166572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Text Box 15"/>
          <p:cNvSpPr txBox="1">
            <a:spLocks noChangeArrowheads="1"/>
          </p:cNvSpPr>
          <p:nvPr/>
        </p:nvSpPr>
        <p:spPr bwMode="auto">
          <a:xfrm>
            <a:off x="248121" y="1826235"/>
            <a:ext cx="698817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>
                <a:srgbClr val="FFFFFF"/>
              </a:buClr>
              <a:buNone/>
            </a:pPr>
            <a:endParaRPr lang="ko-KR" altLang="ko-KR" sz="24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None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청각 장애인의 음악 분야 </a:t>
            </a:r>
            <a:r>
              <a:rPr lang="ko-KR" altLang="ko-KR" sz="1800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진출 가능성 증가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7179" name="Picture 11" descr="fImage98313126334.png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1755775"/>
            <a:ext cx="1455738" cy="1460500"/>
          </a:xfrm>
          <a:prstGeom prst="rect">
            <a:avLst/>
          </a:prstGeom>
          <a:noFill/>
          <a:ln>
            <a:noFill/>
          </a:ln>
          <a:effectLst>
            <a:glow rad="63500">
              <a:srgbClr val="00B05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xmlns="" id="{6AE61BA0-9E25-41A7-9F24-70113BCD0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197302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xmlns="" id="{21A82233-672B-44B7-ADCA-3A912BFE1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2EF8D99-F618-442F-A119-94FF1EFEA395}"/>
              </a:ext>
            </a:extLst>
          </p:cNvPr>
          <p:cNvSpPr txBox="1"/>
          <p:nvPr/>
        </p:nvSpPr>
        <p:spPr>
          <a:xfrm>
            <a:off x="179512" y="1753652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연구 개발 기대 효과</a:t>
            </a:r>
            <a:endParaRPr lang="ko-KR" altLang="en-US" sz="2800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CFE93912-750A-41FA-B41A-75C9CBF98A0D}"/>
              </a:ext>
            </a:extLst>
          </p:cNvPr>
          <p:cNvSpPr/>
          <p:nvPr/>
        </p:nvSpPr>
        <p:spPr>
          <a:xfrm>
            <a:off x="8630668" y="6408517"/>
            <a:ext cx="513332" cy="440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7p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8"/>
          <p:cNvSpPr txBox="1">
            <a:spLocks noChangeArrowheads="1"/>
          </p:cNvSpPr>
          <p:nvPr/>
        </p:nvSpPr>
        <p:spPr bwMode="auto">
          <a:xfrm>
            <a:off x="615950" y="2814638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Plz, explain about the pictures.</a:t>
            </a:r>
          </a:p>
        </p:txBody>
      </p:sp>
      <p:pic>
        <p:nvPicPr>
          <p:cNvPr id="8195" name="Picture 9" descr="fImage406611628467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665"/>
            <a:ext cx="2643188" cy="1708151"/>
          </a:xfrm>
          <a:prstGeom prst="rect">
            <a:avLst/>
          </a:prstGeom>
          <a:noFill/>
          <a:ln>
            <a:noFill/>
          </a:ln>
          <a:effectLst>
            <a:outerShdw dist="50800" dir="5400000" algn="ctr" rotWithShape="0">
              <a:srgbClr val="000000">
                <a:alpha val="9960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10" descr="fImage1119141636334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678238"/>
            <a:ext cx="1738313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11" descr="fImage725821646500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5043488"/>
            <a:ext cx="174307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12" descr="fImage1263271659169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3678238"/>
            <a:ext cx="1743075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3" descr="fImage1236691665724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043488"/>
            <a:ext cx="1738313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Text Box 15"/>
          <p:cNvSpPr txBox="1">
            <a:spLocks noChangeArrowheads="1"/>
          </p:cNvSpPr>
          <p:nvPr/>
        </p:nvSpPr>
        <p:spPr bwMode="auto">
          <a:xfrm>
            <a:off x="248121" y="1963866"/>
            <a:ext cx="6988175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>
                <a:srgbClr val="FFFFFF"/>
              </a:buClr>
              <a:buNone/>
            </a:pPr>
            <a:endParaRPr lang="ko-KR" altLang="ko-KR" sz="24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en-US" altLang="ko-KR" sz="20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2000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청각 장애인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을 위해 설계 되었으나,</a:t>
            </a:r>
            <a:b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/>
            </a:r>
            <a:b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직관적이고 명료한 그래픽과 쉬운 음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표현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체계로</a:t>
            </a:r>
            <a:b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/>
            </a:r>
            <a:b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ko-KR" sz="20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어린이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를</a:t>
            </a:r>
            <a:r>
              <a:rPr lang="ko-KR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위한 음악 작곡 어플리케이션으로 혼용 가능.</a:t>
            </a:r>
          </a:p>
        </p:txBody>
      </p:sp>
      <p:pic>
        <p:nvPicPr>
          <p:cNvPr id="8204" name="Picture 12" descr="fImage139913136500.png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1322388"/>
            <a:ext cx="2266950" cy="2270125"/>
          </a:xfrm>
          <a:prstGeom prst="rect">
            <a:avLst/>
          </a:prstGeom>
          <a:noFill/>
          <a:ln>
            <a:noFill/>
          </a:ln>
          <a:effectLst>
            <a:glow rad="139700">
              <a:srgbClr val="00B0F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7">
            <a:extLst>
              <a:ext uri="{FF2B5EF4-FFF2-40B4-BE49-F238E27FC236}">
                <a16:creationId xmlns:a16="http://schemas.microsoft.com/office/drawing/2014/main" xmlns="" id="{53EA8C7F-D7BD-466B-9F9B-F3D08EC66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975" y="363538"/>
            <a:ext cx="526137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1.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졸업 연구 개요</a:t>
            </a:r>
            <a:endParaRPr lang="ko-KR" altLang="en-US" sz="54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B69CB10-E04C-4279-A92F-63AF08A82F66}"/>
              </a:ext>
            </a:extLst>
          </p:cNvPr>
          <p:cNvSpPr txBox="1"/>
          <p:nvPr/>
        </p:nvSpPr>
        <p:spPr>
          <a:xfrm>
            <a:off x="323528" y="1772816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주요 타겟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xmlns="" id="{5A723658-50AA-4865-B4FD-77D5F832A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6053286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Rage Italic" panose="03070502040507070304" pitchFamily="66" charset="0"/>
                <a:ea typeface="양재난초체M" pitchFamily="18" charset="-127"/>
                <a:cs typeface="Vrinda" panose="020B0502040204020203" pitchFamily="34" charset="0"/>
              </a:rPr>
              <a:t>Plz, explain about the pictures.</a:t>
            </a:r>
            <a:endParaRPr lang="ko-KR" altLang="en-US" sz="2000">
              <a:solidFill>
                <a:schemeClr val="bg1"/>
              </a:solidFill>
              <a:latin typeface="Rage Italic" panose="03070502040507070304" pitchFamily="66" charset="0"/>
              <a:ea typeface="양재난초체M" pitchFamily="18" charset="-127"/>
              <a:cs typeface="Vrinda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24971E5-C00E-4C1A-ABE7-1BA4C81B4C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04175"/>
            <a:ext cx="648072" cy="428881"/>
          </a:xfrm>
          <a:prstGeom prst="rect">
            <a:avLst/>
          </a:prstGeom>
        </p:spPr>
      </p:pic>
      <p:pic>
        <p:nvPicPr>
          <p:cNvPr id="16" name="Picture 8" descr="fImage2364131141.png">
            <a:extLst>
              <a:ext uri="{FF2B5EF4-FFF2-40B4-BE49-F238E27FC236}">
                <a16:creationId xmlns:a16="http://schemas.microsoft.com/office/drawing/2014/main" xmlns="" id="{7C173CAD-DB73-4226-9DCF-85D9DE80FD6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15930"/>
            <a:ext cx="533402" cy="540543"/>
          </a:xfrm>
          <a:prstGeom prst="rect">
            <a:avLst/>
          </a:prstGeom>
          <a:noFill/>
          <a:ln>
            <a:noFill/>
          </a:ln>
          <a:effectLst>
            <a:glow rad="63500">
              <a:srgbClr val="FF00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102472C1-96ED-45D4-938E-C5A106F39C9D}"/>
              </a:ext>
            </a:extLst>
          </p:cNvPr>
          <p:cNvSpPr/>
          <p:nvPr/>
        </p:nvSpPr>
        <p:spPr>
          <a:xfrm>
            <a:off x="8630668" y="6408517"/>
            <a:ext cx="513332" cy="440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8p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8"/>
          <p:cNvSpPr txBox="1">
            <a:spLocks noChangeArrowheads="1"/>
          </p:cNvSpPr>
          <p:nvPr/>
        </p:nvSpPr>
        <p:spPr bwMode="auto">
          <a:xfrm>
            <a:off x="615950" y="2814638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latinLnBrk="0"/>
            <a:r>
              <a:rPr lang="ko-KR" altLang="en-US" sz="2000">
                <a:solidFill>
                  <a:srgbClr val="000000"/>
                </a:solidFill>
                <a:latin typeface="Rage Italic" panose="03070502040507070304" pitchFamily="66" charset="0"/>
              </a:rPr>
              <a:t>Plz, explain about the pictures.</a:t>
            </a:r>
          </a:p>
        </p:txBody>
      </p:sp>
      <p:sp>
        <p:nvSpPr>
          <p:cNvPr id="9219" name="Text Box 14"/>
          <p:cNvSpPr txBox="1">
            <a:spLocks noChangeArrowheads="1"/>
          </p:cNvSpPr>
          <p:nvPr/>
        </p:nvSpPr>
        <p:spPr bwMode="auto">
          <a:xfrm>
            <a:off x="868363" y="328613"/>
            <a:ext cx="609333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latinLnBrk="0"/>
            <a:r>
              <a:rPr lang="ko-KR" altLang="en-US" sz="66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2. </a:t>
            </a:r>
            <a:r>
              <a:rPr lang="ko-KR" altLang="en-US" sz="4800" dirty="0">
                <a:solidFill>
                  <a:srgbClr val="F2F2F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관련 연구 및 사례</a:t>
            </a:r>
            <a:endParaRPr lang="ko-KR" altLang="en-US" sz="6000" dirty="0">
              <a:solidFill>
                <a:srgbClr val="F2F2F2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654175"/>
            <a:ext cx="4490130" cy="4367113"/>
          </a:xfrm>
          <a:prstGeom prst="rect">
            <a:avLst/>
          </a:prstGeom>
          <a:noFill/>
          <a:ln>
            <a:noFill/>
          </a:ln>
          <a:effectLst>
            <a:glow rad="228600">
              <a:srgbClr val="CCFFFF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5184775" y="1654175"/>
            <a:ext cx="3959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ko-KR" altLang="en-US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청각</a:t>
            </a:r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진동 </a:t>
            </a:r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-&gt; </a:t>
            </a:r>
            <a:r>
              <a:rPr lang="ko-KR" altLang="en-US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촉각</a:t>
            </a:r>
          </a:p>
        </p:txBody>
      </p:sp>
      <p:sp>
        <p:nvSpPr>
          <p:cNvPr id="9222" name="Text Box 15"/>
          <p:cNvSpPr txBox="1">
            <a:spLocks noChangeArrowheads="1"/>
          </p:cNvSpPr>
          <p:nvPr/>
        </p:nvSpPr>
        <p:spPr bwMode="auto">
          <a:xfrm>
            <a:off x="4788024" y="2420938"/>
            <a:ext cx="4464496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ko-KR" altLang="en-US" sz="20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현대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자동차 쏘나타 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/>
            </a:r>
            <a:b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 </a:t>
            </a:r>
            <a:r>
              <a:rPr lang="ko-KR" altLang="en-US" sz="1800" dirty="0" err="1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브릴리언트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/>
            </a:r>
            <a:b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  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사운드 프로젝트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/>
            </a:r>
            <a:b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</a:b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Touchable Music Seat</a:t>
            </a: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의자에 앉은 사람의 허벅지와 </a:t>
            </a: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Tx/>
              <a:buNone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등 쪽에서 울림을 크게 느끼게 해</a:t>
            </a:r>
            <a:endParaRPr lang="en-US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Tx/>
              <a:buNone/>
            </a:pP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   </a:t>
            </a:r>
            <a:r>
              <a:rPr lang="ko-KR" altLang="en-US" sz="1800" dirty="0">
                <a:solidFill>
                  <a:srgbClr val="00B0F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온 몸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으로 음악을 </a:t>
            </a:r>
            <a:r>
              <a:rPr lang="ko-KR" altLang="en-US" sz="1800" b="1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듣게 하는 장치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듣는 음악에서 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‘</a:t>
            </a:r>
            <a:r>
              <a:rPr lang="ko-KR" altLang="en-US" sz="1800" dirty="0">
                <a:solidFill>
                  <a:srgbClr val="00B05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느끼는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’ </a:t>
            </a: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음악으로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..</a:t>
            </a: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 typeface="Wingdings" panose="05000000000000000000" pitchFamily="2" charset="2"/>
              <a:buChar char=""/>
            </a:pPr>
            <a:r>
              <a:rPr lang="ko-KR" altLang="en-US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소리의 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“</a:t>
            </a:r>
            <a:r>
              <a:rPr lang="ko-KR" altLang="en-US" sz="1800" dirty="0">
                <a:solidFill>
                  <a:srgbClr val="FFC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촉각화</a:t>
            </a:r>
            <a:r>
              <a:rPr lang="en-US" altLang="ko-KR" sz="1800" dirty="0">
                <a:solidFill>
                  <a:srgbClr val="FFFFFF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”</a:t>
            </a: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vl="1" latinLnBrk="0">
              <a:spcBef>
                <a:spcPct val="0"/>
              </a:spcBef>
              <a:buClr>
                <a:srgbClr val="FFFFFF"/>
              </a:buClr>
              <a:buFontTx/>
              <a:buNone/>
            </a:pPr>
            <a:endParaRPr lang="ko-KR" altLang="ko-KR" sz="1800" dirty="0">
              <a:solidFill>
                <a:srgbClr val="FFFFFF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2CA24CBB-76FC-4135-8B9D-07566D9059B9}"/>
              </a:ext>
            </a:extLst>
          </p:cNvPr>
          <p:cNvSpPr/>
          <p:nvPr/>
        </p:nvSpPr>
        <p:spPr>
          <a:xfrm>
            <a:off x="8630668" y="6408517"/>
            <a:ext cx="513332" cy="440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9p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Pages>1</Pages>
  <Words>912</Words>
  <Characters>0</Characters>
  <Application>Microsoft Office PowerPoint</Application>
  <DocSecurity>0</DocSecurity>
  <PresentationFormat>화면 슬라이드 쇼(4:3)</PresentationFormat>
  <Lines>0</Lines>
  <Paragraphs>283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apple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yeven yu</dc:creator>
  <cp:lastModifiedBy>HANSUNG</cp:lastModifiedBy>
  <cp:revision>93</cp:revision>
  <dcterms:created xsi:type="dcterms:W3CDTF">2008-04-02T01:23:03Z</dcterms:created>
  <dcterms:modified xsi:type="dcterms:W3CDTF">2018-01-22T07:28:55Z</dcterms:modified>
</cp:coreProperties>
</file>