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2" r:id="rId4"/>
    <p:sldId id="280" r:id="rId5"/>
    <p:sldId id="281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95" r:id="rId19"/>
    <p:sldId id="315" r:id="rId20"/>
    <p:sldId id="316" r:id="rId21"/>
    <p:sldId id="317" r:id="rId22"/>
    <p:sldId id="318" r:id="rId23"/>
    <p:sldId id="319" r:id="rId24"/>
    <p:sldId id="320" r:id="rId25"/>
    <p:sldId id="283" r:id="rId26"/>
    <p:sldId id="275" r:id="rId27"/>
    <p:sldId id="299" r:id="rId28"/>
    <p:sldId id="276" r:id="rId29"/>
    <p:sldId id="277" r:id="rId30"/>
    <p:sldId id="278" r:id="rId31"/>
    <p:sldId id="279" r:id="rId3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FF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58" autoAdjust="0"/>
  </p:normalViewPr>
  <p:slideViewPr>
    <p:cSldViewPr>
      <p:cViewPr varScale="1">
        <p:scale>
          <a:sx n="108" d="100"/>
          <a:sy n="108" d="100"/>
        </p:scale>
        <p:origin x="21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099A1C-4244-4EFA-A530-FD30CAF2AA1B}" type="datetimeFigureOut">
              <a:rPr lang="ko-KR" altLang="en-US"/>
              <a:pPr>
                <a:defRPr/>
              </a:pPr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7A63C-AACA-419D-B538-7A54003397F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A63C-AACA-419D-B538-7A54003397F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5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9E4CE-B8CC-4443-AEC0-4BA4DD531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30646-EF9B-4C7B-86E5-1AC3E4A35A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7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63EB-C4C0-4E5F-BE67-C2BF132F63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3BB5A-AFA7-40AD-8D1B-DC3E06BAC6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3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A249B-4E1D-4C0B-8DEA-9A01B8A1A3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7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A49D7-27FF-45CF-B7D8-6195419BE9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2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F95B6-B0CA-489F-8259-38C532F1FC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0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A0FB-7841-4350-B16C-537C5005DE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9B2EA-9653-47B6-AC18-D629D1E63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5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94895-8FE8-4C59-B390-680C8F7E08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3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7776-D89B-40AC-A84A-0A38CAC7C8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4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DC8CEC-E9BF-4D83-8580-415C26816A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Image424572854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65100" y="141288"/>
            <a:ext cx="3918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Team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 </a:t>
            </a:r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Jin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Air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1547664" y="3356992"/>
            <a:ext cx="59747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청각 장애인의 작곡 도움을 위한</a:t>
            </a:r>
            <a:endParaRPr lang="en-US" altLang="ko-KR" sz="3200" dirty="0">
              <a:solidFill>
                <a:srgbClr val="F2F2F2"/>
              </a:solidFill>
              <a:latin typeface="서울남산체 세로쓰기" charset="0"/>
            </a:endParaRPr>
          </a:p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어플리케이션</a:t>
            </a:r>
            <a:endParaRPr lang="en-US" altLang="ko-KR" sz="3200" dirty="0">
              <a:solidFill>
                <a:srgbClr val="F2F2F2"/>
              </a:solidFill>
              <a:latin typeface="서울남산체 세로쓰기" charset="0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이영현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1043" name="Rectangle 19"/>
          <p:cNvSpPr>
            <a:spLocks/>
          </p:cNvSpPr>
          <p:nvPr/>
        </p:nvSpPr>
        <p:spPr bwMode="auto">
          <a:xfrm>
            <a:off x="2800771" y="2149152"/>
            <a:ext cx="3427413" cy="809625"/>
          </a:xfrm>
          <a:prstGeom prst="rect">
            <a:avLst/>
          </a:prstGeom>
          <a:noFill/>
          <a:ln w="25400" cap="sq" cmpd="dbl">
            <a:solidFill>
              <a:srgbClr val="FFC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3191744" y="2149152"/>
            <a:ext cx="2646363" cy="830263"/>
            <a:chOff x="1694" y="1812"/>
            <a:chExt cx="1667" cy="523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94" y="1812"/>
              <a:ext cx="16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/>
              <a:r>
                <a:rPr lang="ko-KR" altLang="en-US" sz="4800" dirty="0" err="1">
                  <a:solidFill>
                    <a:srgbClr val="FFC000"/>
                  </a:solidFill>
                  <a:latin typeface="서울남산체 세로쓰기" charset="0"/>
                  <a:cs typeface="서울남산체 세로쓰기" charset="0"/>
                </a:rPr>
                <a:t>아우디오</a:t>
              </a:r>
              <a:endParaRPr lang="ko-KR" altLang="en-US" sz="4800" dirty="0">
                <a:solidFill>
                  <a:srgbClr val="FFC000"/>
                </a:solidFill>
                <a:latin typeface="서울남산체 세로쓰기" charset="0"/>
                <a:cs typeface="서울남산체 세로쓰기" charset="0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D9A875-D7AC-4F42-AA5A-C6C6ABEC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7165DE49-A579-4801-BF99-A2EAADCB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907704" y="2146300"/>
            <a:ext cx="60812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</a:p>
        </p:txBody>
      </p:sp>
      <p:pic>
        <p:nvPicPr>
          <p:cNvPr id="10271" name="Picture 31" descr="fImage134125191478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198563" y="1435100"/>
            <a:ext cx="177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1</a:t>
            </a:r>
          </a:p>
        </p:txBody>
      </p:sp>
      <p:sp>
        <p:nvSpPr>
          <p:cNvPr id="10273" name="Rectangle 33"/>
          <p:cNvSpPr>
            <a:spLocks/>
          </p:cNvSpPr>
          <p:nvPr/>
        </p:nvSpPr>
        <p:spPr bwMode="auto">
          <a:xfrm>
            <a:off x="1179513" y="1501775"/>
            <a:ext cx="1749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DEFD35DD-302C-4A75-8254-4FBD8627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2A1A8A3A-EB12-4D4A-9315-A71AE72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10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F155E750-0E43-4F98-8186-9CB882D6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9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835696" y="1628800"/>
            <a:ext cx="5551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구성 요소</a:t>
            </a:r>
            <a:endParaRPr lang="ko-KR" altLang="en-US" dirty="0">
              <a:solidFill>
                <a:srgbClr val="FFC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3" name="AutoShape 33"/>
          <p:cNvSpPr>
            <a:spLocks noChangeShapeType="1"/>
          </p:cNvSpPr>
          <p:nvPr/>
        </p:nvSpPr>
        <p:spPr bwMode="auto">
          <a:xfrm flipV="1">
            <a:off x="4621213" y="2614613"/>
            <a:ext cx="655637" cy="4953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4" name="Rectangle 34"/>
          <p:cNvSpPr>
            <a:spLocks/>
          </p:cNvSpPr>
          <p:nvPr/>
        </p:nvSpPr>
        <p:spPr bwMode="auto">
          <a:xfrm>
            <a:off x="5076825" y="2282825"/>
            <a:ext cx="1293813" cy="369888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8" y="248126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550851F9-B617-4755-9FAE-110E4ADB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DB6BBC07-C0E5-4420-A40E-30082CDE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11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72A8499B-5D64-4734-A388-8FACD44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611313" y="1433513"/>
            <a:ext cx="51443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은 </a:t>
            </a: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지정한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/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BPM 속도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따라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이동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7" y="2481263"/>
            <a:ext cx="1585903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강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7" name="AutoShape 37"/>
          <p:cNvSpPr>
            <a:spLocks/>
          </p:cNvSpPr>
          <p:nvPr/>
        </p:nvSpPr>
        <p:spPr bwMode="auto">
          <a:xfrm>
            <a:off x="4644008" y="2149475"/>
            <a:ext cx="931862" cy="265113"/>
          </a:xfrm>
          <a:prstGeom prst="leftArrow">
            <a:avLst>
              <a:gd name="adj1" fmla="val 50000"/>
              <a:gd name="adj2" fmla="val 87874"/>
            </a:avLst>
          </a:prstGeom>
          <a:solidFill>
            <a:srgbClr val="FFFFFF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">
            <a:extLst>
              <a:ext uri="{FF2B5EF4-FFF2-40B4-BE49-F238E27FC236}">
                <a16:creationId xmlns:a16="http://schemas.microsoft.com/office/drawing/2014/main" id="{0343E623-A8ED-45AC-A2F1-4EA10B3E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3E44FD3E-2D2E-484B-A59F-3F3F65D5A351}"/>
              </a:ext>
            </a:extLst>
          </p:cNvPr>
          <p:cNvSpPr/>
          <p:nvPr/>
        </p:nvSpPr>
        <p:spPr>
          <a:xfrm>
            <a:off x="6798469" y="4337546"/>
            <a:ext cx="398463" cy="9792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B2D053A-FEA9-441C-A36A-9F30B996D43B}"/>
              </a:ext>
            </a:extLst>
          </p:cNvPr>
          <p:cNvSpPr>
            <a:spLocks/>
          </p:cNvSpPr>
          <p:nvPr/>
        </p:nvSpPr>
        <p:spPr bwMode="auto">
          <a:xfrm>
            <a:off x="7721708" y="374241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 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F3146E-750A-425E-A76E-3B5291B51347}"/>
              </a:ext>
            </a:extLst>
          </p:cNvPr>
          <p:cNvCxnSpPr>
            <a:stCxn id="34" idx="1"/>
            <a:endCxn id="3" idx="0"/>
          </p:cNvCxnSpPr>
          <p:nvPr/>
        </p:nvCxnSpPr>
        <p:spPr>
          <a:xfrm flipH="1">
            <a:off x="7147968" y="3932913"/>
            <a:ext cx="573740" cy="40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35">
            <a:extLst>
              <a:ext uri="{FF2B5EF4-FFF2-40B4-BE49-F238E27FC236}">
                <a16:creationId xmlns:a16="http://schemas.microsoft.com/office/drawing/2014/main" id="{ED84A842-D5F8-4C70-AE08-AEBB6948A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913" y="4296568"/>
            <a:ext cx="790682" cy="80674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D0BD870F-C7A3-4773-B6AD-136C8F237787}"/>
              </a:ext>
            </a:extLst>
          </p:cNvPr>
          <p:cNvSpPr>
            <a:spLocks/>
          </p:cNvSpPr>
          <p:nvPr/>
        </p:nvSpPr>
        <p:spPr bwMode="auto">
          <a:xfrm>
            <a:off x="2986088" y="4931073"/>
            <a:ext cx="1585908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약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0" name="슬라이드 번호 개체 틀 3">
            <a:extLst>
              <a:ext uri="{FF2B5EF4-FFF2-40B4-BE49-F238E27FC236}">
                <a16:creationId xmlns:a16="http://schemas.microsoft.com/office/drawing/2014/main" id="{5C52E6C5-51E2-428A-B2F0-440207A1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12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F009D7B6-78FD-4BDB-A6E5-AD2CAF64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424454" y="1851025"/>
            <a:ext cx="6253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</a:t>
            </a:r>
            <a:r>
              <a:rPr lang="ko-KR" altLang="en-US" sz="2400" dirty="0" err="1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토글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버튼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소리가 출력되고 있는 지를 파악.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DFEAD037-71E3-4E8E-AE97-F82A438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3D5070AE-433B-43DA-836B-4259C09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13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4B849567-E36B-403B-8864-AF886BBE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2085975" y="1614488"/>
            <a:ext cx="5059398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후부터 입력되는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	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도형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파일에 기록 됨.</a:t>
            </a: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6F02251C-62AF-4184-A74B-653CDB82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BD427C6F-8AAA-4072-8DAB-5F6A3348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8340EDCF-F5F5-4BA8-A8FE-7E81B440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543821" y="1652588"/>
            <a:ext cx="5836491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본 어플리케이션에 관련된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세부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설정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가능.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CFEDB485-34CF-4BAE-B856-A8196BB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0D0DA1F6-0E5D-4278-8D78-71F8F276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0B6904AE-282F-400A-959D-A3E68B8E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0764" y="-2319422"/>
            <a:ext cx="10637838" cy="13515536"/>
          </a:xfrm>
          <a:prstGeom prst="rect">
            <a:avLst/>
          </a:prstGeom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331640" y="1196752"/>
            <a:ext cx="7040710" cy="16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디스플레이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터치 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기준,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그래픽 표현.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 </a:t>
            </a: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과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맞는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타이밍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		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눌러야 정확한 음악적 표현이 가능.</a:t>
            </a:r>
          </a:p>
        </p:txBody>
      </p:sp>
      <p:pic>
        <p:nvPicPr>
          <p:cNvPr id="10271" name="Picture 31" descr="fImage899483831478.jpg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957763"/>
            <a:ext cx="69596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2" descr="fImage66743869358.png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592763"/>
            <a:ext cx="75882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33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5608638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34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626100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AutoShape 37"/>
          <p:cNvSpPr>
            <a:spLocks/>
          </p:cNvSpPr>
          <p:nvPr/>
        </p:nvSpPr>
        <p:spPr bwMode="auto">
          <a:xfrm>
            <a:off x="5796136" y="1556792"/>
            <a:ext cx="931863" cy="238125"/>
          </a:xfrm>
          <a:prstGeom prst="leftArrow">
            <a:avLst>
              <a:gd name="adj1" fmla="val 50000"/>
              <a:gd name="adj2" fmla="val 97833"/>
            </a:avLst>
          </a:prstGeom>
          <a:solidFill>
            <a:srgbClr val="FFC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874D17E5-2385-4711-8EFE-DB390687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-27384"/>
            <a:ext cx="68098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0E4CFB-1CD6-42B8-A963-EEC7BE44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05964E9D-319E-4AF0-95AD-024FF2247006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16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67E94-0A23-4242-AE43-C3B0360308D9}"/>
              </a:ext>
            </a:extLst>
          </p:cNvPr>
          <p:cNvSpPr/>
          <p:nvPr/>
        </p:nvSpPr>
        <p:spPr>
          <a:xfrm>
            <a:off x="8532440" y="3403600"/>
            <a:ext cx="154346" cy="136366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B24C94-2C5F-4D61-AEA7-A68BA8012687}"/>
              </a:ext>
            </a:extLst>
          </p:cNvPr>
          <p:cNvCxnSpPr>
            <a:cxnSpLocks/>
          </p:cNvCxnSpPr>
          <p:nvPr/>
        </p:nvCxnSpPr>
        <p:spPr>
          <a:xfrm flipH="1">
            <a:off x="1163638" y="4509120"/>
            <a:ext cx="3454400" cy="174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B6E33FB-2ACA-4790-BAD2-6679619268AA}"/>
              </a:ext>
            </a:extLst>
          </p:cNvPr>
          <p:cNvCxnSpPr/>
          <p:nvPr/>
        </p:nvCxnSpPr>
        <p:spPr>
          <a:xfrm flipH="1">
            <a:off x="1187624" y="4293096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0189C30-F221-42F8-98BD-39FA9D445C76}"/>
              </a:ext>
            </a:extLst>
          </p:cNvPr>
          <p:cNvCxnSpPr/>
          <p:nvPr/>
        </p:nvCxnSpPr>
        <p:spPr>
          <a:xfrm flipH="1">
            <a:off x="1187624" y="4077072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C894544-FC79-44C6-926F-B6BA29ED83D9}"/>
              </a:ext>
            </a:extLst>
          </p:cNvPr>
          <p:cNvCxnSpPr/>
          <p:nvPr/>
        </p:nvCxnSpPr>
        <p:spPr>
          <a:xfrm flipH="1">
            <a:off x="1187624" y="3861048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F9B505A-83A2-4ECF-988C-A48FED7D455D}"/>
              </a:ext>
            </a:extLst>
          </p:cNvPr>
          <p:cNvCxnSpPr/>
          <p:nvPr/>
        </p:nvCxnSpPr>
        <p:spPr>
          <a:xfrm flipH="1">
            <a:off x="1187624" y="3645024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4E8093-37DE-4BF0-8052-FACC693ED387}"/>
              </a:ext>
            </a:extLst>
          </p:cNvPr>
          <p:cNvSpPr txBox="1"/>
          <p:nvPr/>
        </p:nvSpPr>
        <p:spPr>
          <a:xfrm>
            <a:off x="4300518" y="4522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EC33F-D6BC-4CEC-A26E-7F45479F1DFE}"/>
              </a:ext>
            </a:extLst>
          </p:cNvPr>
          <p:cNvSpPr txBox="1"/>
          <p:nvPr/>
        </p:nvSpPr>
        <p:spPr>
          <a:xfrm>
            <a:off x="4300518" y="4283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EAC65-A13D-460E-8936-5BC96D089B48}"/>
              </a:ext>
            </a:extLst>
          </p:cNvPr>
          <p:cNvSpPr txBox="1"/>
          <p:nvPr/>
        </p:nvSpPr>
        <p:spPr>
          <a:xfrm>
            <a:off x="4300518" y="4067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솔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B65A769-5B0F-4A5C-A2BF-BFE2C5098041}"/>
              </a:ext>
            </a:extLst>
          </p:cNvPr>
          <p:cNvSpPr/>
          <p:nvPr/>
        </p:nvSpPr>
        <p:spPr>
          <a:xfrm>
            <a:off x="1583703" y="3035431"/>
            <a:ext cx="1263192" cy="216816"/>
          </a:xfrm>
          <a:custGeom>
            <a:avLst/>
            <a:gdLst>
              <a:gd name="connsiteX0" fmla="*/ 0 w 1263192"/>
              <a:gd name="connsiteY0" fmla="*/ 207390 h 216816"/>
              <a:gd name="connsiteX1" fmla="*/ 0 w 1263192"/>
              <a:gd name="connsiteY1" fmla="*/ 207390 h 216816"/>
              <a:gd name="connsiteX2" fmla="*/ 131975 w 1263192"/>
              <a:gd name="connsiteY2" fmla="*/ 113122 h 216816"/>
              <a:gd name="connsiteX3" fmla="*/ 188536 w 1263192"/>
              <a:gd name="connsiteY3" fmla="*/ 47134 h 216816"/>
              <a:gd name="connsiteX4" fmla="*/ 216817 w 1263192"/>
              <a:gd name="connsiteY4" fmla="*/ 37707 h 216816"/>
              <a:gd name="connsiteX5" fmla="*/ 254524 w 1263192"/>
              <a:gd name="connsiteY5" fmla="*/ 18854 h 216816"/>
              <a:gd name="connsiteX6" fmla="*/ 301658 w 1263192"/>
              <a:gd name="connsiteY6" fmla="*/ 0 h 216816"/>
              <a:gd name="connsiteX7" fmla="*/ 348792 w 1263192"/>
              <a:gd name="connsiteY7" fmla="*/ 18854 h 216816"/>
              <a:gd name="connsiteX8" fmla="*/ 377072 w 1263192"/>
              <a:gd name="connsiteY8" fmla="*/ 94268 h 216816"/>
              <a:gd name="connsiteX9" fmla="*/ 405353 w 1263192"/>
              <a:gd name="connsiteY9" fmla="*/ 113122 h 216816"/>
              <a:gd name="connsiteX10" fmla="*/ 452487 w 1263192"/>
              <a:gd name="connsiteY10" fmla="*/ 150829 h 216816"/>
              <a:gd name="connsiteX11" fmla="*/ 490194 w 1263192"/>
              <a:gd name="connsiteY11" fmla="*/ 188536 h 216816"/>
              <a:gd name="connsiteX12" fmla="*/ 584462 w 1263192"/>
              <a:gd name="connsiteY12" fmla="*/ 216816 h 216816"/>
              <a:gd name="connsiteX13" fmla="*/ 631596 w 1263192"/>
              <a:gd name="connsiteY13" fmla="*/ 207390 h 216816"/>
              <a:gd name="connsiteX14" fmla="*/ 688157 w 1263192"/>
              <a:gd name="connsiteY14" fmla="*/ 122548 h 216816"/>
              <a:gd name="connsiteX15" fmla="*/ 707010 w 1263192"/>
              <a:gd name="connsiteY15" fmla="*/ 84841 h 216816"/>
              <a:gd name="connsiteX16" fmla="*/ 735291 w 1263192"/>
              <a:gd name="connsiteY16" fmla="*/ 75414 h 216816"/>
              <a:gd name="connsiteX17" fmla="*/ 782425 w 1263192"/>
              <a:gd name="connsiteY17" fmla="*/ 65988 h 216816"/>
              <a:gd name="connsiteX18" fmla="*/ 848412 w 1263192"/>
              <a:gd name="connsiteY18" fmla="*/ 47134 h 216816"/>
              <a:gd name="connsiteX19" fmla="*/ 961534 w 1263192"/>
              <a:gd name="connsiteY19" fmla="*/ 75414 h 216816"/>
              <a:gd name="connsiteX20" fmla="*/ 980388 w 1263192"/>
              <a:gd name="connsiteY20" fmla="*/ 141402 h 216816"/>
              <a:gd name="connsiteX21" fmla="*/ 1008668 w 1263192"/>
              <a:gd name="connsiteY21" fmla="*/ 169682 h 216816"/>
              <a:gd name="connsiteX22" fmla="*/ 1131217 w 1263192"/>
              <a:gd name="connsiteY22" fmla="*/ 122548 h 216816"/>
              <a:gd name="connsiteX23" fmla="*/ 1046375 w 1263192"/>
              <a:gd name="connsiteY23" fmla="*/ 56561 h 216816"/>
              <a:gd name="connsiteX24" fmla="*/ 1263192 w 1263192"/>
              <a:gd name="connsiteY24" fmla="*/ 84841 h 21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63192" h="216816">
                <a:moveTo>
                  <a:pt x="0" y="207390"/>
                </a:moveTo>
                <a:lnTo>
                  <a:pt x="0" y="207390"/>
                </a:lnTo>
                <a:cubicBezTo>
                  <a:pt x="135600" y="71790"/>
                  <a:pt x="-3139" y="194191"/>
                  <a:pt x="131975" y="113122"/>
                </a:cubicBezTo>
                <a:cubicBezTo>
                  <a:pt x="169808" y="90422"/>
                  <a:pt x="154092" y="75837"/>
                  <a:pt x="188536" y="47134"/>
                </a:cubicBezTo>
                <a:cubicBezTo>
                  <a:pt x="196170" y="40773"/>
                  <a:pt x="207683" y="41621"/>
                  <a:pt x="216817" y="37707"/>
                </a:cubicBezTo>
                <a:cubicBezTo>
                  <a:pt x="229733" y="32172"/>
                  <a:pt x="241683" y="24561"/>
                  <a:pt x="254524" y="18854"/>
                </a:cubicBezTo>
                <a:cubicBezTo>
                  <a:pt x="269987" y="11981"/>
                  <a:pt x="285947" y="6285"/>
                  <a:pt x="301658" y="0"/>
                </a:cubicBezTo>
                <a:cubicBezTo>
                  <a:pt x="317369" y="6285"/>
                  <a:pt x="335944" y="7841"/>
                  <a:pt x="348792" y="18854"/>
                </a:cubicBezTo>
                <a:cubicBezTo>
                  <a:pt x="383760" y="48827"/>
                  <a:pt x="354721" y="60743"/>
                  <a:pt x="377072" y="94268"/>
                </a:cubicBezTo>
                <a:cubicBezTo>
                  <a:pt x="383357" y="103695"/>
                  <a:pt x="396289" y="106324"/>
                  <a:pt x="405353" y="113122"/>
                </a:cubicBezTo>
                <a:cubicBezTo>
                  <a:pt x="421449" y="125194"/>
                  <a:pt x="437449" y="137462"/>
                  <a:pt x="452487" y="150829"/>
                </a:cubicBezTo>
                <a:cubicBezTo>
                  <a:pt x="465772" y="162638"/>
                  <a:pt x="474952" y="179391"/>
                  <a:pt x="490194" y="188536"/>
                </a:cubicBezTo>
                <a:cubicBezTo>
                  <a:pt x="506591" y="198374"/>
                  <a:pt x="561670" y="211119"/>
                  <a:pt x="584462" y="216816"/>
                </a:cubicBezTo>
                <a:cubicBezTo>
                  <a:pt x="600173" y="213674"/>
                  <a:pt x="619740" y="218168"/>
                  <a:pt x="631596" y="207390"/>
                </a:cubicBezTo>
                <a:cubicBezTo>
                  <a:pt x="656746" y="184527"/>
                  <a:pt x="672957" y="152949"/>
                  <a:pt x="688157" y="122548"/>
                </a:cubicBezTo>
                <a:cubicBezTo>
                  <a:pt x="694441" y="109979"/>
                  <a:pt x="697073" y="94778"/>
                  <a:pt x="707010" y="84841"/>
                </a:cubicBezTo>
                <a:cubicBezTo>
                  <a:pt x="714036" y="77815"/>
                  <a:pt x="725651" y="77824"/>
                  <a:pt x="735291" y="75414"/>
                </a:cubicBezTo>
                <a:cubicBezTo>
                  <a:pt x="750835" y="71528"/>
                  <a:pt x="766881" y="69874"/>
                  <a:pt x="782425" y="65988"/>
                </a:cubicBezTo>
                <a:cubicBezTo>
                  <a:pt x="804618" y="60440"/>
                  <a:pt x="826416" y="53419"/>
                  <a:pt x="848412" y="47134"/>
                </a:cubicBezTo>
                <a:cubicBezTo>
                  <a:pt x="875581" y="50530"/>
                  <a:pt x="935664" y="49544"/>
                  <a:pt x="961534" y="75414"/>
                </a:cubicBezTo>
                <a:cubicBezTo>
                  <a:pt x="966229" y="80109"/>
                  <a:pt x="980062" y="140831"/>
                  <a:pt x="980388" y="141402"/>
                </a:cubicBezTo>
                <a:cubicBezTo>
                  <a:pt x="987002" y="152977"/>
                  <a:pt x="1008668" y="169682"/>
                  <a:pt x="1008668" y="169682"/>
                </a:cubicBezTo>
                <a:lnTo>
                  <a:pt x="1131217" y="122548"/>
                </a:lnTo>
                <a:lnTo>
                  <a:pt x="1046375" y="56561"/>
                </a:lnTo>
                <a:lnTo>
                  <a:pt x="1263192" y="848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2CB4C8-DE88-4503-9A83-A99AFD04D774}"/>
              </a:ext>
            </a:extLst>
          </p:cNvPr>
          <p:cNvSpPr txBox="1"/>
          <p:nvPr/>
        </p:nvSpPr>
        <p:spPr>
          <a:xfrm>
            <a:off x="4025212" y="2960427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CM</a:t>
            </a:r>
            <a:endParaRPr lang="ko-KR" altLang="en-US" sz="20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8E82012-45EB-46DC-9D84-E7A3CF247C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2" y="2965156"/>
            <a:ext cx="175098" cy="24782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78800B-451B-42B6-962A-210FBC8FBCD6}"/>
              </a:ext>
            </a:extLst>
          </p:cNvPr>
          <p:cNvCxnSpPr/>
          <p:nvPr/>
        </p:nvCxnSpPr>
        <p:spPr>
          <a:xfrm>
            <a:off x="3923928" y="4725144"/>
            <a:ext cx="648072" cy="0"/>
          </a:xfrm>
          <a:prstGeom prst="line">
            <a:avLst/>
          </a:prstGeom>
          <a:ln w="635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C0D7C2F-4C01-4BB5-8205-BED3BDDD4996}"/>
              </a:ext>
            </a:extLst>
          </p:cNvPr>
          <p:cNvCxnSpPr/>
          <p:nvPr/>
        </p:nvCxnSpPr>
        <p:spPr>
          <a:xfrm>
            <a:off x="3923928" y="4509120"/>
            <a:ext cx="648072" cy="0"/>
          </a:xfrm>
          <a:prstGeom prst="line">
            <a:avLst/>
          </a:prstGeom>
          <a:ln w="635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C44CE77-5D22-4DC2-846C-F8E9822E3561}"/>
              </a:ext>
            </a:extLst>
          </p:cNvPr>
          <p:cNvCxnSpPr/>
          <p:nvPr/>
        </p:nvCxnSpPr>
        <p:spPr>
          <a:xfrm>
            <a:off x="3923928" y="4293096"/>
            <a:ext cx="648072" cy="0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-1.85185E-6 L -0.43906 -0.01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4149 -0.01528 L -0.52847 -0.01088 " pathEditMode="relative" rAng="0" ptsTypes="AA">
                                      <p:cBhvr>
                                        <p:cTn id="3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2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07136 0.00695 " pathEditMode="relative" rAng="0" ptsTypes="AA">
                                      <p:cBhvr>
                                        <p:cTn id="40" dur="4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3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06945 0.00602 " pathEditMode="relative" rAng="0" ptsTypes="AA">
                                      <p:cBhvr>
                                        <p:cTn id="42" dur="4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7118 -0.00347 " pathEditMode="relative" rAng="0" ptsTypes="AA">
                                      <p:cBhvr>
                                        <p:cTn id="44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5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5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5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5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15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5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15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5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15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5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8" grpId="0"/>
      <p:bldP spid="8" grpId="1"/>
      <p:bldP spid="8" grpId="2"/>
      <p:bldP spid="46" grpId="0"/>
      <p:bldP spid="46" grpId="1"/>
      <p:bldP spid="46" grpId="2"/>
      <p:bldP spid="47" grpId="0"/>
      <p:bldP spid="47" grpId="1"/>
      <p:bldP spid="47" grpId="2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2953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HW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8489F-8720-403F-B60F-F488810A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" y="1334431"/>
            <a:ext cx="8614117" cy="4773858"/>
          </a:xfrm>
          <a:prstGeom prst="rect">
            <a:avLst/>
          </a:prstGeom>
        </p:spPr>
      </p:pic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id="{516526FE-911D-40AD-BA1C-4D01F575894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17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hlinkClick r:id="" action="ppaction://noaction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1927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SW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id="{5366DF51-D9D9-45BB-95CD-FE5638C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18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8EA38-6F39-40D6-8833-476A0511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028"/>
            <a:ext cx="9144000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5381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314300" y="88756"/>
            <a:ext cx="629210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 err="1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리젝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23528" y="1772816"/>
            <a:ext cx="8064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완료한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구현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시각표현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상세 옵션 설정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체계 그래픽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개발에서 제외할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19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19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3829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5125324" y="928812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125324" y="5466467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5130800" y="4368800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5141118" y="5041106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074" name="Picture 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938213" y="304800"/>
            <a:ext cx="169068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6600" dirty="0">
                <a:solidFill>
                  <a:srgbClr val="F2F2F2"/>
                </a:solidFill>
                <a:latin typeface="서울한강체 B" charset="0"/>
              </a:rPr>
              <a:t>목차</a:t>
            </a:r>
            <a:endParaRPr lang="ko-KR" altLang="en-US" sz="4800" dirty="0">
              <a:solidFill>
                <a:srgbClr val="F2F2F2"/>
              </a:solidFill>
              <a:latin typeface="서울한강체 B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000125" y="50641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996950" y="3940175"/>
            <a:ext cx="3346450" cy="741363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000125" y="4629150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998538" y="2780928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996950" y="1665288"/>
            <a:ext cx="3346450" cy="741362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998538" y="2360613"/>
            <a:ext cx="2979737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000125" y="3500438"/>
            <a:ext cx="2979738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54088" y="1771650"/>
            <a:ext cx="25074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2400" b="1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답변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38213" y="29400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졸업 연구 개요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960438" y="4083050"/>
            <a:ext cx="343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시스템 수행 시나리오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58850" y="5186363"/>
            <a:ext cx="2447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시스템 구성도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5132388" y="324326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5141118" y="2089296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5133975" y="2780928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5145925" y="338296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 업무 분담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145925" y="4508499"/>
            <a:ext cx="3122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졸업연구 수행일정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141118" y="5590314"/>
            <a:ext cx="3381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필요기술, 참고문헌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125324" y="3934440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5145925" y="1626686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116399" y="1067866"/>
            <a:ext cx="353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개발환경 및 개발방법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000125" y="6051979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pPr eaLnBrk="0" latinLnBrk="0" hangingPunct="0"/>
            <a:endParaRPr lang="ko-KR" altLang="en-US" sz="240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000125" y="619247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개발 현황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116399" y="22283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데모 환경 설계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8F4FE888-0C8E-42B2-BEC5-A4448769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98" y="5662066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5F3774-432D-4C4C-8739-CBE67221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2173" y="88756"/>
            <a:ext cx="68563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발표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23528" y="1772816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완료한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구현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시각표현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체계 그래픽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BPM</a:t>
            </a: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진동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ON/OFF</a:t>
            </a:r>
          </a:p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개발에서 제외할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435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2173" y="88756"/>
            <a:ext cx="68563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21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21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9F29-6772-497C-B657-001BB5DD4E62}"/>
              </a:ext>
            </a:extLst>
          </p:cNvPr>
          <p:cNvSpPr txBox="1"/>
          <p:nvPr/>
        </p:nvSpPr>
        <p:spPr>
          <a:xfrm>
            <a:off x="-84280" y="3895596"/>
            <a:ext cx="4872304" cy="32316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사항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대대적 </a:t>
            </a:r>
            <a:r>
              <a:rPr lang="ko-KR" altLang="en-US" sz="16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개편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 효과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전구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스포트라이트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(Animation)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진동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 분류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타격감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스펙트럼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스펙트럼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데모 발표.">
            <a:extLst>
              <a:ext uri="{FF2B5EF4-FFF2-40B4-BE49-F238E27FC236}">
                <a16:creationId xmlns:a16="http://schemas.microsoft.com/office/drawing/2014/main" id="{A1814FFF-ADD1-4264-B264-A2F8FE51DA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9" y="1219876"/>
            <a:ext cx="3955564" cy="19243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837971-0A9C-4FB2-8E2F-6785B5107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36" y="3194047"/>
            <a:ext cx="4285668" cy="208491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FEB2A3B-C481-4F10-9700-8D6A6E51D2F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139953" y="2182040"/>
            <a:ext cx="2825717" cy="101200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4CD919-5D42-4095-AE3E-AA5FF222B7B9}"/>
              </a:ext>
            </a:extLst>
          </p:cNvPr>
          <p:cNvSpPr txBox="1"/>
          <p:nvPr/>
        </p:nvSpPr>
        <p:spPr>
          <a:xfrm>
            <a:off x="1114399" y="319323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발표 모델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FE0D8-E82A-406C-B8BC-25908CBBF072}"/>
              </a:ext>
            </a:extLst>
          </p:cNvPr>
          <p:cNvSpPr txBox="1"/>
          <p:nvPr/>
        </p:nvSpPr>
        <p:spPr>
          <a:xfrm>
            <a:off x="6332582" y="5310695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 모델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C7700-5F57-4C3E-B6B8-4386FD4D98E1}"/>
              </a:ext>
            </a:extLst>
          </p:cNvPr>
          <p:cNvSpPr txBox="1"/>
          <p:nvPr/>
        </p:nvSpPr>
        <p:spPr>
          <a:xfrm>
            <a:off x="5724128" y="17635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문제점 대폭 수정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3749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2173" y="88756"/>
            <a:ext cx="68563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22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22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98A2D-65A9-4CD8-9170-B28052F59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7" y="2642527"/>
            <a:ext cx="7092280" cy="3450298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298A1677-627E-4F6D-A264-06099EA9349D}"/>
              </a:ext>
            </a:extLst>
          </p:cNvPr>
          <p:cNvSpPr/>
          <p:nvPr/>
        </p:nvSpPr>
        <p:spPr>
          <a:xfrm>
            <a:off x="1104181" y="3429000"/>
            <a:ext cx="1667619" cy="360040"/>
          </a:xfrm>
          <a:prstGeom prst="wedgeEllipseCallout">
            <a:avLst>
              <a:gd name="adj1" fmla="val -59440"/>
              <a:gd name="adj2" fmla="val -334007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34CA2165-1B86-4301-B321-C5447A97A395}"/>
              </a:ext>
            </a:extLst>
          </p:cNvPr>
          <p:cNvSpPr/>
          <p:nvPr/>
        </p:nvSpPr>
        <p:spPr>
          <a:xfrm>
            <a:off x="5076057" y="4221088"/>
            <a:ext cx="2664296" cy="360040"/>
          </a:xfrm>
          <a:prstGeom prst="wedgeEllipseCallout">
            <a:avLst>
              <a:gd name="adj1" fmla="val 58919"/>
              <a:gd name="adj2" fmla="val 142838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809023A8-9867-4C23-8B9E-6E37579B8A64}"/>
              </a:ext>
            </a:extLst>
          </p:cNvPr>
          <p:cNvSpPr/>
          <p:nvPr/>
        </p:nvSpPr>
        <p:spPr>
          <a:xfrm>
            <a:off x="2771800" y="4101075"/>
            <a:ext cx="1008112" cy="336037"/>
          </a:xfrm>
          <a:prstGeom prst="wedgeEllipseCallout">
            <a:avLst>
              <a:gd name="adj1" fmla="val -89365"/>
              <a:gd name="adj2" fmla="val 634491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7406C50A-2893-497D-82F1-DC831AE268DC}"/>
              </a:ext>
            </a:extLst>
          </p:cNvPr>
          <p:cNvSpPr/>
          <p:nvPr/>
        </p:nvSpPr>
        <p:spPr>
          <a:xfrm>
            <a:off x="2843808" y="3717032"/>
            <a:ext cx="648072" cy="216024"/>
          </a:xfrm>
          <a:prstGeom prst="wedgeEllipseCallout">
            <a:avLst>
              <a:gd name="adj1" fmla="val -384514"/>
              <a:gd name="adj2" fmla="val 491956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6BA7512F-D8C6-49FF-8ADC-B8CFD56D8D62}"/>
              </a:ext>
            </a:extLst>
          </p:cNvPr>
          <p:cNvSpPr/>
          <p:nvPr/>
        </p:nvSpPr>
        <p:spPr>
          <a:xfrm>
            <a:off x="3563888" y="2588907"/>
            <a:ext cx="1656184" cy="336037"/>
          </a:xfrm>
          <a:prstGeom prst="wedgeEllipseCallout">
            <a:avLst>
              <a:gd name="adj1" fmla="val -47613"/>
              <a:gd name="adj2" fmla="val -88367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897BCC08-B5FB-4A2A-98B9-9D34CB4B151C}"/>
              </a:ext>
            </a:extLst>
          </p:cNvPr>
          <p:cNvSpPr/>
          <p:nvPr/>
        </p:nvSpPr>
        <p:spPr>
          <a:xfrm>
            <a:off x="7164288" y="2564904"/>
            <a:ext cx="432048" cy="408045"/>
          </a:xfrm>
          <a:prstGeom prst="wedgeEllipseCallout">
            <a:avLst>
              <a:gd name="adj1" fmla="val -60007"/>
              <a:gd name="adj2" fmla="val -166113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E75F092D-B1EA-4FE1-A43B-8F044E5B4B0E}"/>
              </a:ext>
            </a:extLst>
          </p:cNvPr>
          <p:cNvSpPr/>
          <p:nvPr/>
        </p:nvSpPr>
        <p:spPr>
          <a:xfrm>
            <a:off x="3779912" y="3068960"/>
            <a:ext cx="967431" cy="1728192"/>
          </a:xfrm>
          <a:prstGeom prst="wedgeEllipseCallout">
            <a:avLst>
              <a:gd name="adj1" fmla="val 73620"/>
              <a:gd name="adj2" fmla="val 129324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3513F-B892-421B-9558-4F53CAA1A3F1}"/>
              </a:ext>
            </a:extLst>
          </p:cNvPr>
          <p:cNvSpPr txBox="1"/>
          <p:nvPr/>
        </p:nvSpPr>
        <p:spPr>
          <a:xfrm>
            <a:off x="179512" y="208233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스펙트럼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F747E-4E37-41F1-B098-FBA0D8E7A6C7}"/>
              </a:ext>
            </a:extLst>
          </p:cNvPr>
          <p:cNvSpPr txBox="1"/>
          <p:nvPr/>
        </p:nvSpPr>
        <p:spPr>
          <a:xfrm>
            <a:off x="2195736" y="1220559"/>
            <a:ext cx="25922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버튼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 버튼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정지 버튼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 버튼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진동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4B1B0-B95B-4E4D-8AE5-C9DF12EEBB30}"/>
              </a:ext>
            </a:extLst>
          </p:cNvPr>
          <p:cNvSpPr txBox="1"/>
          <p:nvPr/>
        </p:nvSpPr>
        <p:spPr>
          <a:xfrm>
            <a:off x="6084168" y="172229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종료 버튼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타원형 23">
            <a:extLst>
              <a:ext uri="{FF2B5EF4-FFF2-40B4-BE49-F238E27FC236}">
                <a16:creationId xmlns:a16="http://schemas.microsoft.com/office/drawing/2014/main" id="{02F7CCED-49AC-4DD5-985A-C00EFF5CCEB0}"/>
              </a:ext>
            </a:extLst>
          </p:cNvPr>
          <p:cNvSpPr/>
          <p:nvPr/>
        </p:nvSpPr>
        <p:spPr>
          <a:xfrm>
            <a:off x="4624152" y="4317099"/>
            <a:ext cx="411223" cy="585471"/>
          </a:xfrm>
          <a:prstGeom prst="wedgeEllipseCallout">
            <a:avLst>
              <a:gd name="adj1" fmla="val 398086"/>
              <a:gd name="adj2" fmla="val 288693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48E2A4-AEBF-473A-AAFE-AB1247A9813E}"/>
              </a:ext>
            </a:extLst>
          </p:cNvPr>
          <p:cNvSpPr txBox="1"/>
          <p:nvPr/>
        </p:nvSpPr>
        <p:spPr>
          <a:xfrm>
            <a:off x="-36512" y="486916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화성 표시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B7EE97-E003-4FD6-8E42-14AB1BBE1B65}"/>
              </a:ext>
            </a:extLst>
          </p:cNvPr>
          <p:cNvSpPr txBox="1"/>
          <p:nvPr/>
        </p:nvSpPr>
        <p:spPr>
          <a:xfrm>
            <a:off x="1187624" y="64028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Bpm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19889-84A2-4941-A932-75DB9D224AA7}"/>
              </a:ext>
            </a:extLst>
          </p:cNvPr>
          <p:cNvSpPr txBox="1"/>
          <p:nvPr/>
        </p:nvSpPr>
        <p:spPr>
          <a:xfrm>
            <a:off x="3851920" y="625879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 상태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2CBEA-78E5-4006-AC81-FF5C8BCC640F}"/>
              </a:ext>
            </a:extLst>
          </p:cNvPr>
          <p:cNvSpPr txBox="1"/>
          <p:nvPr/>
        </p:nvSpPr>
        <p:spPr>
          <a:xfrm>
            <a:off x="5868144" y="623731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14989-2B37-4D7F-AAC2-758CC13F4134}"/>
              </a:ext>
            </a:extLst>
          </p:cNvPr>
          <p:cNvSpPr txBox="1"/>
          <p:nvPr/>
        </p:nvSpPr>
        <p:spPr>
          <a:xfrm>
            <a:off x="7452320" y="486916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타격감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스펙트럼</a:t>
            </a:r>
          </a:p>
        </p:txBody>
      </p:sp>
    </p:spTree>
    <p:extLst>
      <p:ext uri="{BB962C8B-B14F-4D97-AF65-F5344CB8AC3E}">
        <p14:creationId xmlns:p14="http://schemas.microsoft.com/office/powerpoint/2010/main" val="416405083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2173" y="88756"/>
            <a:ext cx="68563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11BBA-8C03-4762-9E2F-DEDADB8CEA98}"/>
              </a:ext>
            </a:extLst>
          </p:cNvPr>
          <p:cNvSpPr txBox="1"/>
          <p:nvPr/>
        </p:nvSpPr>
        <p:spPr>
          <a:xfrm>
            <a:off x="611560" y="1268760"/>
            <a:ext cx="1842171" cy="514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싱글노트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더블스톱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</p:txBody>
      </p:sp>
      <p:pic>
        <p:nvPicPr>
          <p:cNvPr id="13" name="그림 12" descr="개체, 옅은이(가) 표시된 사진&#10;&#10;매우 높은 신뢰도로 생성된 설명">
            <a:extLst>
              <a:ext uri="{FF2B5EF4-FFF2-40B4-BE49-F238E27FC236}">
                <a16:creationId xmlns:a16="http://schemas.microsoft.com/office/drawing/2014/main" id="{8A9C5CFA-D497-4148-B931-7FEEFC310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96752"/>
            <a:ext cx="1088984" cy="1269878"/>
          </a:xfrm>
          <a:prstGeom prst="rect">
            <a:avLst/>
          </a:prstGeom>
        </p:spPr>
      </p:pic>
      <p:pic>
        <p:nvPicPr>
          <p:cNvPr id="18" name="그림 17" descr="개체, 옅은이(가) 표시된 사진&#10;&#10;매우 높은 신뢰도로 생성된 설명">
            <a:extLst>
              <a:ext uri="{FF2B5EF4-FFF2-40B4-BE49-F238E27FC236}">
                <a16:creationId xmlns:a16="http://schemas.microsoft.com/office/drawing/2014/main" id="{6112563D-77FE-4A19-8D60-2BB9195D8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564904"/>
            <a:ext cx="1088985" cy="1269879"/>
          </a:xfrm>
          <a:prstGeom prst="rect">
            <a:avLst/>
          </a:prstGeom>
        </p:spPr>
      </p:pic>
      <p:pic>
        <p:nvPicPr>
          <p:cNvPr id="31" name="그림 30" descr="옅은, 개체이(가) 표시된 사진&#10;&#10;높은 신뢰도로 생성된 설명">
            <a:extLst>
              <a:ext uri="{FF2B5EF4-FFF2-40B4-BE49-F238E27FC236}">
                <a16:creationId xmlns:a16="http://schemas.microsoft.com/office/drawing/2014/main" id="{93090D8C-A6F6-4F23-AC28-D3F4E2EC8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52" y="3933056"/>
            <a:ext cx="1088984" cy="1269878"/>
          </a:xfrm>
          <a:prstGeom prst="rect">
            <a:avLst/>
          </a:prstGeom>
          <a:noFill/>
        </p:spPr>
      </p:pic>
      <p:pic>
        <p:nvPicPr>
          <p:cNvPr id="33" name="그림 32" descr="개체, 옅은이(가) 표시된 사진&#10;&#10;매우 높은 신뢰도로 생성된 설명">
            <a:extLst>
              <a:ext uri="{FF2B5EF4-FFF2-40B4-BE49-F238E27FC236}">
                <a16:creationId xmlns:a16="http://schemas.microsoft.com/office/drawing/2014/main" id="{8837DB11-81B9-4E41-ADCC-BAE039B5F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12" y="5301208"/>
            <a:ext cx="1088984" cy="1269878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DBF50D-BA4B-458E-89E0-CD7E0EF46829}"/>
              </a:ext>
            </a:extLst>
          </p:cNvPr>
          <p:cNvCxnSpPr/>
          <p:nvPr/>
        </p:nvCxnSpPr>
        <p:spPr>
          <a:xfrm>
            <a:off x="2483768" y="1772816"/>
            <a:ext cx="144016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EBD4E6-D39E-4BBE-862C-4AA9CEDCB37D}"/>
              </a:ext>
            </a:extLst>
          </p:cNvPr>
          <p:cNvCxnSpPr>
            <a:cxnSpLocks/>
          </p:cNvCxnSpPr>
          <p:nvPr/>
        </p:nvCxnSpPr>
        <p:spPr>
          <a:xfrm>
            <a:off x="2483768" y="3212976"/>
            <a:ext cx="273630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0843B3-B448-4D9D-8B81-B14B795C783F}"/>
              </a:ext>
            </a:extLst>
          </p:cNvPr>
          <p:cNvCxnSpPr>
            <a:cxnSpLocks/>
          </p:cNvCxnSpPr>
          <p:nvPr/>
        </p:nvCxnSpPr>
        <p:spPr>
          <a:xfrm>
            <a:off x="2483768" y="465313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041912-DA1A-4387-AA8D-64D518D3FA27}"/>
              </a:ext>
            </a:extLst>
          </p:cNvPr>
          <p:cNvCxnSpPr>
            <a:cxnSpLocks/>
          </p:cNvCxnSpPr>
          <p:nvPr/>
        </p:nvCxnSpPr>
        <p:spPr>
          <a:xfrm>
            <a:off x="2483768" y="6093296"/>
            <a:ext cx="56886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7E702C-2868-420A-A598-4853653ACA98}"/>
              </a:ext>
            </a:extLst>
          </p:cNvPr>
          <p:cNvSpPr txBox="1"/>
          <p:nvPr/>
        </p:nvSpPr>
        <p:spPr>
          <a:xfrm>
            <a:off x="5652120" y="1340768"/>
            <a:ext cx="311174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화성에 따른 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전구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불빛 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2307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2173" y="88756"/>
            <a:ext cx="68563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 descr="개체, 옅은이(가) 표시된 사진&#10;&#10;매우 높은 신뢰도로 생성된 설명">
            <a:extLst>
              <a:ext uri="{FF2B5EF4-FFF2-40B4-BE49-F238E27FC236}">
                <a16:creationId xmlns:a16="http://schemas.microsoft.com/office/drawing/2014/main" id="{8837DB11-81B9-4E41-ADCC-BAE039B5F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99282"/>
            <a:ext cx="1088984" cy="1269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F7E702C-2868-420A-A598-4853653ACA98}"/>
              </a:ext>
            </a:extLst>
          </p:cNvPr>
          <p:cNvSpPr txBox="1"/>
          <p:nvPr/>
        </p:nvSpPr>
        <p:spPr>
          <a:xfrm>
            <a:off x="5652120" y="1340768"/>
            <a:ext cx="311174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음에 따른 </a:t>
            </a:r>
            <a:r>
              <a:rPr lang="ko-KR" altLang="en-US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스포트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불빛 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E551C75-23E5-46FF-8650-FA650C524B66}"/>
              </a:ext>
            </a:extLst>
          </p:cNvPr>
          <p:cNvSpPr/>
          <p:nvPr/>
        </p:nvSpPr>
        <p:spPr>
          <a:xfrm rot="2189746">
            <a:off x="933504" y="2345838"/>
            <a:ext cx="2232248" cy="86409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6668A96-C314-47AB-8C17-7FB5F7C19C91}"/>
              </a:ext>
            </a:extLst>
          </p:cNvPr>
          <p:cNvSpPr/>
          <p:nvPr/>
        </p:nvSpPr>
        <p:spPr>
          <a:xfrm rot="8100000">
            <a:off x="6062767" y="2291475"/>
            <a:ext cx="2232248" cy="86409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349A318-E2BC-4DE3-A5EF-4E5E70FDA8A4}"/>
              </a:ext>
            </a:extLst>
          </p:cNvPr>
          <p:cNvSpPr/>
          <p:nvPr/>
        </p:nvSpPr>
        <p:spPr>
          <a:xfrm rot="18900000">
            <a:off x="1094215" y="5502629"/>
            <a:ext cx="2232248" cy="86409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D6A7C29-46C6-4EC3-83AF-6DF1E65AA2BA}"/>
              </a:ext>
            </a:extLst>
          </p:cNvPr>
          <p:cNvSpPr/>
          <p:nvPr/>
        </p:nvSpPr>
        <p:spPr>
          <a:xfrm rot="13500000">
            <a:off x="5961553" y="5502629"/>
            <a:ext cx="2232248" cy="86409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08365-36F4-48A7-B3B0-9F6BC0CF04AB}"/>
              </a:ext>
            </a:extLst>
          </p:cNvPr>
          <p:cNvSpPr txBox="1"/>
          <p:nvPr/>
        </p:nvSpPr>
        <p:spPr>
          <a:xfrm>
            <a:off x="621139" y="3214717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스포트</a:t>
            </a:r>
            <a:r>
              <a:rPr lang="ko-KR" altLang="en-US" b="1" dirty="0">
                <a:solidFill>
                  <a:srgbClr val="FFC000"/>
                </a:solidFill>
              </a:rPr>
              <a:t> 라이트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불빛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7461E-3722-4E88-990F-329CC0E0A634}"/>
              </a:ext>
            </a:extLst>
          </p:cNvPr>
          <p:cNvSpPr txBox="1"/>
          <p:nvPr/>
        </p:nvSpPr>
        <p:spPr>
          <a:xfrm>
            <a:off x="6588224" y="4005064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1-&gt; 4</a:t>
            </a:r>
            <a:r>
              <a:rPr lang="ko-KR" altLang="en-US" b="1" dirty="0">
                <a:solidFill>
                  <a:srgbClr val="FFC000"/>
                </a:solidFill>
              </a:rPr>
              <a:t> 순서로 </a:t>
            </a:r>
            <a:r>
              <a:rPr lang="ko-KR" altLang="en-US" b="1" dirty="0" err="1">
                <a:solidFill>
                  <a:srgbClr val="FFC000"/>
                </a:solidFill>
              </a:rPr>
              <a:t>켜짐</a:t>
            </a:r>
            <a:r>
              <a:rPr lang="en-US" altLang="ko-KR" b="1" dirty="0">
                <a:solidFill>
                  <a:srgbClr val="FFC000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FFC000"/>
                </a:solidFill>
              </a:rPr>
              <a:t>색깔은 건반에 따름</a:t>
            </a:r>
            <a:r>
              <a:rPr lang="en-US" altLang="ko-KR" b="1" dirty="0">
                <a:solidFill>
                  <a:srgbClr val="FFC000"/>
                </a:solidFill>
              </a:rPr>
              <a:t>.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D4CA4-C036-4E50-B98B-0569D2E88042}"/>
              </a:ext>
            </a:extLst>
          </p:cNvPr>
          <p:cNvSpPr txBox="1"/>
          <p:nvPr/>
        </p:nvSpPr>
        <p:spPr>
          <a:xfrm>
            <a:off x="2483768" y="231926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3381B-A7E4-450F-A980-C21CF1B0BE87}"/>
              </a:ext>
            </a:extLst>
          </p:cNvPr>
          <p:cNvSpPr txBox="1"/>
          <p:nvPr/>
        </p:nvSpPr>
        <p:spPr>
          <a:xfrm>
            <a:off x="6446458" y="239127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C0783-A50D-4B71-B8EB-644FBE317FB2}"/>
              </a:ext>
            </a:extLst>
          </p:cNvPr>
          <p:cNvSpPr txBox="1"/>
          <p:nvPr/>
        </p:nvSpPr>
        <p:spPr>
          <a:xfrm>
            <a:off x="2636168" y="570363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F53665-5565-409C-AF18-5B9C767B4257}"/>
              </a:ext>
            </a:extLst>
          </p:cNvPr>
          <p:cNvSpPr txBox="1"/>
          <p:nvPr/>
        </p:nvSpPr>
        <p:spPr>
          <a:xfrm>
            <a:off x="6372200" y="577564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3377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방법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39552" y="3789040"/>
            <a:ext cx="16711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2017.3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532340" y="3861048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Higher than 5.0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android OS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9" y="1515683"/>
            <a:ext cx="269769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15683"/>
            <a:ext cx="248944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톱니 모양의 오른쪽 화살표 6"/>
          <p:cNvSpPr/>
          <p:nvPr/>
        </p:nvSpPr>
        <p:spPr>
          <a:xfrm>
            <a:off x="3491880" y="1700808"/>
            <a:ext cx="2088232" cy="576064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톱니 모양의 오른쪽 화살표 27"/>
          <p:cNvSpPr/>
          <p:nvPr/>
        </p:nvSpPr>
        <p:spPr>
          <a:xfrm rot="10800000">
            <a:off x="3488533" y="2595894"/>
            <a:ext cx="2088232" cy="576064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539552" y="52292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– UI control</a:t>
            </a:r>
          </a:p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- Main function control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25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25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99176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98F973-9EFF-4385-A9D3-DA2F9DDC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68761"/>
            <a:ext cx="4716015" cy="4777233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방법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584" y="1268760"/>
            <a:ext cx="3062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chemeClr val="bg1"/>
                </a:solidFill>
                <a:effectLst>
                  <a:glow rad="139700">
                    <a:srgbClr val="92D050">
                      <a:alpha val="40000"/>
                    </a:srgbClr>
                  </a:glow>
                </a:effectLst>
                <a:latin typeface="Rage Italic" panose="03070502040507070304" pitchFamily="66" charset="0"/>
              </a:rPr>
              <a:t>버전 관리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G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it</a:t>
            </a:r>
            <a:r>
              <a:rPr lang="ko-KR" altLang="en-US" sz="3200" spc="300" dirty="0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H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ub</a:t>
            </a:r>
            <a:endParaRPr lang="ko-KR" altLang="en-US" sz="2000" spc="300" dirty="0">
              <a:solidFill>
                <a:srgbClr val="FFFFFF"/>
              </a:solidFill>
              <a:effectLst>
                <a:glow rad="139700">
                  <a:srgbClr val="FFC000">
                    <a:alpha val="40000"/>
                  </a:srgbClr>
                </a:glow>
              </a:effectLst>
              <a:latin typeface="Vladimir Script" panose="03050402040407070305" pitchFamily="66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83568" y="2792413"/>
            <a:ext cx="43195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https://github.com/</a:t>
            </a:r>
            <a:b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Comprehensive-design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544" y="2214637"/>
            <a:ext cx="1458913" cy="422275"/>
            <a:chOff x="338" y="1413"/>
            <a:chExt cx="919" cy="266"/>
          </a:xfrm>
          <a:effectLst>
            <a:glow rad="101600">
              <a:srgbClr val="FF0000">
                <a:alpha val="40000"/>
              </a:srgbClr>
            </a:glow>
          </a:effectLst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38" y="1413"/>
              <a:ext cx="9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 dirty="0" err="1">
                  <a:solidFill>
                    <a:srgbClr val="FFFFFF"/>
                  </a:solidFill>
                  <a:latin typeface="Rage Italic" panose="03070502040507070304" pitchFamily="66" charset="0"/>
                </a:rPr>
                <a:t>Repository</a:t>
              </a:r>
              <a:endPara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endParaRPr>
            </a:p>
          </p:txBody>
        </p:sp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 flipH="1">
              <a:off x="340" y="1413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36613" y="4473575"/>
            <a:ext cx="3213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大 팀장 :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이태건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dixorjs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팀원 : 이영현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팀원 : 라정우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LaJungWoo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498475" y="3886200"/>
            <a:ext cx="1576388" cy="422275"/>
            <a:chOff x="314" y="2448"/>
            <a:chExt cx="993" cy="266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14" y="2448"/>
              <a:ext cx="9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>
                  <a:solidFill>
                    <a:srgbClr val="FFFFFF"/>
                  </a:solidFill>
                  <a:latin typeface="Rage Italic" panose="03070502040507070304" pitchFamily="66" charset="0"/>
                </a:rPr>
                <a:t>Contributor</a:t>
              </a:r>
            </a:p>
          </p:txBody>
        </p:sp>
        <p:sp>
          <p:nvSpPr>
            <p:cNvPr id="12312" name="AutoShape 24"/>
            <p:cNvSpPr>
              <a:spLocks noChangeArrowheads="1"/>
            </p:cNvSpPr>
            <p:nvPr/>
          </p:nvSpPr>
          <p:spPr bwMode="auto">
            <a:xfrm flipH="1">
              <a:off x="341" y="2448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826125" y="3683000"/>
            <a:ext cx="3859213" cy="3125788"/>
            <a:chOff x="3670" y="2320"/>
            <a:chExt cx="2431" cy="1969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16200000">
              <a:off x="3634" y="3548"/>
              <a:ext cx="410" cy="111"/>
            </a:xfrm>
            <a:prstGeom prst="rightArrow">
              <a:avLst>
                <a:gd name="adj1" fmla="val 50000"/>
                <a:gd name="adj2" fmla="val 49454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16200000">
              <a:off x="3847" y="3358"/>
              <a:ext cx="754" cy="148"/>
            </a:xfrm>
            <a:prstGeom prst="rightArrow">
              <a:avLst>
                <a:gd name="adj1" fmla="val 50000"/>
                <a:gd name="adj2" fmla="val 49696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16200000">
              <a:off x="4109" y="3152"/>
              <a:ext cx="1130" cy="184"/>
            </a:xfrm>
            <a:prstGeom prst="rightArrow">
              <a:avLst>
                <a:gd name="adj1" fmla="val 50000"/>
                <a:gd name="adj2" fmla="val 49699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 rot="16200000">
              <a:off x="3587" y="3652"/>
              <a:ext cx="240" cy="73"/>
            </a:xfrm>
            <a:prstGeom prst="rightArrow">
              <a:avLst>
                <a:gd name="adj1" fmla="val 50000"/>
                <a:gd name="adj2" fmla="val 50030"/>
              </a:avLst>
            </a:prstGeom>
            <a:solidFill>
              <a:srgbClr val="FFFFFF">
                <a:alpha val="1568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6200000">
              <a:off x="3738" y="3444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764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6200000">
              <a:off x="3966" y="3238"/>
              <a:ext cx="959" cy="184"/>
            </a:xfrm>
            <a:prstGeom prst="rightArrow">
              <a:avLst>
                <a:gd name="adj1" fmla="val 50000"/>
                <a:gd name="adj2" fmla="val 49755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6200000">
              <a:off x="4997" y="3838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rot="16200000">
              <a:off x="5424" y="4132"/>
              <a:ext cx="205" cy="109"/>
            </a:xfrm>
            <a:prstGeom prst="rightArrow">
              <a:avLst>
                <a:gd name="adj1" fmla="val 50000"/>
                <a:gd name="adj2" fmla="val 50701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4497" y="2496"/>
              <a:ext cx="343" cy="34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357" y="3889"/>
              <a:ext cx="343" cy="34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01" y="2320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787" y="3958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3251242F-7F63-458E-AAC1-F4F8A050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25294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B3ADC9CF-4245-4D24-B89E-323CBCCA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01187" y="88756"/>
            <a:ext cx="49183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데모 환경 설계</a:t>
            </a:r>
          </a:p>
        </p:txBody>
      </p:sp>
      <p:pic>
        <p:nvPicPr>
          <p:cNvPr id="1026" name="Picture 2" descr="Android 5.0 Lolipop Preview (lpx13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600400" cy="48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923928" y="1340768"/>
            <a:ext cx="48782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- </a:t>
            </a:r>
            <a:r>
              <a:rPr lang="en-US" altLang="ko-KR" sz="2800" b="1" dirty="0">
                <a:solidFill>
                  <a:schemeClr val="bg1"/>
                </a:solidFill>
              </a:rPr>
              <a:t>Android</a:t>
            </a:r>
            <a:r>
              <a:rPr lang="en-US" altLang="ko-KR" sz="3200" b="1" dirty="0">
                <a:solidFill>
                  <a:schemeClr val="bg1"/>
                </a:solidFill>
              </a:rPr>
              <a:t> 5.0 </a:t>
            </a:r>
            <a:r>
              <a:rPr lang="en-US" altLang="ko-KR" sz="2400" b="1" dirty="0" err="1">
                <a:solidFill>
                  <a:schemeClr val="bg1"/>
                </a:solidFill>
              </a:rPr>
              <a:t>Lolipop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상위의 플랫폼을 지원하는 모든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디바이스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사용 가능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해상도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16:9 </a:t>
            </a:r>
            <a:r>
              <a:rPr lang="ko-KR" altLang="en-US" sz="2800" b="1" dirty="0">
                <a:solidFill>
                  <a:schemeClr val="bg1"/>
                </a:solidFill>
              </a:rPr>
              <a:t>비율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    </a:t>
            </a:r>
            <a:r>
              <a:rPr lang="ko-KR" altLang="en-US" sz="2800" dirty="0">
                <a:solidFill>
                  <a:schemeClr val="bg1"/>
                </a:solidFill>
              </a:rPr>
              <a:t>최적화 환경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56A71E-7986-4B3D-8FFE-F84C92B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5157F74-41E1-4875-B086-1D42199DDF09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5325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3357563" y="1643063"/>
            <a:ext cx="239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928813" y="1643063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It was a result right enough.</a:t>
            </a:r>
          </a:p>
        </p:txBody>
      </p:sp>
      <p:sp>
        <p:nvSpPr>
          <p:cNvPr id="13317" name="Rectangle 1029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The result was something of a surprise</a:t>
            </a:r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3311525" y="5097463"/>
            <a:ext cx="2617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80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파워포인트 클립아트</a:t>
            </a: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2493120" y="328613"/>
            <a:ext cx="35910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60118"/>
              </p:ext>
            </p:extLst>
          </p:nvPr>
        </p:nvGraphicFramePr>
        <p:xfrm>
          <a:off x="1" y="1772816"/>
          <a:ext cx="9143999" cy="450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5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14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이태건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라정우</a:t>
                      </a:r>
                      <a:endParaRPr lang="ko-KR" altLang="en-US" sz="2000" b="1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이영현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Android UI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글자 체계 알고리즘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 2D graphic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effect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스펙트럼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글자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체계 알고리즘 설계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BPM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알고리즘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안드로이드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– 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유니티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이종개발환경 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UI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Display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연주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작곡 모듈 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S/W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APP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작동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제어 테스트</a:t>
                      </a:r>
                      <a:endParaRPr lang="en-US" altLang="ko-KR" sz="1600" b="1" baseline="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통합테스트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유지보수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F62FB9-2965-418B-8B74-55697E3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4DAA051-4200-44F9-9465-8D5A71C3339F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28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38364" y="328613"/>
            <a:ext cx="37898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수행 일정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30175"/>
              </p:ext>
            </p:extLst>
          </p:nvPr>
        </p:nvGraphicFramePr>
        <p:xfrm>
          <a:off x="0" y="1700808"/>
          <a:ext cx="9144000" cy="4248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9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추진사항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</a:t>
                      </a:r>
                      <a:endParaRPr lang="en-US" altLang="ko-KR" sz="1600" b="1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수집</a:t>
                      </a:r>
                      <a:r>
                        <a:rPr lang="en-US" altLang="ko-KR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정의 및 분석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명세화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 및 </a:t>
                      </a:r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스터디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전체 시스템 설계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baseline="0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음 체계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소프트웨어 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연주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작곡 모듈 구현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음 체계</a:t>
                      </a:r>
                      <a:r>
                        <a:rPr lang="en-US" altLang="ko-KR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Display</a:t>
                      </a:r>
                      <a:r>
                        <a:rPr lang="en-US" altLang="ko-KR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개별 시스템 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6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종합설계 최종보고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495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055CA0-D6D8-4D5D-8D91-A8BBBFA2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660DEAF-5DC5-45C2-9C64-B09913D3954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47195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답변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872931" y="1847952"/>
            <a:ext cx="5832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지적사항에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답변 제시할 것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995896" y="2433662"/>
            <a:ext cx="6336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이번 발표에는 지적사항 답변부터 진행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976182-CA36-4AD6-8180-7B4B71D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735A684-7795-46A3-9973-C8CBB4A53FE5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27584" y="3409836"/>
            <a:ext cx="5832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작곡된 곡 샘플 </a:t>
            </a:r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2~3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보여줄 것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980536" y="4005064"/>
            <a:ext cx="6039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작곡된 곡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20~30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초가량 샘플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 준비했음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827584" y="4941168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동적 시각적 효과를 높이면 좋을 것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043607" y="5518973"/>
            <a:ext cx="56166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빛의 세기를 이용하여 시각적 효과를 추가 함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6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2916238" y="1435100"/>
            <a:ext cx="1866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3600" dirty="0">
                <a:solidFill>
                  <a:srgbClr val="000000"/>
                </a:solidFill>
                <a:latin typeface="Rage Italic" panose="03070502040507070304" pitchFamily="66" charset="0"/>
              </a:rPr>
              <a:t>Reference.</a:t>
            </a:r>
            <a:endParaRPr lang="ko-KR" altLang="en-US" sz="3600" dirty="0">
              <a:solidFill>
                <a:srgbClr val="000000"/>
              </a:solidFill>
              <a:latin typeface="Rage Italic" panose="03070502040507070304" pitchFamily="66" charset="0"/>
            </a:endParaRP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1033463" y="260648"/>
            <a:ext cx="72763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 기술 및 참고문헌</a:t>
            </a:r>
          </a:p>
        </p:txBody>
      </p:sp>
      <p:pic>
        <p:nvPicPr>
          <p:cNvPr id="15366" name="Picture 1030" descr="fImage2843206506334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8250"/>
            <a:ext cx="2757488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000537" y="2180764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현대자동차 쏘나타 </a:t>
            </a:r>
            <a:r>
              <a:rPr lang="ko-KR" altLang="ja-JP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사운드 프로젝트</a:t>
            </a: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</a:t>
            </a:r>
            <a:r>
              <a:rPr lang="ja-JP" altLang="ko-KR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http://blog.naver.com/apexism/30189130121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3000537" y="2926729"/>
            <a:ext cx="6173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빛과 소리로 연주하는 건반악기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</a:p>
          <a:p>
            <a:r>
              <a:rPr lang="en-US" altLang="ko-KR" sz="1400" dirty="0"/>
              <a:t>    www.science.go.kr/upload/board/INVENTION/34/b03420120451.pdf</a:t>
            </a:r>
            <a:endParaRPr lang="ko-KR" altLang="en-US" sz="1400" dirty="0"/>
          </a:p>
        </p:txBody>
      </p:sp>
      <p:sp>
        <p:nvSpPr>
          <p:cNvPr id="12" name="Text Box 1031"/>
          <p:cNvSpPr txBox="1">
            <a:spLocks noChangeArrowheads="1"/>
          </p:cNvSpPr>
          <p:nvPr/>
        </p:nvSpPr>
        <p:spPr bwMode="auto">
          <a:xfrm>
            <a:off x="3040287" y="3645024"/>
            <a:ext cx="3929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“Unity Scripting API”</a:t>
            </a:r>
          </a:p>
          <a:p>
            <a:r>
              <a:rPr lang="en-US" altLang="ko-KR" sz="1400" dirty="0"/>
              <a:t>https://docs.unity3d.com/Manual/index.html</a:t>
            </a:r>
            <a:endParaRPr lang="ko-KR" altLang="en-US" sz="1400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4EBC89DA-C5D0-45AC-A0F4-B44294DE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30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4" name="Text Box 1031">
            <a:extLst>
              <a:ext uri="{FF2B5EF4-FFF2-40B4-BE49-F238E27FC236}">
                <a16:creationId xmlns:a16="http://schemas.microsoft.com/office/drawing/2014/main" id="{14D5C2D9-15C3-4811-8E49-25BE100F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537" y="4403720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공주대학교 전기전자정보공학부 졸업 논문 </a:t>
            </a:r>
            <a:endParaRPr lang="ko-KR" altLang="ja-JP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www.dbpia.co.kr/Journal/ArticleDetail/NODE01345426</a:t>
            </a:r>
            <a:endParaRPr lang="ja-JP" altLang="ko-KR" sz="1500" dirty="0">
              <a:solidFill>
                <a:srgbClr val="000000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5" name="Text Box 1031">
            <a:extLst>
              <a:ext uri="{FF2B5EF4-FFF2-40B4-BE49-F238E27FC236}">
                <a16:creationId xmlns:a16="http://schemas.microsoft.com/office/drawing/2014/main" id="{73C93E9D-18B8-428D-8195-93FAAC91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537" y="5149685"/>
            <a:ext cx="4075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Samsung Sound Camp Application.</a:t>
            </a:r>
          </a:p>
        </p:txBody>
      </p:sp>
      <p:sp>
        <p:nvSpPr>
          <p:cNvPr id="16" name="Text Box 1031">
            <a:extLst>
              <a:ext uri="{FF2B5EF4-FFF2-40B4-BE49-F238E27FC236}">
                <a16:creationId xmlns:a16="http://schemas.microsoft.com/office/drawing/2014/main" id="{EE6B7AEA-1D49-4239-8F2E-BF429721E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5867980"/>
            <a:ext cx="3124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Windows Media Player UI.</a:t>
            </a:r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Image70642652650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61517"/>
            <a:ext cx="9193213" cy="69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7504" y="692696"/>
            <a:ext cx="3605474" cy="1107996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Team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 </a:t>
            </a:r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00B0F0">
                      <a:alpha val="35000"/>
                    </a:srgbClr>
                  </a:glow>
                </a:effectLst>
                <a:latin typeface="Gabriola" panose="04040605051002020D02" pitchFamily="82" charset="0"/>
              </a:rPr>
              <a:t>Jin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Air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en-US" altLang="ko-KR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이영현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 rot="21448242">
            <a:off x="4781086" y="3898632"/>
            <a:ext cx="3584636" cy="1107996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Thank</a:t>
            </a:r>
            <a:r>
              <a:rPr lang="ko-KR" altLang="en-US" sz="6600" dirty="0" err="1">
                <a:solidFill>
                  <a:srgbClr val="F2F2F2"/>
                </a:solidFill>
                <a:latin typeface="Gabriola" panose="04040605051002020D02" pitchFamily="82" charset="0"/>
              </a:rPr>
              <a:t>s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you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en-US" altLang="ko-KR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/</a:t>
            </a:r>
            <a:endParaRPr lang="ko-KR" altLang="en-US" sz="6600" dirty="0">
              <a:solidFill>
                <a:srgbClr val="F2F2F2">
                  <a:alpha val="70000"/>
                </a:srgb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123811A-2CD5-485A-AE95-40F4CC8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D3CAF1C-32DF-4A0B-9DCF-CC2C92A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-32464"/>
            <a:ext cx="3384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D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on’t </a:t>
            </a: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G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ive Up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Y</a:t>
            </a: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ou can do it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Open the Door.</a:t>
            </a:r>
            <a:endParaRPr lang="ko-KR" altLang="en-US" sz="2800" spc="300" dirty="0">
              <a:solidFill>
                <a:schemeClr val="bg1"/>
              </a:solidFill>
              <a:latin typeface="Bradley Hand ITC" panose="03070402050302030203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2C901A-F645-48D3-9896-80F39B4AAB8D}"/>
              </a:ext>
            </a:extLst>
          </p:cNvPr>
          <p:cNvGrpSpPr/>
          <p:nvPr/>
        </p:nvGrpSpPr>
        <p:grpSpPr>
          <a:xfrm>
            <a:off x="2339752" y="1901861"/>
            <a:ext cx="3870712" cy="1323439"/>
            <a:chOff x="2657450" y="1852473"/>
            <a:chExt cx="3870712" cy="1323439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2657450" y="2203847"/>
              <a:ext cx="3683000" cy="917575"/>
              <a:chOff x="1639" y="1581"/>
              <a:chExt cx="2320" cy="578"/>
            </a:xfrm>
          </p:grpSpPr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1639" y="1581"/>
                <a:ext cx="179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127000">
                  <a:schemeClr val="bg2">
                    <a:lumMod val="20000"/>
                    <a:lumOff val="8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39700" prst="cross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6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그래픽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 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chemeClr val="bg1">
                          <a:alpha val="40000"/>
                        </a:scheme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악</a:t>
                </a:r>
                <a:endParaRPr lang="ko-KR" altLang="en-US" sz="48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1818" y="1649"/>
                <a:ext cx="2141" cy="510"/>
              </a:xfrm>
              <a:prstGeom prst="rect">
                <a:avLst/>
              </a:prstGeom>
              <a:noFill/>
              <a:ln w="25400" cap="flat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072F5A-37CC-4568-B14D-56211DD51682}"/>
                </a:ext>
              </a:extLst>
            </p:cNvPr>
            <p:cNvSpPr txBox="1"/>
            <p:nvPr/>
          </p:nvSpPr>
          <p:spPr>
            <a:xfrm rot="20699430">
              <a:off x="5336810" y="1852473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rPr>
                <a:t>기</a:t>
              </a:r>
              <a:endParaRPr lang="ko-KR" altLang="en-US" sz="8000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F6663-BC81-440F-B81A-3C6A2A68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1429B8-9841-410D-A73F-45E108129ED9}"/>
              </a:ext>
            </a:extLst>
          </p:cNvPr>
          <p:cNvSpPr/>
          <p:nvPr/>
        </p:nvSpPr>
        <p:spPr>
          <a:xfrm>
            <a:off x="1430083" y="2533554"/>
            <a:ext cx="1667669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 체계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청각의 시각화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9BC8F7-C768-4CED-9B29-3BCFE83218E3}"/>
              </a:ext>
            </a:extLst>
          </p:cNvPr>
          <p:cNvSpPr/>
          <p:nvPr/>
        </p:nvSpPr>
        <p:spPr>
          <a:xfrm>
            <a:off x="4427984" y="18595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  <a:endParaRPr lang="en-US" altLang="ko-KR" dirty="0"/>
          </a:p>
          <a:p>
            <a:pPr algn="ctr"/>
            <a:r>
              <a:rPr lang="ko-KR" altLang="en-US" dirty="0"/>
              <a:t>접근성 향상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20810B-9943-40FE-9D68-FDD279474C4D}"/>
              </a:ext>
            </a:extLst>
          </p:cNvPr>
          <p:cNvSpPr/>
          <p:nvPr/>
        </p:nvSpPr>
        <p:spPr>
          <a:xfrm>
            <a:off x="4427983" y="33569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음악 문화에 접목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185A3D-37A5-4057-AD9C-CCC155CA5043}"/>
              </a:ext>
            </a:extLst>
          </p:cNvPr>
          <p:cNvSpPr/>
          <p:nvPr/>
        </p:nvSpPr>
        <p:spPr>
          <a:xfrm>
            <a:off x="1430082" y="4817193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기존의 </a:t>
            </a:r>
            <a:endParaRPr lang="en-US" altLang="ko-KR" dirty="0"/>
          </a:p>
          <a:p>
            <a:pPr algn="ctr"/>
            <a:r>
              <a:rPr lang="ko-KR" altLang="en-US" dirty="0"/>
              <a:t>음표 체계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C1E14D-13DB-4D59-82BE-34279C56D52B}"/>
              </a:ext>
            </a:extLst>
          </p:cNvPr>
          <p:cNvSpPr/>
          <p:nvPr/>
        </p:nvSpPr>
        <p:spPr>
          <a:xfrm>
            <a:off x="4427983" y="4816189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직관적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글자 체계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FB9A96-9B62-4B52-AAAA-2D8E869318D9}"/>
              </a:ext>
            </a:extLst>
          </p:cNvPr>
          <p:cNvSpPr/>
          <p:nvPr/>
        </p:nvSpPr>
        <p:spPr>
          <a:xfrm rot="20234150">
            <a:off x="3400025" y="228286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F8B051A-E2FD-4674-A39B-3E97C507878E}"/>
              </a:ext>
            </a:extLst>
          </p:cNvPr>
          <p:cNvSpPr/>
          <p:nvPr/>
        </p:nvSpPr>
        <p:spPr>
          <a:xfrm rot="1436380">
            <a:off x="3384649" y="3173365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5F50E19-6F87-4F16-B01A-C12C410912F6}"/>
              </a:ext>
            </a:extLst>
          </p:cNvPr>
          <p:cNvSpPr/>
          <p:nvPr/>
        </p:nvSpPr>
        <p:spPr>
          <a:xfrm>
            <a:off x="3367829" y="492833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35E43-D900-4DD5-8674-576A3AF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784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pic>
        <p:nvPicPr>
          <p:cNvPr id="20" name="Picture 8" descr="fImage2364131141.png">
            <a:extLst>
              <a:ext uri="{FF2B5EF4-FFF2-40B4-BE49-F238E27FC236}">
                <a16:creationId xmlns:a16="http://schemas.microsoft.com/office/drawing/2014/main" id="{C19FDDAF-8B26-4667-8344-AE1CD8CE7C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A877C76-F53B-40F4-AC90-333AE8703992}"/>
              </a:ext>
            </a:extLst>
          </p:cNvPr>
          <p:cNvSpPr/>
          <p:nvPr/>
        </p:nvSpPr>
        <p:spPr>
          <a:xfrm>
            <a:off x="1115616" y="3759771"/>
            <a:ext cx="648072" cy="749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BE9FCB2-E9AC-4EE4-941E-27021F1EC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" y="4786412"/>
            <a:ext cx="1542520" cy="766118"/>
          </a:xfrm>
          <a:prstGeom prst="rect">
            <a:avLst/>
          </a:prstGeom>
        </p:spPr>
      </p:pic>
      <p:pic>
        <p:nvPicPr>
          <p:cNvPr id="30" name="Picture 12" descr="fImage139913136500.png">
            <a:extLst>
              <a:ext uri="{FF2B5EF4-FFF2-40B4-BE49-F238E27FC236}">
                <a16:creationId xmlns:a16="http://schemas.microsoft.com/office/drawing/2014/main" id="{42DA708A-F45F-44D6-866E-814E3F5A3E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65B4F9C-2C39-44BF-B055-BA2087877282}"/>
              </a:ext>
            </a:extLst>
          </p:cNvPr>
          <p:cNvCxnSpPr/>
          <p:nvPr/>
        </p:nvCxnSpPr>
        <p:spPr>
          <a:xfrm>
            <a:off x="2267744" y="285293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CCC578-D2D2-46C2-9E57-86FC0290E1B1}"/>
              </a:ext>
            </a:extLst>
          </p:cNvPr>
          <p:cNvCxnSpPr/>
          <p:nvPr/>
        </p:nvCxnSpPr>
        <p:spPr>
          <a:xfrm>
            <a:off x="2267744" y="306896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E67A1-272F-4F14-BEAC-6DDEB5885CCF}"/>
              </a:ext>
            </a:extLst>
          </p:cNvPr>
          <p:cNvCxnSpPr>
            <a:cxnSpLocks/>
          </p:cNvCxnSpPr>
          <p:nvPr/>
        </p:nvCxnSpPr>
        <p:spPr>
          <a:xfrm flipV="1">
            <a:off x="2339752" y="2636912"/>
            <a:ext cx="1008112" cy="648072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8261BC-A0E4-46E8-B2E3-CE3714359958}"/>
              </a:ext>
            </a:extLst>
          </p:cNvPr>
          <p:cNvCxnSpPr/>
          <p:nvPr/>
        </p:nvCxnSpPr>
        <p:spPr>
          <a:xfrm>
            <a:off x="2339752" y="5085184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0C5A0E-8965-4E79-87BF-17D902EF8FA0}"/>
              </a:ext>
            </a:extLst>
          </p:cNvPr>
          <p:cNvCxnSpPr/>
          <p:nvPr/>
        </p:nvCxnSpPr>
        <p:spPr>
          <a:xfrm>
            <a:off x="2339752" y="530120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2" descr="fImage139913136500.png">
            <a:extLst>
              <a:ext uri="{FF2B5EF4-FFF2-40B4-BE49-F238E27FC236}">
                <a16:creationId xmlns:a16="http://schemas.microsoft.com/office/drawing/2014/main" id="{B94B9C1D-C1F6-4296-A96E-8243278422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41" y="450912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D7AEA-C881-4141-9C1C-E2D304F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5" name="슬라이드 번호 개체 틀 3">
            <a:extLst>
              <a:ext uri="{FF2B5EF4-FFF2-40B4-BE49-F238E27FC236}">
                <a16:creationId xmlns:a16="http://schemas.microsoft.com/office/drawing/2014/main" id="{908C3442-5090-4AD3-A8A3-82D94707407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488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248121" y="1826235"/>
            <a:ext cx="69881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장애인의 음악 분야 </a:t>
            </a:r>
            <a:r>
              <a:rPr lang="ko-KR" altLang="ko-KR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진출 가능성 증가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AF1A8A-3850-4A9F-A23C-5C6E0B8E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A3A6572C-412C-439F-BF8A-AFE04245138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8195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 descr="fImage1263271659169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678238"/>
            <a:ext cx="17430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 descr="fImage123669166572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248121" y="1963866"/>
            <a:ext cx="69881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위해 설계 되었으나,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직관적이고 명료한 그래픽과 쉬운 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표현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체계로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어린이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위한 음악 작곡 어플리케이션으로 혼용 가능.</a:t>
            </a:r>
          </a:p>
        </p:txBody>
      </p:sp>
      <p:pic>
        <p:nvPicPr>
          <p:cNvPr id="8204" name="Picture 12" descr="fImage139913136500.pn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322388"/>
            <a:ext cx="2266950" cy="2270125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>
            <a:extLst>
              <a:ext uri="{FF2B5EF4-FFF2-40B4-BE49-F238E27FC236}">
                <a16:creationId xmlns:a16="http://schemas.microsoft.com/office/drawing/2014/main" id="{53EA8C7F-D7BD-466B-9F9B-F3D08EC6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23528" y="1772816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주요 타겟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5A723658-50AA-4865-B4FD-77D5F832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4971E5-C00E-4C1A-ABE7-1BA4C81B4C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4175"/>
            <a:ext cx="648072" cy="428881"/>
          </a:xfrm>
          <a:prstGeom prst="rect">
            <a:avLst/>
          </a:prstGeom>
        </p:spPr>
      </p:pic>
      <p:pic>
        <p:nvPicPr>
          <p:cNvPr id="16" name="Picture 8" descr="fImage2364131141.png">
            <a:extLst>
              <a:ext uri="{FF2B5EF4-FFF2-40B4-BE49-F238E27FC236}">
                <a16:creationId xmlns:a16="http://schemas.microsoft.com/office/drawing/2014/main" id="{7C173CAD-DB73-4226-9DCF-85D9DE80FD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15930"/>
            <a:ext cx="533402" cy="540543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848F09-12BE-47AD-B845-1A8A0A23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D816CB81-C1F2-44C8-A849-769BD392033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pic>
        <p:nvPicPr>
          <p:cNvPr id="10244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55850"/>
            <a:ext cx="2354263" cy="234315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fImage69743209169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5019675" y="1390650"/>
            <a:ext cx="39052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6"/>
          <p:cNvSpPr>
            <a:spLocks/>
          </p:cNvSpPr>
          <p:nvPr/>
        </p:nvSpPr>
        <p:spPr bwMode="auto">
          <a:xfrm>
            <a:off x="3952875" y="2743200"/>
            <a:ext cx="1236663" cy="1358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2E75B6"/>
          </a:solidFill>
          <a:ln w="12700">
            <a:solidFill>
              <a:srgbClr val="0611F2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58900" y="5175250"/>
            <a:ext cx="627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장애인이 스마트폰을 이용해 그래픽 악기 어플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실행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707904" y="1713002"/>
            <a:ext cx="1351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3432-A613-4EEB-8CD2-FD588CC4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8CDD7B8-20C0-4805-80AE-54438F9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8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E8CB8CC4-27A4-489A-80B9-E8E3C91C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10703" y="-2571136"/>
            <a:ext cx="11054015" cy="14044784"/>
          </a:xfrm>
          <a:prstGeom prst="rect">
            <a:avLst/>
          </a:prstGeom>
        </p:spPr>
      </p:pic>
      <p:pic>
        <p:nvPicPr>
          <p:cNvPr id="10245" name="Picture 5" descr="fImage2158506925724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5980113" y="2863850"/>
            <a:ext cx="1366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2852" y="4089400"/>
            <a:ext cx="1619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en-US" altLang="ko-KR" sz="3600" b="1" spc="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</a:t>
            </a:r>
            <a:r>
              <a:rPr lang="ko-KR" altLang="en-US" sz="3600" b="1" spc="6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tart</a:t>
            </a:r>
            <a:endParaRPr lang="ko-KR" altLang="en-US" sz="3600" b="1" spc="6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03663" y="5233988"/>
            <a:ext cx="730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155825" y="1870075"/>
            <a:ext cx="5296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시작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7E26405-8DD8-4551-AE97-29A2A8D3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DFD3E12-C479-46B3-BC9C-8E69F5BB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35" y="5553740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05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endParaRPr lang="ko-KR" altLang="en-US" sz="105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0191462E-6F90-4B84-9BF9-D0EE5F6D706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Pages>1</Pages>
  <Words>1163</Words>
  <Characters>0</Characters>
  <Application>Microsoft Office PowerPoint</Application>
  <DocSecurity>0</DocSecurity>
  <PresentationFormat>화면 슬라이드 쇼(4:3)</PresentationFormat>
  <Lines>0</Lines>
  <Paragraphs>346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8" baseType="lpstr">
      <vt:lpstr>HY견고딕</vt:lpstr>
      <vt:lpstr>HY바다L</vt:lpstr>
      <vt:lpstr>HY엽서L</vt:lpstr>
      <vt:lpstr>Ubuntu</vt:lpstr>
      <vt:lpstr>굴림</vt:lpstr>
      <vt:lpstr>나눔바른고딕</vt:lpstr>
      <vt:lpstr>맑은 고딕</vt:lpstr>
      <vt:lpstr>서울남산체 세로쓰기</vt:lpstr>
      <vt:lpstr>서울한강체 B</vt:lpstr>
      <vt:lpstr>양재난초체M</vt:lpstr>
      <vt:lpstr>Bradley Hand ITC</vt:lpstr>
      <vt:lpstr>Gabriola</vt:lpstr>
      <vt:lpstr>Rage Italic</vt:lpstr>
      <vt:lpstr>Vladimir Script</vt:lpstr>
      <vt:lpstr>Vrinda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apple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yeven yu</dc:creator>
  <cp:lastModifiedBy>517-43</cp:lastModifiedBy>
  <cp:revision>318</cp:revision>
  <dcterms:created xsi:type="dcterms:W3CDTF">2008-04-02T01:23:03Z</dcterms:created>
  <dcterms:modified xsi:type="dcterms:W3CDTF">2018-06-25T09:59:25Z</dcterms:modified>
</cp:coreProperties>
</file>