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56" r:id="rId9"/>
    <p:sldId id="257" r:id="rId10"/>
    <p:sldId id="259" r:id="rId11"/>
    <p:sldId id="271" r:id="rId12"/>
    <p:sldId id="258" r:id="rId13"/>
    <p:sldId id="260" r:id="rId14"/>
    <p:sldId id="262" r:id="rId15"/>
    <p:sldId id="263" r:id="rId16"/>
    <p:sldId id="265" r:id="rId17"/>
    <p:sldId id="264" r:id="rId18"/>
    <p:sldId id="267" r:id="rId19"/>
    <p:sldId id="266" r:id="rId20"/>
    <p:sldId id="269" r:id="rId21"/>
    <p:sldId id="268" r:id="rId22"/>
    <p:sldId id="272" r:id="rId23"/>
    <p:sldId id="273" r:id="rId24"/>
    <p:sldId id="270" r:id="rId25"/>
    <p:sldId id="261" r:id="rId26"/>
  </p:sldIdLst>
  <p:sldSz cx="12192000" cy="6858000"/>
  <p:notesSz cx="6858000" cy="9144000"/>
  <p:embeddedFontLst>
    <p:embeddedFont>
      <p:font typeface="HY견고딕" panose="02030600000101010101" pitchFamily="18" charset="-127"/>
      <p:regular r:id="rId27"/>
    </p:embeddedFont>
    <p:embeddedFont>
      <p:font typeface="나눔고딕" panose="020D0604000000000000" pitchFamily="50" charset="-127"/>
      <p:regular r:id="rId28"/>
    </p:embeddedFont>
    <p:embeddedFont>
      <p:font typeface="Impact" panose="020B0806030902050204" pitchFamily="34" charset="0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76E"/>
    <a:srgbClr val="1F4E79"/>
    <a:srgbClr val="15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910" autoAdjust="0"/>
  </p:normalViewPr>
  <p:slideViewPr>
    <p:cSldViewPr snapToGrid="0" showGuides="1">
      <p:cViewPr>
        <p:scale>
          <a:sx n="58" d="100"/>
          <a:sy n="58" d="100"/>
        </p:scale>
        <p:origin x="-960" y="-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7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32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2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8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8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9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0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6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14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5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22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76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75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30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42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51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5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04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13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26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225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93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06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2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825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394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29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58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8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949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44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147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714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46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3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425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92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831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51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320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8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98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70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41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6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409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143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425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962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820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924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724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0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789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757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975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96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38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16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388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41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671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941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919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44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8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8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517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36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284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134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201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341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247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349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092613" y="2711274"/>
            <a:ext cx="6170279" cy="1317319"/>
            <a:chOff x="3727863" y="2727817"/>
            <a:chExt cx="6170279" cy="1317319"/>
          </a:xfrm>
        </p:grpSpPr>
        <p:sp>
          <p:nvSpPr>
            <p:cNvPr id="5" name="TextBox 4"/>
            <p:cNvSpPr txBox="1"/>
            <p:nvPr/>
          </p:nvSpPr>
          <p:spPr>
            <a:xfrm>
              <a:off x="3727863" y="2727817"/>
              <a:ext cx="61702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보험료 가상계좌 입금내역</a:t>
              </a:r>
              <a:endParaRPr lang="ko-KR" altLang="en-US" sz="40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9453" y="3768137"/>
              <a:ext cx="2178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F4E79">
                        <a:alpha val="3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2020.11.01 </a:t>
              </a:r>
              <a:r>
                <a:rPr lang="en-US" altLang="ko-KR" sz="1200" dirty="0">
                  <a:ln>
                    <a:solidFill>
                      <a:srgbClr val="1F4E79">
                        <a:alpha val="3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 MADE </a:t>
              </a:r>
              <a:r>
                <a:rPr lang="en-US" altLang="ko-KR" sz="1200" dirty="0" smtClean="0">
                  <a:ln>
                    <a:solidFill>
                      <a:srgbClr val="1F4E79">
                        <a:alpha val="3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  </a:t>
              </a:r>
              <a:r>
                <a:rPr lang="ko-KR" altLang="en-US" sz="1200" dirty="0" smtClean="0">
                  <a:ln>
                    <a:solidFill>
                      <a:srgbClr val="1F4E79">
                        <a:alpha val="30000"/>
                      </a:srgbClr>
                    </a:solidFill>
                  </a:ln>
                  <a:solidFill>
                    <a:srgbClr val="1F4E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박현지</a:t>
              </a:r>
              <a:endParaRPr lang="ko-KR" altLang="en-US" sz="1200" dirty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10800000">
            <a:off x="18068" y="-106223"/>
            <a:ext cx="11867103" cy="1727920"/>
            <a:chOff x="162447" y="2577829"/>
            <a:chExt cx="11867103" cy="1727920"/>
          </a:xfrm>
        </p:grpSpPr>
        <p:sp>
          <p:nvSpPr>
            <p:cNvPr id="19" name="직각 삼각형 18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4" y="190883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5665333" cy="713923"/>
            <a:chOff x="2214586" y="752980"/>
            <a:chExt cx="5665333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5665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날짜별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그룹핑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00891" y="3269668"/>
              <a:ext cx="1905343" cy="63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날짜별</a:t>
              </a:r>
              <a:endParaRPr lang="ko-KR" altLang="en-US" sz="20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8586" y="3251180"/>
            <a:ext cx="5621207" cy="1282636"/>
            <a:chOff x="6139223" y="2522268"/>
            <a:chExt cx="5621207" cy="1282636"/>
          </a:xfrm>
        </p:grpSpPr>
        <p:sp>
          <p:nvSpPr>
            <p:cNvPr id="30" name="타원 29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39223" y="2727686"/>
              <a:ext cx="56212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날짜별로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보기 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Case1.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날짜가 없을 경우 →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존재하지 않음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반환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Case2.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날짜가 있을 경우 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93" y="501162"/>
            <a:ext cx="5563403" cy="470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90600" y="5548448"/>
            <a:ext cx="102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날짜에 따라  해당 은행과 금액을 </a:t>
            </a:r>
            <a:r>
              <a:rPr lang="ko-KR" altLang="en-US" b="1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그룹핑</a:t>
            </a:r>
            <a:r>
              <a:rPr lang="ko-KR" altLang="en-US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금액의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Total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보여주도록 구현 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4"/>
            <a:ext cx="11867103" cy="6531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767378" cy="713923"/>
            <a:chOff x="2214586" y="752980"/>
            <a:chExt cx="3767378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7673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계좌 찾기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0" y="1181573"/>
            <a:ext cx="6091631" cy="278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96" y="1027245"/>
            <a:ext cx="5750535" cy="40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3" y="3428997"/>
            <a:ext cx="5630010" cy="324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429530" y="2435468"/>
            <a:ext cx="3058278" cy="2725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487808" y="1441938"/>
            <a:ext cx="2196669" cy="1130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55858" y="2770437"/>
            <a:ext cx="418729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94969" y="3156435"/>
            <a:ext cx="1392193" cy="2725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558562" y="3428104"/>
            <a:ext cx="290146" cy="1631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41952" y="1006351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Impact" panose="020B0806030902050204" pitchFamily="34" charset="0"/>
              </a:rPr>
              <a:t>1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035730" y="996759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mpact" panose="020B0806030902050204" pitchFamily="34" charset="0"/>
              </a:rPr>
              <a:t>2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1183" y="3441013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Impact" panose="020B0806030902050204" pitchFamily="34" charset="0"/>
              </a:rPr>
              <a:t>3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4828" y="765375"/>
            <a:ext cx="26124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입력한 이름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생년월일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82613" y="1160870"/>
            <a:ext cx="1942841" cy="342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913525" cy="713923"/>
            <a:chOff x="2214586" y="752980"/>
            <a:chExt cx="4913525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9135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계좌 찾기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48586" y="3251180"/>
            <a:ext cx="5621207" cy="1775078"/>
            <a:chOff x="6139223" y="2522268"/>
            <a:chExt cx="5621207" cy="1775078"/>
          </a:xfrm>
        </p:grpSpPr>
        <p:sp>
          <p:nvSpPr>
            <p:cNvPr id="30" name="타원 29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39223" y="2727686"/>
              <a:ext cx="56212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가상계좌별로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보기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Case1.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이름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생년월일이 없는 경우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   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→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‘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가상계좌 번호가 존재하지 않음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’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반환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Case2. 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이름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생년월일이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있는 경우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93" y="3251180"/>
            <a:ext cx="4059115" cy="263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85" y="713963"/>
            <a:ext cx="4062046" cy="169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36908" y="1807909"/>
            <a:ext cx="13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</a:t>
            </a:r>
            <a:r>
              <a:rPr lang="ko-KR" altLang="en-US" sz="2000" b="1" dirty="0" err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</a:t>
            </a:r>
            <a:endParaRPr lang="ko-KR" altLang="en-US" sz="2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5"/>
            <a:ext cx="11867103" cy="6531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5216493" cy="713923"/>
            <a:chOff x="2214586" y="752980"/>
            <a:chExt cx="5216493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52164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err="1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은행별</a:t>
              </a:r>
              <a:r>
                <a:rPr lang="ko-KR" altLang="en-US" sz="3200" b="1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내역  보기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07244" y="1834285"/>
            <a:ext cx="131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은별</a:t>
            </a:r>
            <a:endParaRPr lang="ko-KR" altLang="en-US" sz="16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0" y="997558"/>
            <a:ext cx="6260753" cy="44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1" y="969727"/>
            <a:ext cx="6240201" cy="45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/>
          <p:cNvSpPr/>
          <p:nvPr/>
        </p:nvSpPr>
        <p:spPr>
          <a:xfrm>
            <a:off x="309437" y="969727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Impact" panose="020B0806030902050204" pitchFamily="34" charset="0"/>
              </a:rPr>
              <a:t>1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35480" y="969726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mpact" panose="020B0806030902050204" pitchFamily="34" charset="0"/>
              </a:rPr>
              <a:t>2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2438" y="2602522"/>
            <a:ext cx="2045215" cy="3887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967653" y="1270120"/>
            <a:ext cx="3437793" cy="13324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29613" y="569427"/>
            <a:ext cx="20057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입력한 은행 이름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82311" y="962755"/>
            <a:ext cx="1322274" cy="3073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6389891" cy="713923"/>
            <a:chOff x="2214586" y="752980"/>
            <a:chExt cx="6389891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63898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은행별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내역  보기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4790" y="3678990"/>
            <a:ext cx="5134702" cy="1775078"/>
            <a:chOff x="6139223" y="2522268"/>
            <a:chExt cx="5621207" cy="1775078"/>
          </a:xfrm>
        </p:grpSpPr>
        <p:sp>
          <p:nvSpPr>
            <p:cNvPr id="26" name="타원 25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39223" y="2727686"/>
              <a:ext cx="56212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은</a:t>
              </a:r>
              <a:r>
                <a:rPr lang="ko-KR" altLang="en-US" sz="1600" dirty="0" err="1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행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별로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보기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Case1.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은행명이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없는 경우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   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→ 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존재하지 않음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반환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Case2.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해당하는 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은행명이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있는 경우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5" y="1436653"/>
            <a:ext cx="8068163" cy="31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201740" y="3398725"/>
            <a:ext cx="587141" cy="11246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2434" y="2639513"/>
            <a:ext cx="1322274" cy="8949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99780" y="5651362"/>
            <a:ext cx="840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은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행 이름에 따라 입금내역을 볼 수 있게 구현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6908" y="1807909"/>
            <a:ext cx="13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r>
              <a:rPr lang="ko-KR" altLang="en-US" sz="2000" b="1" dirty="0" err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</a:t>
            </a:r>
            <a:endParaRPr lang="ko-KR" altLang="en-US" sz="2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4" y="133009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169457" cy="713923"/>
            <a:chOff x="2214586" y="752980"/>
            <a:chExt cx="3169457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1694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추가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43830" y="3513531"/>
            <a:ext cx="7526211" cy="2821519"/>
            <a:chOff x="6139222" y="2522268"/>
            <a:chExt cx="5881093" cy="2821519"/>
          </a:xfrm>
        </p:grpSpPr>
        <p:sp>
          <p:nvSpPr>
            <p:cNvPr id="26" name="타원 25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39222" y="2727686"/>
              <a:ext cx="5881093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현재 보험 상태 값 나타내기</a:t>
              </a:r>
              <a:endParaRPr lang="en-US" altLang="ko-KR" sz="1600" b="1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현재 월도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(2020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년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11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월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 –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입금 월도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(YYYY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년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MM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월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의 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월도 차이를 구한다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: </a:t>
              </a:r>
              <a:r>
                <a:rPr lang="en-US" altLang="ko-KR" sz="20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Date , </a:t>
              </a:r>
              <a:r>
                <a:rPr lang="en-US" altLang="ko-KR" sz="20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SimpleDateFormat</a:t>
              </a:r>
              <a:r>
                <a:rPr lang="en-US" altLang="ko-KR" sz="20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클래스 활용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차이가 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개월 이상이면 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실효</a:t>
              </a:r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</a:p>
            <a:p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차이가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개월이면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연체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 </a:t>
              </a:r>
            </a:p>
            <a:p>
              <a:pPr marL="342900" indent="-342900">
                <a:buAutoNum type="arabicPeriod" startAt="3"/>
              </a:pP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나머지는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정상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3465" y="1797115"/>
            <a:ext cx="13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 구현</a:t>
            </a:r>
            <a:endParaRPr lang="ko-KR" altLang="en-US" sz="2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96" y="744430"/>
            <a:ext cx="7972425" cy="349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3701196" y="1323667"/>
            <a:ext cx="1011481" cy="270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로 구부러진 화살표 19"/>
          <p:cNvSpPr/>
          <p:nvPr/>
        </p:nvSpPr>
        <p:spPr>
          <a:xfrm>
            <a:off x="4206936" y="292428"/>
            <a:ext cx="6880164" cy="1025910"/>
          </a:xfrm>
          <a:prstGeom prst="curvedDownArrow">
            <a:avLst/>
          </a:prstGeom>
          <a:pattFill prst="wdUpDiag">
            <a:fgClr>
              <a:schemeClr val="tx2"/>
            </a:fgClr>
            <a:bgClr>
              <a:schemeClr val="accent1">
                <a:lumMod val="20000"/>
                <a:lumOff val="80000"/>
              </a:schemeClr>
            </a:bgClr>
          </a:patt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9254" y="430927"/>
            <a:ext cx="2365129" cy="646331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월과 비교하여 </a:t>
            </a:r>
            <a:endParaRPr lang="en-US" altLang="ko-KR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 값을 보여줌</a:t>
            </a:r>
            <a:endParaRPr lang="ko-KR" altLang="en-US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93881" y="1341048"/>
            <a:ext cx="1011481" cy="270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4" y="133009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169457" cy="713923"/>
            <a:chOff x="2214586" y="752980"/>
            <a:chExt cx="3169457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1694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추가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983465" y="1797115"/>
            <a:ext cx="13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 구현</a:t>
            </a:r>
            <a:endParaRPr lang="ko-KR" altLang="en-US" sz="2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3830" y="3513531"/>
            <a:ext cx="7526211" cy="2575298"/>
            <a:chOff x="6139222" y="2522268"/>
            <a:chExt cx="5881093" cy="2575298"/>
          </a:xfrm>
        </p:grpSpPr>
        <p:sp>
          <p:nvSpPr>
            <p:cNvPr id="33" name="타원 32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39222" y="2727686"/>
              <a:ext cx="5881093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메뉴를 출력하는   </a:t>
              </a:r>
              <a:r>
                <a:rPr lang="en-US" altLang="ko-KR" sz="2400" b="1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menuPrint</a:t>
              </a:r>
              <a:r>
                <a:rPr lang="en-US" altLang="ko-KR" sz="24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() 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메소드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만들기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 목적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 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콘솔창에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메뉴를 순차적으로 출력하기 위해서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   </a:t>
              </a:r>
              <a:r>
                <a:rPr lang="en-US" altLang="ko-KR" sz="20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Menu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텍스트 파일을 </a:t>
              </a:r>
              <a:r>
                <a:rPr lang="en-US" altLang="ko-KR" sz="2000" b="1" dirty="0" err="1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BufferedReader</a:t>
              </a:r>
              <a:r>
                <a:rPr lang="ko-KR" altLang="en-US" sz="20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클래스를 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활용하여 읽어온다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6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     </a:t>
              </a:r>
              <a:r>
                <a:rPr lang="en-US" altLang="ko-KR" sz="2000" b="1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BufferedReader</a:t>
              </a:r>
              <a:r>
                <a:rPr lang="ko-KR" altLang="en-US" sz="1600" b="1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클래스의 객체를 활용하여 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 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한 줄씩 화면에 출력한다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pPr marL="342900" indent="-342900">
                <a:buAutoNum type="arabicPeriod" startAt="3"/>
              </a:pPr>
              <a:r>
                <a:rPr lang="en-US" altLang="ko-KR" sz="20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Main() </a:t>
              </a:r>
              <a:r>
                <a:rPr lang="ko-KR" altLang="en-US" sz="1600" dirty="0" err="1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메소드에서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b="1" dirty="0" err="1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menuPrint</a:t>
              </a:r>
              <a:r>
                <a:rPr lang="en-US" altLang="ko-KR" sz="2000" b="1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() </a:t>
              </a:r>
              <a:r>
                <a:rPr lang="ko-KR" altLang="en-US" sz="1600" dirty="0" err="1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메소드</a:t>
              </a:r>
              <a:r>
                <a:rPr lang="ko-KR" altLang="en-US" sz="1600" dirty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반복하여 호출한다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61" y="421576"/>
            <a:ext cx="6600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188968" y="2404141"/>
            <a:ext cx="1387489" cy="3100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115536" y="2716068"/>
            <a:ext cx="1482137" cy="1002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36" y="3791875"/>
            <a:ext cx="47825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728856" y="4863837"/>
            <a:ext cx="4169229" cy="3100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728856" y="5519057"/>
            <a:ext cx="2873829" cy="7075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760002" cy="713923"/>
            <a:chOff x="2214586" y="752980"/>
            <a:chExt cx="76000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3200" b="1" dirty="0">
                <a:solidFill>
                  <a:srgbClr val="1F4E7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03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07244" y="1834285"/>
            <a:ext cx="131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은별</a:t>
            </a:r>
            <a:endParaRPr lang="ko-KR" altLang="en-US" sz="16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56415" y="1145545"/>
            <a:ext cx="914177" cy="928123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55809" y="1382589"/>
            <a:ext cx="1133476" cy="11507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71503" y="1337193"/>
            <a:ext cx="1133476" cy="1150767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08561" y="16377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15766" y="1291223"/>
            <a:ext cx="282528" cy="295492"/>
            <a:chOff x="4367662" y="2264213"/>
            <a:chExt cx="551579" cy="568221"/>
          </a:xfrm>
        </p:grpSpPr>
        <p:sp>
          <p:nvSpPr>
            <p:cNvPr id="24" name="타원 23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18265" y="2159242"/>
            <a:ext cx="87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미니 프로젝트를 진행하면서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컬렉션 부분에서 부족하다는 것을 알게 되었고 </a:t>
            </a:r>
            <a:endParaRPr lang="en-US" altLang="ko-KR" b="1" dirty="0" smtClean="0"/>
          </a:p>
          <a:p>
            <a:r>
              <a:rPr lang="ko-KR" altLang="en-US" b="1" dirty="0" smtClean="0"/>
              <a:t>컬렉션 자료구조에 대해 중점적으로 공부를 더 해야겠다는 생각이 들었습니다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8266" y="3106299"/>
            <a:ext cx="879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사실상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실시간으로 입금내역 데이터가 쌓일 수 있게 구현을 해보고 싶었으나 </a:t>
            </a:r>
            <a:endParaRPr lang="en-US" altLang="ko-KR" b="1" dirty="0" smtClean="0"/>
          </a:p>
          <a:p>
            <a:r>
              <a:rPr lang="ko-KR" altLang="en-US" b="1" dirty="0" smtClean="0"/>
              <a:t>그러지 못하여 아쉬움이 많이 남습니다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이후에 데이터 베이스 공부를 추가적으로 하여 이번 미니 프로젝트를 </a:t>
            </a:r>
            <a:endParaRPr lang="en-US" altLang="ko-KR" b="1" dirty="0" smtClean="0"/>
          </a:p>
          <a:p>
            <a:r>
              <a:rPr lang="ko-KR" altLang="en-US" b="1" dirty="0" smtClean="0"/>
              <a:t>꼭 완성시킬 것 입니다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3" b="89823" l="9821" r="97545">
                        <a14:foregroundMark x1="64509" y1="33850" x2="64509" y2="33850"/>
                        <a14:foregroundMark x1="66741" y1="19690" x2="66741" y2="19690"/>
                        <a14:foregroundMark x1="77679" y1="19690" x2="77679" y2="19690"/>
                        <a14:foregroundMark x1="81027" y1="30531" x2="81027" y2="30531"/>
                        <a14:foregroundMark x1="27009" y1="61062" x2="27009" y2="61062"/>
                        <a14:foregroundMark x1="52455" y1="79646" x2="52455" y2="79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0" y="892753"/>
            <a:ext cx="1008706" cy="1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56563" y="2711274"/>
            <a:ext cx="3167315" cy="1435453"/>
            <a:chOff x="4056563" y="2727817"/>
            <a:chExt cx="3167315" cy="1435453"/>
          </a:xfrm>
        </p:grpSpPr>
        <p:sp>
          <p:nvSpPr>
            <p:cNvPr id="5" name="TextBox 4"/>
            <p:cNvSpPr txBox="1"/>
            <p:nvPr/>
          </p:nvSpPr>
          <p:spPr>
            <a:xfrm>
              <a:off x="4056563" y="2727817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8132" y="3886271"/>
              <a:ext cx="2255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2020. 11. 01 </a:t>
              </a:r>
              <a:r>
                <a:rPr lang="en-US" altLang="ko-KR" sz="1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 MADE </a:t>
              </a:r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  </a:t>
              </a:r>
              <a:r>
                <a:rPr lang="ko-KR" altLang="en-US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박현지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7485" y="2679563"/>
            <a:ext cx="6704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보험료 </a:t>
            </a:r>
            <a:r>
              <a:rPr lang="ko-KR" altLang="en-US" sz="4000" dirty="0" err="1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4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4000" dirty="0" err="1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금내역</a:t>
            </a:r>
            <a:endParaRPr lang="ko-KR" altLang="en-US" sz="4000" dirty="0">
              <a:solidFill>
                <a:srgbClr val="1F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88067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024603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430994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86298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08343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730388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801992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24037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46082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14586" y="2829837"/>
            <a:ext cx="957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PART 01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36631" y="2829837"/>
            <a:ext cx="957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PART 02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58676" y="2829837"/>
            <a:ext cx="957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PART 03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8059" y="3198960"/>
            <a:ext cx="18838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</a:t>
            </a:r>
            <a:r>
              <a:rPr lang="en-US" altLang="ko-KR" sz="3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ko-KR" altLang="en-US" sz="3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0091" y="31491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코드리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61007" y="31491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</a:t>
            </a: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2614564" y="385047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>
            <a:off x="6003951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9436882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1596067" y="2491778"/>
            <a:ext cx="444303" cy="457708"/>
            <a:chOff x="4367662" y="2264213"/>
            <a:chExt cx="551579" cy="568221"/>
          </a:xfrm>
        </p:grpSpPr>
        <p:sp>
          <p:nvSpPr>
            <p:cNvPr id="53" name="타원 52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86651" y="2491778"/>
            <a:ext cx="444303" cy="457708"/>
            <a:chOff x="4367662" y="2264213"/>
            <a:chExt cx="551579" cy="568221"/>
          </a:xfrm>
        </p:grpSpPr>
        <p:sp>
          <p:nvSpPr>
            <p:cNvPr id="57" name="타원 56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290344" y="2491778"/>
            <a:ext cx="444303" cy="457708"/>
            <a:chOff x="4367662" y="2264213"/>
            <a:chExt cx="551579" cy="568221"/>
          </a:xfrm>
        </p:grpSpPr>
        <p:sp>
          <p:nvSpPr>
            <p:cNvPr id="61" name="타원 60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1988045" cy="713923"/>
            <a:chOff x="2214586" y="752980"/>
            <a:chExt cx="1988045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198804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주제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목적</a:t>
              </a:r>
              <a:endParaRPr lang="ko-KR" altLang="en-US" sz="32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3237797" y="1937227"/>
            <a:ext cx="1680507" cy="168050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73732" y="2178590"/>
            <a:ext cx="2006111" cy="2006111"/>
            <a:chOff x="4689676" y="2223558"/>
            <a:chExt cx="2490484" cy="2490484"/>
          </a:xfrm>
        </p:grpSpPr>
        <p:sp>
          <p:nvSpPr>
            <p:cNvPr id="8" name="타원 7"/>
            <p:cNvSpPr/>
            <p:nvPr/>
          </p:nvSpPr>
          <p:spPr>
            <a:xfrm>
              <a:off x="4768769" y="2302651"/>
              <a:ext cx="2411391" cy="2411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689676" y="2223558"/>
              <a:ext cx="2411391" cy="2411391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86376" y="2213986"/>
            <a:ext cx="444303" cy="457708"/>
            <a:chOff x="4367662" y="2264213"/>
            <a:chExt cx="551579" cy="568221"/>
          </a:xfrm>
        </p:grpSpPr>
        <p:sp>
          <p:nvSpPr>
            <p:cNvPr id="22" name="타원 21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0800000">
            <a:off x="4191060" y="3882799"/>
            <a:ext cx="444303" cy="457708"/>
            <a:chOff x="4367662" y="2264213"/>
            <a:chExt cx="551579" cy="568221"/>
          </a:xfrm>
        </p:grpSpPr>
        <p:sp>
          <p:nvSpPr>
            <p:cNvPr id="27" name="타원 26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현 31"/>
          <p:cNvSpPr/>
          <p:nvPr/>
        </p:nvSpPr>
        <p:spPr>
          <a:xfrm rot="17100000">
            <a:off x="2464270" y="2178589"/>
            <a:ext cx="1943296" cy="1943296"/>
          </a:xfrm>
          <a:prstGeom prst="chord">
            <a:avLst>
              <a:gd name="adj1" fmla="val 916028"/>
              <a:gd name="adj2" fmla="val 11923418"/>
            </a:avLst>
          </a:prstGeom>
          <a:solidFill>
            <a:srgbClr val="1C4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758073" y="2956449"/>
            <a:ext cx="139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7273696" y="1937227"/>
            <a:ext cx="2731928" cy="2403280"/>
            <a:chOff x="6943887" y="1937227"/>
            <a:chExt cx="2731928" cy="2403280"/>
          </a:xfrm>
        </p:grpSpPr>
        <p:grpSp>
          <p:nvGrpSpPr>
            <p:cNvPr id="51" name="그룹 50"/>
            <p:cNvGrpSpPr/>
            <p:nvPr/>
          </p:nvGrpSpPr>
          <p:grpSpPr>
            <a:xfrm>
              <a:off x="6943887" y="1937227"/>
              <a:ext cx="2731928" cy="2403280"/>
              <a:chOff x="4367662" y="1920631"/>
              <a:chExt cx="3391549" cy="2983549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5672948" y="1920631"/>
                <a:ext cx="2086263" cy="2086263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4724400" y="2220271"/>
                <a:ext cx="2490484" cy="2490484"/>
                <a:chOff x="4689676" y="2223558"/>
                <a:chExt cx="2490484" cy="2490484"/>
              </a:xfrm>
            </p:grpSpPr>
            <p:sp>
              <p:nvSpPr>
                <p:cNvPr id="64" name="타원 63"/>
                <p:cNvSpPr/>
                <p:nvPr/>
              </p:nvSpPr>
              <p:spPr>
                <a:xfrm>
                  <a:off x="4768769" y="2302651"/>
                  <a:ext cx="2411391" cy="24113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4689676" y="2223558"/>
                  <a:ext cx="2411392" cy="2411391"/>
                </a:xfrm>
                <a:prstGeom prst="ellipse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4367662" y="2264213"/>
                <a:ext cx="551579" cy="568221"/>
                <a:chOff x="4367662" y="2264213"/>
                <a:chExt cx="551579" cy="568221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367662" y="2475696"/>
                  <a:ext cx="356738" cy="356738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4764021" y="2334827"/>
                  <a:ext cx="155220" cy="155220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4546031" y="2264213"/>
                  <a:ext cx="70301" cy="70301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 rot="10800000">
                <a:off x="6856375" y="4335959"/>
                <a:ext cx="551579" cy="568221"/>
                <a:chOff x="4367662" y="2264213"/>
                <a:chExt cx="551579" cy="568221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4367662" y="2475696"/>
                  <a:ext cx="356738" cy="356738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4764021" y="2334827"/>
                  <a:ext cx="155220" cy="155220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4546031" y="2264213"/>
                  <a:ext cx="70301" cy="70301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현 51"/>
            <p:cNvSpPr/>
            <p:nvPr/>
          </p:nvSpPr>
          <p:spPr>
            <a:xfrm rot="17100000">
              <a:off x="7221781" y="2178589"/>
              <a:ext cx="1943296" cy="1943296"/>
            </a:xfrm>
            <a:prstGeom prst="chord">
              <a:avLst>
                <a:gd name="adj1" fmla="val 916028"/>
                <a:gd name="adj2" fmla="val 11923418"/>
              </a:avLst>
            </a:prstGeom>
            <a:solidFill>
              <a:srgbClr val="1C4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42938" y="2971516"/>
              <a:ext cx="1427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</a:t>
              </a:r>
              <a:r>
                <a:rPr lang="ko-KR" altLang="en-US" sz="28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적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886936" y="4598782"/>
            <a:ext cx="382598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보험료를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가상계좌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입금한다는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가정하에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가상계좌 입금내역을 구상하였으며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전처리 과정을 통해 데이터를 가공하고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 순서에 따라 보이는 형식을 달리하여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구현하고자 함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6031701" y="3329626"/>
            <a:ext cx="87838" cy="330241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19308" y="4630240"/>
            <a:ext cx="366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가상계좌</a:t>
            </a:r>
            <a:r>
              <a:rPr lang="en-US" altLang="ko-KR" sz="14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보험료를 납입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내역 구현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302" y="292428"/>
            <a:ext cx="722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PART </a:t>
            </a:r>
            <a:r>
              <a:rPr lang="en-US" altLang="ko-KR" sz="1200" dirty="0" smtClean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  <a:endParaRPr lang="ko-KR" altLang="en-US" sz="1200" dirty="0">
              <a:ln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1062" y="421576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  <a:endParaRPr lang="ko-KR" altLang="en-US" sz="3200" dirty="0">
              <a:solidFill>
                <a:srgbClr val="1F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4" y="1207785"/>
            <a:ext cx="7467600" cy="505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1257300" y="1336431"/>
            <a:ext cx="659423" cy="3956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9988" y="4152678"/>
            <a:ext cx="994997" cy="3956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88924" y="3671609"/>
            <a:ext cx="4002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Impact" panose="020B0806030902050204" pitchFamily="34" charset="0"/>
              </a:rPr>
              <a:t>PremiumManagement</a:t>
            </a:r>
            <a:r>
              <a:rPr lang="en-US" altLang="ko-KR" sz="2000" dirty="0" smtClean="0">
                <a:latin typeface="Impact" panose="020B0806030902050204" pitchFamily="34" charset="0"/>
              </a:rPr>
              <a:t> </a:t>
            </a:r>
            <a:endParaRPr lang="en-US" altLang="ko-KR" dirty="0"/>
          </a:p>
          <a:p>
            <a:r>
              <a:rPr lang="en-US" altLang="ko-KR" dirty="0" smtClean="0">
                <a:latin typeface="조선"/>
                <a:ea typeface="조선일보명조"/>
              </a:rPr>
              <a:t>: Main </a:t>
            </a:r>
            <a:r>
              <a:rPr lang="ko-KR" altLang="en-US" dirty="0" smtClean="0">
                <a:latin typeface="조선"/>
                <a:ea typeface="조선일보명조"/>
              </a:rPr>
              <a:t>클래스를 도와주는 역할</a:t>
            </a:r>
            <a:endParaRPr lang="ko-KR" altLang="en-US" dirty="0">
              <a:latin typeface="조선"/>
              <a:ea typeface="조선일보명조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82014" y="4689967"/>
            <a:ext cx="4002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Premium </a:t>
            </a:r>
            <a:endParaRPr lang="en-US" altLang="ko-KR" dirty="0"/>
          </a:p>
          <a:p>
            <a:r>
              <a:rPr lang="en-US" altLang="ko-KR" dirty="0" smtClean="0">
                <a:latin typeface="조선"/>
                <a:ea typeface="조선일보명조"/>
              </a:rPr>
              <a:t>:Bean </a:t>
            </a:r>
            <a:r>
              <a:rPr lang="ko-KR" altLang="en-US" dirty="0" smtClean="0">
                <a:latin typeface="조선"/>
                <a:ea typeface="조선일보명조"/>
              </a:rPr>
              <a:t>클래스로 데이터 정보를 저장</a:t>
            </a:r>
            <a:endParaRPr lang="ko-KR" altLang="en-US" dirty="0">
              <a:latin typeface="조선"/>
              <a:ea typeface="조선일보명조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8924" y="2619998"/>
            <a:ext cx="4002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Preprocessing </a:t>
            </a:r>
            <a:endParaRPr lang="en-US" altLang="ko-KR" dirty="0"/>
          </a:p>
          <a:p>
            <a:r>
              <a:rPr lang="en-US" altLang="ko-KR" dirty="0" smtClean="0">
                <a:latin typeface="조선"/>
                <a:ea typeface="조선일보명조"/>
              </a:rPr>
              <a:t>: </a:t>
            </a:r>
            <a:r>
              <a:rPr lang="ko-KR" altLang="en-US" dirty="0" smtClean="0">
                <a:latin typeface="조선"/>
                <a:ea typeface="조선일보명조"/>
              </a:rPr>
              <a:t>전처리 데이터 가공하는 클래스</a:t>
            </a:r>
            <a:endParaRPr lang="ko-KR" altLang="en-US" dirty="0">
              <a:latin typeface="조선"/>
              <a:ea typeface="조선일보명조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8924" y="1732085"/>
            <a:ext cx="4002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Main</a:t>
            </a:r>
            <a:endParaRPr lang="en-US" altLang="ko-KR" dirty="0"/>
          </a:p>
          <a:p>
            <a:r>
              <a:rPr lang="en-US" altLang="ko-KR" dirty="0" smtClean="0">
                <a:latin typeface="조선"/>
                <a:ea typeface="조선일보명조"/>
              </a:rPr>
              <a:t>: </a:t>
            </a:r>
            <a:r>
              <a:rPr lang="ko-KR" altLang="en-US" dirty="0" smtClean="0">
                <a:latin typeface="조선"/>
                <a:ea typeface="조선일보명조"/>
              </a:rPr>
              <a:t>메인 클래스</a:t>
            </a:r>
            <a:endParaRPr lang="ko-KR" altLang="en-US" dirty="0">
              <a:latin typeface="조선"/>
              <a:ea typeface="조선일보명조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918055" y="1810183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919968" y="2709929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900479" y="3758259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926878" y="4789890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4"/>
          </p:cNvCxnSpPr>
          <p:nvPr/>
        </p:nvCxnSpPr>
        <p:spPr>
          <a:xfrm flipH="1">
            <a:off x="1577486" y="1732085"/>
            <a:ext cx="9526" cy="240007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33863" y="4263621"/>
            <a:ext cx="1582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6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4" y="173588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 rot="2078161">
            <a:off x="4696526" y="1963578"/>
            <a:ext cx="3337706" cy="2877333"/>
          </a:xfrm>
          <a:prstGeom prst="triangl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760002" cy="713923"/>
            <a:chOff x="2214586" y="752980"/>
            <a:chExt cx="76000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32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9" name="이등변 삼각형 28"/>
          <p:cNvSpPr/>
          <p:nvPr/>
        </p:nvSpPr>
        <p:spPr>
          <a:xfrm rot="21113104">
            <a:off x="4693364" y="2116750"/>
            <a:ext cx="2897872" cy="249816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20788181">
            <a:off x="4647060" y="2123684"/>
            <a:ext cx="2897872" cy="2498165"/>
          </a:xfrm>
          <a:prstGeom prst="triangle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06320" y="1464588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31552" y="5068594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50888" y="4202677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04880" y="129396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</a:t>
            </a:r>
            <a:r>
              <a:rPr lang="ko-KR" altLang="en-US" sz="2400" b="1" dirty="0" err="1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</a:t>
            </a:r>
            <a:endParaRPr lang="ko-KR" altLang="en-US" sz="2400" b="1" dirty="0">
              <a:solidFill>
                <a:srgbClr val="1F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7616" y="463924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숨기</a:t>
            </a:r>
            <a:r>
              <a:rPr lang="ko-KR" altLang="en-US" sz="24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0521" y="5100914"/>
            <a:ext cx="366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 .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 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13694" y="3285717"/>
            <a:ext cx="976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구현목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36336" y="3905638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은행 </a:t>
            </a:r>
            <a:r>
              <a:rPr lang="en-US" altLang="ko-KR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계좌 </a:t>
            </a:r>
            <a:r>
              <a:rPr lang="en-US" altLang="ko-KR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날짜 등</a:t>
            </a:r>
            <a:endParaRPr lang="ko-KR" altLang="en-US" sz="2400" b="1" dirty="0">
              <a:solidFill>
                <a:srgbClr val="1F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0888" y="4491044"/>
            <a:ext cx="369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콘솔에 즉각적으로 각각 해당하는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거래내역 확인 가능 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3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105611" cy="713923"/>
            <a:chOff x="2214586" y="752980"/>
            <a:chExt cx="4105611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1056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멀티스레드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253405" y="3311800"/>
              <a:ext cx="1905343" cy="54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멀티 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스레드</a:t>
              </a:r>
              <a:endParaRPr lang="ko-KR" altLang="en-US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8587" y="3251180"/>
            <a:ext cx="4764818" cy="1282636"/>
            <a:chOff x="6139224" y="2522268"/>
            <a:chExt cx="4764818" cy="1282636"/>
          </a:xfrm>
        </p:grpSpPr>
        <p:sp>
          <p:nvSpPr>
            <p:cNvPr id="30" name="타원 29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39224" y="2727686"/>
              <a:ext cx="4764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메인 클래스를 실행 시킬 때 </a:t>
              </a:r>
              <a:r>
                <a: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전처리 가공도 함께 실행</a:t>
              </a:r>
              <a:endPara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조건 </a:t>
              </a:r>
              <a:r>
                <a: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초 간격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8" y="2172839"/>
            <a:ext cx="7777895" cy="427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5224038" y="2676002"/>
            <a:ext cx="1352608" cy="3956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68" y="704054"/>
            <a:ext cx="7058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6732546" y="696538"/>
            <a:ext cx="769386" cy="40067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653303" y="2953349"/>
            <a:ext cx="77479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543105" y="1644990"/>
            <a:ext cx="200474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3" y="12446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50" y="653120"/>
            <a:ext cx="6877050" cy="534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998484" cy="713923"/>
            <a:chOff x="2214586" y="752980"/>
            <a:chExt cx="4998484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998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개인정보 숨기기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310000" y="3255466"/>
              <a:ext cx="1905343" cy="63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개인정보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8587" y="3251180"/>
            <a:ext cx="4764818" cy="1282636"/>
            <a:chOff x="6139224" y="2522268"/>
            <a:chExt cx="4764818" cy="1282636"/>
          </a:xfrm>
        </p:grpSpPr>
        <p:sp>
          <p:nvSpPr>
            <p:cNvPr id="30" name="타원 29"/>
            <p:cNvSpPr/>
            <p:nvPr/>
          </p:nvSpPr>
          <p:spPr>
            <a:xfrm>
              <a:off x="6210849" y="25222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39224" y="2727686"/>
              <a:ext cx="4764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이름 글자 수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 1 . 2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글자인 경우 </a:t>
              </a:r>
              <a:endParaRPr lang="en-US" altLang="ko-KR" sz="1600" dirty="0" smtClean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Case2  . 3</a:t>
              </a:r>
              <a:r>
                <a:rPr lang="ko-KR" altLang="en-US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글자 이상인 경우</a:t>
              </a:r>
              <a:r>
                <a:rPr lang="en-US" altLang="ko-KR" sz="1600" dirty="0" smtClean="0">
                  <a:ln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854277" y="1215587"/>
            <a:ext cx="209942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29117" y="541735"/>
            <a:ext cx="3193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substring() 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문자열나누기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4239" y="1877171"/>
            <a:ext cx="31185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concat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 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문자열 합치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608749" y="3861653"/>
            <a:ext cx="5170620" cy="12378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224039" y="653120"/>
            <a:ext cx="1145146" cy="3122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00" y="1097682"/>
            <a:ext cx="2757905" cy="176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2479520" y="1520792"/>
            <a:ext cx="282931" cy="2354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6" idx="7"/>
          </p:cNvCxnSpPr>
          <p:nvPr/>
        </p:nvCxnSpPr>
        <p:spPr>
          <a:xfrm flipV="1">
            <a:off x="2721017" y="875900"/>
            <a:ext cx="2216743" cy="67937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608749" y="2309676"/>
            <a:ext cx="209942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61272" y="2545353"/>
            <a:ext cx="228868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8166" y="3810539"/>
            <a:ext cx="1449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7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10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6075702" cy="713923"/>
            <a:chOff x="2214586" y="752980"/>
            <a:chExt cx="607570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60757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개인정보 숨기기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131" y="1214907"/>
            <a:ext cx="2168187" cy="1739113"/>
            <a:chOff x="1306580" y="2322434"/>
            <a:chExt cx="3151086" cy="2777979"/>
          </a:xfrm>
        </p:grpSpPr>
        <p:sp>
          <p:nvSpPr>
            <p:cNvPr id="19" name="직사각형 18"/>
            <p:cNvSpPr/>
            <p:nvPr/>
          </p:nvSpPr>
          <p:spPr>
            <a:xfrm rot="1342439">
              <a:off x="1705851" y="2357963"/>
              <a:ext cx="2531001" cy="2530998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995535">
              <a:off x="3859831" y="2322434"/>
              <a:ext cx="597836" cy="597835"/>
            </a:xfrm>
            <a:prstGeom prst="rect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8262195">
              <a:off x="4112858" y="4811899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8262195">
              <a:off x="1306580" y="3713506"/>
              <a:ext cx="288515" cy="288514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21073005">
              <a:off x="2225941" y="2570148"/>
              <a:ext cx="1938076" cy="1945389"/>
              <a:chOff x="2295390" y="2581722"/>
              <a:chExt cx="1938076" cy="194538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295390" y="2581722"/>
                <a:ext cx="1938076" cy="1945389"/>
                <a:chOff x="2781780" y="2348192"/>
                <a:chExt cx="2523282" cy="2532804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2862803" y="2438737"/>
                  <a:ext cx="2442259" cy="244225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781780" y="2348192"/>
                  <a:ext cx="2442259" cy="2442259"/>
                </a:xfrm>
                <a:prstGeom prst="rect">
                  <a:avLst/>
                </a:prstGeom>
                <a:solidFill>
                  <a:srgbClr val="1C4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각 삼각형 7"/>
              <p:cNvSpPr/>
              <p:nvPr/>
            </p:nvSpPr>
            <p:spPr>
              <a:xfrm>
                <a:off x="2295390" y="2581722"/>
                <a:ext cx="1875844" cy="1875844"/>
              </a:xfrm>
              <a:prstGeom prst="rt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43" y="1006351"/>
            <a:ext cx="9112250" cy="413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922856" y="1597933"/>
            <a:ext cx="587141" cy="35455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56242" y="5403288"/>
            <a:ext cx="840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성명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변수에 들어오는 문자열의 길이가 임의로 지정되어도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반드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첫 글자와 마지막 글자를 제외하고 </a:t>
            </a:r>
            <a:r>
              <a:rPr lang="en-US" altLang="ko-KR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처리 </a:t>
            </a:r>
            <a:r>
              <a:rPr lang="en-US" altLang="ko-KR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5560" y="1799018"/>
            <a:ext cx="13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</a:t>
            </a:r>
            <a:r>
              <a:rPr lang="ko-KR" altLang="en-US" sz="16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33009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588115" cy="713923"/>
            <a:chOff x="2214586" y="752980"/>
            <a:chExt cx="4588115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5881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코드리뷰</a:t>
              </a:r>
              <a:r>
                <a:rPr lang="en-US" altLang="ko-KR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날짜별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3200" b="1" dirty="0" err="1" smtClean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그룹핑</a:t>
              </a:r>
              <a:endParaRPr lang="ko-KR" altLang="en-US" sz="3200" b="1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1826" y="752980"/>
              <a:ext cx="7227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" y="1142956"/>
            <a:ext cx="5670369" cy="485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493399" y="3398724"/>
            <a:ext cx="1730640" cy="2227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77203" y="2003678"/>
            <a:ext cx="1730640" cy="2227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로 구부러진 화살표 33"/>
          <p:cNvSpPr/>
          <p:nvPr/>
        </p:nvSpPr>
        <p:spPr>
          <a:xfrm flipH="1">
            <a:off x="1879663" y="1828800"/>
            <a:ext cx="595080" cy="1748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3" y="826974"/>
            <a:ext cx="55802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직선 화살표 연결선 35"/>
          <p:cNvCxnSpPr/>
          <p:nvPr/>
        </p:nvCxnSpPr>
        <p:spPr>
          <a:xfrm flipV="1">
            <a:off x="4958862" y="1204546"/>
            <a:ext cx="1461189" cy="219417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267890" y="4465418"/>
            <a:ext cx="76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6886936" y="2108278"/>
            <a:ext cx="666959" cy="21941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535886" y="981768"/>
            <a:ext cx="947057" cy="222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58240" y="580709"/>
            <a:ext cx="1620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입력한 날짜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18745" y="1027245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Impact" panose="020B0806030902050204" pitchFamily="34" charset="0"/>
              </a:rPr>
              <a:t>1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353904" y="705958"/>
            <a:ext cx="307731" cy="3003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mpact" panose="020B0806030902050204" pitchFamily="34" charset="0"/>
              </a:rPr>
              <a:t>2</a:t>
            </a:r>
            <a:endParaRPr lang="ko-KR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547</Words>
  <Application>Microsoft Office PowerPoint</Application>
  <PresentationFormat>사용자 지정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굴림</vt:lpstr>
      <vt:lpstr>Arial</vt:lpstr>
      <vt:lpstr>HY견고딕</vt:lpstr>
      <vt:lpstr>조선</vt:lpstr>
      <vt:lpstr>나눔고딕</vt:lpstr>
      <vt:lpstr>조선일보명조</vt:lpstr>
      <vt:lpstr>Impact</vt:lpstr>
      <vt:lpstr>맑은 고딕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Park</cp:lastModifiedBy>
  <cp:revision>403</cp:revision>
  <dcterms:created xsi:type="dcterms:W3CDTF">2017-05-16T08:04:19Z</dcterms:created>
  <dcterms:modified xsi:type="dcterms:W3CDTF">2020-11-03T01:01:57Z</dcterms:modified>
  <cp:contentStatus/>
</cp:coreProperties>
</file>