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38" r:id="rId2"/>
    <p:sldId id="653" r:id="rId3"/>
    <p:sldId id="650" r:id="rId4"/>
    <p:sldId id="657" r:id="rId5"/>
    <p:sldId id="651" r:id="rId6"/>
    <p:sldId id="656" r:id="rId7"/>
    <p:sldId id="652" r:id="rId8"/>
    <p:sldId id="655" r:id="rId9"/>
    <p:sldId id="658" r:id="rId10"/>
  </p:sldIdLst>
  <p:sldSz cx="9906000" cy="6858000" type="A4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  <a:srgbClr val="DDE1EB"/>
    <a:srgbClr val="CC99FF"/>
    <a:srgbClr val="CCCCFF"/>
    <a:srgbClr val="CC66FF"/>
    <a:srgbClr val="CCFFFF"/>
    <a:srgbClr val="000099"/>
    <a:srgbClr val="BBC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1884" y="108"/>
      </p:cViewPr>
      <p:guideLst>
        <p:guide orient="horz" pos="81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61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AEDA48E-6F6D-48D1-8173-64F01B938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32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1525"/>
            <a:ext cx="5207509" cy="460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81A385A8-FB28-4222-9A17-E547CCE35C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983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0075" y="211138"/>
            <a:ext cx="2212975" cy="58451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6388" y="211138"/>
            <a:ext cx="6491287" cy="58451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  <a:lvl2pPr>
              <a:defRPr>
                <a:latin typeface="휴먼모음T" pitchFamily="18" charset="-127"/>
                <a:ea typeface="휴먼모음T" pitchFamily="18" charset="-127"/>
              </a:defRPr>
            </a:lvl2pPr>
            <a:lvl3pPr>
              <a:defRPr>
                <a:latin typeface="휴먼모음T" pitchFamily="18" charset="-127"/>
                <a:ea typeface="휴먼모음T" pitchFamily="18" charset="-127"/>
              </a:defRPr>
            </a:lvl3pPr>
            <a:lvl4pPr>
              <a:defRPr>
                <a:latin typeface="휴먼모음T" pitchFamily="18" charset="-127"/>
                <a:ea typeface="휴먼모음T" pitchFamily="18" charset="-127"/>
              </a:defRPr>
            </a:lvl4pPr>
            <a:lvl5pPr>
              <a:defRPr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 userDrawn="1"/>
        </p:nvSpPr>
        <p:spPr bwMode="auto">
          <a:xfrm>
            <a:off x="0" y="6503988"/>
            <a:ext cx="9906000" cy="244475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9906000" cy="914400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11138"/>
            <a:ext cx="7331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90600"/>
            <a:ext cx="84201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983663" y="6484938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페이지</a:t>
            </a:r>
            <a:fld id="{990C8AF0-E587-4C74-842F-A5409B5C163A}" type="slidenum">
              <a:rPr lang="ko-KR" altLang="en-US" sz="1200">
                <a:latin typeface="휴먼모음T" pitchFamily="18" charset="-127"/>
                <a:ea typeface="휴먼모음T" pitchFamily="18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ko-KR" altLang="en-US" sz="12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 flipH="1" flipV="1">
            <a:off x="0" y="700088"/>
            <a:ext cx="9906000" cy="714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>
            <a:off x="0" y="6861175"/>
            <a:ext cx="9896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63" name="Rectangle 39"/>
          <p:cNvSpPr>
            <a:spLocks noChangeArrowheads="1"/>
          </p:cNvSpPr>
          <p:nvPr userDrawn="1"/>
        </p:nvSpPr>
        <p:spPr bwMode="auto">
          <a:xfrm>
            <a:off x="42863" y="803275"/>
            <a:ext cx="9817100" cy="563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2895600" cy="6858000"/>
            <a:chOff x="0" y="0"/>
            <a:chExt cx="1824" cy="4320"/>
          </a:xfrm>
        </p:grpSpPr>
        <p:sp>
          <p:nvSpPr>
            <p:cNvPr id="410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026" cy="4320"/>
            </a:xfrm>
            <a:prstGeom prst="rect">
              <a:avLst/>
            </a:prstGeom>
            <a:solidFill>
              <a:srgbClr val="6F98B7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4103" name="Rectangle 4"/>
            <p:cNvSpPr>
              <a:spLocks noChangeArrowheads="1"/>
            </p:cNvSpPr>
            <p:nvPr/>
          </p:nvSpPr>
          <p:spPr bwMode="auto">
            <a:xfrm>
              <a:off x="1026" y="0"/>
              <a:ext cx="497" cy="4320"/>
            </a:xfrm>
            <a:prstGeom prst="rect">
              <a:avLst/>
            </a:prstGeom>
            <a:solidFill>
              <a:srgbClr val="B2C8D8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4104" name="Rectangle 5"/>
            <p:cNvSpPr>
              <a:spLocks noChangeArrowheads="1"/>
            </p:cNvSpPr>
            <p:nvPr/>
          </p:nvSpPr>
          <p:spPr bwMode="auto">
            <a:xfrm>
              <a:off x="1523" y="0"/>
              <a:ext cx="301" cy="4320"/>
            </a:xfrm>
            <a:prstGeom prst="rect">
              <a:avLst/>
            </a:prstGeom>
            <a:solidFill>
              <a:srgbClr val="E8EFF4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>
                <a:latin typeface="휴먼모음T" pitchFamily="18" charset="-127"/>
                <a:ea typeface="휴먼모음T" pitchFamily="18" charset="-127"/>
              </a:endParaRPr>
            </a:p>
          </p:txBody>
        </p:sp>
        <p:pic>
          <p:nvPicPr>
            <p:cNvPr id="4105" name="Picture 6" descr="C:\Program Files\Common Files\Microsoft Shared\Clipart\cagcat50\MP00640_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" y="2036"/>
              <a:ext cx="1603" cy="1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202055" y="893763"/>
            <a:ext cx="75565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자바 미니 프로젝트</a:t>
            </a:r>
            <a:endParaRPr kumimoji="1" lang="en-US" altLang="ko-KR" sz="4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390775" y="2312988"/>
            <a:ext cx="59785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120000"/>
              </a:lnSpc>
            </a:pPr>
            <a:r>
              <a:rPr lang="en-US" altLang="ko-KR" sz="2800" smtClean="0">
                <a:latin typeface="휴먼모음T" pitchFamily="18" charset="-127"/>
                <a:ea typeface="휴먼모음T" pitchFamily="18" charset="-127"/>
              </a:rPr>
              <a:t>Oop </a:t>
            </a:r>
            <a:r>
              <a:rPr lang="ko-KR" altLang="en-US" sz="2800" smtClean="0">
                <a:latin typeface="휴먼모음T" pitchFamily="18" charset="-127"/>
                <a:ea typeface="휴먼모음T" pitchFamily="18" charset="-127"/>
              </a:rPr>
              <a:t>프로젝트</a:t>
            </a:r>
            <a:endParaRPr lang="ko-KR" altLang="en-US" sz="280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smtClean="0">
                <a:latin typeface="휴먼모음T" pitchFamily="18" charset="-127"/>
                <a:ea typeface="휴먼모음T" pitchFamily="18" charset="-127"/>
              </a:rPr>
              <a:t>프로젝트 개요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960263"/>
          </a:xfrm>
        </p:spPr>
        <p:txBody>
          <a:bodyPr wrap="square">
            <a:spAutoFit/>
          </a:bodyPr>
          <a:lstStyle/>
          <a:p>
            <a:r>
              <a:rPr lang="ko-KR" altLang="en-US" sz="1800" smtClean="0"/>
              <a:t>프로젝트 이름 </a:t>
            </a:r>
            <a:r>
              <a:rPr lang="en-US" altLang="ko-KR" sz="1800" smtClean="0"/>
              <a:t>: Welfare Mini Project</a:t>
            </a:r>
          </a:p>
          <a:p>
            <a:r>
              <a:rPr lang="ko-KR" altLang="en-US" sz="1800" smtClean="0">
                <a:latin typeface="휴먼모음T" pitchFamily="18" charset="-127"/>
                <a:ea typeface="휴먼모음T" pitchFamily="18" charset="-127"/>
              </a:rPr>
              <a:t>자바</a:t>
            </a:r>
            <a:r>
              <a:rPr lang="en-US" altLang="ko-KR" sz="180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smtClean="0">
                <a:latin typeface="휴먼모음T" pitchFamily="18" charset="-127"/>
                <a:ea typeface="휴먼모음T" pitchFamily="18" charset="-127"/>
              </a:rPr>
              <a:t>프로젝트 </a:t>
            </a:r>
            <a:r>
              <a:rPr lang="en-US" altLang="ko-KR" sz="1800"/>
              <a:t>: </a:t>
            </a:r>
            <a:r>
              <a:rPr lang="en-US" altLang="ko-KR" sz="1800" smtClean="0"/>
              <a:t>WelfarePjt</a:t>
            </a:r>
          </a:p>
          <a:p>
            <a:r>
              <a:rPr lang="ko-KR" altLang="en-US" sz="1400" smtClean="0">
                <a:latin typeface="휴먼모음T" pitchFamily="18" charset="-127"/>
                <a:ea typeface="휴먼모음T" pitchFamily="18" charset="-127"/>
              </a:rPr>
              <a:t>패키지 </a:t>
            </a:r>
            <a:r>
              <a:rPr lang="en-US" altLang="ko-KR" sz="1400" smtClean="0">
                <a:latin typeface="휴먼모음T" pitchFamily="18" charset="-127"/>
                <a:ea typeface="휴먼모음T" pitchFamily="18" charset="-127"/>
              </a:rPr>
              <a:t>: welfare</a:t>
            </a:r>
            <a:r>
              <a:rPr lang="ko-KR" altLang="en-US" sz="1400" smtClean="0">
                <a:latin typeface="휴먼모음T" pitchFamily="18" charset="-127"/>
                <a:ea typeface="휴먼모음T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50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smtClean="0">
                <a:latin typeface="휴먼모음T" pitchFamily="18" charset="-127"/>
                <a:ea typeface="휴먼모음T" pitchFamily="18" charset="-127"/>
              </a:rPr>
              <a:t>관련 파일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69332"/>
          </a:xfrm>
        </p:spPr>
        <p:txBody>
          <a:bodyPr wrap="square">
            <a:spAutoFit/>
          </a:bodyPr>
          <a:lstStyle/>
          <a:p>
            <a:r>
              <a:rPr lang="ko-KR" altLang="en-US" sz="1800" smtClean="0"/>
              <a:t>프로젝트에 사용되는 파일은 다음과 같습니다</a:t>
            </a:r>
            <a:r>
              <a:rPr lang="en-US" altLang="ko-KR" sz="1800" smtClean="0"/>
              <a:t>.</a:t>
            </a:r>
            <a:endParaRPr lang="ko-KR" altLang="en-US" sz="1400" smtClean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43351"/>
              </p:ext>
            </p:extLst>
          </p:nvPr>
        </p:nvGraphicFramePr>
        <p:xfrm>
          <a:off x="396262" y="1461617"/>
          <a:ext cx="8859881" cy="3296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2045">
                  <a:extLst>
                    <a:ext uri="{9D8B030D-6E8A-4147-A177-3AD203B41FA5}">
                      <a16:colId xmlns:a16="http://schemas.microsoft.com/office/drawing/2014/main" val="4071788249"/>
                    </a:ext>
                  </a:extLst>
                </a:gridCol>
              </a:tblGrid>
              <a:tr h="4464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파일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비고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 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복지데이터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.csv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데이터를 저장하고 있는 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csv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파일입니다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복지데이터코드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.txt</a:t>
                      </a:r>
                      <a:endParaRPr lang="ko-KR" alt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직업 코드와 직업 이름 정보를 담고 있는 파일입니다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830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복지데이터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Clean.csv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전처리 된 데이터가 저장되어 있는 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csv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파일입니다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547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Welfare.java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복지와 관련된 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Bean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클래스입니다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33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Processing.java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전처리를 수행해주는 클래스입니다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65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Preprocessor.java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메인</a:t>
                      </a:r>
                      <a:r>
                        <a:rPr lang="en-US" altLang="ko-KR" sz="1100" kern="100" baseline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 </a:t>
                      </a:r>
                      <a:r>
                        <a:rPr lang="ko-KR" altLang="en-US" sz="1100" kern="100" baseline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클래스로써</a:t>
                      </a:r>
                      <a:r>
                        <a:rPr lang="en-US" altLang="ko-KR" sz="1100" kern="100" baseline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, </a:t>
                      </a:r>
                      <a:r>
                        <a:rPr lang="ko-KR" altLang="en-US" sz="1100" kern="100" baseline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데이터를 전처리 한 다음 파일로 저장해주는 클래스입니다</a:t>
                      </a:r>
                      <a:r>
                        <a:rPr lang="en-US" altLang="ko-KR" sz="1100" kern="100" baseline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56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Main.java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메인</a:t>
                      </a:r>
                      <a:r>
                        <a:rPr lang="en-US" altLang="ko-KR" sz="1100" kern="100" baseline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 </a:t>
                      </a:r>
                      <a:r>
                        <a:rPr lang="ko-KR" altLang="en-US" sz="1100" kern="100" baseline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클래스로써</a:t>
                      </a:r>
                      <a:r>
                        <a:rPr lang="en-US" altLang="ko-KR" sz="1100" kern="100" baseline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, menu </a:t>
                      </a:r>
                      <a:r>
                        <a:rPr lang="ko-KR" altLang="en-US" sz="1100" kern="100" baseline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형식으로 구성되어 있습니다</a:t>
                      </a:r>
                      <a:r>
                        <a:rPr lang="en-US" altLang="ko-KR" sz="1100" kern="100" baseline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593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Manager.java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컬렉션 관리자 클래스입니다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33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marriage.txt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결혼 유무에 대한 설정 정보를 가지고 있는 파일입니다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Processing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클래스에서 사용됩니다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069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area.txt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권역 설정 정보를 가지고 있는 파일입니다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Processing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클래스에서 사용됩니다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120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menu.txt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메인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클래스의 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menu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에 대한 설정 정보를 가지고 있는 파일입니다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Main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클래스에서 사용됩니다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56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6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smtClean="0">
                <a:latin typeface="휴먼모음T" pitchFamily="18" charset="-127"/>
                <a:ea typeface="휴먼모음T" pitchFamily="18" charset="-127"/>
              </a:rPr>
              <a:t>Bean </a:t>
            </a:r>
            <a:r>
              <a:rPr lang="ko-KR" altLang="en-US" sz="3200" smtClean="0">
                <a:latin typeface="휴먼모음T" pitchFamily="18" charset="-127"/>
                <a:ea typeface="휴먼모음T" pitchFamily="18" charset="-127"/>
              </a:rPr>
              <a:t>클래스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69332"/>
          </a:xfrm>
        </p:spPr>
        <p:txBody>
          <a:bodyPr wrap="square">
            <a:spAutoFit/>
          </a:bodyPr>
          <a:lstStyle/>
          <a:p>
            <a:r>
              <a:rPr lang="ko-KR" altLang="en-US" sz="1800" smtClean="0"/>
              <a:t>데이터 </a:t>
            </a:r>
            <a:r>
              <a:rPr lang="en-US" altLang="ko-KR" sz="1800" smtClean="0"/>
              <a:t>1</a:t>
            </a:r>
            <a:r>
              <a:rPr lang="ko-KR" altLang="en-US" sz="1800" smtClean="0"/>
              <a:t>건을 의미하는 </a:t>
            </a:r>
            <a:r>
              <a:rPr lang="en-US" altLang="ko-KR" sz="1800" smtClean="0"/>
              <a:t>Bean </a:t>
            </a:r>
            <a:r>
              <a:rPr lang="ko-KR" altLang="en-US" sz="1800" smtClean="0"/>
              <a:t>클래스 정보입니다</a:t>
            </a:r>
            <a:r>
              <a:rPr lang="en-US" altLang="ko-KR" sz="1800" smtClean="0"/>
              <a:t>.</a:t>
            </a:r>
            <a:endParaRPr lang="ko-KR" altLang="en-US" sz="140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5173" y="1477914"/>
            <a:ext cx="6167006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Welfare {</a:t>
            </a:r>
          </a:p>
          <a:p>
            <a:pPr lvl="1" algn="l"/>
            <a:r>
              <a:rPr lang="en-US" altLang="ko-KR" sz="180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한 건의 데이터를 처리해주는 </a:t>
            </a:r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클래스</a:t>
            </a:r>
          </a:p>
          <a:p>
            <a:pPr lvl="1" algn="l"/>
            <a:r>
              <a:rPr lang="en-US" altLang="ko-KR" sz="18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800" b="1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b="1">
                <a:solidFill>
                  <a:srgbClr val="3F7F5F"/>
                </a:solidFill>
                <a:latin typeface="Consolas" panose="020B0609020204030204" pitchFamily="49" charset="0"/>
              </a:rPr>
              <a:t>이름</a:t>
            </a:r>
          </a:p>
          <a:p>
            <a:pPr lvl="1" algn="l"/>
            <a:r>
              <a:rPr lang="en-US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800" b="1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b="1">
                <a:solidFill>
                  <a:srgbClr val="3F7F5F"/>
                </a:solidFill>
                <a:latin typeface="Consolas" panose="020B0609020204030204" pitchFamily="49" charset="0"/>
              </a:rPr>
              <a:t>성별</a:t>
            </a:r>
          </a:p>
          <a:p>
            <a:pPr lvl="1" algn="l"/>
            <a:r>
              <a:rPr lang="en-US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800" b="1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b="1">
                <a:solidFill>
                  <a:srgbClr val="3F7F5F"/>
                </a:solidFill>
                <a:latin typeface="Consolas" panose="020B0609020204030204" pitchFamily="49" charset="0"/>
              </a:rPr>
              <a:t>나이</a:t>
            </a:r>
          </a:p>
          <a:p>
            <a:pPr lvl="1" algn="l"/>
            <a:r>
              <a:rPr lang="en-US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ageg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800" b="1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b="1">
                <a:solidFill>
                  <a:srgbClr val="3F7F5F"/>
                </a:solidFill>
                <a:latin typeface="Consolas" panose="020B0609020204030204" pitchFamily="49" charset="0"/>
              </a:rPr>
              <a:t>연령대</a:t>
            </a:r>
          </a:p>
          <a:p>
            <a:pPr lvl="1" algn="l"/>
            <a:r>
              <a:rPr lang="en-US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marriage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800" b="1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b="1">
                <a:solidFill>
                  <a:srgbClr val="3F7F5F"/>
                </a:solidFill>
                <a:latin typeface="Consolas" panose="020B0609020204030204" pitchFamily="49" charset="0"/>
              </a:rPr>
              <a:t>결혼 여부</a:t>
            </a:r>
          </a:p>
          <a:p>
            <a:pPr lvl="1" algn="l"/>
            <a:r>
              <a:rPr lang="en-US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religion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800" b="1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b="1">
                <a:solidFill>
                  <a:srgbClr val="3F7F5F"/>
                </a:solidFill>
                <a:latin typeface="Consolas" panose="020B0609020204030204" pitchFamily="49" charset="0"/>
              </a:rPr>
              <a:t>종교 유무</a:t>
            </a:r>
          </a:p>
          <a:p>
            <a:pPr lvl="1" algn="l"/>
            <a:r>
              <a:rPr lang="en-US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income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800" b="1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b="1">
                <a:solidFill>
                  <a:srgbClr val="3F7F5F"/>
                </a:solidFill>
                <a:latin typeface="Consolas" panose="020B0609020204030204" pitchFamily="49" charset="0"/>
              </a:rPr>
              <a:t>소득</a:t>
            </a:r>
          </a:p>
          <a:p>
            <a:pPr lvl="1" algn="l"/>
            <a:r>
              <a:rPr lang="en-US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800" b="1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b="1">
                <a:solidFill>
                  <a:srgbClr val="3F7F5F"/>
                </a:solidFill>
                <a:latin typeface="Consolas" panose="020B0609020204030204" pitchFamily="49" charset="0"/>
              </a:rPr>
              <a:t>직업</a:t>
            </a:r>
          </a:p>
          <a:p>
            <a:pPr lvl="1" algn="l"/>
            <a:r>
              <a:rPr lang="en-US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;  </a:t>
            </a:r>
            <a:r>
              <a:rPr lang="en-US" altLang="ko-KR" sz="1800" b="1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b="1">
                <a:solidFill>
                  <a:srgbClr val="3F7F5F"/>
                </a:solidFill>
                <a:latin typeface="Consolas" panose="020B0609020204030204" pitchFamily="49" charset="0"/>
              </a:rPr>
              <a:t>권역</a:t>
            </a:r>
          </a:p>
          <a:p>
            <a:pPr lvl="1" algn="l"/>
            <a:endParaRPr lang="ko-KR" altLang="en-US" sz="1800">
              <a:latin typeface="Consolas" panose="020B0609020204030204" pitchFamily="49" charset="0"/>
            </a:endParaRPr>
          </a:p>
          <a:p>
            <a:pPr lvl="1" algn="l"/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생성자</a:t>
            </a:r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, getter, setter 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구비</a:t>
            </a:r>
          </a:p>
          <a:p>
            <a:pPr algn="l"/>
            <a:r>
              <a:rPr lang="en-US" altLang="ko-KR" sz="1800" u="sn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975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smtClean="0">
                <a:latin typeface="휴먼모음T" pitchFamily="18" charset="-127"/>
                <a:ea typeface="휴먼모음T" pitchFamily="18" charset="-127"/>
              </a:rPr>
              <a:t>데이터 전처리</a:t>
            </a:r>
            <a:r>
              <a:rPr lang="en-US" altLang="ko-KR" sz="3200" smtClean="0">
                <a:latin typeface="휴먼모음T" pitchFamily="18" charset="-127"/>
                <a:ea typeface="휴먼모음T" pitchFamily="18" charset="-127"/>
              </a:rPr>
              <a:t>(preprocessing)</a:t>
            </a:r>
            <a:endParaRPr lang="ko-KR" altLang="en-US" sz="320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1034129"/>
          </a:xfrm>
        </p:spPr>
        <p:txBody>
          <a:bodyPr wrap="square">
            <a:spAutoFit/>
          </a:bodyPr>
          <a:lstStyle/>
          <a:p>
            <a:r>
              <a:rPr lang="ko-KR" altLang="en-US" sz="1800" smtClean="0"/>
              <a:t>다음 항목들에 대한 데이터 전처리를 수행합니다</a:t>
            </a:r>
            <a:r>
              <a:rPr lang="en-US" altLang="ko-KR" sz="1800" smtClean="0"/>
              <a:t>.</a:t>
            </a:r>
          </a:p>
          <a:p>
            <a:r>
              <a:rPr lang="ko-KR" altLang="en-US" sz="1800"/>
              <a:t>데이터를 읽어 와서 전처리한 다음 </a:t>
            </a:r>
            <a:r>
              <a:rPr lang="en-US" altLang="ko-KR" sz="1800"/>
              <a:t>csv </a:t>
            </a:r>
            <a:r>
              <a:rPr lang="ko-KR" altLang="en-US" sz="1800" smtClean="0"/>
              <a:t>파일로 </a:t>
            </a:r>
            <a:r>
              <a:rPr lang="ko-KR" altLang="en-US" sz="1800"/>
              <a:t>저장합니다</a:t>
            </a:r>
            <a:r>
              <a:rPr lang="en-US" altLang="ko-KR" sz="1800" smtClean="0"/>
              <a:t>.</a:t>
            </a:r>
          </a:p>
          <a:p>
            <a:r>
              <a:rPr lang="ko-KR" altLang="en-US" sz="1800" smtClean="0"/>
              <a:t>저장된 파일 이름은 </a:t>
            </a:r>
            <a:r>
              <a:rPr lang="en-US" altLang="ko-KR" sz="1800" smtClean="0"/>
              <a:t>'</a:t>
            </a:r>
            <a:r>
              <a:rPr lang="ko-KR" altLang="en-US" sz="1800" smtClean="0"/>
              <a:t>복지데이터</a:t>
            </a:r>
            <a:r>
              <a:rPr lang="en-US" altLang="ko-KR" sz="1800" smtClean="0"/>
              <a:t>Clean.csv'</a:t>
            </a:r>
            <a:r>
              <a:rPr lang="ko-KR" altLang="en-US" sz="1800" smtClean="0"/>
              <a:t>입니다</a:t>
            </a:r>
            <a:r>
              <a:rPr lang="en-US" altLang="ko-KR" sz="1800" smtClean="0"/>
              <a:t>.</a:t>
            </a:r>
            <a:endParaRPr lang="ko-KR" altLang="en-US" sz="180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04157"/>
              </p:ext>
            </p:extLst>
          </p:nvPr>
        </p:nvGraphicFramePr>
        <p:xfrm>
          <a:off x="413515" y="2005082"/>
          <a:ext cx="8859881" cy="3189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249">
                  <a:extLst>
                    <a:ext uri="{9D8B030D-6E8A-4147-A177-3AD203B41FA5}">
                      <a16:colId xmlns:a16="http://schemas.microsoft.com/office/drawing/2014/main" val="4071788249"/>
                    </a:ext>
                  </a:extLst>
                </a:gridCol>
              </a:tblGrid>
              <a:tr h="4464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속성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비고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 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gender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값이 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이면 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남성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', 2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이면 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여성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으로 변경합니다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 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age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 년도에서 태어난 년도를 뺄셈합니다</a:t>
                      </a: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신규 </a:t>
                      </a:r>
                      <a:r>
                        <a:rPr lang="ko-KR" altLang="en-US" sz="1100" kern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파생 </a:t>
                      </a:r>
                      <a:r>
                        <a:rPr lang="ko-KR" sz="1100" kern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컬럼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79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marriage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값이 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이면 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결혼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', </a:t>
                      </a:r>
                      <a:r>
                        <a:rPr 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r>
                        <a:rPr 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이면 </a:t>
                      </a:r>
                      <a:r>
                        <a:rPr 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미</a:t>
                      </a:r>
                      <a:r>
                        <a:rPr 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혼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나머지는 </a:t>
                      </a:r>
                      <a:r>
                        <a:rPr 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이혼</a:t>
                      </a:r>
                      <a:r>
                        <a:rPr 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으</a:t>
                      </a:r>
                      <a:r>
                        <a:rPr 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처리합니다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 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830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code_job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직업 코드와 관련된 컬럼입니다</a:t>
                      </a: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파일 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복지데이터코드</a:t>
                      </a:r>
                      <a:r>
                        <a:rPr 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.txt'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와 결합하여 직업 이름 정보를 추출하도록 합니다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 </a:t>
                      </a:r>
                      <a:endParaRPr lang="ko-KR" sz="1100" kern="100">
                        <a:solidFill>
                          <a:srgbClr val="FF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33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code_religion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권역별 문자열로 </a:t>
                      </a:r>
                      <a:r>
                        <a:rPr lang="ko-KR" altLang="en-US" sz="1100" kern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다음과 같이 </a:t>
                      </a:r>
                      <a:r>
                        <a:rPr lang="ko-KR" sz="1100" kern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구분하도록 </a:t>
                      </a:r>
                      <a:r>
                        <a:rPr lang="ko-KR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합니다</a:t>
                      </a: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1. </a:t>
                      </a:r>
                      <a:r>
                        <a:rPr lang="ko-KR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서울</a:t>
                      </a: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2. </a:t>
                      </a:r>
                      <a:r>
                        <a:rPr lang="ko-KR" sz="1100" kern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인천</a:t>
                      </a:r>
                      <a:r>
                        <a:rPr lang="en-US" sz="1100" kern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3</a:t>
                      </a: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 </a:t>
                      </a:r>
                      <a:r>
                        <a:rPr lang="ko-KR" altLang="ko-KR" sz="1100" kern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경기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 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56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religion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종교의 유무를 있슴</a:t>
                      </a: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(1)</a:t>
                      </a:r>
                      <a:r>
                        <a:rPr lang="ko-KR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과 없슴</a:t>
                      </a: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(2)</a:t>
                      </a:r>
                      <a:r>
                        <a:rPr lang="ko-KR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으로 표기합니다</a:t>
                      </a: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 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33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income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전처리 없슴</a:t>
                      </a:r>
                      <a:r>
                        <a:rPr lang="en-US" altLang="ko-KR" sz="1100" kern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소득이 </a:t>
                      </a:r>
                      <a:r>
                        <a:rPr lang="ko-KR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없는 데이터에 대하여 다른 월급들의 평균 값을 적용합니다</a:t>
                      </a: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 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069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ageg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나이를 이용하여 연령대를 신규로 만듭니다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청년은 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'30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세 미만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중년은 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'30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세 이상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노년은 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'60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세 이상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'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으로 설정하도록 합니다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신규 </a:t>
                      </a:r>
                      <a:r>
                        <a:rPr lang="ko-KR" altLang="en-US" sz="1100" kern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파생 </a:t>
                      </a:r>
                      <a:r>
                        <a:rPr lang="ko-KR" sz="1100" kern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컬럼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120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43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/>
              <a:t>데이터 전처리</a:t>
            </a:r>
            <a:r>
              <a:rPr lang="en-US" altLang="ko-KR" sz="3200"/>
              <a:t>(preprocessing)</a:t>
            </a:r>
            <a:endParaRPr lang="ko-KR" altLang="en-US" sz="320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1403461"/>
          </a:xfrm>
        </p:spPr>
        <p:txBody>
          <a:bodyPr wrap="square">
            <a:spAutoFit/>
          </a:bodyPr>
          <a:lstStyle/>
          <a:p>
            <a:r>
              <a:rPr lang="ko-KR" altLang="en-US" sz="1800" smtClean="0"/>
              <a:t>클래스 이름 </a:t>
            </a:r>
            <a:r>
              <a:rPr lang="en-US" altLang="ko-KR" sz="1800"/>
              <a:t>: </a:t>
            </a:r>
            <a:r>
              <a:rPr lang="en-US" altLang="ko-KR" sz="1800" smtClean="0"/>
              <a:t>Processing</a:t>
            </a:r>
            <a:r>
              <a:rPr lang="ko-KR" altLang="en-US" sz="1800"/>
              <a:t> </a:t>
            </a:r>
            <a:endParaRPr lang="en-US" altLang="ko-KR" sz="1800" smtClean="0"/>
          </a:p>
          <a:p>
            <a:pPr lvl="1"/>
            <a:r>
              <a:rPr lang="en-US" altLang="ko-KR" sz="1400" smtClean="0"/>
              <a:t>'</a:t>
            </a:r>
            <a:r>
              <a:rPr lang="ko-KR" altLang="en-US" sz="1400" smtClean="0"/>
              <a:t>성별</a:t>
            </a:r>
            <a:r>
              <a:rPr lang="en-US" altLang="ko-KR" sz="1400" smtClean="0"/>
              <a:t>'</a:t>
            </a:r>
            <a:r>
              <a:rPr lang="ko-KR" altLang="en-US" sz="1400" smtClean="0"/>
              <a:t>과 </a:t>
            </a:r>
            <a:r>
              <a:rPr lang="en-US" altLang="ko-KR" sz="1400" smtClean="0"/>
              <a:t>'</a:t>
            </a:r>
            <a:r>
              <a:rPr lang="ko-KR" altLang="en-US" sz="1400" smtClean="0"/>
              <a:t>종교</a:t>
            </a:r>
            <a:r>
              <a:rPr lang="en-US" altLang="ko-KR" sz="1400" smtClean="0"/>
              <a:t>'</a:t>
            </a:r>
            <a:r>
              <a:rPr lang="ko-KR" altLang="en-US" sz="1400" smtClean="0"/>
              <a:t>는 </a:t>
            </a:r>
            <a:r>
              <a:rPr lang="en-US" altLang="ko-KR" sz="1400" smtClean="0"/>
              <a:t>Map </a:t>
            </a:r>
            <a:r>
              <a:rPr lang="ko-KR" altLang="en-US" sz="1400"/>
              <a:t>객체를 이용하여 </a:t>
            </a:r>
            <a:r>
              <a:rPr lang="ko-KR" altLang="en-US" sz="1400" smtClean="0"/>
              <a:t>처리해 보도록 합니다</a:t>
            </a:r>
            <a:r>
              <a:rPr lang="en-US" altLang="ko-KR" sz="1400" smtClean="0"/>
              <a:t>.</a:t>
            </a:r>
            <a:endParaRPr lang="en-US" altLang="ko-KR" sz="1400"/>
          </a:p>
          <a:p>
            <a:pPr lvl="1"/>
            <a:r>
              <a:rPr lang="en-US" altLang="ko-KR" sz="1400" smtClean="0"/>
              <a:t>'</a:t>
            </a:r>
            <a:r>
              <a:rPr lang="ko-KR" altLang="en-US" sz="1400" smtClean="0"/>
              <a:t>결혼 여부</a:t>
            </a:r>
            <a:r>
              <a:rPr lang="en-US" altLang="ko-KR" sz="1400" smtClean="0"/>
              <a:t>'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'</a:t>
            </a:r>
            <a:r>
              <a:rPr lang="ko-KR" altLang="en-US" sz="1400" smtClean="0"/>
              <a:t>권역 설정</a:t>
            </a:r>
            <a:r>
              <a:rPr lang="en-US" altLang="ko-KR" sz="1400" smtClean="0"/>
              <a:t>' </a:t>
            </a:r>
            <a:r>
              <a:rPr lang="ko-KR" altLang="en-US" sz="1400" smtClean="0"/>
              <a:t>및 </a:t>
            </a:r>
            <a:r>
              <a:rPr lang="en-US" altLang="ko-KR" sz="1400" smtClean="0"/>
              <a:t>'</a:t>
            </a:r>
            <a:r>
              <a:rPr lang="ko-KR" altLang="en-US" sz="1400"/>
              <a:t>직업 </a:t>
            </a:r>
            <a:r>
              <a:rPr lang="ko-KR" altLang="en-US" sz="1400" smtClean="0"/>
              <a:t>코드</a:t>
            </a:r>
            <a:r>
              <a:rPr lang="en-US" altLang="ko-KR" sz="1400" smtClean="0"/>
              <a:t>'</a:t>
            </a:r>
            <a:r>
              <a:rPr lang="ko-KR" altLang="en-US" sz="1400" smtClean="0"/>
              <a:t>는 </a:t>
            </a:r>
            <a:r>
              <a:rPr lang="en-US" altLang="ko-KR" sz="1400" smtClean="0"/>
              <a:t>Properties </a:t>
            </a:r>
            <a:r>
              <a:rPr lang="ko-KR" altLang="en-US" sz="1400"/>
              <a:t>객체를 이용하여 처리합니다</a:t>
            </a:r>
            <a:r>
              <a:rPr lang="en-US" altLang="ko-KR" sz="1400" smtClean="0"/>
              <a:t>.</a:t>
            </a:r>
          </a:p>
          <a:p>
            <a:pPr lvl="1"/>
            <a:r>
              <a:rPr lang="en-US" altLang="ko-KR" sz="1400" smtClean="0"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ko-KR" altLang="en-US" sz="1400" smtClean="0">
                <a:latin typeface="휴먼모음T" pitchFamily="18" charset="-127"/>
                <a:ea typeface="휴먼모음T" pitchFamily="18" charset="-127"/>
              </a:rPr>
              <a:t>나이</a:t>
            </a:r>
            <a:r>
              <a:rPr lang="en-US" altLang="ko-KR" sz="1400" smtClean="0"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ko-KR" altLang="en-US" sz="1400" smtClean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lang="en-US" altLang="ko-KR" sz="1400" smtClean="0"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ko-KR" altLang="en-US" sz="1400" smtClean="0"/>
              <a:t>생년월일</a:t>
            </a:r>
            <a:r>
              <a:rPr lang="en-US" altLang="ko-KR" sz="1400" smtClean="0"/>
              <a:t>'</a:t>
            </a:r>
            <a:r>
              <a:rPr lang="ko-KR" altLang="en-US" sz="1400" smtClean="0"/>
              <a:t>을 이용하여 산술 연산으로 처리합니다</a:t>
            </a:r>
            <a:r>
              <a:rPr lang="en-US" altLang="ko-KR" sz="1400" smtClean="0"/>
              <a:t>.</a:t>
            </a:r>
          </a:p>
          <a:p>
            <a:pPr lvl="1"/>
            <a:r>
              <a:rPr lang="en-US" altLang="ko-KR" sz="1400" smtClean="0"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ko-KR" altLang="en-US" sz="1400" smtClean="0">
                <a:latin typeface="휴먼모음T" pitchFamily="18" charset="-127"/>
                <a:ea typeface="휴먼모음T" pitchFamily="18" charset="-127"/>
              </a:rPr>
              <a:t>연령대</a:t>
            </a:r>
            <a:r>
              <a:rPr lang="en-US" altLang="ko-KR" sz="1400" smtClean="0"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ko-KR" altLang="en-US" sz="1400" smtClean="0"/>
              <a:t>는 다중 택일 구문을 사용하여 해결하면 됩니다</a:t>
            </a:r>
            <a:r>
              <a:rPr lang="en-US" altLang="ko-KR" sz="1400" smtClean="0"/>
              <a:t>.</a:t>
            </a:r>
            <a:endParaRPr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09242"/>
              </p:ext>
            </p:extLst>
          </p:nvPr>
        </p:nvGraphicFramePr>
        <p:xfrm>
          <a:off x="844835" y="2440842"/>
          <a:ext cx="7272621" cy="2427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변수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메소드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mgender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성별 관련 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Map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객체입니다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altLang="en-US" sz="1100" kern="100" smtClean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mreligion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종교 관련 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Map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객체입니다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 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830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prop_marriage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결혼 관련 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Properties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객체입니다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593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prop_area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권역 관련 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Properties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객체입니다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33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prop_job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직업 코드 관련 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Properties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객체입니다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altLang="ko-KR" sz="1100" kern="100" smtClean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852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String makeStr(String data)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전처리를 수행해주는 메소드입니다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069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성별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사전을 이용하여 데이터를 코딩 변경합니다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120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6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smtClean="0">
                <a:latin typeface="휴먼모음T" pitchFamily="18" charset="-127"/>
                <a:ea typeface="휴먼모음T" pitchFamily="18" charset="-127"/>
              </a:rPr>
              <a:t>구현할 내용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1034129"/>
          </a:xfrm>
        </p:spPr>
        <p:txBody>
          <a:bodyPr wrap="square">
            <a:spAutoFit/>
          </a:bodyPr>
          <a:lstStyle/>
          <a:p>
            <a:r>
              <a:rPr lang="ko-KR" altLang="en-US" sz="1800" smtClean="0">
                <a:latin typeface="휴먼모음T" pitchFamily="18" charset="-127"/>
                <a:ea typeface="휴먼모음T" pitchFamily="18" charset="-127"/>
              </a:rPr>
              <a:t>다음과 같은 기능들을 구현합니다</a:t>
            </a:r>
            <a:r>
              <a:rPr lang="en-US" altLang="ko-KR" sz="180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r>
              <a:rPr lang="en-US" altLang="ko-KR" sz="1800" smtClean="0"/>
              <a:t>Manager </a:t>
            </a:r>
            <a:r>
              <a:rPr lang="ko-KR" altLang="en-US" sz="1800" smtClean="0"/>
              <a:t>클래스에서 각각의 기능은 별개의 메소드로 구현되어야 합니다</a:t>
            </a:r>
            <a:r>
              <a:rPr lang="en-US" altLang="ko-KR" sz="1800" smtClean="0"/>
              <a:t>.</a:t>
            </a:r>
          </a:p>
          <a:p>
            <a:r>
              <a:rPr lang="ko-KR" altLang="en-US" sz="1800" smtClean="0">
                <a:solidFill>
                  <a:srgbClr val="FF0000"/>
                </a:solidFill>
              </a:rPr>
              <a:t>최소한 파란 색만이라도 구현</a:t>
            </a:r>
            <a:r>
              <a:rPr lang="ko-KR" altLang="en-US" sz="1800" smtClean="0"/>
              <a:t>해 보셔야 합니다</a:t>
            </a:r>
            <a:r>
              <a:rPr lang="en-US" altLang="ko-KR" sz="1800" smtClean="0"/>
              <a:t>.</a:t>
            </a:r>
            <a:endParaRPr lang="ko-KR" altLang="en-US" sz="1400" smtClean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38586"/>
              </p:ext>
            </p:extLst>
          </p:nvPr>
        </p:nvGraphicFramePr>
        <p:xfrm>
          <a:off x="446715" y="1966796"/>
          <a:ext cx="9302591" cy="277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941">
                  <a:extLst>
                    <a:ext uri="{9D8B030D-6E8A-4147-A177-3AD203B41FA5}">
                      <a16:colId xmlns:a16="http://schemas.microsoft.com/office/drawing/2014/main" val="4027450281"/>
                    </a:ext>
                  </a:extLst>
                </a:gridCol>
                <a:gridCol w="1427876">
                  <a:extLst>
                    <a:ext uri="{9D8B030D-6E8A-4147-A177-3AD203B41FA5}">
                      <a16:colId xmlns:a16="http://schemas.microsoft.com/office/drawing/2014/main" val="1201885571"/>
                    </a:ext>
                  </a:extLst>
                </a:gridCol>
                <a:gridCol w="3423951">
                  <a:extLst>
                    <a:ext uri="{9D8B030D-6E8A-4147-A177-3AD203B41FA5}">
                      <a16:colId xmlns:a16="http://schemas.microsoft.com/office/drawing/2014/main" val="4071788249"/>
                    </a:ext>
                  </a:extLst>
                </a:gridCol>
                <a:gridCol w="1354415">
                  <a:extLst>
                    <a:ext uri="{9D8B030D-6E8A-4147-A177-3AD203B41FA5}">
                      <a16:colId xmlns:a16="http://schemas.microsoft.com/office/drawing/2014/main" val="3686563836"/>
                    </a:ext>
                  </a:extLst>
                </a:gridCol>
              </a:tblGrid>
              <a:tr h="4464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기능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반환타입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이름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매개 변수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 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웹</a:t>
                      </a:r>
                      <a:r>
                        <a:rPr lang="en-US" altLang="ko-KR" sz="1100" kern="100" baseline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 </a:t>
                      </a:r>
                      <a:r>
                        <a:rPr lang="ko-KR" altLang="en-US" sz="1100" kern="100" baseline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페이지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전체 읽기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-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생성자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없슴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복지 데이터 전체를 읽어 옵니다</a:t>
                      </a: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083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전체 반환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List&lt;Welfare&gt;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SelectAll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없슴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복지 데이터 전체를 반환해 줍니다</a:t>
                      </a: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게시물</a:t>
                      </a:r>
                      <a:r>
                        <a:rPr lang="ko-KR" altLang="en-US" sz="1100" kern="100" baseline="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 목록 보기</a:t>
                      </a:r>
                      <a:endParaRPr lang="en-US" altLang="ko-KR" sz="1100" kern="100" smtClean="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부분 반환</a:t>
                      </a:r>
                      <a:endParaRPr lang="ko-KR" altLang="ko-KR" sz="1100" kern="100" smtClean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List&lt;Welfare&gt;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SelectAll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int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성별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전체 데이터에서 해당 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'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성별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'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에 맞는 데이터만 반환합니다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89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페이징 처리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List&lt;Welfare&gt;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SelectAll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int,</a:t>
                      </a:r>
                      <a:r>
                        <a:rPr lang="en-US" altLang="ko-KR" sz="1100" kern="100" baseline="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 int </a:t>
                      </a:r>
                      <a:r>
                        <a:rPr lang="ko-KR" altLang="en-US" sz="1100" kern="100" baseline="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시작</a:t>
                      </a:r>
                      <a:r>
                        <a:rPr lang="en-US" altLang="ko-KR" sz="1100" kern="100" baseline="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, </a:t>
                      </a:r>
                      <a:r>
                        <a:rPr lang="ko-KR" altLang="en-US" sz="1100" kern="100" baseline="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끝번호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특정한 페이지의 내용만 출력합니다</a:t>
                      </a: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페이징 처리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38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1</a:t>
                      </a: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건 추가하기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int </a:t>
                      </a: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추가</a:t>
                      </a:r>
                      <a:r>
                        <a:rPr lang="ko-KR" altLang="en-US" sz="1100" kern="100" baseline="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된</a:t>
                      </a: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 </a:t>
                      </a:r>
                      <a:r>
                        <a:rPr lang="ko-KR" altLang="en-US" sz="1100" kern="100" baseline="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건수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Insert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Welfare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1</a:t>
                      </a: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사람에 대한 정보를 추가합니다</a:t>
                      </a: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회원 가입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640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특정 </a:t>
                      </a: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1</a:t>
                      </a: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명 읽기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Welfare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SelectOne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String </a:t>
                      </a: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이름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특정</a:t>
                      </a:r>
                      <a:r>
                        <a:rPr lang="en-US" altLang="ko-KR" sz="1100" kern="100" baseline="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 </a:t>
                      </a:r>
                      <a:r>
                        <a:rPr lang="ko-KR" altLang="en-US" sz="1100" kern="100" baseline="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이름에 해당하는 사람을 추출합니다</a:t>
                      </a:r>
                      <a:r>
                        <a:rPr lang="en-US" altLang="ko-KR" sz="1100" kern="100" baseline="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상세 보기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140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1</a:t>
                      </a: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건 수정하기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int</a:t>
                      </a:r>
                      <a:r>
                        <a:rPr lang="en-US" altLang="ko-KR" sz="1100" kern="100" baseline="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  </a:t>
                      </a:r>
                      <a:r>
                        <a:rPr lang="ko-KR" altLang="en-US" sz="1100" kern="100" baseline="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수정된 건수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Update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Welfare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1</a:t>
                      </a: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사람에 대한 정보를 수정합니다</a:t>
                      </a: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개인 정보 수정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838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1</a:t>
                      </a: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건 삭제하기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int</a:t>
                      </a:r>
                      <a:r>
                        <a:rPr lang="en-US" altLang="ko-KR" sz="1100" kern="100" baseline="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  </a:t>
                      </a:r>
                      <a:r>
                        <a:rPr lang="ko-KR" altLang="en-US" sz="1100" kern="100" baseline="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삭제된 건수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Delete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String </a:t>
                      </a: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이름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1</a:t>
                      </a: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사람에 대한 정보를 삭제합니다</a:t>
                      </a:r>
                      <a:r>
                        <a:rPr lang="en-US" altLang="ko-KR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smtClean="0">
                          <a:solidFill>
                            <a:srgbClr val="0033CC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회원 탈퇴</a:t>
                      </a:r>
                      <a:endParaRPr lang="ko-KR" sz="1100" kern="100">
                        <a:solidFill>
                          <a:srgbClr val="0033CC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09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파일로 저장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void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FileSave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-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전체 데이터 셋을 파일로 저장합니다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759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smtClean="0">
                <a:latin typeface="휴먼모음T" pitchFamily="18" charset="-127"/>
                <a:ea typeface="휴먼모음T" pitchFamily="18" charset="-127"/>
              </a:rPr>
              <a:t>할 일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2548390"/>
          </a:xfrm>
        </p:spPr>
        <p:txBody>
          <a:bodyPr wrap="square">
            <a:spAutoFit/>
          </a:bodyPr>
          <a:lstStyle/>
          <a:p>
            <a:r>
              <a:rPr lang="ko-KR" altLang="en-US" sz="1800" smtClean="0"/>
              <a:t>연령대별 </a:t>
            </a:r>
            <a:r>
              <a:rPr lang="ko-KR" altLang="en-US" sz="1800" smtClean="0"/>
              <a:t>소득의 총합</a:t>
            </a:r>
            <a:r>
              <a:rPr lang="en-US" altLang="ko-KR" sz="1800" smtClean="0"/>
              <a:t>/</a:t>
            </a:r>
            <a:r>
              <a:rPr lang="ko-KR" altLang="en-US" sz="1800" smtClean="0"/>
              <a:t>개수 </a:t>
            </a:r>
            <a:r>
              <a:rPr lang="ko-KR" altLang="en-US" sz="1800" smtClean="0"/>
              <a:t>등등</a:t>
            </a:r>
            <a:r>
              <a:rPr lang="en-US" altLang="ko-KR" sz="1800" smtClean="0"/>
              <a:t>(set/map </a:t>
            </a:r>
            <a:r>
              <a:rPr lang="ko-KR" altLang="en-US" sz="1800" smtClean="0"/>
              <a:t>자료 이용</a:t>
            </a:r>
            <a:r>
              <a:rPr lang="en-US" altLang="ko-KR" sz="1800" smtClean="0"/>
              <a:t>)</a:t>
            </a:r>
          </a:p>
          <a:p>
            <a:r>
              <a:rPr lang="ko-KR" altLang="en-US" sz="1800" smtClean="0"/>
              <a:t>종교 유무 집계 </a:t>
            </a:r>
            <a:r>
              <a:rPr lang="en-US" altLang="ko-KR" sz="1800" smtClean="0"/>
              <a:t>: </a:t>
            </a:r>
            <a:r>
              <a:rPr lang="ko-KR" altLang="en-US" sz="1800" smtClean="0"/>
              <a:t>있슴 몇 명</a:t>
            </a:r>
            <a:r>
              <a:rPr lang="en-US" altLang="ko-KR" sz="1800" smtClean="0"/>
              <a:t>, </a:t>
            </a:r>
            <a:r>
              <a:rPr lang="ko-KR" altLang="en-US" sz="1800" smtClean="0"/>
              <a:t>없슴 몇 명</a:t>
            </a:r>
            <a:endParaRPr lang="en-US" altLang="ko-KR" sz="1800" smtClean="0"/>
          </a:p>
          <a:p>
            <a:endParaRPr lang="en-US" altLang="ko-KR" sz="1800"/>
          </a:p>
          <a:p>
            <a:r>
              <a:rPr lang="ko-KR" altLang="en-US" sz="1800" smtClean="0"/>
              <a:t>다음 로직은 생성자에서 처리합니다</a:t>
            </a:r>
            <a:r>
              <a:rPr lang="en-US" altLang="ko-KR" sz="1800" smtClean="0"/>
              <a:t>.</a:t>
            </a:r>
          </a:p>
          <a:p>
            <a:r>
              <a:rPr lang="en-US" altLang="ko-KR" sz="1800" smtClean="0"/>
              <a:t>'</a:t>
            </a:r>
            <a:r>
              <a:rPr lang="ko-KR" altLang="en-US" sz="1800"/>
              <a:t>소득</a:t>
            </a:r>
            <a:r>
              <a:rPr lang="en-US" altLang="ko-KR" sz="1800"/>
              <a:t>' </a:t>
            </a:r>
            <a:r>
              <a:rPr lang="ko-KR" altLang="en-US" sz="1800"/>
              <a:t>중에서 결측치</a:t>
            </a:r>
            <a:r>
              <a:rPr lang="en-US" altLang="ko-KR" sz="1800"/>
              <a:t>(missing value)</a:t>
            </a:r>
            <a:r>
              <a:rPr lang="ko-KR" altLang="en-US" sz="1800"/>
              <a:t>는 평균 값으로 대체할 예정입니다</a:t>
            </a:r>
            <a:r>
              <a:rPr lang="en-US" altLang="ko-KR" sz="1800" smtClean="0"/>
              <a:t>.</a:t>
            </a:r>
          </a:p>
          <a:p>
            <a:r>
              <a:rPr lang="ko-KR" altLang="en-US" sz="1800" smtClean="0"/>
              <a:t>변수 정의</a:t>
            </a:r>
            <a:endParaRPr lang="en-US" altLang="ko-KR" sz="1800" smtClean="0"/>
          </a:p>
          <a:p>
            <a:pPr lvl="1"/>
            <a:r>
              <a:rPr lang="ko-KR" altLang="en-US" sz="1400" smtClean="0"/>
              <a:t>결측치를 </a:t>
            </a:r>
            <a:r>
              <a:rPr lang="ko-KR" altLang="en-US" sz="1400"/>
              <a:t>제외한 모든 </a:t>
            </a:r>
            <a:r>
              <a:rPr lang="ko-KR" altLang="en-US" sz="1400"/>
              <a:t>소득의 </a:t>
            </a:r>
            <a:r>
              <a:rPr lang="ko-KR" altLang="en-US" sz="1400" smtClean="0"/>
              <a:t>총합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결측치 </a:t>
            </a:r>
            <a:r>
              <a:rPr lang="ko-KR" altLang="en-US" sz="1400"/>
              <a:t>데이터 건수 </a:t>
            </a:r>
            <a:endParaRPr lang="ko-KR" altLang="en-US" sz="140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49496"/>
              </p:ext>
            </p:extLst>
          </p:nvPr>
        </p:nvGraphicFramePr>
        <p:xfrm>
          <a:off x="396262" y="3525343"/>
          <a:ext cx="8695980" cy="2519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변수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메소드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830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String makeStr(String data)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전처리를 수행해주는 메소드입니다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33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성별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사전을 이용하여 데이터를 코딩 변경합니다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56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593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33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069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120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8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smtClean="0">
                <a:latin typeface="휴먼모음T" pitchFamily="18" charset="-127"/>
                <a:ea typeface="휴먼모음T" pitchFamily="18" charset="-127"/>
              </a:rPr>
              <a:t>페이징</a:t>
            </a:r>
            <a:endParaRPr lang="ko-KR" altLang="en-US" sz="320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4358116"/>
          </a:xfrm>
        </p:spPr>
        <p:txBody>
          <a:bodyPr wrap="square">
            <a:spAutoFit/>
          </a:bodyPr>
          <a:lstStyle/>
          <a:p>
            <a:r>
              <a:rPr lang="ko-KR" altLang="en-US" sz="1800" smtClean="0"/>
              <a:t>페이징 처리 공식</a:t>
            </a:r>
            <a:endParaRPr lang="en-US" altLang="ko-KR" sz="1800" smtClean="0"/>
          </a:p>
          <a:p>
            <a:r>
              <a:rPr lang="en-US" altLang="ko-KR" sz="1800"/>
              <a:t>pageNumber  = 3 // </a:t>
            </a:r>
            <a:r>
              <a:rPr lang="ko-KR" altLang="en-US" sz="1800"/>
              <a:t>페이지 번호</a:t>
            </a:r>
          </a:p>
          <a:p>
            <a:r>
              <a:rPr lang="en-US" altLang="ko-KR" sz="1800"/>
              <a:t>pageSize = 5 // </a:t>
            </a:r>
            <a:r>
              <a:rPr lang="ko-KR" altLang="en-US" sz="1800"/>
              <a:t>페이지당 보여줄 행수</a:t>
            </a:r>
          </a:p>
          <a:p>
            <a:endParaRPr lang="ko-KR" altLang="en-US" sz="1800"/>
          </a:p>
          <a:p>
            <a:r>
              <a:rPr lang="en-US" altLang="ko-KR" sz="1800"/>
              <a:t>beginRow = (pageNumber - 1) * pageNumber  + 1 ;</a:t>
            </a:r>
          </a:p>
          <a:p>
            <a:endParaRPr lang="en-US" altLang="ko-KR" sz="1800"/>
          </a:p>
          <a:p>
            <a:r>
              <a:rPr lang="en-US" altLang="ko-KR" sz="1800"/>
              <a:t>endRow = pageNumber * pageNumber ;</a:t>
            </a:r>
          </a:p>
          <a:p>
            <a:endParaRPr lang="en-US" altLang="ko-KR" sz="1800"/>
          </a:p>
          <a:p>
            <a:r>
              <a:rPr lang="en-US" altLang="ko-KR" sz="1800"/>
              <a:t>beginRow    ~   endRow</a:t>
            </a:r>
          </a:p>
          <a:p>
            <a:r>
              <a:rPr lang="en-US" altLang="ko-KR" sz="1800"/>
              <a:t>1              ~    5</a:t>
            </a:r>
          </a:p>
          <a:p>
            <a:r>
              <a:rPr lang="en-US" altLang="ko-KR" sz="1800"/>
              <a:t>6              ~    10</a:t>
            </a:r>
          </a:p>
          <a:p>
            <a:r>
              <a:rPr lang="en-US" altLang="ko-KR" sz="1800"/>
              <a:t>11            ~    15</a:t>
            </a:r>
          </a:p>
          <a:p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16067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18738</TotalTime>
  <Words>812</Words>
  <Application>Microsoft Office PowerPoint</Application>
  <PresentationFormat>A4 용지(210x297mm)</PresentationFormat>
  <Paragraphs>198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굴림체</vt:lpstr>
      <vt:lpstr>바탕</vt:lpstr>
      <vt:lpstr>휴먼모음T</vt:lpstr>
      <vt:lpstr>Consolas</vt:lpstr>
      <vt:lpstr>기본 디자인</vt:lpstr>
      <vt:lpstr>PowerPoint 프레젠테이션</vt:lpstr>
      <vt:lpstr>프로젝트 개요</vt:lpstr>
      <vt:lpstr>관련 파일</vt:lpstr>
      <vt:lpstr>Bean 클래스</vt:lpstr>
      <vt:lpstr>데이터 전처리(preprocessing)</vt:lpstr>
      <vt:lpstr>데이터 전처리(preprocessing)</vt:lpstr>
      <vt:lpstr>구현할 내용</vt:lpstr>
      <vt:lpstr>할 일</vt:lpstr>
      <vt:lpstr>페이징</vt:lpstr>
    </vt:vector>
  </TitlesOfParts>
  <Company>현대정보기술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설진욱</dc:creator>
  <cp:lastModifiedBy>bitcamp</cp:lastModifiedBy>
  <cp:revision>2021</cp:revision>
  <dcterms:created xsi:type="dcterms:W3CDTF">2000-05-16T11:16:41Z</dcterms:created>
  <dcterms:modified xsi:type="dcterms:W3CDTF">2020-10-28T09:01:25Z</dcterms:modified>
</cp:coreProperties>
</file>