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18043-A162-422A-A6E9-256006B1B2B7}">
  <a:tblStyle styleId="{07018043-A162-422A-A6E9-256006B1B2B7}" styleName="Table_0"/>
  <a:tblStyle styleId="{02E9F02C-5773-42C6-A469-69AC657D2F9E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97A0AB8-0449-42A7-B397-66F187083FC5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D17FA1-9C34-4068-853D-908ACAFBF3CB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DA89C88-C285-4844-88EC-A4ACD409F007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/>
            </a:lvl1pPr>
            <a:lvl2pPr marL="0" marR="0" indent="0" algn="l" rtl="0">
              <a:spcBef>
                <a:spcPts val="0"/>
              </a:spcBef>
              <a:defRPr sz="11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1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1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1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1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1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1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100" b="0" i="0" u="none" strike="noStrike" cap="none" baseline="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745" y="4343474"/>
            <a:ext cx="5030509" cy="41149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2819" y="158353"/>
            <a:ext cx="67671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5pPr>
            <a:lvl6pPr marL="3937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6pPr>
            <a:lvl7pPr marL="7874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7pPr>
            <a:lvl8pPr marL="11811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8pPr>
            <a:lvl9pPr marL="1587500" algn="l" rtl="0">
              <a:spcBef>
                <a:spcPts val="0"/>
              </a:spcBef>
              <a:spcAft>
                <a:spcPts val="0"/>
              </a:spcAft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742950"/>
            <a:ext cx="7772400" cy="37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92100" indent="-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•"/>
              <a:defRPr sz="2100">
                <a:solidFill>
                  <a:schemeClr val="dk1"/>
                </a:solidFill>
              </a:defRPr>
            </a:lvl1pPr>
            <a:lvl2pPr marL="647700" indent="-139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–"/>
              <a:defRPr sz="1700">
                <a:solidFill>
                  <a:schemeClr val="dk1"/>
                </a:solidFill>
              </a:defRPr>
            </a:lvl2pPr>
            <a:lvl3pPr marL="990600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Char char="•"/>
              <a:defRPr sz="2100">
                <a:solidFill>
                  <a:schemeClr val="dk1"/>
                </a:solidFill>
              </a:defRPr>
            </a:lvl3pPr>
            <a:lvl4pPr marL="1384300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–"/>
              <a:defRPr sz="1400">
                <a:solidFill>
                  <a:schemeClr val="dk1"/>
                </a:solidFill>
              </a:defRPr>
            </a:lvl4pPr>
            <a:lvl5pPr marL="1778000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»"/>
              <a:defRPr sz="1400">
                <a:solidFill>
                  <a:schemeClr val="dk1"/>
                </a:solidFill>
              </a:defRPr>
            </a:lvl5pPr>
            <a:lvl6pPr marL="2171700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»"/>
              <a:defRPr sz="1400">
                <a:solidFill>
                  <a:schemeClr val="dk1"/>
                </a:solidFill>
              </a:defRPr>
            </a:lvl6pPr>
            <a:lvl7pPr marL="2578100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»"/>
              <a:defRPr sz="1400">
                <a:solidFill>
                  <a:schemeClr val="dk1"/>
                </a:solidFill>
              </a:defRPr>
            </a:lvl7pPr>
            <a:lvl8pPr marL="2971800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»"/>
              <a:defRPr sz="1400">
                <a:solidFill>
                  <a:schemeClr val="dk1"/>
                </a:solidFill>
              </a:defRPr>
            </a:lvl8pPr>
            <a:lvl9pPr marL="3365500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Char char="»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 sz="1300">
                <a:solidFill>
                  <a:schemeClr val="dk1"/>
                </a:solidFill>
              </a:rPr>
              <a:t>‹#›</a:t>
            </a:fld>
            <a:endParaRPr lang="ko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ko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-599450" y="529835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015000" y="1310900"/>
            <a:ext cx="3108300" cy="16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3400">
                <a:latin typeface="Comic Sans MS"/>
                <a:ea typeface="Comic Sans MS"/>
                <a:cs typeface="Comic Sans MS"/>
                <a:sym typeface="Comic Sans MS"/>
              </a:rPr>
              <a:t>Coffee&amp;Donut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3400"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ko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JAVA와 DB를 연결한 Beginning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024" y="2453825"/>
            <a:ext cx="1396249" cy="7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07125" y="4689450"/>
            <a:ext cx="59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71975" y="475125"/>
            <a:ext cx="6990599" cy="39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 </a:t>
            </a:r>
            <a:r>
              <a:rPr lang="ko" sz="3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명세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873075" y="1160665"/>
          <a:ext cx="6943975" cy="3200190"/>
        </p:xfrm>
        <a:graphic>
          <a:graphicData uri="http://schemas.openxmlformats.org/drawingml/2006/table">
            <a:tbl>
              <a:tblPr>
                <a:noFill/>
                <a:tableStyleId>{5DA89C88-C285-4844-88EC-A4ACD409F007}</a:tableStyleId>
              </a:tblPr>
              <a:tblGrid>
                <a:gridCol w="10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COLUMN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기본값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설명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비고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75">
                <a:tc row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MENU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TABLE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NAME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varchar2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메뉴 이름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CATEGORY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varchar2 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카테고리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PRICE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number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가격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50">
                <a:tc rowSpan="3"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SALE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TABLE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NAME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varchar2 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메뉴 이름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QTY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number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개수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SALE 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date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구매 날짜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60" name="Shape 160"/>
          <p:cNvCxnSpPr/>
          <p:nvPr/>
        </p:nvCxnSpPr>
        <p:spPr>
          <a:xfrm rot="10800000" flipH="1">
            <a:off x="871962" y="4349425"/>
            <a:ext cx="6946199" cy="8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7818175" y="1160250"/>
            <a:ext cx="0" cy="3189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10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800" y="175650"/>
            <a:ext cx="7772400" cy="39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화면</a:t>
            </a: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UI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39725" y="698700"/>
            <a:ext cx="1215899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2400" b="1">
                <a:latin typeface="Malgun Gothic"/>
                <a:ea typeface="Malgun Gothic"/>
                <a:cs typeface="Malgun Gothic"/>
                <a:sym typeface="Malgun Gothic"/>
              </a:rPr>
              <a:t>&lt;홈&gt;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79675" y="4609200"/>
            <a:ext cx="2928300" cy="29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로그인 성공 화면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142300" y="4609200"/>
            <a:ext cx="2146499" cy="29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로그인 실패 화면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900" y="1267050"/>
            <a:ext cx="3248824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775" y="1287037"/>
            <a:ext cx="32488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11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85800" y="175650"/>
            <a:ext cx="7772400" cy="39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화면</a:t>
            </a: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240475" y="575550"/>
            <a:ext cx="1242000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2400" b="1">
                <a:latin typeface="Malgun Gothic"/>
                <a:ea typeface="Malgun Gothic"/>
                <a:cs typeface="Malgun Gothic"/>
                <a:sym typeface="Malgun Gothic"/>
              </a:rPr>
              <a:t>&lt;메뉴&gt;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186700" y="4440550"/>
            <a:ext cx="24761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메뉴 선택 계산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09400" y="4440550"/>
            <a:ext cx="17861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수량 미 지정 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300" y="1156775"/>
            <a:ext cx="3324899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1203425"/>
            <a:ext cx="3384049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95308" y="47840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12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85800" y="175650"/>
            <a:ext cx="7772400" cy="39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화면</a:t>
            </a: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UI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34425" y="4509525"/>
            <a:ext cx="1701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 커피 매출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647450" y="4463500"/>
            <a:ext cx="1632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도넛 매출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06200" y="4471225"/>
            <a:ext cx="1548600" cy="32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Malgun Gothic"/>
              <a:buChar char="❏"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월별 매출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55700" y="50700"/>
            <a:ext cx="2597400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2400" b="1">
                <a:latin typeface="Malgun Gothic"/>
                <a:ea typeface="Malgun Gothic"/>
                <a:cs typeface="Malgun Gothic"/>
                <a:sym typeface="Malgun Gothic"/>
              </a:rPr>
              <a:t>&lt;매출&gt; 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5" y="596887"/>
            <a:ext cx="2741150" cy="36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13</a:t>
            </a:fld>
            <a:endParaRPr lang="ko" sz="1400">
              <a:solidFill>
                <a:srgbClr val="000000"/>
              </a:solidFill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62" y="596887"/>
            <a:ext cx="2829774" cy="36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225" y="586212"/>
            <a:ext cx="2829774" cy="3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897250" y="6636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3000" b="1"/>
          </a:p>
          <a:p>
            <a:pPr algn="ctr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203" name="Shape 203"/>
          <p:cNvSpPr/>
          <p:nvPr/>
        </p:nvSpPr>
        <p:spPr>
          <a:xfrm rot="-1075375">
            <a:off x="7099266" y="200878"/>
            <a:ext cx="2112517" cy="2190692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1800" b="1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ko" sz="1800" b="1">
                <a:latin typeface="Malgun Gothic"/>
                <a:ea typeface="Malgun Gothic"/>
                <a:cs typeface="Malgun Gothic"/>
                <a:sym typeface="Malgun Gothic"/>
              </a:rPr>
              <a:t>뜻 깊은 시간이었다!</a:t>
            </a:r>
          </a:p>
        </p:txBody>
      </p:sp>
      <p:sp>
        <p:nvSpPr>
          <p:cNvPr id="204" name="Shape 204"/>
          <p:cNvSpPr/>
          <p:nvPr/>
        </p:nvSpPr>
        <p:spPr>
          <a:xfrm rot="2025972">
            <a:off x="4665052" y="495519"/>
            <a:ext cx="2629697" cy="194966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600" b="1">
                <a:latin typeface="Malgun Gothic"/>
                <a:ea typeface="Malgun Gothic"/>
                <a:cs typeface="Malgun Gothic"/>
                <a:sym typeface="Malgun Gothic"/>
              </a:rPr>
              <a:t>실제로 만들어지니 신기했다!!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71200" y="488500"/>
            <a:ext cx="2175000" cy="82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Shape 206"/>
          <p:cNvSpPr/>
          <p:nvPr/>
        </p:nvSpPr>
        <p:spPr>
          <a:xfrm rot="1252115">
            <a:off x="4755099" y="2551572"/>
            <a:ext cx="1950449" cy="242180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ko" sz="1600" b="1">
                <a:latin typeface="Malgun Gothic"/>
                <a:ea typeface="Malgun Gothic"/>
                <a:cs typeface="Malgun Gothic"/>
                <a:sym typeface="Malgun Gothic"/>
              </a:rPr>
              <a:t>즐거운 시간이었다!</a:t>
            </a:r>
          </a:p>
          <a:p>
            <a:pPr rtl="0">
              <a:spcBef>
                <a:spcPts val="0"/>
              </a:spcBef>
              <a:buNone/>
            </a:pP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spcBef>
                <a:spcPts val="0"/>
              </a:spcBef>
              <a:buNone/>
            </a:pPr>
            <a:r>
              <a:rPr lang="ko" sz="1600" b="1">
                <a:latin typeface="Malgun Gothic"/>
                <a:ea typeface="Malgun Gothic"/>
                <a:cs typeface="Malgun Gothic"/>
                <a:sym typeface="Malgun Gothic"/>
              </a:rPr>
              <a:t>서로 고생을 많이 한 것 같다!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45250" y="732850"/>
            <a:ext cx="1957200" cy="67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98875" y="340050"/>
            <a:ext cx="3739500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3907989">
            <a:off x="6613232" y="2428176"/>
            <a:ext cx="2290784" cy="2263146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11775" y="558850"/>
            <a:ext cx="3975899" cy="10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0"/>
              </a:spcBef>
              <a:buNone/>
            </a:pPr>
            <a:r>
              <a:rPr lang="ko" sz="3000" b="1">
                <a:latin typeface="Comic Sans MS"/>
                <a:ea typeface="Comic Sans MS"/>
                <a:cs typeface="Comic Sans MS"/>
                <a:sym typeface="Comic Sans MS"/>
              </a:rPr>
              <a:t>  COFFEE&amp;DONUT</a:t>
            </a:r>
            <a:r>
              <a:rPr lang="ko" sz="3000" b="1">
                <a:latin typeface="Malgun Gothic"/>
                <a:ea typeface="Malgun Gothic"/>
                <a:cs typeface="Malgun Gothic"/>
                <a:sym typeface="Malgun Gothic"/>
              </a:rPr>
              <a:t>          			후기</a:t>
            </a:r>
          </a:p>
          <a:p>
            <a:pPr algn="ctr" rtl="0">
              <a:spcBef>
                <a:spcPts val="0"/>
              </a:spcBef>
              <a:buNone/>
            </a:pP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spcBef>
                <a:spcPts val="0"/>
              </a:spcBef>
              <a:buNone/>
            </a:pP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7139350" y="2847725"/>
            <a:ext cx="1350900" cy="12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600" b="1">
                <a:latin typeface="Malgun Gothic"/>
                <a:ea typeface="Malgun Gothic"/>
                <a:cs typeface="Malgun Gothic"/>
                <a:sym typeface="Malgun Gothic"/>
              </a:rPr>
              <a:t>배운 것을 되돌아볼 수 있는 시간이었다.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l="28534" t="17346" r="18180" b="8617"/>
          <a:stretch/>
        </p:blipFill>
        <p:spPr>
          <a:xfrm>
            <a:off x="981200" y="1773425"/>
            <a:ext cx="2685299" cy="266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04325" y="4579225"/>
            <a:ext cx="3933900" cy="22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1200" b="1" smtClean="0">
                <a:latin typeface="Comic Sans MS"/>
                <a:ea typeface="Comic Sans MS"/>
                <a:cs typeface="Comic Sans MS"/>
                <a:sym typeface="Comic Sans MS"/>
              </a:rPr>
              <a:t>PROJECT</a:t>
            </a: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를 마치며….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532525" y="47499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14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65625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❏"/>
            </a:pP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 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❏"/>
            </a:pPr>
            <a:r>
              <a:rPr lang="ko" sz="2600" b="1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EMBERS 	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❏"/>
            </a:pP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Coffee &amp; Donut PLAN 	  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❏"/>
            </a:pPr>
            <a:r>
              <a:rPr lang="ko" sz="2600" b="1" i="0" u="none" strike="noStrike" cap="none" baseline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구현된 </a:t>
            </a: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</a:t>
            </a:r>
            <a:r>
              <a:rPr lang="ko" sz="2600" b="1" i="0" u="none" strike="noStrike" cap="none" baseline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기</a:t>
            </a: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</a:t>
            </a:r>
            <a:r>
              <a:rPr lang="ko" sz="2600" b="1" i="0" u="none" strike="noStrike" cap="none" baseline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소개 </a:t>
            </a: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❏"/>
            </a:pP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소개 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❏"/>
            </a:pP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</a:t>
            </a: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명세 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lgun Gothic"/>
              <a:buChar char="❏"/>
            </a:pP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ko" sz="2600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UI 	</a:t>
            </a:r>
          </a:p>
          <a:p>
            <a:pPr marL="457200" marR="0" lvl="0" indent="-393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❏"/>
            </a:pPr>
            <a:r>
              <a:rPr lang="ko" sz="2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2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74175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OVERVIEW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867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Coffee</a:t>
            </a:r>
            <a:r>
              <a:rPr lang="ko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&amp; 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Donut Program</a:t>
            </a:r>
          </a:p>
          <a:p>
            <a: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74625" y="1670650"/>
            <a:ext cx="3870299" cy="2577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판매 계산 시스템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품목 별 현황 CHART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>
              <a:spcBef>
                <a:spcPts val="0"/>
              </a:spcBef>
              <a:buNone/>
            </a:pP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962000" y="1670650"/>
            <a:ext cx="3870299" cy="2577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JAVA &amp; DB를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 활용하여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3000">
                <a:latin typeface="Comic Sans MS"/>
                <a:ea typeface="Comic Sans MS"/>
                <a:cs typeface="Comic Sans MS"/>
                <a:sym typeface="Comic Sans MS"/>
              </a:rPr>
              <a:t>GUI로 구현</a:t>
            </a:r>
          </a:p>
          <a:p>
            <a:pPr algn="ctr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83" name="Shape 83"/>
          <p:cNvSpPr/>
          <p:nvPr/>
        </p:nvSpPr>
        <p:spPr>
          <a:xfrm>
            <a:off x="4008350" y="2436850"/>
            <a:ext cx="1575600" cy="91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3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300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M</a:t>
            </a: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EMBERS</a:t>
            </a:r>
          </a:p>
        </p:txBody>
      </p:sp>
      <p:sp>
        <p:nvSpPr>
          <p:cNvPr id="90" name="Shape 90"/>
          <p:cNvSpPr/>
          <p:nvPr/>
        </p:nvSpPr>
        <p:spPr>
          <a:xfrm>
            <a:off x="788700" y="1388050"/>
            <a:ext cx="1566900" cy="21407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Menu System &amp; </a:t>
            </a:r>
          </a:p>
          <a:p>
            <a:pPr algn="ctr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sale System </a:t>
            </a:r>
          </a:p>
        </p:txBody>
      </p:sp>
      <p:sp>
        <p:nvSpPr>
          <p:cNvPr id="91" name="Shape 91"/>
          <p:cNvSpPr/>
          <p:nvPr/>
        </p:nvSpPr>
        <p:spPr>
          <a:xfrm>
            <a:off x="788700" y="3777175"/>
            <a:ext cx="1566900" cy="626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799300" y="1388050"/>
            <a:ext cx="1566900" cy="21407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DB 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Menu System &amp; Design</a:t>
            </a:r>
          </a:p>
        </p:txBody>
      </p:sp>
      <p:sp>
        <p:nvSpPr>
          <p:cNvPr id="93" name="Shape 93"/>
          <p:cNvSpPr/>
          <p:nvPr/>
        </p:nvSpPr>
        <p:spPr>
          <a:xfrm>
            <a:off x="4912600" y="1388050"/>
            <a:ext cx="1566900" cy="21407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Login System 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Meun System</a:t>
            </a:r>
          </a:p>
        </p:txBody>
      </p:sp>
      <p:sp>
        <p:nvSpPr>
          <p:cNvPr id="94" name="Shape 94"/>
          <p:cNvSpPr/>
          <p:nvPr/>
        </p:nvSpPr>
        <p:spPr>
          <a:xfrm>
            <a:off x="6940275" y="1388050"/>
            <a:ext cx="1566900" cy="2140799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DB 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All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sz="2800"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95" name="Shape 95"/>
          <p:cNvSpPr/>
          <p:nvPr/>
        </p:nvSpPr>
        <p:spPr>
          <a:xfrm>
            <a:off x="2799300" y="3777175"/>
            <a:ext cx="1566900" cy="626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 algn="l" rtl="0">
              <a:spcBef>
                <a:spcPts val="0"/>
              </a:spcBef>
              <a:buNone/>
            </a:pPr>
            <a:endParaRPr sz="2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 rtl="0">
              <a:spcBef>
                <a:spcPts val="0"/>
              </a:spcBef>
              <a:buNone/>
            </a:pPr>
            <a:endParaRPr sz="2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940275" y="3777175"/>
            <a:ext cx="1566900" cy="626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964000" y="3796825"/>
            <a:ext cx="1566900" cy="5868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/>
              <a:t>4</a:t>
            </a:fld>
            <a:endParaRPr lang="ko" sz="1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/>
        </p:nvGraphicFramePr>
        <p:xfrm>
          <a:off x="131035" y="567802"/>
          <a:ext cx="8881950" cy="4127825"/>
        </p:xfrm>
        <a:graphic>
          <a:graphicData uri="http://schemas.openxmlformats.org/drawingml/2006/table">
            <a:tbl>
              <a:tblPr firstRow="1" bandRow="1">
                <a:noFill/>
                <a:tableStyleId>{07018043-A162-422A-A6E9-256006B1B2B7}</a:tableStyleId>
              </a:tblPr>
              <a:tblGrid>
                <a:gridCol w="141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6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6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2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일정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2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F4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11.23 ~25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     11. 26 ~ 30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12.1 ~12.3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주제 결정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업무 분할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DB 생성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소스 생성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소스 병합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소수 수정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" sz="11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작업</a:t>
                      </a: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100" u="none" strike="noStrike" cap="none" baseline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425" marR="8442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4" name="Shape 104"/>
          <p:cNvSpPr/>
          <p:nvPr/>
        </p:nvSpPr>
        <p:spPr>
          <a:xfrm>
            <a:off x="1559425" y="1467250"/>
            <a:ext cx="883499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78712" y="49244"/>
            <a:ext cx="7962899" cy="4643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" sz="3000" b="1">
                <a:latin typeface="Comic Sans MS"/>
                <a:ea typeface="Comic Sans MS"/>
                <a:cs typeface="Comic Sans MS"/>
                <a:sym typeface="Comic Sans MS"/>
              </a:rPr>
              <a:t>Coffee &amp; Donut</a:t>
            </a:r>
            <a:r>
              <a:rPr lang="ko" sz="3000" b="1" i="0" u="none" strike="noStrike" cap="none" baseline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" sz="3000" b="1">
                <a:latin typeface="Comic Sans MS"/>
                <a:ea typeface="Comic Sans MS"/>
                <a:cs typeface="Comic Sans MS"/>
                <a:sym typeface="Comic Sans MS"/>
              </a:rPr>
              <a:t>PLAN</a:t>
            </a:r>
          </a:p>
        </p:txBody>
      </p:sp>
      <p:sp>
        <p:nvSpPr>
          <p:cNvPr id="106" name="Shape 106"/>
          <p:cNvSpPr/>
          <p:nvPr/>
        </p:nvSpPr>
        <p:spPr>
          <a:xfrm>
            <a:off x="2287100" y="1938500"/>
            <a:ext cx="7158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442922" y="2409737"/>
            <a:ext cx="10776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934773" y="2983025"/>
            <a:ext cx="2730299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530650" y="3462650"/>
            <a:ext cx="1456199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6489" y="3985075"/>
            <a:ext cx="25563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881552" y="4446067"/>
            <a:ext cx="11277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C3F5"/>
          </a:solidFill>
          <a:ln w="9525" cap="flat" cmpd="sng">
            <a:solidFill>
              <a:srgbClr val="407C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>
                <a:solidFill>
                  <a:srgbClr val="000000"/>
                </a:solidFill>
              </a:rPr>
              <a:t>5</a:t>
            </a:fld>
            <a:endParaRPr lang="k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38075" y="206575"/>
            <a:ext cx="72390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</a:t>
            </a: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기술</a:t>
            </a:r>
            <a:r>
              <a:rPr lang="ko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1038075" y="900375"/>
          <a:ext cx="7239000" cy="3416395"/>
        </p:xfrm>
        <a:graphic>
          <a:graphicData uri="http://schemas.openxmlformats.org/drawingml/2006/table">
            <a:tbl>
              <a:tblPr>
                <a:noFill/>
                <a:tableStyleId>{02E9F02C-5773-42C6-A469-69AC657D2F9E}</a:tableStyleId>
              </a:tblPr>
              <a:tblGrid>
                <a:gridCol w="16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기술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설명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CLASS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Coffeemain,Menu,Sale,MenuDao,SaleDao,SuperDao,MainGui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상속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ActionListener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처리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SQLException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GUI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JPanel,JTextField,JButton,JLabel,JPassWordField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6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60900" y="571175"/>
            <a:ext cx="74223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</a:t>
            </a:r>
            <a:r>
              <a:rPr lang="ko" sz="2800" i="0" u="none" strike="noStrike" cap="none" baseline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rtl val="0"/>
              </a:rPr>
              <a:t>기능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709912" y="1266575"/>
          <a:ext cx="7625225" cy="2876725"/>
        </p:xfrm>
        <a:graphic>
          <a:graphicData uri="http://schemas.openxmlformats.org/drawingml/2006/table">
            <a:tbl>
              <a:tblPr>
                <a:noFill/>
                <a:tableStyleId>{997A0AB8-0449-42A7-B397-66F187083FC5}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주요 기능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설명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홈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로그인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메뉴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메뉴 선택과 계산 매출 </a:t>
                      </a: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DB Table</a:t>
                      </a: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에 </a:t>
                      </a:r>
                      <a:r>
                        <a:rPr lang="ko" sz="1800" b="1" u="none" strike="noStrike" cap="none" baseline="0"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Data </a:t>
                      </a: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입력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매출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800" b="1" u="none" strike="noStrike" cap="none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  <a:rtl val="0"/>
                        </a:rPr>
                        <a:t>판매 현황 파악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07125" y="466405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7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81375" y="472075"/>
            <a:ext cx="7814699" cy="57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89625" y="1044775"/>
            <a:ext cx="8520599" cy="363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Malgun Gothic"/>
              <a:buChar char="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실행 시 체크할 logic을 점검해야 하는 이것을                                                                        유효성 검사 </a:t>
            </a:r>
            <a:r>
              <a:rPr lang="ko" b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 validation check ) </a:t>
            </a: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한다.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endParaRPr>
              <a:latin typeface="Impact"/>
              <a:ea typeface="Impact"/>
              <a:cs typeface="Impact"/>
              <a:sym typeface="Impac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Impact"/>
              <a:ea typeface="Impact"/>
              <a:cs typeface="Impact"/>
              <a:sym typeface="Impact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881362" y="1824625"/>
          <a:ext cx="7814725" cy="2934190"/>
        </p:xfrm>
        <a:graphic>
          <a:graphicData uri="http://schemas.openxmlformats.org/drawingml/2006/table">
            <a:tbl>
              <a:tblPr>
                <a:noFill/>
                <a:tableStyleId>{1BD17FA1-9C34-4068-853D-908ACAFBF3CB}</a:tableStyleId>
              </a:tblPr>
              <a:tblGrid>
                <a:gridCol w="126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1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기능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1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검사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페이지,아이디와 패스워드가 일치하지 않을 경우 오류 메시지 출력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0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카테고리의 단품 구매 시 선택 가능 여부와  </a:t>
                      </a:r>
                      <a:r>
                        <a:rPr lang="ko" sz="12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HOT/ICE</a:t>
                      </a: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누를 때 계산 방지</a:t>
                      </a: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 후 초기값으로 돌아감 </a:t>
                      </a: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구매할 물품 없이 계산 시 오류 메시지 출력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입력 값과 그래프, 차트를 확인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8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567025" y="1370875"/>
            <a:ext cx="1430575" cy="1515300"/>
          </a:xfrm>
          <a:prstGeom prst="flowChartMagneticDisk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85625" y="3349025"/>
            <a:ext cx="1430575" cy="1575525"/>
          </a:xfrm>
          <a:prstGeom prst="flowChartMagneticDisk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070300" y="1305100"/>
            <a:ext cx="1003800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42412" y="2007800"/>
            <a:ext cx="1279800" cy="48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1800"/>
              <a:t>MenuDao</a:t>
            </a:r>
          </a:p>
          <a:p>
            <a:pPr algn="ctr" rtl="0">
              <a:spcBef>
                <a:spcPts val="0"/>
              </a:spcBef>
              <a:buNone/>
            </a:pPr>
            <a:endParaRPr sz="1800"/>
          </a:p>
          <a:p>
            <a:pPr algn="ctr" rtl="0">
              <a:spcBef>
                <a:spcPts val="0"/>
              </a:spcBef>
              <a:buNone/>
            </a:pPr>
            <a:endParaRPr sz="1800"/>
          </a:p>
          <a:p>
            <a:pPr algn="ctr" rtl="0">
              <a:spcBef>
                <a:spcPts val="0"/>
              </a:spcBef>
              <a:buNone/>
            </a:pPr>
            <a:r>
              <a:rPr lang="ko" sz="1800"/>
              <a:t> </a:t>
            </a:r>
          </a:p>
          <a:p>
            <a:pPr algn="ctr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3" name="Shape 143"/>
          <p:cNvSpPr txBox="1"/>
          <p:nvPr/>
        </p:nvSpPr>
        <p:spPr>
          <a:xfrm>
            <a:off x="661000" y="4037175"/>
            <a:ext cx="1279800" cy="48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1800">
                <a:solidFill>
                  <a:srgbClr val="FFFFFF"/>
                </a:solidFill>
              </a:rPr>
              <a:t>SaleDao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756950" y="959200"/>
            <a:ext cx="1673099" cy="1196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Menu Class</a:t>
            </a:r>
          </a:p>
          <a:p>
            <a:pPr algn="ctr" rtl="0">
              <a:spcBef>
                <a:spcPts val="0"/>
              </a:spcBef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</a:p>
          <a:p>
            <a:pPr algn="ctr">
              <a:spcBef>
                <a:spcPts val="0"/>
              </a:spcBef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데이터베이스</a:t>
            </a:r>
            <a:r>
              <a:rPr lang="ko"/>
              <a:t> </a:t>
            </a:r>
          </a:p>
        </p:txBody>
      </p:sp>
      <p:sp>
        <p:nvSpPr>
          <p:cNvPr id="145" name="Shape 145"/>
          <p:cNvSpPr/>
          <p:nvPr/>
        </p:nvSpPr>
        <p:spPr>
          <a:xfrm>
            <a:off x="1756925" y="3022575"/>
            <a:ext cx="1673099" cy="11963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Sale Class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데이터베이스</a:t>
            </a:r>
            <a:r>
              <a:rPr lang="ko"/>
              <a:t> </a:t>
            </a:r>
          </a:p>
        </p:txBody>
      </p:sp>
      <p:sp>
        <p:nvSpPr>
          <p:cNvPr id="146" name="Shape 146"/>
          <p:cNvSpPr/>
          <p:nvPr/>
        </p:nvSpPr>
        <p:spPr>
          <a:xfrm>
            <a:off x="3598262" y="1636300"/>
            <a:ext cx="1380299" cy="85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672650" y="3549050"/>
            <a:ext cx="1380299" cy="9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146800" y="1114000"/>
            <a:ext cx="1949275" cy="361275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368437" y="2692825"/>
            <a:ext cx="1505999" cy="5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2400">
                <a:latin typeface="Comic Sans MS"/>
                <a:ea typeface="Comic Sans MS"/>
                <a:cs typeface="Comic Sans MS"/>
                <a:sym typeface="Comic Sans MS"/>
              </a:rPr>
              <a:t>Main Gui</a:t>
            </a:r>
          </a:p>
          <a:p>
            <a:pPr algn="ctr" rtl="0">
              <a:spcBef>
                <a:spcPts val="0"/>
              </a:spcBef>
              <a:buNone/>
            </a:pPr>
            <a:endParaRPr sz="2400"/>
          </a:p>
          <a:p>
            <a:pPr algn="l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50" name="Shape 150"/>
          <p:cNvSpPr/>
          <p:nvPr/>
        </p:nvSpPr>
        <p:spPr>
          <a:xfrm>
            <a:off x="7492725" y="2450525"/>
            <a:ext cx="1380299" cy="15153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518675" y="2965625"/>
            <a:ext cx="1328399" cy="48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1600" b="1">
                <a:latin typeface="Comic Sans MS"/>
                <a:ea typeface="Comic Sans MS"/>
                <a:cs typeface="Comic Sans MS"/>
                <a:sym typeface="Comic Sans MS"/>
              </a:rPr>
              <a:t> PROGRAM</a:t>
            </a:r>
          </a:p>
          <a:p>
            <a:pPr algn="ctr" rtl="0">
              <a:spcBef>
                <a:spcPts val="0"/>
              </a:spcBef>
              <a:buNone/>
            </a:pPr>
            <a:endParaRPr sz="1800"/>
          </a:p>
          <a:p>
            <a:pPr algn="l" rtl="0">
              <a:spcBef>
                <a:spcPts val="0"/>
              </a:spcBef>
              <a:buNone/>
            </a:pPr>
            <a:endParaRPr sz="1800"/>
          </a:p>
          <a:p>
            <a:pPr algn="l">
              <a:spcBef>
                <a:spcPts val="0"/>
              </a:spcBef>
              <a:buNone/>
            </a:pPr>
            <a:r>
              <a:rPr lang="ko" sz="1800"/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11875" y="249150"/>
            <a:ext cx="8545799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3000" b="1">
                <a:latin typeface="Comic Sans MS"/>
                <a:ea typeface="Comic Sans MS"/>
                <a:cs typeface="Comic Sans MS"/>
                <a:sym typeface="Comic Sans MS"/>
              </a:rPr>
              <a:t>CLASS </a:t>
            </a:r>
            <a:r>
              <a:rPr lang="ko" sz="2800" b="1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 sz="1400">
                <a:solidFill>
                  <a:srgbClr val="000000"/>
                </a:solidFill>
              </a:rPr>
              <a:t>9</a:t>
            </a:fld>
            <a:endParaRPr lang="ko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화면 슬라이드 쇼(16:9)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Lato</vt:lpstr>
      <vt:lpstr>맑은 고딕</vt:lpstr>
      <vt:lpstr>Comic Sans MS</vt:lpstr>
      <vt:lpstr>Playfair Display</vt:lpstr>
      <vt:lpstr>Impact</vt:lpstr>
      <vt:lpstr>coral</vt:lpstr>
      <vt:lpstr> </vt:lpstr>
      <vt:lpstr>CONTENT </vt:lpstr>
      <vt:lpstr> OVERVIEW</vt:lpstr>
      <vt:lpstr>MEMBERS</vt:lpstr>
      <vt:lpstr>PowerPoint 프레젠테이션</vt:lpstr>
      <vt:lpstr>PROJECT 구현 기술 </vt:lpstr>
      <vt:lpstr>주요 기능</vt:lpstr>
      <vt:lpstr>유효성 검사</vt:lpstr>
      <vt:lpstr>PowerPoint 프레젠테이션</vt:lpstr>
      <vt:lpstr>TABLE 명세</vt:lpstr>
      <vt:lpstr>화면 UI</vt:lpstr>
      <vt:lpstr>화면 UI</vt:lpstr>
      <vt:lpstr>화면 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bitcamp</cp:lastModifiedBy>
  <cp:revision>1</cp:revision>
  <dcterms:modified xsi:type="dcterms:W3CDTF">2020-10-29T00:48:54Z</dcterms:modified>
</cp:coreProperties>
</file>