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8" r:id="rId4"/>
    <p:sldId id="269" r:id="rId5"/>
    <p:sldId id="270" r:id="rId6"/>
    <p:sldId id="271" r:id="rId7"/>
    <p:sldId id="272" r:id="rId8"/>
    <p:sldId id="273" r:id="rId9"/>
    <p:sldId id="277" r:id="rId10"/>
    <p:sldId id="274" r:id="rId11"/>
    <p:sldId id="275" r:id="rId12"/>
    <p:sldId id="263" r:id="rId13"/>
  </p:sldIdLst>
  <p:sldSz cx="9144000" cy="6858000" type="screen4x3"/>
  <p:notesSz cx="6858000" cy="9144000"/>
  <p:embeddedFontLst>
    <p:embeddedFont>
      <p:font typeface="KoPubWorld돋움체 Bold" panose="020B0600000101010101" charset="-127"/>
      <p:bold r:id="rId15"/>
    </p:embeddedFont>
    <p:embeddedFont>
      <p:font typeface="KoPubWorld돋움체 Medium" panose="020B0600000101010101" charset="-127"/>
      <p:regular r:id="rId16"/>
    </p:embeddedFont>
    <p:embeddedFont>
      <p:font typeface="Harlow Solid Italic" panose="04030604020F02020D02" pitchFamily="82" charset="0"/>
      <p: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6D4"/>
    <a:srgbClr val="BBE2FD"/>
    <a:srgbClr val="FFFFFF"/>
    <a:srgbClr val="F8EB96"/>
    <a:srgbClr val="FAF1B8"/>
    <a:srgbClr val="F8E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3858B-03EB-40DD-A920-691488E3B906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013C7-0118-46A3-97EA-53CC95A10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303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013C7-0118-46A3-97EA-53CC95A107E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605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013C7-0118-46A3-97EA-53CC95A107E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605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013C7-0118-46A3-97EA-53CC95A107E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605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013C7-0118-46A3-97EA-53CC95A107E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605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013C7-0118-46A3-97EA-53CC95A107E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605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013C7-0118-46A3-97EA-53CC95A107E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605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013C7-0118-46A3-97EA-53CC95A107E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605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013C7-0118-46A3-97EA-53CC95A107E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605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013C7-0118-46A3-97EA-53CC95A107E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605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6FC2-5836-40A5-8A0D-7615BD6F404A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7AC0-1AF4-4DEC-B551-96B26CA8C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761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6FC2-5836-40A5-8A0D-7615BD6F404A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7AC0-1AF4-4DEC-B551-96B26CA8C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62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6FC2-5836-40A5-8A0D-7615BD6F404A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7AC0-1AF4-4DEC-B551-96B26CA8C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540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6FC2-5836-40A5-8A0D-7615BD6F404A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7AC0-1AF4-4DEC-B551-96B26CA8C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084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6FC2-5836-40A5-8A0D-7615BD6F404A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7AC0-1AF4-4DEC-B551-96B26CA8C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78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6FC2-5836-40A5-8A0D-7615BD6F404A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7AC0-1AF4-4DEC-B551-96B26CA8C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01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6FC2-5836-40A5-8A0D-7615BD6F404A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7AC0-1AF4-4DEC-B551-96B26CA8C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7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6FC2-5836-40A5-8A0D-7615BD6F404A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7AC0-1AF4-4DEC-B551-96B26CA8C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73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6FC2-5836-40A5-8A0D-7615BD6F404A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7AC0-1AF4-4DEC-B551-96B26CA8C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30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6FC2-5836-40A5-8A0D-7615BD6F404A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7AC0-1AF4-4DEC-B551-96B26CA8C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675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6FC2-5836-40A5-8A0D-7615BD6F404A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7AC0-1AF4-4DEC-B551-96B26CA8C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87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C6FC2-5836-40A5-8A0D-7615BD6F404A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7AC0-1AF4-4DEC-B551-96B26CA8C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36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TJ\Downloads\kim-daniels-OrkEasJeY74-unspla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2856" y="-4491880"/>
            <a:ext cx="12601400" cy="1890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727684" y="1556792"/>
            <a:ext cx="5688632" cy="3744416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 rot="20076624">
            <a:off x="191318" y="203576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400" dirty="0" err="1" smtClean="0">
                <a:solidFill>
                  <a:schemeClr val="bg1"/>
                </a:solidFill>
                <a:latin typeface="Houstiny Slant" pitchFamily="50" charset="0"/>
              </a:rPr>
              <a:t>Yeji</a:t>
            </a:r>
            <a:r>
              <a:rPr lang="en-US" altLang="ko-KR" sz="20400" dirty="0" smtClean="0">
                <a:solidFill>
                  <a:schemeClr val="bg1"/>
                </a:solidFill>
                <a:latin typeface="Houstiny Slant" pitchFamily="50" charset="0"/>
              </a:rPr>
              <a:t> cake</a:t>
            </a:r>
            <a:endParaRPr lang="ko-KR" altLang="en-US" sz="20400" dirty="0">
              <a:solidFill>
                <a:schemeClr val="bg1"/>
              </a:solidFill>
              <a:latin typeface="Houstiny Slant" pitchFamily="50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20076624">
            <a:off x="119309" y="1927954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20400" dirty="0" err="1" smtClean="0">
                <a:latin typeface="Houstiny Slant" pitchFamily="50" charset="0"/>
              </a:rPr>
              <a:t>Yeji</a:t>
            </a:r>
            <a:r>
              <a:rPr lang="en-US" altLang="ko-KR" sz="20400" dirty="0" smtClean="0">
                <a:latin typeface="Houstiny Slant" pitchFamily="50" charset="0"/>
              </a:rPr>
              <a:t> cake</a:t>
            </a:r>
            <a:endParaRPr lang="ko-KR" altLang="en-US" sz="20400" dirty="0">
              <a:latin typeface="Houstiny Slant" pitchFamily="50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31640" y="1160748"/>
            <a:ext cx="6480720" cy="4536504"/>
          </a:xfrm>
          <a:prstGeom prst="rect">
            <a:avLst/>
          </a:prstGeom>
          <a:noFill/>
          <a:ln w="133350" cap="sq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 flipH="1">
            <a:off x="6516216" y="4365104"/>
            <a:ext cx="45719" cy="792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flipH="1">
            <a:off x="6516218" y="4284712"/>
            <a:ext cx="45719" cy="152400"/>
          </a:xfrm>
          <a:prstGeom prst="rect">
            <a:avLst/>
          </a:prstGeom>
          <a:solidFill>
            <a:srgbClr val="F8E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26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TJ\Downloads\kim-daniels-OrkEasJeY74-unsplash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53" r="51767" b="40365"/>
          <a:stretch/>
        </p:blipFill>
        <p:spPr bwMode="auto">
          <a:xfrm>
            <a:off x="4323294" y="0"/>
            <a:ext cx="6078006" cy="6858000"/>
          </a:xfrm>
          <a:prstGeom prst="flowChartInputOutpu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39552" y="1435278"/>
            <a:ext cx="3799146" cy="2353761"/>
          </a:xfrm>
          <a:prstGeom prst="rect">
            <a:avLst/>
          </a:prstGeom>
          <a:solidFill>
            <a:srgbClr val="FCF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539552" y="417442"/>
            <a:ext cx="759829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ko-KR" altLang="en-US" sz="4400" b="1" spc="300" dirty="0" smtClean="0">
                <a:latin typeface="+mj-ea"/>
                <a:ea typeface="+mj-ea"/>
                <a:cs typeface="Calibri" panose="020F0502020204030204" pitchFamily="34" charset="0"/>
              </a:rPr>
              <a:t>팀</a:t>
            </a:r>
            <a:r>
              <a:rPr lang="ko-KR" altLang="en-US" sz="4400" b="1" spc="300" dirty="0">
                <a:latin typeface="+mj-ea"/>
                <a:ea typeface="+mj-ea"/>
                <a:cs typeface="Calibri" panose="020F0502020204030204" pitchFamily="34" charset="0"/>
              </a:rPr>
              <a:t>원</a:t>
            </a:r>
            <a:r>
              <a:rPr lang="en-US" altLang="ko-KR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Calibri" panose="020F0502020204030204" pitchFamily="34" charset="0"/>
              </a:rPr>
              <a:t>&amp;</a:t>
            </a:r>
            <a:r>
              <a:rPr lang="ko-KR" altLang="en-US" sz="4400" b="1" spc="300" dirty="0" smtClean="0">
                <a:latin typeface="+mj-ea"/>
                <a:ea typeface="+mj-ea"/>
                <a:cs typeface="Calibri" panose="020F0502020204030204" pitchFamily="34" charset="0"/>
              </a:rPr>
              <a:t>역할분</a:t>
            </a:r>
            <a:r>
              <a:rPr lang="ko-KR" altLang="en-US" sz="4400" b="1" spc="300" dirty="0">
                <a:latin typeface="+mj-ea"/>
                <a:ea typeface="+mj-ea"/>
                <a:cs typeface="Calibri" panose="020F0502020204030204" pitchFamily="34" charset="0"/>
              </a:rPr>
              <a:t>담</a:t>
            </a:r>
            <a:r>
              <a:rPr lang="ko-KR" altLang="en-US" sz="4400" b="1" spc="300" dirty="0" smtClean="0">
                <a:latin typeface="+mj-ea"/>
                <a:ea typeface="+mj-ea"/>
                <a:cs typeface="Calibri" panose="020F0502020204030204" pitchFamily="34" charset="0"/>
              </a:rPr>
              <a:t> </a:t>
            </a:r>
            <a:r>
              <a:rPr lang="en-US" altLang="ko-KR" sz="24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Calibri" panose="020F0502020204030204" pitchFamily="34" charset="0"/>
              </a:rPr>
              <a:t>Teams</a:t>
            </a:r>
            <a:endParaRPr lang="ru-RU" altLang="ko-KR" sz="2400" b="1" spc="3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9552" y="3933056"/>
            <a:ext cx="3799146" cy="2353761"/>
          </a:xfrm>
          <a:prstGeom prst="rect">
            <a:avLst/>
          </a:prstGeom>
          <a:solidFill>
            <a:srgbClr val="FCF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88024" y="1435278"/>
            <a:ext cx="3799146" cy="2353761"/>
          </a:xfrm>
          <a:prstGeom prst="rect">
            <a:avLst/>
          </a:prstGeom>
          <a:solidFill>
            <a:srgbClr val="FCF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788024" y="3933056"/>
            <a:ext cx="3799146" cy="2353761"/>
          </a:xfrm>
          <a:prstGeom prst="rect">
            <a:avLst/>
          </a:prstGeom>
          <a:solidFill>
            <a:srgbClr val="FCF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83569" y="4557751"/>
            <a:ext cx="3456384" cy="1535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83569" y="2024386"/>
            <a:ext cx="3456384" cy="1535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932041" y="2024386"/>
            <a:ext cx="3456384" cy="1535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32041" y="4557750"/>
            <a:ext cx="3456384" cy="1535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932041" y="1556792"/>
            <a:ext cx="34563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>
                <a:latin typeface="+mj-ea"/>
                <a:ea typeface="+mj-ea"/>
              </a:rPr>
              <a:t>홍길동 </a:t>
            </a:r>
            <a:r>
              <a:rPr lang="ko-KR" altLang="en-US" b="1" dirty="0" smtClean="0">
                <a:latin typeface="+mj-ea"/>
                <a:ea typeface="+mj-ea"/>
              </a:rPr>
              <a:t>팀원</a:t>
            </a:r>
            <a:endParaRPr lang="en-US" altLang="ko-KR" sz="2800" b="1" dirty="0" smtClean="0">
              <a:latin typeface="+mj-ea"/>
              <a:ea typeface="+mj-ea"/>
            </a:endParaRPr>
          </a:p>
          <a:p>
            <a:endParaRPr lang="en-US" altLang="ko-KR" sz="400" b="1" dirty="0" smtClean="0">
              <a:latin typeface="+mj-lt"/>
            </a:endParaRPr>
          </a:p>
          <a:p>
            <a:r>
              <a:rPr lang="ko-KR" altLang="en-US" sz="1600" b="1" dirty="0" smtClean="0">
                <a:latin typeface="+mj-ea"/>
                <a:ea typeface="+mj-ea"/>
              </a:rPr>
              <a:t>담당</a:t>
            </a:r>
            <a:endParaRPr lang="en-US" altLang="ko-KR" sz="1600" b="1" dirty="0">
              <a:latin typeface="+mj-ea"/>
              <a:ea typeface="+mj-ea"/>
            </a:endParaRPr>
          </a:p>
          <a:p>
            <a:pPr lvl="1"/>
            <a:r>
              <a:rPr lang="ko-KR" altLang="en-US" sz="1600" dirty="0" smtClean="0"/>
              <a:t>팀원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발</a:t>
            </a:r>
            <a:r>
              <a:rPr lang="ko-KR" altLang="en-US" sz="1600" dirty="0"/>
              <a:t>표</a:t>
            </a:r>
            <a:endParaRPr lang="en-US" altLang="ko-KR" sz="1600" dirty="0" smtClean="0"/>
          </a:p>
          <a:p>
            <a:r>
              <a:rPr lang="ko-KR" altLang="en-US" sz="1600" b="1" dirty="0" smtClean="0">
                <a:latin typeface="+mj-ea"/>
                <a:ea typeface="+mj-ea"/>
              </a:rPr>
              <a:t>수행역할</a:t>
            </a:r>
            <a:endParaRPr lang="en-US" altLang="ko-KR" sz="1600" b="1" dirty="0" smtClean="0">
              <a:latin typeface="+mj-ea"/>
              <a:ea typeface="+mj-ea"/>
            </a:endParaRPr>
          </a:p>
          <a:p>
            <a:pPr lvl="1"/>
            <a:r>
              <a:rPr lang="ko-KR" altLang="en-US" sz="1600" dirty="0" smtClean="0"/>
              <a:t>각 </a:t>
            </a:r>
            <a:r>
              <a:rPr lang="en-US" altLang="ko-KR" sz="1600" dirty="0" smtClean="0"/>
              <a:t>Dao</a:t>
            </a:r>
            <a:r>
              <a:rPr lang="ko-KR" altLang="en-US" sz="1600" dirty="0" smtClean="0"/>
              <a:t>테이블 구현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구</a:t>
            </a:r>
            <a:r>
              <a:rPr lang="ko-KR" altLang="en-US" sz="1600" dirty="0"/>
              <a:t>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3569" y="1556792"/>
            <a:ext cx="34563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>
                <a:latin typeface="+mj-ea"/>
                <a:ea typeface="+mj-ea"/>
              </a:rPr>
              <a:t>강감찬</a:t>
            </a:r>
            <a:r>
              <a:rPr lang="ko-KR" altLang="en-US" sz="2800" b="1" smtClean="0">
                <a:latin typeface="+mj-ea"/>
                <a:ea typeface="+mj-ea"/>
              </a:rPr>
              <a:t> </a:t>
            </a:r>
            <a:r>
              <a:rPr lang="ko-KR" altLang="en-US" b="1" dirty="0" smtClean="0">
                <a:latin typeface="+mj-ea"/>
                <a:ea typeface="+mj-ea"/>
              </a:rPr>
              <a:t>팀장</a:t>
            </a:r>
            <a:endParaRPr lang="en-US" altLang="ko-KR" sz="2800" b="1" dirty="0" smtClean="0">
              <a:latin typeface="+mj-ea"/>
              <a:ea typeface="+mj-ea"/>
            </a:endParaRPr>
          </a:p>
          <a:p>
            <a:endParaRPr lang="en-US" altLang="ko-KR" sz="400" b="1" dirty="0" smtClean="0">
              <a:latin typeface="+mj-lt"/>
            </a:endParaRPr>
          </a:p>
          <a:p>
            <a:r>
              <a:rPr lang="ko-KR" altLang="en-US" sz="1600" b="1" dirty="0" smtClean="0">
                <a:latin typeface="+mj-ea"/>
                <a:ea typeface="+mj-ea"/>
              </a:rPr>
              <a:t>담당</a:t>
            </a:r>
            <a:endParaRPr lang="en-US" altLang="ko-KR" sz="1600" b="1" dirty="0">
              <a:latin typeface="+mj-ea"/>
              <a:ea typeface="+mj-ea"/>
            </a:endParaRPr>
          </a:p>
          <a:p>
            <a:pPr lvl="1"/>
            <a:r>
              <a:rPr lang="ko-KR" altLang="en-US" sz="1600" dirty="0" smtClean="0"/>
              <a:t>팀장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발</a:t>
            </a:r>
            <a:r>
              <a:rPr lang="ko-KR" altLang="en-US" sz="1600" dirty="0"/>
              <a:t>표</a:t>
            </a:r>
            <a:endParaRPr lang="en-US" altLang="ko-KR" sz="1600" dirty="0" smtClean="0"/>
          </a:p>
          <a:p>
            <a:r>
              <a:rPr lang="ko-KR" altLang="en-US" sz="1600" b="1" dirty="0" smtClean="0">
                <a:latin typeface="+mj-ea"/>
                <a:ea typeface="+mj-ea"/>
              </a:rPr>
              <a:t>수행역할</a:t>
            </a:r>
            <a:endParaRPr lang="en-US" altLang="ko-KR" sz="1600" b="1" dirty="0" smtClean="0">
              <a:latin typeface="+mj-ea"/>
              <a:ea typeface="+mj-ea"/>
            </a:endParaRPr>
          </a:p>
          <a:p>
            <a:pPr lvl="1"/>
            <a:r>
              <a:rPr lang="ko-KR" altLang="en-US" sz="1600" dirty="0" smtClean="0"/>
              <a:t>아이디어 제시 및 정리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테이블 생성 및 구조 설계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83569" y="4054570"/>
            <a:ext cx="34563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>
                <a:latin typeface="+mj-ea"/>
                <a:ea typeface="+mj-ea"/>
              </a:rPr>
              <a:t>김유신</a:t>
            </a:r>
            <a:r>
              <a:rPr lang="ko-KR" altLang="en-US" sz="2800" b="1" smtClean="0">
                <a:latin typeface="+mj-ea"/>
                <a:ea typeface="+mj-ea"/>
              </a:rPr>
              <a:t> </a:t>
            </a:r>
            <a:r>
              <a:rPr lang="ko-KR" altLang="en-US" b="1" dirty="0" smtClean="0">
                <a:latin typeface="+mj-ea"/>
                <a:ea typeface="+mj-ea"/>
              </a:rPr>
              <a:t>팀원</a:t>
            </a:r>
            <a:endParaRPr lang="en-US" altLang="ko-KR" sz="2800" b="1" dirty="0" smtClean="0">
              <a:latin typeface="+mj-ea"/>
              <a:ea typeface="+mj-ea"/>
            </a:endParaRPr>
          </a:p>
          <a:p>
            <a:endParaRPr lang="en-US" altLang="ko-KR" sz="400" b="1" dirty="0" smtClean="0">
              <a:latin typeface="+mj-lt"/>
            </a:endParaRPr>
          </a:p>
          <a:p>
            <a:r>
              <a:rPr lang="ko-KR" altLang="en-US" sz="1600" b="1" dirty="0" smtClean="0">
                <a:latin typeface="+mj-ea"/>
                <a:ea typeface="+mj-ea"/>
              </a:rPr>
              <a:t>담당</a:t>
            </a:r>
            <a:endParaRPr lang="en-US" altLang="ko-KR" sz="1600" b="1" dirty="0">
              <a:latin typeface="+mj-ea"/>
              <a:ea typeface="+mj-ea"/>
            </a:endParaRPr>
          </a:p>
          <a:p>
            <a:pPr lvl="1"/>
            <a:r>
              <a:rPr lang="ko-KR" altLang="en-US" sz="1600" dirty="0" smtClean="0"/>
              <a:t>팀원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발</a:t>
            </a:r>
            <a:r>
              <a:rPr lang="ko-KR" altLang="en-US" sz="1600" dirty="0"/>
              <a:t>표</a:t>
            </a:r>
            <a:endParaRPr lang="en-US" altLang="ko-KR" sz="1600" dirty="0" smtClean="0"/>
          </a:p>
          <a:p>
            <a:r>
              <a:rPr lang="ko-KR" altLang="en-US" sz="1600" b="1" dirty="0" smtClean="0">
                <a:latin typeface="+mj-ea"/>
                <a:ea typeface="+mj-ea"/>
              </a:rPr>
              <a:t>수행역할</a:t>
            </a:r>
            <a:endParaRPr lang="en-US" altLang="ko-KR" sz="1600" b="1" dirty="0" smtClean="0">
              <a:latin typeface="+mj-ea"/>
              <a:ea typeface="+mj-ea"/>
            </a:endParaRPr>
          </a:p>
          <a:p>
            <a:pPr lvl="1"/>
            <a:r>
              <a:rPr lang="ko-KR" altLang="en-US" sz="1600" dirty="0" err="1" smtClean="0"/>
              <a:t>웹페이지</a:t>
            </a:r>
            <a:r>
              <a:rPr lang="ko-KR" altLang="en-US" sz="1600" dirty="0" smtClean="0"/>
              <a:t> 디자인</a:t>
            </a:r>
            <a:endParaRPr lang="en-US" altLang="ko-KR" sz="1600" dirty="0" smtClean="0"/>
          </a:p>
          <a:p>
            <a:pPr lvl="1"/>
            <a:r>
              <a:rPr lang="en-US" altLang="ko-KR" sz="1600" dirty="0" err="1" smtClean="0"/>
              <a:t>Order&amp;Details</a:t>
            </a:r>
            <a:r>
              <a:rPr lang="en-US" altLang="ko-KR" sz="1600" dirty="0" smtClean="0"/>
              <a:t>, product 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932041" y="4054570"/>
            <a:ext cx="34563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>
                <a:latin typeface="+mj-ea"/>
                <a:ea typeface="+mj-ea"/>
              </a:rPr>
              <a:t>이순신</a:t>
            </a:r>
            <a:r>
              <a:rPr lang="ko-KR" altLang="en-US" sz="2800" b="1" smtClean="0">
                <a:latin typeface="+mj-ea"/>
                <a:ea typeface="+mj-ea"/>
              </a:rPr>
              <a:t> </a:t>
            </a:r>
            <a:r>
              <a:rPr lang="ko-KR" altLang="en-US" b="1" dirty="0" smtClean="0">
                <a:latin typeface="+mj-ea"/>
                <a:ea typeface="+mj-ea"/>
              </a:rPr>
              <a:t>팀원</a:t>
            </a:r>
            <a:endParaRPr lang="en-US" altLang="ko-KR" sz="2800" b="1" dirty="0" smtClean="0">
              <a:latin typeface="+mj-ea"/>
              <a:ea typeface="+mj-ea"/>
            </a:endParaRPr>
          </a:p>
          <a:p>
            <a:endParaRPr lang="en-US" altLang="ko-KR" sz="400" b="1" dirty="0" smtClean="0">
              <a:latin typeface="+mj-lt"/>
            </a:endParaRPr>
          </a:p>
          <a:p>
            <a:r>
              <a:rPr lang="ko-KR" altLang="en-US" sz="1600" b="1" dirty="0" smtClean="0">
                <a:latin typeface="+mj-ea"/>
                <a:ea typeface="+mj-ea"/>
              </a:rPr>
              <a:t>담당</a:t>
            </a:r>
            <a:endParaRPr lang="en-US" altLang="ko-KR" sz="1600" b="1" dirty="0">
              <a:latin typeface="+mj-ea"/>
              <a:ea typeface="+mj-ea"/>
            </a:endParaRPr>
          </a:p>
          <a:p>
            <a:pPr lvl="1"/>
            <a:r>
              <a:rPr lang="ko-KR" altLang="en-US" sz="1600" dirty="0" smtClean="0"/>
              <a:t>팀원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발</a:t>
            </a:r>
            <a:r>
              <a:rPr lang="ko-KR" altLang="en-US" sz="1600" dirty="0"/>
              <a:t>표</a:t>
            </a:r>
            <a:endParaRPr lang="en-US" altLang="ko-KR" sz="1600" dirty="0" smtClean="0"/>
          </a:p>
          <a:p>
            <a:r>
              <a:rPr lang="ko-KR" altLang="en-US" sz="1600" b="1" dirty="0" smtClean="0">
                <a:latin typeface="+mj-ea"/>
                <a:ea typeface="+mj-ea"/>
              </a:rPr>
              <a:t>수행역할</a:t>
            </a:r>
            <a:endParaRPr lang="en-US" altLang="ko-KR" sz="1600" b="1" dirty="0" smtClean="0">
              <a:latin typeface="+mj-ea"/>
              <a:ea typeface="+mj-ea"/>
            </a:endParaRPr>
          </a:p>
          <a:p>
            <a:pPr lvl="1"/>
            <a:r>
              <a:rPr lang="ko-KR" altLang="en-US" sz="1600" dirty="0" smtClean="0"/>
              <a:t>발표자료 제작</a:t>
            </a:r>
            <a:endParaRPr lang="en-US" altLang="ko-KR" sz="1600" dirty="0" smtClean="0"/>
          </a:p>
          <a:p>
            <a:pPr lvl="1"/>
            <a:r>
              <a:rPr lang="en-US" altLang="ko-KR" sz="1600" dirty="0" err="1" smtClean="0"/>
              <a:t>Member.jsp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5793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TJ\Downloads\kim-daniels-OrkEasJeY74-unsplash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53" r="51767" b="40365"/>
          <a:stretch/>
        </p:blipFill>
        <p:spPr bwMode="auto">
          <a:xfrm>
            <a:off x="4323294" y="0"/>
            <a:ext cx="6078006" cy="6858000"/>
          </a:xfrm>
          <a:prstGeom prst="flowChartInputOutpu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539552" y="417442"/>
            <a:ext cx="759829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ko-KR" altLang="en-US" sz="4400" b="1" spc="300" dirty="0" smtClean="0">
                <a:latin typeface="+mj-ea"/>
                <a:ea typeface="+mj-ea"/>
                <a:cs typeface="Calibri" panose="020F0502020204030204" pitchFamily="34" charset="0"/>
              </a:rPr>
              <a:t>프로젝트 일정 </a:t>
            </a:r>
            <a:r>
              <a:rPr lang="en-US" altLang="ko-KR" sz="24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스퀘어 Bold" panose="020B0600000101010101" pitchFamily="50" charset="-127"/>
                <a:cs typeface="Calibri" panose="020F0502020204030204" pitchFamily="34" charset="0"/>
              </a:rPr>
              <a:t>Schedule</a:t>
            </a:r>
            <a:endParaRPr lang="ru-RU" altLang="ko-KR" sz="2400" b="1" spc="3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951593"/>
              </p:ext>
            </p:extLst>
          </p:nvPr>
        </p:nvGraphicFramePr>
        <p:xfrm>
          <a:off x="610192" y="1186879"/>
          <a:ext cx="7922245" cy="5407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0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08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67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일정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3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활동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2/11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2/12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2/13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2/14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2/17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2/18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2/19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2/20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2/21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3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웹 페이지 구상 및 설계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4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4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필요 기능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및 절차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구상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2FD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2FD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2FD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73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사용자 시나리오 작성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  <a:alpha val="8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  <a:alpha val="8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73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기능구현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  <a:alpha val="8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  <a:alpha val="8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  <a:alpha val="8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  <a:alpha val="8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  <a:alpha val="8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73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product,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orders&amp;odeails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members,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main.jsp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등 필요 파일 구현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4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73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개선점 탐색 및 문서화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2FD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2FD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2FD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58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8594" y="260224"/>
            <a:ext cx="8772524" cy="6331076"/>
          </a:xfrm>
          <a:prstGeom prst="rect">
            <a:avLst/>
          </a:prstGeom>
          <a:solidFill>
            <a:srgbClr val="FCF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71600" y="3573016"/>
            <a:ext cx="2241672" cy="69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 rot="20076624">
            <a:off x="-528764" y="127997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400" dirty="0" err="1" smtClean="0">
                <a:latin typeface="Houstiny Slant" pitchFamily="50" charset="0"/>
              </a:rPr>
              <a:t>Yeji</a:t>
            </a:r>
            <a:r>
              <a:rPr lang="en-US" altLang="ko-KR" sz="20400" dirty="0" smtClean="0">
                <a:latin typeface="Houstiny Slant" pitchFamily="50" charset="0"/>
              </a:rPr>
              <a:t> cake</a:t>
            </a:r>
            <a:endParaRPr lang="ko-KR" altLang="en-US" sz="20400" dirty="0">
              <a:latin typeface="Houstiny Slant" pitchFamily="50" charset="0"/>
            </a:endParaRPr>
          </a:p>
        </p:txBody>
      </p:sp>
      <p:pic>
        <p:nvPicPr>
          <p:cNvPr id="1027" name="Picture 3" descr="C:\Users\TJ\Downloads\noun_1285581_c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20"/>
          <a:stretch/>
        </p:blipFill>
        <p:spPr bwMode="auto">
          <a:xfrm>
            <a:off x="2897981" y="2348880"/>
            <a:ext cx="3333750" cy="282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제목 1"/>
          <p:cNvSpPr txBox="1">
            <a:spLocks/>
          </p:cNvSpPr>
          <p:nvPr/>
        </p:nvSpPr>
        <p:spPr>
          <a:xfrm rot="20076624">
            <a:off x="2999629" y="115576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800" dirty="0" smtClean="0">
                <a:latin typeface="Houstiny Slant" pitchFamily="50" charset="0"/>
              </a:rPr>
              <a:t>Is closed</a:t>
            </a:r>
            <a:endParaRPr lang="ko-KR" altLang="en-US" sz="11800" dirty="0">
              <a:latin typeface="Houstiny Slant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5676" y="5395863"/>
            <a:ext cx="5832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latin typeface="Harlow Solid Italic" pitchFamily="82" charset="0"/>
              </a:rPr>
              <a:t>Thank you!</a:t>
            </a:r>
            <a:endParaRPr lang="ko-KR" altLang="en-US" sz="4400" dirty="0">
              <a:latin typeface="Harlow Solid Itali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61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TJ\Downloads\kim-daniels-OrkEasJeY74-unsplash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53" r="51767" b="40365"/>
          <a:stretch/>
        </p:blipFill>
        <p:spPr bwMode="auto">
          <a:xfrm>
            <a:off x="4323294" y="0"/>
            <a:ext cx="6078006" cy="6858000"/>
          </a:xfrm>
          <a:prstGeom prst="flowChartInputOutpu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11560" y="1052736"/>
            <a:ext cx="1872208" cy="186393"/>
          </a:xfrm>
          <a:prstGeom prst="rect">
            <a:avLst/>
          </a:prstGeom>
          <a:solidFill>
            <a:srgbClr val="F8E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18" name="Shape 499"/>
          <p:cNvSpPr/>
          <p:nvPr/>
        </p:nvSpPr>
        <p:spPr>
          <a:xfrm>
            <a:off x="611560" y="1916832"/>
            <a:ext cx="7147586" cy="312006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Autofit/>
          </a:bodyPr>
          <a:lstStyle/>
          <a:p>
            <a:pPr marL="342900" indent="-342900">
              <a:lnSpc>
                <a:spcPct val="200000"/>
              </a:lnSpc>
              <a:buFont typeface="KoPubWorld돋움체 Bold" pitchFamily="2" charset="-127"/>
              <a:buChar char="▶"/>
            </a:pPr>
            <a:r>
              <a:rPr lang="ko-KR" altLang="en-US" sz="2400" dirty="0" smtClean="0">
                <a:latin typeface="+mj-lt"/>
              </a:rPr>
              <a:t> 주제 </a:t>
            </a:r>
            <a:r>
              <a:rPr lang="ko-KR" altLang="en-US" sz="2400" dirty="0">
                <a:latin typeface="+mj-lt"/>
              </a:rPr>
              <a:t>및 목적</a:t>
            </a:r>
          </a:p>
          <a:p>
            <a:pPr marL="342900" indent="-342900">
              <a:lnSpc>
                <a:spcPct val="200000"/>
              </a:lnSpc>
              <a:buFont typeface="KoPubWorld돋움체 Bold" pitchFamily="2" charset="-127"/>
              <a:buChar char="▶"/>
            </a:pPr>
            <a:r>
              <a:rPr lang="ko-KR" altLang="en-US" sz="2400" dirty="0" smtClean="0">
                <a:latin typeface="+mj-lt"/>
              </a:rPr>
              <a:t> 요구 </a:t>
            </a:r>
            <a:r>
              <a:rPr lang="ko-KR" altLang="en-US" sz="2400" dirty="0">
                <a:latin typeface="+mj-lt"/>
              </a:rPr>
              <a:t>사항 분석</a:t>
            </a:r>
          </a:p>
          <a:p>
            <a:pPr marL="342900" indent="-342900">
              <a:lnSpc>
                <a:spcPct val="200000"/>
              </a:lnSpc>
              <a:buFont typeface="KoPubWorld돋움체 Bold" pitchFamily="2" charset="-127"/>
              <a:buChar char="▶"/>
            </a:pPr>
            <a:r>
              <a:rPr lang="ko-KR" altLang="en-US" sz="2400" dirty="0" smtClean="0">
                <a:latin typeface="+mj-lt"/>
              </a:rPr>
              <a:t> 테이블 </a:t>
            </a:r>
            <a:r>
              <a:rPr lang="ko-KR" altLang="en-US" sz="2400" dirty="0">
                <a:latin typeface="+mj-lt"/>
              </a:rPr>
              <a:t>명세서</a:t>
            </a:r>
          </a:p>
          <a:p>
            <a:pPr marL="342900" indent="-342900">
              <a:lnSpc>
                <a:spcPct val="200000"/>
              </a:lnSpc>
              <a:buFont typeface="KoPubWorld돋움체 Bold" pitchFamily="2" charset="-127"/>
              <a:buChar char="▶"/>
            </a:pPr>
            <a:r>
              <a:rPr lang="ko-KR" altLang="en-US" sz="2400" dirty="0" smtClean="0">
                <a:latin typeface="+mj-lt"/>
              </a:rPr>
              <a:t> </a:t>
            </a:r>
            <a:r>
              <a:rPr lang="ko-KR" altLang="en-US" sz="2400" dirty="0" err="1" smtClean="0">
                <a:latin typeface="+mj-lt"/>
              </a:rPr>
              <a:t>팀원별</a:t>
            </a:r>
            <a:r>
              <a:rPr lang="ko-KR" altLang="en-US" sz="2400" dirty="0" smtClean="0">
                <a:latin typeface="+mj-lt"/>
              </a:rPr>
              <a:t> </a:t>
            </a:r>
            <a:r>
              <a:rPr lang="ko-KR" altLang="en-US" sz="2400" dirty="0">
                <a:latin typeface="+mj-lt"/>
              </a:rPr>
              <a:t>업무 분담</a:t>
            </a:r>
          </a:p>
          <a:p>
            <a:pPr marL="342900" indent="-342900">
              <a:lnSpc>
                <a:spcPct val="200000"/>
              </a:lnSpc>
              <a:buFont typeface="KoPubWorld돋움체 Bold" pitchFamily="2" charset="-127"/>
              <a:buChar char="▶"/>
            </a:pPr>
            <a:r>
              <a:rPr lang="ko-KR" altLang="en-US" sz="2400" dirty="0" smtClean="0">
                <a:latin typeface="+mj-lt"/>
              </a:rPr>
              <a:t> 프로젝트 </a:t>
            </a:r>
            <a:r>
              <a:rPr lang="ko-KR" altLang="en-US" sz="2400" dirty="0">
                <a:latin typeface="+mj-lt"/>
              </a:rPr>
              <a:t>일정 계획</a:t>
            </a: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539552" y="417442"/>
            <a:ext cx="759829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4400" b="1" spc="300" dirty="0" smtClean="0">
                <a:latin typeface="+mj-ea"/>
                <a:ea typeface="+mj-ea"/>
                <a:cs typeface="Calibri" panose="020F0502020204030204" pitchFamily="34" charset="0"/>
              </a:rPr>
              <a:t>INDEX</a:t>
            </a:r>
            <a:endParaRPr lang="ru-RU" altLang="ko-KR" sz="2400" b="1" spc="3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46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TJ\Downloads\kim-daniels-OrkEasJeY74-unsplash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53" r="51767" b="40365"/>
          <a:stretch/>
        </p:blipFill>
        <p:spPr bwMode="auto">
          <a:xfrm>
            <a:off x="4323294" y="0"/>
            <a:ext cx="6078006" cy="6858000"/>
          </a:xfrm>
          <a:prstGeom prst="flowChartInputOutpu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181799" y="1469526"/>
            <a:ext cx="6768752" cy="1455418"/>
          </a:xfrm>
          <a:prstGeom prst="rect">
            <a:avLst/>
          </a:prstGeom>
          <a:solidFill>
            <a:srgbClr val="FCF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87298" y="3284984"/>
            <a:ext cx="6768752" cy="3125936"/>
          </a:xfrm>
          <a:prstGeom prst="rect">
            <a:avLst/>
          </a:prstGeom>
          <a:solidFill>
            <a:srgbClr val="FCF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539552" y="417442"/>
            <a:ext cx="759829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ko-KR" altLang="en-US" sz="4400" b="1" spc="300" dirty="0" smtClean="0">
                <a:latin typeface="+mj-ea"/>
                <a:ea typeface="+mj-ea"/>
                <a:cs typeface="Calibri" panose="020F0502020204030204" pitchFamily="34" charset="0"/>
              </a:rPr>
              <a:t>주제</a:t>
            </a:r>
            <a:r>
              <a:rPr lang="en-US" altLang="ko-KR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Calibri" panose="020F0502020204030204" pitchFamily="34" charset="0"/>
              </a:rPr>
              <a:t>&amp;</a:t>
            </a:r>
            <a:r>
              <a:rPr lang="ko-KR" altLang="en-US" sz="4400" b="1" spc="300" dirty="0" smtClean="0">
                <a:latin typeface="+mj-ea"/>
                <a:ea typeface="+mj-ea"/>
                <a:cs typeface="Calibri" panose="020F0502020204030204" pitchFamily="34" charset="0"/>
              </a:rPr>
              <a:t>목적 </a:t>
            </a:r>
            <a:r>
              <a:rPr lang="en-US" altLang="ko-KR" sz="24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스퀘어 Bold" panose="020B0600000101010101" pitchFamily="50" charset="-127"/>
                <a:cs typeface="Calibri" panose="020F0502020204030204" pitchFamily="34" charset="0"/>
              </a:rPr>
              <a:t>Subject</a:t>
            </a:r>
            <a:endParaRPr lang="ru-RU" altLang="ko-KR" sz="2400" b="1" spc="3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31639" y="1585590"/>
            <a:ext cx="6186863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+mj-lt"/>
              </a:rPr>
              <a:t>주제</a:t>
            </a:r>
            <a:endParaRPr lang="en-US" altLang="ko-KR" sz="3200" b="1" dirty="0" smtClean="0">
              <a:latin typeface="+mj-lt"/>
            </a:endParaRPr>
          </a:p>
          <a:p>
            <a:endParaRPr lang="en-US" altLang="ko-KR" sz="500" b="1" dirty="0" smtClean="0">
              <a:latin typeface="+mj-lt"/>
            </a:endParaRPr>
          </a:p>
          <a:p>
            <a:r>
              <a:rPr lang="ko-KR" altLang="en-US" dirty="0"/>
              <a:t>케이크 전문점 웹 페이지를 구상</a:t>
            </a:r>
            <a:r>
              <a:rPr lang="en-US" altLang="ko-KR" dirty="0"/>
              <a:t>·</a:t>
            </a:r>
            <a:r>
              <a:rPr lang="ko-KR" altLang="en-US" dirty="0"/>
              <a:t>설계하고 </a:t>
            </a:r>
            <a:r>
              <a:rPr lang="en-US" altLang="ko-KR" dirty="0" err="1"/>
              <a:t>Oacle</a:t>
            </a:r>
            <a:r>
              <a:rPr lang="en-US" altLang="ko-KR" dirty="0"/>
              <a:t> DB</a:t>
            </a:r>
            <a:r>
              <a:rPr lang="ko-KR" altLang="en-US" dirty="0"/>
              <a:t>와 </a:t>
            </a:r>
            <a:r>
              <a:rPr lang="en-US" altLang="ko-KR" dirty="0"/>
              <a:t>Java, HTML </a:t>
            </a:r>
            <a:r>
              <a:rPr lang="ko-KR" altLang="en-US" dirty="0"/>
              <a:t>등을 이용하여 웹 페이지를 구현하고자 함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31640" y="3501008"/>
            <a:ext cx="604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+mj-lt"/>
              </a:rPr>
              <a:t>목적</a:t>
            </a:r>
            <a:endParaRPr lang="en-US" altLang="ko-KR" sz="3200" b="1" dirty="0" smtClean="0">
              <a:latin typeface="+mj-lt"/>
            </a:endParaRPr>
          </a:p>
          <a:p>
            <a:endParaRPr lang="en-US" altLang="ko-KR" sz="1000" b="1" dirty="0" smtClean="0">
              <a:latin typeface="+mj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웹 페이지 </a:t>
            </a:r>
            <a:r>
              <a:rPr lang="ko-KR" altLang="en-US" dirty="0"/>
              <a:t>구상 및 설계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필요한 </a:t>
            </a:r>
            <a:r>
              <a:rPr lang="ko-KR" altLang="en-US" dirty="0"/>
              <a:t>절차 구상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사용자 </a:t>
            </a:r>
            <a:r>
              <a:rPr lang="ko-KR" altLang="en-US" dirty="0"/>
              <a:t>시나리오 작성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기능구현</a:t>
            </a:r>
            <a:endParaRPr lang="ko-KR" altLang="en-US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dirty="0" smtClean="0"/>
              <a:t>product</a:t>
            </a:r>
            <a:r>
              <a:rPr lang="en-US" altLang="ko-KR" dirty="0"/>
              <a:t>, </a:t>
            </a:r>
            <a:r>
              <a:rPr lang="en-US" altLang="ko-KR" dirty="0" smtClean="0"/>
              <a:t>orders &amp; </a:t>
            </a:r>
            <a:r>
              <a:rPr lang="en-US" altLang="ko-KR" dirty="0" err="1" smtClean="0"/>
              <a:t>orderdeails</a:t>
            </a:r>
            <a:r>
              <a:rPr lang="en-US" altLang="ko-KR" dirty="0"/>
              <a:t>, members, </a:t>
            </a:r>
            <a:r>
              <a:rPr lang="en-US" altLang="ko-KR" dirty="0" err="1"/>
              <a:t>main.jsp</a:t>
            </a:r>
            <a:r>
              <a:rPr lang="en-US" altLang="ko-KR" dirty="0"/>
              <a:t> </a:t>
            </a:r>
            <a:r>
              <a:rPr lang="ko-KR" altLang="en-US" dirty="0"/>
              <a:t>등 필요 파일 구현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검토 </a:t>
            </a:r>
            <a:r>
              <a:rPr lang="ko-KR" altLang="en-US" dirty="0"/>
              <a:t>및 피드백을 통한 개선점 탐색</a:t>
            </a:r>
          </a:p>
        </p:txBody>
      </p:sp>
    </p:spTree>
    <p:extLst>
      <p:ext uri="{BB962C8B-B14F-4D97-AF65-F5344CB8AC3E}">
        <p14:creationId xmlns:p14="http://schemas.microsoft.com/office/powerpoint/2010/main" val="70254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TJ\Downloads\kim-daniels-OrkEasJeY74-unsplash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53" r="51767" b="40365"/>
          <a:stretch/>
        </p:blipFill>
        <p:spPr bwMode="auto">
          <a:xfrm>
            <a:off x="4323294" y="0"/>
            <a:ext cx="6078006" cy="6858000"/>
          </a:xfrm>
          <a:prstGeom prst="flowChartInputOutpu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539552" y="1186883"/>
            <a:ext cx="7992888" cy="5482477"/>
          </a:xfrm>
          <a:prstGeom prst="roundRect">
            <a:avLst>
              <a:gd name="adj" fmla="val 2305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flipH="1">
            <a:off x="7524002" y="5978872"/>
            <a:ext cx="432048" cy="43204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539552" y="417442"/>
            <a:ext cx="759829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r>
              <a:rPr lang="ko-KR" altLang="en-US" sz="4400" b="1" spc="300" dirty="0" smtClean="0">
                <a:latin typeface="+mj-ea"/>
                <a:ea typeface="+mj-ea"/>
                <a:cs typeface="Calibri" panose="020F0502020204030204" pitchFamily="34" charset="0"/>
              </a:rPr>
              <a:t>요구사항 분석 </a:t>
            </a:r>
            <a:r>
              <a:rPr lang="en-US" altLang="ko-KR" sz="20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스퀘어 Bold" panose="020B0600000101010101" pitchFamily="50" charset="-127"/>
                <a:cs typeface="Calibri" panose="020F0502020204030204" pitchFamily="34" charset="0"/>
              </a:rPr>
              <a:t>Requirements analysis</a:t>
            </a:r>
            <a:endParaRPr lang="ru-RU" altLang="ko-KR" sz="2000" b="1" spc="3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348375"/>
              </p:ext>
            </p:extLst>
          </p:nvPr>
        </p:nvGraphicFramePr>
        <p:xfrm>
          <a:off x="575393" y="1196752"/>
          <a:ext cx="7993215" cy="5448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5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2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6159">
                <a:tc>
                  <a:txBody>
                    <a:bodyPr/>
                    <a:lstStyle/>
                    <a:p>
                      <a:pPr lvl="0" algn="ctr"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기 능 구 현</a:t>
                      </a:r>
                      <a:endParaRPr kumimoji="0" lang="en-US" altLang="ko-KR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세 부</a:t>
                      </a:r>
                      <a:endParaRPr kumimoji="0" lang="en-US" altLang="ko-KR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6969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Product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상품목록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(list)</a:t>
                      </a: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상세보기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(detail)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상품사진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상품명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가격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상품 상세 보기로 이동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사진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상품명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가격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소개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적립포인트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삭제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·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수정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주문하기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6969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Member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회원가입</a:t>
                      </a:r>
                      <a:endParaRPr lang="en-US" altLang="ko-KR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로그인</a:t>
                      </a:r>
                      <a:endParaRPr lang="en-US" altLang="ko-KR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회원 리스트</a:t>
                      </a:r>
                      <a:endParaRPr lang="en-US" altLang="ko-KR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회원 상세보기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동일한 아이디로 가입 불가능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아아디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비밀번호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이름 유효성 검사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로그인 경로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회원리스트는 관리자만 조회 가능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자기자신의 정보 상세조회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관리자는 모든 회원 리스트 조회 가능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6969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Order</a:t>
                      </a:r>
                    </a:p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&amp;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Orderdetail</a:t>
                      </a:r>
                      <a:endParaRPr lang="en-US" altLang="ko-KR" sz="1600" b="1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주문 목록</a:t>
                      </a:r>
                      <a:endParaRPr lang="en-US" altLang="ko-KR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주문 상세 보기</a:t>
                      </a:r>
                      <a:endParaRPr lang="en-US" altLang="ko-KR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주문번호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아이디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상품사진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주문날짜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작성자만 상세보기 가능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이전주문내역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취소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삭제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)/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문의하기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답글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기능 이용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최대 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 까지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6969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Main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캐러셀</a:t>
                      </a:r>
                      <a:endParaRPr lang="en-US" altLang="ko-KR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추천 상품 리스트</a:t>
                      </a:r>
                      <a:endParaRPr lang="en-US" altLang="ko-KR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내비게이션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로그인 상태 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미로그인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상태 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관리자 </a:t>
                      </a:r>
                      <a:r>
                        <a:rPr lang="ko-KR" altLang="en-US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로그인으로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분류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네비게이션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바에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보이는 메뉴를 차별화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상품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케이크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사진을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main.jsp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에 삽입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99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TJ\Downloads\kim-daniels-OrkEasJeY74-unsplash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53" r="51767" b="40365"/>
          <a:stretch/>
        </p:blipFill>
        <p:spPr bwMode="auto">
          <a:xfrm>
            <a:off x="4323294" y="0"/>
            <a:ext cx="6078006" cy="6858000"/>
          </a:xfrm>
          <a:prstGeom prst="flowChartInputOutpu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539552" y="1186883"/>
            <a:ext cx="7992888" cy="5482477"/>
          </a:xfrm>
          <a:prstGeom prst="roundRect">
            <a:avLst>
              <a:gd name="adj" fmla="val 2305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flipH="1">
            <a:off x="7524002" y="5978872"/>
            <a:ext cx="432048" cy="43204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539552" y="417442"/>
            <a:ext cx="921702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r>
              <a:rPr lang="ko-KR" altLang="en-US" sz="4400" b="1" spc="300" dirty="0">
                <a:latin typeface="+mj-ea"/>
                <a:ea typeface="+mj-ea"/>
                <a:cs typeface="Calibri" panose="020F0502020204030204" pitchFamily="34" charset="0"/>
              </a:rPr>
              <a:t>테이블 </a:t>
            </a:r>
            <a:r>
              <a:rPr lang="ko-KR" altLang="en-US" sz="4400" b="1" spc="300" dirty="0" smtClean="0">
                <a:latin typeface="+mj-ea"/>
                <a:ea typeface="+mj-ea"/>
                <a:cs typeface="Calibri" panose="020F0502020204030204" pitchFamily="34" charset="0"/>
              </a:rPr>
              <a:t>명세서</a:t>
            </a:r>
            <a:r>
              <a:rPr lang="en-US" altLang="ko-KR" b="1" spc="300" dirty="0" smtClean="0">
                <a:latin typeface="+mj-ea"/>
                <a:ea typeface="+mj-ea"/>
                <a:cs typeface="Calibri" panose="020F0502020204030204" pitchFamily="34" charset="0"/>
              </a:rPr>
              <a:t>ORDERS</a:t>
            </a:r>
            <a:r>
              <a:rPr lang="ko-KR" altLang="en-US" sz="4400" b="1" spc="300" dirty="0" smtClean="0">
                <a:latin typeface="+mj-ea"/>
                <a:ea typeface="+mj-ea"/>
                <a:cs typeface="Calibri" panose="020F0502020204030204" pitchFamily="34" charset="0"/>
              </a:rPr>
              <a:t> </a:t>
            </a:r>
            <a:r>
              <a:rPr lang="en-US" altLang="ko-KR" sz="20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Calibri" panose="020F0502020204030204" pitchFamily="34" charset="0"/>
              </a:rPr>
              <a:t>Table specification</a:t>
            </a:r>
            <a:endParaRPr lang="ru-RU" altLang="ko-KR" sz="2000" b="1" spc="3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299599"/>
              </p:ext>
            </p:extLst>
          </p:nvPr>
        </p:nvGraphicFramePr>
        <p:xfrm>
          <a:off x="575393" y="1196752"/>
          <a:ext cx="7993215" cy="5224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5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6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6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6159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컬럼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이름</a:t>
                      </a:r>
                      <a:endParaRPr lang="en-US" altLang="ko-KR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데이터타입</a:t>
                      </a: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크기</a:t>
                      </a:r>
                      <a:endParaRPr kumimoji="0" lang="en-US" altLang="ko-KR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설명</a:t>
                      </a:r>
                      <a:endParaRPr kumimoji="0" lang="en-US" altLang="ko-KR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비고</a:t>
                      </a:r>
                      <a:endParaRPr kumimoji="0" lang="en-US" altLang="ko-KR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64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OID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NUMBER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주문번호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Primary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key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64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MID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VARCHAR2(255)</a:t>
                      </a: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주문한 회원 아이디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Member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테이블과 연결된 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Foreign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key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64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PNUM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NUMBER</a:t>
                      </a: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상품 번호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Products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테이블과 연결된 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Foreign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key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464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QTY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NUMBER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주문한 수량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64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ORDERDATE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DATE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주문한 날짜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464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REMARK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VARCHAR2(255)</a:t>
                      </a: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기타 요청사항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1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TJ\Downloads\kim-daniels-OrkEasJeY74-unsplash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53" r="51767" b="40365"/>
          <a:stretch/>
        </p:blipFill>
        <p:spPr bwMode="auto">
          <a:xfrm>
            <a:off x="4323294" y="0"/>
            <a:ext cx="6078006" cy="6858000"/>
          </a:xfrm>
          <a:prstGeom prst="flowChartInputOutpu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539552" y="1186883"/>
            <a:ext cx="7992888" cy="5482477"/>
          </a:xfrm>
          <a:prstGeom prst="roundRect">
            <a:avLst>
              <a:gd name="adj" fmla="val 2305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flipH="1">
            <a:off x="7524002" y="5978872"/>
            <a:ext cx="432048" cy="43204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539552" y="417442"/>
            <a:ext cx="921702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r>
              <a:rPr lang="ko-KR" altLang="en-US" sz="4400" b="1" spc="300" dirty="0">
                <a:latin typeface="+mj-ea"/>
                <a:ea typeface="+mj-ea"/>
                <a:cs typeface="Calibri" panose="020F0502020204030204" pitchFamily="34" charset="0"/>
              </a:rPr>
              <a:t>테이블 </a:t>
            </a:r>
            <a:r>
              <a:rPr lang="ko-KR" altLang="en-US" sz="4400" b="1" spc="300" dirty="0" smtClean="0">
                <a:latin typeface="+mj-ea"/>
                <a:ea typeface="+mj-ea"/>
                <a:cs typeface="Calibri" panose="020F0502020204030204" pitchFamily="34" charset="0"/>
              </a:rPr>
              <a:t>명세서</a:t>
            </a:r>
            <a:r>
              <a:rPr lang="en-US" altLang="ko-KR" b="1" spc="300" dirty="0" err="1" smtClean="0">
                <a:latin typeface="+mj-ea"/>
                <a:ea typeface="+mj-ea"/>
                <a:cs typeface="Calibri" panose="020F0502020204030204" pitchFamily="34" charset="0"/>
              </a:rPr>
              <a:t>Products</a:t>
            </a:r>
            <a:r>
              <a:rPr lang="en-US" altLang="ko-KR" sz="2000" b="1" spc="3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Calibri" panose="020F0502020204030204" pitchFamily="34" charset="0"/>
              </a:rPr>
              <a:t>Table</a:t>
            </a:r>
            <a:r>
              <a:rPr lang="en-US" altLang="ko-KR" sz="20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Calibri" panose="020F0502020204030204" pitchFamily="34" charset="0"/>
              </a:rPr>
              <a:t> </a:t>
            </a:r>
            <a:r>
              <a:rPr lang="en-US" altLang="ko-KR" sz="20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Calibri" panose="020F0502020204030204" pitchFamily="34" charset="0"/>
              </a:rPr>
              <a:t>specification</a:t>
            </a:r>
            <a:endParaRPr lang="ru-RU" altLang="ko-KR" sz="2000" b="1" spc="3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370406"/>
              </p:ext>
            </p:extLst>
          </p:nvPr>
        </p:nvGraphicFramePr>
        <p:xfrm>
          <a:off x="575393" y="1196752"/>
          <a:ext cx="7993215" cy="5472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2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6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909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컬럼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이름</a:t>
                      </a:r>
                      <a:endParaRPr lang="en-US" altLang="ko-KR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데이터타입</a:t>
                      </a: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크기</a:t>
                      </a:r>
                      <a:endParaRPr kumimoji="0" lang="en-US" altLang="ko-KR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설명</a:t>
                      </a:r>
                      <a:endParaRPr kumimoji="0" lang="en-US" altLang="ko-KR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비고</a:t>
                      </a:r>
                      <a:endParaRPr kumimoji="0" lang="en-US" altLang="ko-KR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PNUM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NUMBER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3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상품 번호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Primary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key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PNAME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VARCHAR2(255)</a:t>
                      </a: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상품 이름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5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PRICE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NUMBER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상품 가격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05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STOCK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NUMBER</a:t>
                      </a: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상품 재고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05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PSIZE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NUMBER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케이크 사이즈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705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POINT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NUMBER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상품 구입시 발생하는 포인트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705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CONTENT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VARCHAR2(1000)</a:t>
                      </a: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상품 상세 설명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705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IMAGE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VARCHAR2(255)</a:t>
                      </a: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상품 이미지 경로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705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HIT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NUMBER</a:t>
                      </a: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상품 상세 설명 조회수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76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TJ\Downloads\kim-daniels-OrkEasJeY74-unsplash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53" r="51767" b="40365"/>
          <a:stretch/>
        </p:blipFill>
        <p:spPr bwMode="auto">
          <a:xfrm>
            <a:off x="4323294" y="0"/>
            <a:ext cx="6078006" cy="6858000"/>
          </a:xfrm>
          <a:prstGeom prst="flowChartInputOutpu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539552" y="1186883"/>
            <a:ext cx="7992888" cy="5482477"/>
          </a:xfrm>
          <a:prstGeom prst="roundRect">
            <a:avLst>
              <a:gd name="adj" fmla="val 2305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flipH="1">
            <a:off x="7524002" y="5978872"/>
            <a:ext cx="432048" cy="43204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539552" y="417442"/>
            <a:ext cx="921702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r>
              <a:rPr lang="ko-KR" altLang="en-US" sz="4400" b="1" spc="300" dirty="0">
                <a:latin typeface="+mj-ea"/>
                <a:ea typeface="+mj-ea"/>
                <a:cs typeface="Calibri" panose="020F0502020204030204" pitchFamily="34" charset="0"/>
              </a:rPr>
              <a:t>테이블 </a:t>
            </a:r>
            <a:r>
              <a:rPr lang="ko-KR" altLang="en-US" sz="4400" b="1" spc="300" dirty="0" smtClean="0">
                <a:latin typeface="+mj-ea"/>
                <a:ea typeface="+mj-ea"/>
                <a:cs typeface="Calibri" panose="020F0502020204030204" pitchFamily="34" charset="0"/>
              </a:rPr>
              <a:t>명세서</a:t>
            </a:r>
            <a:r>
              <a:rPr lang="en-US" altLang="ko-KR" b="1" spc="300" dirty="0" smtClean="0">
                <a:latin typeface="+mj-ea"/>
                <a:ea typeface="+mj-ea"/>
                <a:cs typeface="Calibri" panose="020F0502020204030204" pitchFamily="34" charset="0"/>
              </a:rPr>
              <a:t>ORDERS</a:t>
            </a:r>
            <a:r>
              <a:rPr lang="ko-KR" altLang="en-US" sz="4400" b="1" spc="300" dirty="0" smtClean="0">
                <a:latin typeface="+mj-ea"/>
                <a:ea typeface="+mj-ea"/>
                <a:cs typeface="Calibri" panose="020F0502020204030204" pitchFamily="34" charset="0"/>
              </a:rPr>
              <a:t> </a:t>
            </a:r>
            <a:r>
              <a:rPr lang="en-US" altLang="ko-KR" sz="20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Calibri" panose="020F0502020204030204" pitchFamily="34" charset="0"/>
              </a:rPr>
              <a:t>Table specification</a:t>
            </a:r>
            <a:endParaRPr lang="ru-RU" altLang="ko-KR" sz="2000" b="1" spc="3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59828"/>
              </p:ext>
            </p:extLst>
          </p:nvPr>
        </p:nvGraphicFramePr>
        <p:xfrm>
          <a:off x="575393" y="1196752"/>
          <a:ext cx="7993215" cy="5224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2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6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6159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컬럼이름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데이터타입</a:t>
                      </a: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크기</a:t>
                      </a:r>
                      <a:endParaRPr kumimoji="0" lang="en-US" altLang="ko-KR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설명</a:t>
                      </a:r>
                      <a:endParaRPr kumimoji="0" lang="en-US" altLang="ko-KR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비고</a:t>
                      </a:r>
                      <a:endParaRPr kumimoji="0" lang="en-US" altLang="ko-KR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64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OID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NUMBER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주문번호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Primary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key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64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MID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VARCHAR2(255)</a:t>
                      </a: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주문한 회원 아이디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Member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테이블과 연결된 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Foreign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key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64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PNUM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NUMBER</a:t>
                      </a: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상품 번호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Products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테이블과 연결된 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Foreign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key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464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QTY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NUMBER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주문한 수량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64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ORDERDATE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DATE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주문한 날짜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464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REMARK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VARCHAR2(255)</a:t>
                      </a: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기타 요청사항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76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TJ\Downloads\kim-daniels-OrkEasJeY74-unsplash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53" r="51767" b="40365"/>
          <a:stretch/>
        </p:blipFill>
        <p:spPr bwMode="auto">
          <a:xfrm>
            <a:off x="4323294" y="0"/>
            <a:ext cx="6078006" cy="6858000"/>
          </a:xfrm>
          <a:prstGeom prst="flowChartInputOutpu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539552" y="1186883"/>
            <a:ext cx="7992888" cy="5482477"/>
          </a:xfrm>
          <a:prstGeom prst="roundRect">
            <a:avLst>
              <a:gd name="adj" fmla="val 2305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flipH="1">
            <a:off x="7524002" y="5978872"/>
            <a:ext cx="432048" cy="43204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539552" y="417442"/>
            <a:ext cx="921702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r>
              <a:rPr lang="ko-KR" altLang="en-US" sz="4400" b="1" spc="300" dirty="0">
                <a:latin typeface="+mj-ea"/>
                <a:ea typeface="+mj-ea"/>
                <a:cs typeface="Calibri" panose="020F0502020204030204" pitchFamily="34" charset="0"/>
              </a:rPr>
              <a:t>테이블 </a:t>
            </a:r>
            <a:r>
              <a:rPr lang="ko-KR" altLang="en-US" sz="4400" b="1" spc="300" dirty="0" smtClean="0">
                <a:latin typeface="+mj-ea"/>
                <a:ea typeface="+mj-ea"/>
                <a:cs typeface="Calibri" panose="020F0502020204030204" pitchFamily="34" charset="0"/>
              </a:rPr>
              <a:t>명세서</a:t>
            </a:r>
            <a:r>
              <a:rPr lang="en-US" altLang="ko-KR" b="1" spc="300" dirty="0" smtClean="0">
                <a:latin typeface="+mj-ea"/>
                <a:ea typeface="+mj-ea"/>
                <a:cs typeface="Calibri" panose="020F0502020204030204" pitchFamily="34" charset="0"/>
              </a:rPr>
              <a:t>Members</a:t>
            </a:r>
            <a:r>
              <a:rPr lang="ko-KR" altLang="en-US" sz="4400" b="1" spc="300" dirty="0" smtClean="0">
                <a:latin typeface="+mj-ea"/>
                <a:ea typeface="+mj-ea"/>
                <a:cs typeface="Calibri" panose="020F0502020204030204" pitchFamily="34" charset="0"/>
              </a:rPr>
              <a:t> </a:t>
            </a:r>
            <a:r>
              <a:rPr lang="en-US" altLang="ko-KR" sz="20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Calibri" panose="020F0502020204030204" pitchFamily="34" charset="0"/>
              </a:rPr>
              <a:t>Table specification</a:t>
            </a:r>
            <a:endParaRPr lang="ru-RU" altLang="ko-KR" sz="2000" b="1" spc="3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61982"/>
              </p:ext>
            </p:extLst>
          </p:nvPr>
        </p:nvGraphicFramePr>
        <p:xfrm>
          <a:off x="575393" y="1196752"/>
          <a:ext cx="7993215" cy="5224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2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6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6159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컬럼이름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데이터타입</a:t>
                      </a: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크기</a:t>
                      </a:r>
                      <a:endParaRPr kumimoji="0" lang="en-US" altLang="ko-KR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설명</a:t>
                      </a:r>
                      <a:endParaRPr kumimoji="0" lang="en-US" altLang="ko-KR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비고</a:t>
                      </a:r>
                      <a:endParaRPr kumimoji="0" lang="en-US" altLang="ko-KR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64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MID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VARCHAR2(255)</a:t>
                      </a: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가입한 회원 아이디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Primary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key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64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NAME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VARCHAR2(255)</a:t>
                      </a: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회원 이름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64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PASSWORD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VARCHAR2(255)</a:t>
                      </a: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회원 비밀번호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464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PHONE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NUMBER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회원 핸드폰 번호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64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ADDRESS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VARCHAR2(255)</a:t>
                      </a: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회원주소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464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MPOINT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NUMBER</a:t>
                      </a: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회원 적립 포인트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92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TJ\Downloads\kim-daniels-OrkEasJeY74-unsplash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53" r="51767" b="40365"/>
          <a:stretch/>
        </p:blipFill>
        <p:spPr bwMode="auto">
          <a:xfrm>
            <a:off x="4323294" y="0"/>
            <a:ext cx="6078006" cy="6858000"/>
          </a:xfrm>
          <a:prstGeom prst="flowChartInputOutpu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539552" y="1186883"/>
            <a:ext cx="7992888" cy="5482477"/>
          </a:xfrm>
          <a:prstGeom prst="roundRect">
            <a:avLst>
              <a:gd name="adj" fmla="val 2305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flipH="1">
            <a:off x="7524002" y="5978872"/>
            <a:ext cx="432048" cy="43204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539552" y="417442"/>
            <a:ext cx="921702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r>
              <a:rPr lang="ko-KR" altLang="en-US" sz="4400" b="1" spc="300" dirty="0">
                <a:latin typeface="+mj-ea"/>
                <a:ea typeface="+mj-ea"/>
                <a:cs typeface="Calibri" panose="020F0502020204030204" pitchFamily="34" charset="0"/>
              </a:rPr>
              <a:t>테이블 </a:t>
            </a:r>
            <a:r>
              <a:rPr lang="ko-KR" altLang="en-US" sz="4400" b="1" spc="300" dirty="0" smtClean="0">
                <a:latin typeface="+mj-ea"/>
                <a:ea typeface="+mj-ea"/>
                <a:cs typeface="Calibri" panose="020F0502020204030204" pitchFamily="34" charset="0"/>
              </a:rPr>
              <a:t>명세서</a:t>
            </a:r>
            <a:r>
              <a:rPr lang="en-US" altLang="ko-KR" b="1" spc="300" dirty="0" err="1" smtClean="0">
                <a:latin typeface="+mj-ea"/>
                <a:ea typeface="+mj-ea"/>
                <a:cs typeface="Calibri" panose="020F0502020204030204" pitchFamily="34" charset="0"/>
              </a:rPr>
              <a:t>Boards</a:t>
            </a:r>
            <a:r>
              <a:rPr lang="en-US" altLang="ko-KR" sz="2000" b="1" spc="3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Calibri" panose="020F0502020204030204" pitchFamily="34" charset="0"/>
              </a:rPr>
              <a:t>Table</a:t>
            </a:r>
            <a:r>
              <a:rPr lang="en-US" altLang="ko-KR" sz="20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Calibri" panose="020F0502020204030204" pitchFamily="34" charset="0"/>
              </a:rPr>
              <a:t> </a:t>
            </a:r>
            <a:r>
              <a:rPr lang="en-US" altLang="ko-KR" sz="20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Calibri" panose="020F0502020204030204" pitchFamily="34" charset="0"/>
              </a:rPr>
              <a:t>specification</a:t>
            </a:r>
            <a:endParaRPr lang="ru-RU" altLang="ko-KR" sz="2000" b="1" spc="3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058505"/>
              </p:ext>
            </p:extLst>
          </p:nvPr>
        </p:nvGraphicFramePr>
        <p:xfrm>
          <a:off x="575393" y="1196752"/>
          <a:ext cx="7993215" cy="5472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2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6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909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컬럼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이름</a:t>
                      </a:r>
                      <a:endParaRPr lang="en-US" altLang="ko-KR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데이터타입</a:t>
                      </a: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크기</a:t>
                      </a:r>
                      <a:endParaRPr kumimoji="0" lang="en-US" altLang="ko-KR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설명</a:t>
                      </a:r>
                      <a:endParaRPr kumimoji="0" lang="en-US" altLang="ko-KR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비고</a:t>
                      </a:r>
                      <a:endParaRPr kumimoji="0" lang="en-US" altLang="ko-KR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NO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NUMBER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3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문의 게시물 번호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Primary</a:t>
                      </a:r>
                      <a:r>
                        <a:rPr lang="en-US" altLang="ko-KR" sz="13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key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SUBJECT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VARCHAR2(100)</a:t>
                      </a: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문의 게시물 제목 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5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WRITER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VARCHAR2(100)</a:t>
                      </a: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문의 게시물 작성자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05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PASSWORD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VARCHAR2(100)</a:t>
                      </a: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작성자가 설정한 비밀번호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05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CONTENT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VARCHAR2(1000)</a:t>
                      </a: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게시물 내용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705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REGDATE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DATE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게시물 작성 날짜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705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GROUPNO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NUMBER</a:t>
                      </a: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답글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기능을 위한 그룹 번호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답글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기능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705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ORDERNO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NUMBER</a:t>
                      </a: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답글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기능을 위한 오더 번호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답글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기능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705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DEPTH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NUMBER</a:t>
                      </a: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답글</a:t>
                      </a:r>
                      <a:r>
                        <a:rPr lang="ko-KR" altLang="en-US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깊이 번호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답글</a:t>
                      </a:r>
                      <a:r>
                        <a:rPr lang="ko-KR" altLang="en-US" sz="13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기능</a:t>
                      </a:r>
                      <a:endParaRPr lang="en-US" altLang="ko-KR" sz="13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5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KoPubWorld돋움체 Bold"/>
        <a:ea typeface="KoPubWorld돋움체 Bold"/>
        <a:cs typeface=""/>
      </a:majorFont>
      <a:minorFont>
        <a:latin typeface="KoPubWorld돋움체 Medium"/>
        <a:ea typeface="KoPubWorld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610</Words>
  <Application>Microsoft Office PowerPoint</Application>
  <PresentationFormat>화면 슬라이드 쇼(4:3)</PresentationFormat>
  <Paragraphs>261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KoPubWorld돋움체 Bold</vt:lpstr>
      <vt:lpstr>Arial</vt:lpstr>
      <vt:lpstr>KoPubWorld돋움체 Medium</vt:lpstr>
      <vt:lpstr>나눔스퀘어 Bold</vt:lpstr>
      <vt:lpstr>Harlow Solid Italic</vt:lpstr>
      <vt:lpstr>Houstiny Slant</vt:lpstr>
      <vt:lpstr>Wingdings</vt:lpstr>
      <vt:lpstr>Calibri</vt:lpstr>
      <vt:lpstr>맑은 고딕</vt:lpstr>
      <vt:lpstr>Office 테마</vt:lpstr>
      <vt:lpstr>Yeji cake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Yeji cake</dc:title>
  <dc:creator>TJ</dc:creator>
  <cp:lastModifiedBy>bitcamp</cp:lastModifiedBy>
  <cp:revision>34</cp:revision>
  <dcterms:created xsi:type="dcterms:W3CDTF">2020-02-11T03:28:01Z</dcterms:created>
  <dcterms:modified xsi:type="dcterms:W3CDTF">2020-10-29T00:58:20Z</dcterms:modified>
</cp:coreProperties>
</file>