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302" r:id="rId2"/>
    <p:sldId id="311" r:id="rId3"/>
    <p:sldId id="305" r:id="rId4"/>
    <p:sldId id="346" r:id="rId5"/>
    <p:sldId id="306" r:id="rId6"/>
    <p:sldId id="364" r:id="rId7"/>
    <p:sldId id="366" r:id="rId8"/>
    <p:sldId id="363" r:id="rId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휴먼모음T" panose="02030504000101010101" pitchFamily="18" charset="-127"/>
      <p:regular r:id="rId1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316" autoAdjust="0"/>
    <p:restoredTop sz="34961" autoAdjust="0"/>
  </p:normalViewPr>
  <p:slideViewPr>
    <p:cSldViewPr>
      <p:cViewPr varScale="1">
        <p:scale>
          <a:sx n="115" d="100"/>
          <a:sy n="115" d="100"/>
        </p:scale>
        <p:origin x="22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2020-10-29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2020-10-29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2020-10-29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2020-10-29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2020-10-29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073623"/>
            <a:ext cx="9144000" cy="1772816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6F9C8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1772816"/>
            <a:ext cx="489654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6000" b="1" dirty="0" err="1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프로젝트</a:t>
            </a:r>
            <a:r>
              <a:rPr lang="ko-KR" altLang="en-US" sz="6000" b="1" dirty="0" err="1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명</a:t>
            </a:r>
            <a:endParaRPr lang="en-US" altLang="ko-KR" sz="6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3931" y="44624"/>
            <a:ext cx="20697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kumimoji="0" lang="ko-KR" altLang="en-US" sz="20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27584" y="3284984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/>
              <a:t>○ 훈 </a:t>
            </a:r>
            <a:r>
              <a:rPr kumimoji="0" lang="ko-KR" altLang="en-US" sz="1300" b="1" dirty="0" err="1"/>
              <a:t>련</a:t>
            </a:r>
            <a:r>
              <a:rPr kumimoji="0" lang="ko-KR" altLang="en-US" sz="1300" b="1" dirty="0"/>
              <a:t> 과 정 명 </a:t>
            </a:r>
            <a:r>
              <a:rPr kumimoji="0" lang="en-US" altLang="ko-KR" sz="1300" b="1" dirty="0"/>
              <a:t>:  </a:t>
            </a:r>
            <a:r>
              <a:rPr kumimoji="0" lang="ko-KR" altLang="en-US" sz="1300" b="1" dirty="0" err="1"/>
              <a:t>빅데이터</a:t>
            </a:r>
            <a:r>
              <a:rPr kumimoji="0" lang="ko-KR" altLang="en-US" sz="1300" b="1" dirty="0"/>
              <a:t> </a:t>
            </a:r>
            <a:r>
              <a:rPr kumimoji="0" lang="ko-KR" altLang="en-US" sz="1300" b="1" dirty="0" smtClean="0"/>
              <a:t>분석을</a:t>
            </a:r>
            <a:r>
              <a:rPr kumimoji="0" lang="en-US" altLang="ko-KR" sz="1300" b="1" dirty="0" smtClean="0"/>
              <a:t> </a:t>
            </a:r>
            <a:r>
              <a:rPr kumimoji="0" lang="ko-KR" altLang="en-US" sz="1300" b="1" dirty="0"/>
              <a:t>위한 </a:t>
            </a:r>
            <a:r>
              <a:rPr kumimoji="0" lang="en-US" altLang="ko-KR" sz="1300" b="1" dirty="0" smtClean="0"/>
              <a:t>AI(</a:t>
            </a:r>
            <a:r>
              <a:rPr kumimoji="0" lang="ko-KR" altLang="en-US" sz="1300" b="1" dirty="0" smtClean="0"/>
              <a:t>머신 러닝</a:t>
            </a:r>
            <a:r>
              <a:rPr kumimoji="0" lang="en-US" altLang="ko-KR" sz="1300" b="1" dirty="0" smtClean="0"/>
              <a:t>, </a:t>
            </a:r>
            <a:r>
              <a:rPr kumimoji="0" lang="ko-KR" altLang="en-US" sz="1300" b="1" dirty="0" err="1" smtClean="0"/>
              <a:t>딥러닝</a:t>
            </a:r>
            <a:r>
              <a:rPr kumimoji="0" lang="en-US" altLang="ko-KR" sz="1300" b="1" dirty="0" smtClean="0"/>
              <a:t>) </a:t>
            </a:r>
            <a:r>
              <a:rPr kumimoji="0" lang="ko-KR" altLang="en-US" sz="1300" b="1" dirty="0" smtClean="0"/>
              <a:t>응용 소프트웨어 개발자</a:t>
            </a:r>
            <a:endParaRPr kumimoji="0" lang="en-US" altLang="ko-KR" sz="1300" b="1" dirty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/>
              <a:t>○ 훈련 </a:t>
            </a:r>
            <a:r>
              <a:rPr kumimoji="0" lang="ko-KR" altLang="en-US" sz="1300" b="1"/>
              <a:t>기간 </a:t>
            </a:r>
            <a:r>
              <a:rPr kumimoji="0" lang="en-US" altLang="ko-KR" sz="1300" b="1" smtClean="0"/>
              <a:t>:</a:t>
            </a:r>
            <a:endParaRPr kumimoji="0" lang="en-US" altLang="ko-KR" sz="1300" b="1" dirty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/>
              <a:t>○ 팀 명 </a:t>
            </a:r>
            <a:r>
              <a:rPr kumimoji="0" lang="en-US" altLang="ko-KR" sz="1300" b="1" dirty="0"/>
              <a:t>: </a:t>
            </a:r>
            <a:r>
              <a:rPr kumimoji="0" lang="ko-KR" altLang="en-US" sz="1300" b="1" dirty="0" smtClean="0"/>
              <a:t>카페인중독</a:t>
            </a:r>
            <a:endParaRPr kumimoji="0" lang="en-US" altLang="ko-KR" sz="1300" b="1" dirty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/>
              <a:t>○ 팀 장 </a:t>
            </a:r>
            <a:r>
              <a:rPr kumimoji="0" lang="en-US" altLang="ko-KR" sz="1300" b="1"/>
              <a:t>: </a:t>
            </a:r>
            <a:r>
              <a:rPr kumimoji="0" lang="en-US" altLang="ko-KR" sz="1300" b="1" smtClean="0"/>
              <a:t>    |   </a:t>
            </a:r>
            <a:r>
              <a:rPr kumimoji="0" lang="ko-KR" altLang="en-US" sz="1300" b="1" dirty="0"/>
              <a:t>팀 원 </a:t>
            </a:r>
            <a:r>
              <a:rPr kumimoji="0" lang="en-US" altLang="ko-KR" sz="1300" b="1"/>
              <a:t>: </a:t>
            </a:r>
            <a:r>
              <a:rPr kumimoji="0" lang="en-US" altLang="ko-KR" sz="1300" b="1" smtClean="0"/>
              <a:t> </a:t>
            </a:r>
            <a:endParaRPr kumimoji="0" lang="en-US" altLang="ko-KR" sz="1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 smtClean="0">
                <a:solidFill>
                  <a:srgbClr val="2D1152"/>
                </a:solidFill>
              </a:rPr>
              <a:t>INDEX</a:t>
            </a:r>
            <a:endParaRPr lang="ko-KR" altLang="en-US" sz="3200" b="1" dirty="0" smtClean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268760"/>
            <a:ext cx="7920880" cy="504056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21" y="1628800"/>
            <a:ext cx="4528573" cy="432048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주제 및 목적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개발 환경 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개발 리소스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요구 사항 분석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err="1" smtClean="0">
                <a:solidFill>
                  <a:srgbClr val="2D1152"/>
                </a:solidFill>
                <a:latin typeface="+mn-ea"/>
              </a:rPr>
              <a:t>팀원별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 업무 분담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4724" y="548680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프로젝트 주제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318" y="3460938"/>
            <a:ext cx="586891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목적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124744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077072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059" y="113134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취향에 맞는 커피 전문매장 추천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1577" y="4077072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커피에 대한 자료조사를 통해 정보 전달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로스팅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원두의 종류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기초자료 및 데이터 수집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카페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넘쳐나는 커피 매장과 만드는 방법이 각양각색인 세상 속에서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개인의 입맛 과 취향에 어울리는 근거리 매장을 도출이 목적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0395" y="724634"/>
            <a:ext cx="29450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개발 환경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개발 리소스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grpSp>
        <p:nvGrpSpPr>
          <p:cNvPr id="16" name="그룹 19"/>
          <p:cNvGrpSpPr>
            <a:grpSpLocks/>
          </p:cNvGrpSpPr>
          <p:nvPr/>
        </p:nvGrpSpPr>
        <p:grpSpPr bwMode="auto">
          <a:xfrm>
            <a:off x="918458" y="1556792"/>
            <a:ext cx="7345363" cy="468001"/>
            <a:chOff x="841375" y="1056480"/>
            <a:chExt cx="7344730" cy="468217"/>
          </a:xfrm>
        </p:grpSpPr>
        <p:sp>
          <p:nvSpPr>
            <p:cNvPr id="17" name="직사각형 16"/>
            <p:cNvSpPr/>
            <p:nvPr/>
          </p:nvSpPr>
          <p:spPr>
            <a:xfrm>
              <a:off x="841375" y="1056480"/>
              <a:ext cx="1079407" cy="468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OS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066819" y="1056481"/>
              <a:ext cx="6119286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1" name="그룹 20"/>
          <p:cNvGrpSpPr>
            <a:grpSpLocks/>
          </p:cNvGrpSpPr>
          <p:nvPr/>
        </p:nvGrpSpPr>
        <p:grpSpPr bwMode="auto">
          <a:xfrm>
            <a:off x="899045" y="2456334"/>
            <a:ext cx="7345363" cy="468610"/>
            <a:chOff x="841375" y="1704181"/>
            <a:chExt cx="7344730" cy="468827"/>
          </a:xfrm>
        </p:grpSpPr>
        <p:sp>
          <p:nvSpPr>
            <p:cNvPr id="22" name="직사각형 21"/>
            <p:cNvSpPr/>
            <p:nvPr/>
          </p:nvSpPr>
          <p:spPr>
            <a:xfrm>
              <a:off x="841375" y="1704181"/>
              <a:ext cx="1079407" cy="4682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Data Base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66819" y="1704181"/>
              <a:ext cx="6119286" cy="468827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0" name="그룹 24"/>
          <p:cNvGrpSpPr>
            <a:grpSpLocks/>
          </p:cNvGrpSpPr>
          <p:nvPr/>
        </p:nvGrpSpPr>
        <p:grpSpPr bwMode="auto">
          <a:xfrm>
            <a:off x="899046" y="3356993"/>
            <a:ext cx="7345362" cy="468000"/>
            <a:chOff x="827088" y="4174331"/>
            <a:chExt cx="7344730" cy="468216"/>
          </a:xfrm>
        </p:grpSpPr>
        <p:sp>
          <p:nvSpPr>
            <p:cNvPr id="31" name="직사각형 30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JAVA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052533" y="4174331"/>
              <a:ext cx="6119285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9" name="그룹 25"/>
          <p:cNvGrpSpPr>
            <a:grpSpLocks/>
          </p:cNvGrpSpPr>
          <p:nvPr/>
        </p:nvGrpSpPr>
        <p:grpSpPr bwMode="auto">
          <a:xfrm>
            <a:off x="898550" y="4222429"/>
            <a:ext cx="7345362" cy="468001"/>
            <a:chOff x="827088" y="4800599"/>
            <a:chExt cx="7344730" cy="466502"/>
          </a:xfrm>
        </p:grpSpPr>
        <p:sp>
          <p:nvSpPr>
            <p:cNvPr id="40" name="직사각형 39"/>
            <p:cNvSpPr/>
            <p:nvPr/>
          </p:nvSpPr>
          <p:spPr>
            <a:xfrm>
              <a:off x="827088" y="4800600"/>
              <a:ext cx="1080994" cy="4665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WEB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052533" y="4800599"/>
              <a:ext cx="6119285" cy="466501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171146" y="4304129"/>
            <a:ext cx="8386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Html, JSP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2156199" y="2550356"/>
            <a:ext cx="9941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Oracle, SQL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2194409" y="1652293"/>
            <a:ext cx="1780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/>
              <a:t>MicroSoft</a:t>
            </a:r>
            <a:r>
              <a:rPr lang="en-US" altLang="ko-KR" sz="1200" dirty="0"/>
              <a:t> Windows 10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2195737" y="3429000"/>
            <a:ext cx="1338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JAVA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52626"/>
            <a:ext cx="8388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요구 사항 분석 </a:t>
            </a:r>
            <a:r>
              <a:rPr lang="en-US" altLang="ko-KR" sz="1500" b="1" u="sng" dirty="0" smtClean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1500" b="1" u="sng" dirty="0" smtClean="0">
                <a:solidFill>
                  <a:srgbClr val="2D1152"/>
                </a:solidFill>
                <a:latin typeface="+mn-ea"/>
                <a:ea typeface="+mn-ea"/>
              </a:rPr>
              <a:t>사용자 요구 및 필요성 분석</a:t>
            </a:r>
            <a:r>
              <a:rPr lang="en-US" altLang="ko-KR" sz="1500" b="1" u="sng" dirty="0" smtClean="0">
                <a:solidFill>
                  <a:srgbClr val="2D1152"/>
                </a:solidFill>
                <a:latin typeface="+mn-ea"/>
                <a:ea typeface="+mn-ea"/>
              </a:rPr>
              <a:t>, </a:t>
            </a:r>
            <a:r>
              <a:rPr lang="ko-KR" altLang="en-US" sz="1500" b="1" u="sng" dirty="0" smtClean="0">
                <a:solidFill>
                  <a:srgbClr val="2D1152"/>
                </a:solidFill>
                <a:latin typeface="+mn-ea"/>
                <a:ea typeface="+mn-ea"/>
              </a:rPr>
              <a:t>프로젝트 구현 시 요구되는 사항</a:t>
            </a:r>
            <a:r>
              <a:rPr lang="en-US" altLang="ko-KR" sz="1500" b="1" u="sng" dirty="0" smtClean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ko-KR" altLang="en-US" sz="1500" b="1" u="sng" dirty="0" smtClean="0">
                <a:solidFill>
                  <a:srgbClr val="2D1152"/>
                </a:solidFill>
                <a:latin typeface="+mn-ea"/>
                <a:ea typeface="+mn-ea"/>
              </a:rPr>
              <a:t>등</a:t>
            </a:r>
            <a:r>
              <a:rPr lang="en-US" altLang="ko-KR" sz="1500" b="1" u="sng" dirty="0" smtClean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endParaRPr lang="ko-KR" altLang="en-US" sz="15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grpSp>
        <p:nvGrpSpPr>
          <p:cNvPr id="14" name="그룹 19"/>
          <p:cNvGrpSpPr>
            <a:grpSpLocks/>
          </p:cNvGrpSpPr>
          <p:nvPr/>
        </p:nvGrpSpPr>
        <p:grpSpPr bwMode="auto">
          <a:xfrm>
            <a:off x="899045" y="1412776"/>
            <a:ext cx="7345363" cy="611976"/>
            <a:chOff x="841375" y="1056480"/>
            <a:chExt cx="7344730" cy="468217"/>
          </a:xfrm>
        </p:grpSpPr>
        <p:sp>
          <p:nvSpPr>
            <p:cNvPr id="15" name="직사각형 14"/>
            <p:cNvSpPr/>
            <p:nvPr/>
          </p:nvSpPr>
          <p:spPr>
            <a:xfrm>
              <a:off x="841375" y="1056480"/>
              <a:ext cx="1079407" cy="468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1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66819" y="1056481"/>
              <a:ext cx="6119286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19"/>
          <p:cNvGrpSpPr>
            <a:grpSpLocks/>
          </p:cNvGrpSpPr>
          <p:nvPr/>
        </p:nvGrpSpPr>
        <p:grpSpPr bwMode="auto">
          <a:xfrm>
            <a:off x="899318" y="2398194"/>
            <a:ext cx="7345363" cy="611976"/>
            <a:chOff x="841375" y="1056480"/>
            <a:chExt cx="7344730" cy="468217"/>
          </a:xfrm>
        </p:grpSpPr>
        <p:sp>
          <p:nvSpPr>
            <p:cNvPr id="18" name="직사각형 17"/>
            <p:cNvSpPr/>
            <p:nvPr/>
          </p:nvSpPr>
          <p:spPr>
            <a:xfrm>
              <a:off x="841375" y="1056480"/>
              <a:ext cx="1079407" cy="468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2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66819" y="1056481"/>
              <a:ext cx="6119286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3" name="그룹 19"/>
          <p:cNvGrpSpPr>
            <a:grpSpLocks/>
          </p:cNvGrpSpPr>
          <p:nvPr/>
        </p:nvGrpSpPr>
        <p:grpSpPr bwMode="auto">
          <a:xfrm>
            <a:off x="880034" y="4797152"/>
            <a:ext cx="7345363" cy="611976"/>
            <a:chOff x="841375" y="1056480"/>
            <a:chExt cx="7344730" cy="468217"/>
          </a:xfrm>
        </p:grpSpPr>
        <p:sp>
          <p:nvSpPr>
            <p:cNvPr id="24" name="직사각형 23"/>
            <p:cNvSpPr/>
            <p:nvPr/>
          </p:nvSpPr>
          <p:spPr>
            <a:xfrm>
              <a:off x="841375" y="1056480"/>
              <a:ext cx="1079407" cy="468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4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66819" y="1056481"/>
              <a:ext cx="6119286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9" name="그룹 19"/>
          <p:cNvGrpSpPr>
            <a:grpSpLocks/>
          </p:cNvGrpSpPr>
          <p:nvPr/>
        </p:nvGrpSpPr>
        <p:grpSpPr bwMode="auto">
          <a:xfrm>
            <a:off x="918253" y="3284987"/>
            <a:ext cx="7345363" cy="1217040"/>
            <a:chOff x="841375" y="1056480"/>
            <a:chExt cx="7344730" cy="468217"/>
          </a:xfrm>
        </p:grpSpPr>
        <p:sp>
          <p:nvSpPr>
            <p:cNvPr id="30" name="직사각형 29"/>
            <p:cNvSpPr/>
            <p:nvPr/>
          </p:nvSpPr>
          <p:spPr>
            <a:xfrm>
              <a:off x="841375" y="1056480"/>
              <a:ext cx="1079407" cy="468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3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066819" y="1056481"/>
              <a:ext cx="6119286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24590" y="1419375"/>
            <a:ext cx="611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서울 강남구에서 현재 자신의 위치에 가까운 카페매장 추천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24868" y="2398194"/>
            <a:ext cx="611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 정의와 관련 데이터 정보 수집 및 기능 디자인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124591" y="4918473"/>
            <a:ext cx="611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요</a:t>
            </a:r>
            <a:r>
              <a:rPr lang="en-US" altLang="ko-KR" dirty="0" smtClean="0"/>
              <a:t>/</a:t>
            </a:r>
            <a:r>
              <a:rPr lang="ko-KR" altLang="en-US" dirty="0" smtClean="0"/>
              <a:t>불요를 따져 정제 및 세분화 </a:t>
            </a:r>
            <a:endParaRPr lang="en-US" altLang="ko-KR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124868" y="3490616"/>
            <a:ext cx="6119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제안의 타당성 검토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재정적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현실성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-&gt;JAVA, HTML, JSP, ORACLE </a:t>
            </a:r>
            <a:r>
              <a:rPr lang="ko-KR" altLang="en-US" dirty="0" smtClean="0"/>
              <a:t>활용하여 구현 가능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3562"/>
              </p:ext>
            </p:extLst>
          </p:nvPr>
        </p:nvGraphicFramePr>
        <p:xfrm>
          <a:off x="251520" y="1340768"/>
          <a:ext cx="8736831" cy="3588358"/>
        </p:xfrm>
        <a:graphic>
          <a:graphicData uri="http://schemas.openxmlformats.org/drawingml/2006/table">
            <a:tbl>
              <a:tblPr/>
              <a:tblGrid>
                <a:gridCol w="1159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9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컬럼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이름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데이터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타입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크기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비고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Cafe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Varchar2(255)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카페 이름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Menu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Varchar2(255)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커피 종류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Roasting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Varchar2(255)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로스팅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방식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Coffebeans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Varchar2(255)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원두 종류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Price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Varchar2(255)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가격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0395" y="724634"/>
            <a:ext cx="15568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음료 테이블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54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246464"/>
              </p:ext>
            </p:extLst>
          </p:nvPr>
        </p:nvGraphicFramePr>
        <p:xfrm>
          <a:off x="251520" y="1340768"/>
          <a:ext cx="8736831" cy="3588358"/>
        </p:xfrm>
        <a:graphic>
          <a:graphicData uri="http://schemas.openxmlformats.org/drawingml/2006/table">
            <a:tbl>
              <a:tblPr/>
              <a:tblGrid>
                <a:gridCol w="1159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9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컬럼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이름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데이터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타입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크기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설명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비고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Cafename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Varchar2(255)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카페 이름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Branch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Varchar2(255)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지점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Dong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Varchar2(255)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동 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Address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Varchar2(255)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주소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realURL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Varchar2(255)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휴먼모음T" pitchFamily="18" charset="-127"/>
                          <a:ea typeface="휴먼모음T" pitchFamily="18" charset="-127"/>
                        </a:rPr>
                        <a:t>URL</a:t>
                      </a:r>
                      <a:endParaRPr lang="ko-KR" altLang="en-US" sz="14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카페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위치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0395" y="724634"/>
            <a:ext cx="15568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카페 테이블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50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258" y="364594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팀원 별 역할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smtClean="0"/>
                <a:t>팀장 </a:t>
              </a:r>
              <a:r>
                <a:rPr lang="en-US" altLang="ko-KR" sz="1400" b="1" smtClean="0"/>
                <a:t>: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smtClean="0"/>
                <a:t>1</a:t>
              </a:r>
              <a:r>
                <a:rPr lang="ko-KR" altLang="en-US" sz="1400" b="1" smtClean="0"/>
                <a:t> </a:t>
              </a:r>
              <a:r>
                <a:rPr lang="en-US" altLang="ko-KR" sz="1400" b="1" smtClean="0"/>
                <a:t>: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3091" y="1640939"/>
            <a:ext cx="3276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역할분담 및 의견수렴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아이디어 제시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구체화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및 타당성 검토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조회와 관련된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class, Dao, </a:t>
            </a:r>
            <a:r>
              <a:rPr lang="en-US" altLang="ko-KR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jsp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코딩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1" y="4005064"/>
            <a:ext cx="3419476" cy="2413000"/>
            <a:chOff x="683567" y="908720"/>
            <a:chExt cx="3420001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7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/>
                <a:t>2</a:t>
              </a:r>
              <a:r>
                <a:rPr lang="ko-KR" altLang="en-US" sz="1400" b="1" smtClean="0"/>
                <a:t> </a:t>
              </a:r>
              <a:r>
                <a:rPr lang="en-US" altLang="ko-KR" sz="1400" b="1" smtClean="0"/>
                <a:t>:</a:t>
              </a:r>
              <a:endParaRPr lang="ko-KR" altLang="en-US" sz="14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아이디어 제시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구체화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및 타당성 검토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update, delete, insert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기능 </a:t>
            </a:r>
            <a:r>
              <a:rPr lang="ko-KR" altLang="en-US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구현 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아이디어 제시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구체화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및 타당성 검토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멤버 관리에 해당 되는 각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Dao, JSP</a:t>
            </a:r>
            <a:r>
              <a:rPr lang="en-US" altLang="ko-KR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smtClean="0">
                <a:solidFill>
                  <a:srgbClr val="4B2F70"/>
                </a:solidFill>
                <a:ea typeface="맑은 고딕" panose="020B0503020000020004" pitchFamily="50" charset="-127"/>
              </a:rPr>
              <a:t>구현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en-US" altLang="ko-KR" sz="1400" b="1" smtClean="0"/>
                <a:t>3</a:t>
              </a:r>
              <a:r>
                <a:rPr lang="ko-KR" altLang="en-US" sz="1400" b="1" smtClean="0"/>
                <a:t> </a:t>
              </a:r>
              <a:r>
                <a:rPr lang="en-US" altLang="ko-KR" sz="1400" b="1" smtClean="0"/>
                <a:t>:</a:t>
              </a:r>
              <a:endParaRPr lang="ko-KR" altLang="en-US" sz="14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858841" y="4509120"/>
            <a:ext cx="3276000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아이디어 제시 및 타당성 검토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정제 및 세분화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2798</TotalTime>
  <Words>393</Words>
  <Application>Microsoft Office PowerPoint</Application>
  <PresentationFormat>화면 슬라이드 쇼(4:3)</PresentationFormat>
  <Paragraphs>108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굴림</vt:lpstr>
      <vt:lpstr>Wingdings</vt:lpstr>
      <vt:lpstr>맑은 고딕</vt:lpstr>
      <vt:lpstr>휴먼모음T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bitcamp</cp:lastModifiedBy>
  <cp:revision>305</cp:revision>
  <dcterms:created xsi:type="dcterms:W3CDTF">2016-06-03T02:04:30Z</dcterms:created>
  <dcterms:modified xsi:type="dcterms:W3CDTF">2020-10-29T00:56:57Z</dcterms:modified>
</cp:coreProperties>
</file>