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72" r:id="rId4"/>
    <p:sldId id="260" r:id="rId5"/>
    <p:sldId id="261" r:id="rId6"/>
    <p:sldId id="294" r:id="rId7"/>
    <p:sldId id="266" r:id="rId8"/>
    <p:sldId id="262" r:id="rId9"/>
    <p:sldId id="263" r:id="rId10"/>
    <p:sldId id="264" r:id="rId11"/>
    <p:sldId id="274" r:id="rId12"/>
    <p:sldId id="273" r:id="rId13"/>
    <p:sldId id="283" r:id="rId14"/>
    <p:sldId id="284" r:id="rId15"/>
    <p:sldId id="295" r:id="rId16"/>
    <p:sldId id="265" r:id="rId17"/>
    <p:sldId id="270" r:id="rId18"/>
    <p:sldId id="267" r:id="rId19"/>
    <p:sldId id="268" r:id="rId20"/>
    <p:sldId id="269" r:id="rId21"/>
    <p:sldId id="296" r:id="rId22"/>
    <p:sldId id="271" r:id="rId23"/>
    <p:sldId id="275" r:id="rId24"/>
    <p:sldId id="276" r:id="rId25"/>
    <p:sldId id="277" r:id="rId26"/>
    <p:sldId id="278" r:id="rId27"/>
    <p:sldId id="311" r:id="rId28"/>
    <p:sldId id="279" r:id="rId29"/>
    <p:sldId id="280" r:id="rId30"/>
    <p:sldId id="281" r:id="rId31"/>
    <p:sldId id="297" r:id="rId32"/>
    <p:sldId id="305" r:id="rId33"/>
    <p:sldId id="298" r:id="rId34"/>
    <p:sldId id="299" r:id="rId35"/>
    <p:sldId id="285" r:id="rId36"/>
    <p:sldId id="301" r:id="rId37"/>
    <p:sldId id="302" r:id="rId38"/>
    <p:sldId id="286" r:id="rId39"/>
    <p:sldId id="287" r:id="rId40"/>
    <p:sldId id="288" r:id="rId41"/>
    <p:sldId id="289" r:id="rId42"/>
    <p:sldId id="303" r:id="rId43"/>
    <p:sldId id="290" r:id="rId44"/>
    <p:sldId id="291" r:id="rId45"/>
    <p:sldId id="312" r:id="rId46"/>
    <p:sldId id="259" r:id="rId47"/>
    <p:sldId id="292" r:id="rId48"/>
    <p:sldId id="293" r:id="rId49"/>
    <p:sldId id="304" r:id="rId50"/>
    <p:sldId id="306" r:id="rId51"/>
    <p:sldId id="300" r:id="rId52"/>
    <p:sldId id="313" r:id="rId53"/>
    <p:sldId id="309" r:id="rId54"/>
    <p:sldId id="307" r:id="rId55"/>
    <p:sldId id="310" r:id="rId56"/>
    <p:sldId id="308" r:id="rId57"/>
  </p:sldIdLst>
  <p:sldSz cx="10693400" cy="7561263"/>
  <p:notesSz cx="6858000" cy="9144000"/>
  <p:embeddedFontLst>
    <p:embeddedFont>
      <p:font typeface="나눔고딕 ExtraBold" panose="020B0600000101010101" charset="-127"/>
      <p:bold r:id="rId60"/>
    </p:embeddedFont>
    <p:embeddedFont>
      <p:font typeface="Cascadia Code" panose="020B0600000101010101" charset="0"/>
      <p:regular r:id="rId61"/>
      <p:bold r:id="rId62"/>
    </p:embeddedFont>
    <p:embeddedFont>
      <p:font typeface="Microsoft GothicNeo" panose="020B0500000101010101" pitchFamily="50" charset="-127"/>
      <p:regular r:id="rId63"/>
      <p:bold r:id="rId64"/>
    </p:embeddedFont>
    <p:embeddedFont>
      <p:font typeface="나눔고딕" pitchFamily="2" charset="-127"/>
      <p:regular r:id="rId65"/>
      <p:bold r:id="rId66"/>
    </p:embeddedFont>
    <p:embeddedFont>
      <p:font typeface="맑은 고딕" panose="020B0503020000020004" pitchFamily="50" charset="-127"/>
      <p:regular r:id="rId67"/>
      <p:bold r:id="rId68"/>
    </p:embeddedFont>
  </p:embeddedFontLst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6">
          <p15:clr>
            <a:srgbClr val="A4A3A4"/>
          </p15:clr>
        </p15:guide>
        <p15:guide id="2" orient="horz" pos="1401">
          <p15:clr>
            <a:srgbClr val="A4A3A4"/>
          </p15:clr>
        </p15:guide>
        <p15:guide id="3" pos="284">
          <p15:clr>
            <a:srgbClr val="A4A3A4"/>
          </p15:clr>
        </p15:guide>
        <p15:guide id="4" pos="64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F71"/>
    <a:srgbClr val="F1A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6353" autoAdjust="0"/>
  </p:normalViewPr>
  <p:slideViewPr>
    <p:cSldViewPr showGuides="1">
      <p:cViewPr varScale="1">
        <p:scale>
          <a:sx n="78" d="100"/>
          <a:sy n="78" d="100"/>
        </p:scale>
        <p:origin x="1459" y="62"/>
      </p:cViewPr>
      <p:guideLst>
        <p:guide orient="horz" pos="2336"/>
        <p:guide orient="horz" pos="1401"/>
        <p:guide pos="284"/>
        <p:guide pos="6452"/>
      </p:guideLst>
    </p:cSldViewPr>
  </p:slideViewPr>
  <p:outlineViewPr>
    <p:cViewPr>
      <p:scale>
        <a:sx n="33" d="100"/>
        <a:sy n="33" d="100"/>
      </p:scale>
      <p:origin x="0" y="-146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6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C8568E6-E388-B170-9ECB-DC9AA87E8A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1795FD-FD20-8A72-AB77-5D01146B68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0B37E-2C8A-4808-968C-DDE0EFF0F71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5F38B5-CB29-0AA3-4737-670F86079D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0A9255-84D9-358C-5E5E-BB84F83DB3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2743E-4873-473D-A244-1998EC9E5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408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B4F50-C398-4D41-8911-A986A6FE195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96D2A-72C3-48AA-B0CD-B2AA3C655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53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96D2A-72C3-48AA-B0CD-B2AA3C655B3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429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96D2A-72C3-48AA-B0CD-B2AA3C655B3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41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96D2A-72C3-48AA-B0CD-B2AA3C655B3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1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F638-8B06-4E34-ABA1-D0A79B04245F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667C-7EA0-4F7A-8DEE-AA3755EDB5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2214735"/>
            <a:ext cx="10693400" cy="1503759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5822" y="1764407"/>
            <a:ext cx="9089390" cy="162077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-180" y="0"/>
            <a:ext cx="144016" cy="5553438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80" y="5553438"/>
            <a:ext cx="144016" cy="20169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50496" y="1476375"/>
            <a:ext cx="5916284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4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-180" y="0"/>
            <a:ext cx="8155192" cy="1802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155012" y="0"/>
            <a:ext cx="2538388" cy="180231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-180" y="180231"/>
            <a:ext cx="10693580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20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6"/>
            <a:ext cx="9624060" cy="4990084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2"/>
            <a:ext cx="2495127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F638-8B06-4E34-ABA1-D0A79B04245F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2"/>
            <a:ext cx="3386243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2"/>
            <a:ext cx="2495127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6667C-7EA0-4F7A-8DEE-AA3755EDB5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95690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78348" y="2447892"/>
            <a:ext cx="8153286" cy="97269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LightGBM</a:t>
            </a:r>
            <a:r>
              <a:rPr lang="en-US" altLang="ko-KR" b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기반 농산물 선물 </a:t>
            </a:r>
            <a:r>
              <a:rPr lang="en-US" altLang="ko-KR" b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ETF </a:t>
            </a:r>
            <a:r>
              <a:rPr lang="ko-KR" altLang="en-US" b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가격 등락 예측 모델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15052" y="5616836"/>
            <a:ext cx="1944218" cy="50405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박현진</a:t>
            </a:r>
            <a:endParaRPr lang="en-US" altLang="ko-KR" sz="1800" b="1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8371034" y="5508824"/>
            <a:ext cx="0" cy="7200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5778E0E5-2B5B-4742-A6B6-2674F250207A}"/>
              </a:ext>
            </a:extLst>
          </p:cNvPr>
          <p:cNvSpPr/>
          <p:nvPr/>
        </p:nvSpPr>
        <p:spPr>
          <a:xfrm>
            <a:off x="594172" y="2218159"/>
            <a:ext cx="1440160" cy="1490464"/>
          </a:xfrm>
          <a:prstGeom prst="parallelogram">
            <a:avLst/>
          </a:prstGeom>
          <a:solidFill>
            <a:srgbClr val="F1A40B"/>
          </a:solidFill>
          <a:ln>
            <a:solidFill>
              <a:srgbClr val="F1A4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2A2EA6DD-85B2-4136-80AD-4AB8EAC6E379}"/>
              </a:ext>
            </a:extLst>
          </p:cNvPr>
          <p:cNvSpPr/>
          <p:nvPr/>
        </p:nvSpPr>
        <p:spPr>
          <a:xfrm>
            <a:off x="972214" y="2218159"/>
            <a:ext cx="684076" cy="1490464"/>
          </a:xfrm>
          <a:prstGeom prst="parallelogram">
            <a:avLst>
              <a:gd name="adj" fmla="val 603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3365BE2B-3482-181C-C2FD-98077CE79B45}"/>
              </a:ext>
            </a:extLst>
          </p:cNvPr>
          <p:cNvSpPr txBox="1">
            <a:spLocks/>
          </p:cNvSpPr>
          <p:nvPr/>
        </p:nvSpPr>
        <p:spPr>
          <a:xfrm>
            <a:off x="5202684" y="5616836"/>
            <a:ext cx="3240362" cy="504056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>
            <a:lvl1pPr marL="0" indent="0" algn="ctr" defTabSz="995690" rtl="0" eaLnBrk="1" latinLnBrk="1" hangingPunct="1">
              <a:spcBef>
                <a:spcPct val="20000"/>
              </a:spcBef>
              <a:buFont typeface="Arial" pitchFamily="34" charset="0"/>
              <a:buNone/>
              <a:defRPr sz="3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7845" indent="0" algn="ctr" defTabSz="995690" rtl="0" eaLnBrk="1" latinLnBrk="1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5690" indent="0" algn="ctr" defTabSz="995690" rtl="0" eaLnBrk="1" latinLnBrk="1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93535" indent="0" algn="ctr" defTabSz="995690" rtl="0" eaLnBrk="1" latinLnBrk="1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91380" indent="0" algn="ctr" defTabSz="995690" rtl="0" eaLnBrk="1" latinLnBrk="1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89225" indent="0" algn="ctr" defTabSz="995690" rtl="0" eaLnBrk="1" latinLnBrk="1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87070" indent="0" algn="ctr" defTabSz="995690" rtl="0" eaLnBrk="1" latinLnBrk="1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84916" indent="0" algn="ctr" defTabSz="995690" rtl="0" eaLnBrk="1" latinLnBrk="1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82761" indent="0" algn="ctr" defTabSz="995690" rtl="0" eaLnBrk="1" latinLnBrk="1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 ID : Hyunjin-Park-1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2632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선정 이유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FA89F-8881-4569-94EE-82E12020B155}"/>
              </a:ext>
            </a:extLst>
          </p:cNvPr>
          <p:cNvSpPr txBox="1"/>
          <p:nvPr/>
        </p:nvSpPr>
        <p:spPr>
          <a:xfrm>
            <a:off x="2826420" y="324247"/>
            <a:ext cx="7866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2) TIGER</a:t>
            </a:r>
            <a:r>
              <a:rPr lang="ko-KR" altLang="en-US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농산물선물</a:t>
            </a:r>
            <a:r>
              <a:rPr lang="en-US" altLang="ko-KR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Enhanced(H)</a:t>
            </a:r>
          </a:p>
          <a:p>
            <a:r>
              <a:rPr lang="en-US" altLang="ko-KR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 &amp; KODEX 3</a:t>
            </a:r>
            <a:r>
              <a:rPr lang="ko-KR" altLang="en-US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대농산물선물</a:t>
            </a:r>
            <a:r>
              <a:rPr lang="en-US" altLang="ko-KR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(H) ETF</a:t>
            </a:r>
            <a:endParaRPr lang="ko-KR" alt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5DB41-678F-494C-8DBF-B3259B14126E}"/>
              </a:ext>
            </a:extLst>
          </p:cNvPr>
          <p:cNvSpPr txBox="1"/>
          <p:nvPr/>
        </p:nvSpPr>
        <p:spPr>
          <a:xfrm>
            <a:off x="666180" y="1260351"/>
            <a:ext cx="9721080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KODEX 3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대농산물선물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(H) - </a:t>
            </a:r>
            <a:r>
              <a:rPr lang="en-US" altLang="ko-KR" sz="1600" b="1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(271060)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36C5536-17A2-496F-B5B4-4C7027192794}"/>
              </a:ext>
            </a:extLst>
          </p:cNvPr>
          <p:cNvCxnSpPr>
            <a:cxnSpLocks/>
          </p:cNvCxnSpPr>
          <p:nvPr/>
        </p:nvCxnSpPr>
        <p:spPr>
          <a:xfrm>
            <a:off x="522164" y="1332359"/>
            <a:ext cx="0" cy="5040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59B94B-3F15-4D6E-92A1-19DA7566C03F}"/>
              </a:ext>
            </a:extLst>
          </p:cNvPr>
          <p:cNvSpPr txBox="1"/>
          <p:nvPr/>
        </p:nvSpPr>
        <p:spPr>
          <a:xfrm>
            <a:off x="522164" y="2031485"/>
            <a:ext cx="9721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상장일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2017-06-13</a:t>
            </a:r>
          </a:p>
          <a:p>
            <a:pPr marL="342900" indent="-342900"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최소거래단위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1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기초지수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S&amp;P GSCI Agriculture Enhanced Select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Index (ER)</a:t>
            </a:r>
          </a:p>
          <a:p>
            <a:pPr marL="342900" indent="-342900"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지수 추종을 위한 거래 상품 목록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밀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옥수수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대두 선물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&amp;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우량채권 및 예금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총 보수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연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0.550% (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지정참가회사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0.020%,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집합투자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0.490%,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신탁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0.020%,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일반사무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0.020%)</a:t>
            </a:r>
          </a:p>
          <a:p>
            <a:pPr marL="342900" indent="-342900"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분배금 지급 여부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X</a:t>
            </a:r>
          </a:p>
          <a:p>
            <a:pPr marL="342900" indent="-342900"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환 헤지 여부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O</a:t>
            </a:r>
          </a:p>
          <a:p>
            <a:pPr marL="342900" indent="-342900">
              <a:buFontTx/>
              <a:buChar char="-"/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BF8E2A-9116-763E-2D7E-D1656126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0" y="4932759"/>
            <a:ext cx="9721080" cy="22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8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B985FD-1C67-4798-8A79-A6C32CD5E137}"/>
              </a:ext>
            </a:extLst>
          </p:cNvPr>
          <p:cNvSpPr txBox="1"/>
          <p:nvPr/>
        </p:nvSpPr>
        <p:spPr>
          <a:xfrm>
            <a:off x="162124" y="396255"/>
            <a:ext cx="2632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선정 이유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4D6D4-ACA5-4390-96BA-AFE8C7458767}"/>
              </a:ext>
            </a:extLst>
          </p:cNvPr>
          <p:cNvSpPr txBox="1"/>
          <p:nvPr/>
        </p:nvSpPr>
        <p:spPr>
          <a:xfrm>
            <a:off x="2826420" y="324247"/>
            <a:ext cx="7866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2) TIGER</a:t>
            </a:r>
            <a:r>
              <a:rPr lang="ko-KR" altLang="en-US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농산물선물</a:t>
            </a:r>
            <a:r>
              <a:rPr lang="en-US" altLang="ko-KR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Enhanced(H)</a:t>
            </a:r>
          </a:p>
          <a:p>
            <a:r>
              <a:rPr lang="en-US" altLang="ko-KR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 &amp; KODEX 3</a:t>
            </a:r>
            <a:r>
              <a:rPr lang="ko-KR" altLang="en-US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대농산물선물</a:t>
            </a:r>
            <a:r>
              <a:rPr lang="en-US" altLang="ko-KR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(H) ETF</a:t>
            </a:r>
            <a:endParaRPr lang="ko-KR" alt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CF4C8-F437-4737-A94B-87F674D74045}"/>
              </a:ext>
            </a:extLst>
          </p:cNvPr>
          <p:cNvSpPr txBox="1"/>
          <p:nvPr/>
        </p:nvSpPr>
        <p:spPr>
          <a:xfrm>
            <a:off x="486160" y="1980431"/>
            <a:ext cx="9721080" cy="4654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TIGER ETF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와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KODEX ETF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 대해 각각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LightGBM Classifer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모델을 적용하여 익영업일의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종가 등락을 예측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상승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1,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하락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-1)</a:t>
            </a:r>
          </a:p>
          <a:p>
            <a:pPr>
              <a:lnSpc>
                <a:spcPct val="150000"/>
              </a:lnSpc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=&gt;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농산물 선물가는 굉장히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Volitile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 움직임을 보임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=&gt;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물가리스크 헤지와 분산투자를 위해 해당 자산을 포트폴리오에 포함할 때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단순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Buy &amp; Hold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전략보다 더 효율적으로 변동성으로부터 이익을 취할 수 있는 전략을 고려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=&gt;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백테스팅 결과 분석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모델 성능 분석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Feature Importance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분석을 통해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농산물선물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ETF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가격 등락 예측에 중요한 정보는 무엇인지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어떤 전략을 고려해볼 수 있는지 파악할 수 있을 것으로 기대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36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121C305-10CE-4916-9F62-468560DB00E9}"/>
              </a:ext>
            </a:extLst>
          </p:cNvPr>
          <p:cNvGrpSpPr/>
          <p:nvPr/>
        </p:nvGrpSpPr>
        <p:grpSpPr>
          <a:xfrm>
            <a:off x="1261541" y="3059498"/>
            <a:ext cx="8170318" cy="1442265"/>
            <a:chOff x="3978548" y="3909768"/>
            <a:chExt cx="8170318" cy="14422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D74F7E-36EC-4480-A22A-5868F69F4552}"/>
                </a:ext>
              </a:extLst>
            </p:cNvPr>
            <p:cNvSpPr txBox="1"/>
            <p:nvPr/>
          </p:nvSpPr>
          <p:spPr>
            <a:xfrm>
              <a:off x="3978548" y="3909768"/>
              <a:ext cx="36567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2. </a:t>
              </a:r>
              <a:r>
                <a:rPr lang="ko-KR" altLang="en-US" sz="24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및 모델 설명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FB1F22-0790-4756-AD6F-F0B5D37D2784}"/>
                </a:ext>
              </a:extLst>
            </p:cNvPr>
            <p:cNvSpPr txBox="1"/>
            <p:nvPr/>
          </p:nvSpPr>
          <p:spPr>
            <a:xfrm>
              <a:off x="4266580" y="4428703"/>
              <a:ext cx="788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en-US" altLang="ko-KR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LightGBM</a:t>
              </a: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Classifier</a:t>
              </a: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모델 설명</a:t>
              </a:r>
              <a:endParaRPr lang="en-US" altLang="ko-KR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342900" indent="-342900">
                <a:buAutoNum type="arabicParenR"/>
              </a:pPr>
              <a:r>
                <a:rPr lang="en-US" altLang="ko-KR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Feature</a:t>
              </a: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데이터 설명</a:t>
              </a:r>
              <a:endParaRPr lang="en-US" altLang="ko-KR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342900" indent="-342900">
                <a:buAutoNum type="arabicParenR"/>
              </a:pP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 및 </a:t>
              </a:r>
              <a:r>
                <a:rPr lang="en-US" altLang="ko-KR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Feature Engineering,</a:t>
              </a: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Bayesian Optimizaion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81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1C3CE8D-B57B-44A2-9021-53B924B6B0AF}"/>
              </a:ext>
            </a:extLst>
          </p:cNvPr>
          <p:cNvSpPr txBox="1"/>
          <p:nvPr/>
        </p:nvSpPr>
        <p:spPr>
          <a:xfrm>
            <a:off x="522164" y="1188343"/>
            <a:ext cx="9865096" cy="333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LightGBM Classifier</a:t>
            </a:r>
            <a:r>
              <a:rPr lang="ko-KR" altLang="en-US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란</a:t>
            </a:r>
            <a:r>
              <a:rPr lang="en-US" altLang="ko-KR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?</a:t>
            </a:r>
          </a:p>
          <a:p>
            <a:pPr marL="457200" indent="-457200">
              <a:buAutoNum type="arabicPeriod"/>
            </a:pPr>
            <a:endParaRPr lang="en-US" altLang="ko-KR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경사하강법을 기반으로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분류 과정에서 잘못 분류한 데이터의 가중치를 키우면서 학습을 진행하는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gradient boosting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알고리즘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altLang="ko-KR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arenR" startAt="2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트리를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level-wise(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균등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하게 키우지 않고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leaf-wise(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편중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하게 키우는 방식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arenR" startAt="2"/>
            </a:pPr>
            <a:endParaRPr lang="en-US" altLang="ko-KR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arenR" startAt="3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즉 각 레벨 내에서 균형을 맞추지 않고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최대 손실 값을 가지는 리프 노드를 지속적으로 분할하여 비대칭적으로 깊어지는 트리를 만듦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C44471-BC01-469A-B8F3-7DF2AB233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34" y="4722594"/>
            <a:ext cx="4680520" cy="2247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83B05B-96F1-4A9C-9921-C0C5D9119EF1}"/>
              </a:ext>
            </a:extLst>
          </p:cNvPr>
          <p:cNvSpPr txBox="1"/>
          <p:nvPr/>
        </p:nvSpPr>
        <p:spPr>
          <a:xfrm>
            <a:off x="162124" y="396255"/>
            <a:ext cx="335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및 모델 설명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4C403-D6A9-4358-A80A-4FF3341C7800}"/>
              </a:ext>
            </a:extLst>
          </p:cNvPr>
          <p:cNvSpPr txBox="1"/>
          <p:nvPr/>
        </p:nvSpPr>
        <p:spPr>
          <a:xfrm>
            <a:off x="3618508" y="457810"/>
            <a:ext cx="5346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- 1) LightGBM Classifier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설명 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87B1B9-7B1C-450A-8319-CD29019C5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47" y="4712872"/>
            <a:ext cx="4462127" cy="225239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C864A70-30FE-42FE-A873-599F0248196B}"/>
              </a:ext>
            </a:extLst>
          </p:cNvPr>
          <p:cNvCxnSpPr>
            <a:cxnSpLocks/>
          </p:cNvCxnSpPr>
          <p:nvPr/>
        </p:nvCxnSpPr>
        <p:spPr>
          <a:xfrm>
            <a:off x="5130676" y="4860751"/>
            <a:ext cx="0" cy="231501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264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1C3CE8D-B57B-44A2-9021-53B924B6B0AF}"/>
              </a:ext>
            </a:extLst>
          </p:cNvPr>
          <p:cNvSpPr txBox="1"/>
          <p:nvPr/>
        </p:nvSpPr>
        <p:spPr>
          <a:xfrm>
            <a:off x="954212" y="2628503"/>
            <a:ext cx="8640960" cy="302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en-US" altLang="ko-KR" sz="2400" b="1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LightGBM</a:t>
            </a:r>
            <a:r>
              <a:rPr lang="ko-KR" altLang="en-US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특징</a:t>
            </a:r>
            <a:endParaRPr lang="en-US" altLang="ko-KR" sz="2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빠른 학습 및 예측 수행시간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더 적은 메모리 사용량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카테고리형 피처의 자동 변환 및 최적 분할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다중공선성으로 인해 모델의 예측력이 하락하지 않음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과적합문제가 발생하기 쉽기 때문에 과적합 제어가 중요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01772-D87F-4A52-9905-C21F5B7445EC}"/>
              </a:ext>
            </a:extLst>
          </p:cNvPr>
          <p:cNvSpPr txBox="1"/>
          <p:nvPr/>
        </p:nvSpPr>
        <p:spPr>
          <a:xfrm>
            <a:off x="162124" y="396255"/>
            <a:ext cx="335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및 모델 설명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EE1EC-F3A5-48E0-B41E-6B91B75C5041}"/>
              </a:ext>
            </a:extLst>
          </p:cNvPr>
          <p:cNvSpPr txBox="1"/>
          <p:nvPr/>
        </p:nvSpPr>
        <p:spPr>
          <a:xfrm>
            <a:off x="3618508" y="457810"/>
            <a:ext cx="5346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- 1) LightGBM Classifier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설명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743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335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및 모델 설명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6E2B9-4B29-4098-AD81-30A97BDD8589}"/>
              </a:ext>
            </a:extLst>
          </p:cNvPr>
          <p:cNvSpPr txBox="1"/>
          <p:nvPr/>
        </p:nvSpPr>
        <p:spPr>
          <a:xfrm>
            <a:off x="3618508" y="457810"/>
            <a:ext cx="5346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- 2) Feature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설명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4DF47-47B8-4CA4-AD32-11294DC9FDFF}"/>
              </a:ext>
            </a:extLst>
          </p:cNvPr>
          <p:cNvSpPr txBox="1"/>
          <p:nvPr/>
        </p:nvSpPr>
        <p:spPr>
          <a:xfrm>
            <a:off x="666180" y="1260351"/>
            <a:ext cx="9721080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종류와 사용한 이유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D8D4919-E395-4E68-844D-5859FFDA9521}"/>
              </a:ext>
            </a:extLst>
          </p:cNvPr>
          <p:cNvCxnSpPr>
            <a:cxnSpLocks/>
          </p:cNvCxnSpPr>
          <p:nvPr/>
        </p:nvCxnSpPr>
        <p:spPr>
          <a:xfrm>
            <a:off x="522164" y="1332359"/>
            <a:ext cx="0" cy="5040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3AD3BD-26F1-4E87-A263-428A5506096E}"/>
              </a:ext>
            </a:extLst>
          </p:cNvPr>
          <p:cNvSpPr txBox="1"/>
          <p:nvPr/>
        </p:nvSpPr>
        <p:spPr>
          <a:xfrm>
            <a:off x="486160" y="2772519"/>
            <a:ext cx="9721080" cy="307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TIGER ETF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및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KODEX ETF :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 가격 및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lag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값 기반으로 등락을 예측하기 위해 사용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S&amp;P500, S&amp;P500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선물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주식시장 자체의 강세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약세를 반영하기 위해 사용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GDP growth :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경기의 호불황에 대한 예측과 실제 간의 괴리가 선물 가격에 즉각적으로 반영되는 것을 고려하기 위해 사용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CBOT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및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CME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곡물선물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기초자산의 가격흐름을 추적하기 위해 사용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28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335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및 모델 설명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6E2B9-4B29-4098-AD81-30A97BDD8589}"/>
              </a:ext>
            </a:extLst>
          </p:cNvPr>
          <p:cNvSpPr txBox="1"/>
          <p:nvPr/>
        </p:nvSpPr>
        <p:spPr>
          <a:xfrm>
            <a:off x="3618508" y="457810"/>
            <a:ext cx="5346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- 2) Feature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설명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4DF47-47B8-4CA4-AD32-11294DC9FDFF}"/>
              </a:ext>
            </a:extLst>
          </p:cNvPr>
          <p:cNvSpPr txBox="1"/>
          <p:nvPr/>
        </p:nvSpPr>
        <p:spPr>
          <a:xfrm>
            <a:off x="666180" y="1260351"/>
            <a:ext cx="9721080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종류와 사용한 이유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D8D4919-E395-4E68-844D-5859FFDA9521}"/>
              </a:ext>
            </a:extLst>
          </p:cNvPr>
          <p:cNvCxnSpPr>
            <a:cxnSpLocks/>
          </p:cNvCxnSpPr>
          <p:nvPr/>
        </p:nvCxnSpPr>
        <p:spPr>
          <a:xfrm>
            <a:off x="522164" y="1332359"/>
            <a:ext cx="0" cy="5040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3AD3BD-26F1-4E87-A263-428A5506096E}"/>
              </a:ext>
            </a:extLst>
          </p:cNvPr>
          <p:cNvSpPr txBox="1"/>
          <p:nvPr/>
        </p:nvSpPr>
        <p:spPr>
          <a:xfrm>
            <a:off x="486160" y="2100466"/>
            <a:ext cx="9721080" cy="492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5)  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원유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에탄올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국채선물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곡물선물과 유의미한 관계를 가지고 있는 것으로 알려진 원유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대체에너지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실질금리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(10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년만기 미국 국채로 대체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가격 정보를 반영하기 위해 사용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6)  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코덱스 및 타이거의 철강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금속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선물환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ETF :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외국의 지수를 국내에서 추종할 때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환리스크 및 국제정세 리스크로 인해 조정이 일어나는 과정을 반영하기 위해 사용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arenR" startAt="7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GSCI :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기초지수 가격흐름 정보를 반영하기 위해 사용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arenR" startAt="7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미국 농산물선물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ETF :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농업 활동에 전반적인 영향을 미치는 기후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자연재해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비료 가격 등락 등 다양한 외부 정보를 반영하기 위해 사용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	=&gt;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실제 데이터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feature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목록은 다음 슬라이드 참조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63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335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및 모델 설명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6E2B9-4B29-4098-AD81-30A97BDD8589}"/>
              </a:ext>
            </a:extLst>
          </p:cNvPr>
          <p:cNvSpPr txBox="1"/>
          <p:nvPr/>
        </p:nvSpPr>
        <p:spPr>
          <a:xfrm>
            <a:off x="3618508" y="457810"/>
            <a:ext cx="5346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- 2) Feature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설명</a:t>
            </a:r>
            <a:endParaRPr lang="ko-KR" altLang="en-US"/>
          </a:p>
        </p:txBody>
      </p:sp>
      <p:graphicFrame>
        <p:nvGraphicFramePr>
          <p:cNvPr id="3" name="표 9">
            <a:extLst>
              <a:ext uri="{FF2B5EF4-FFF2-40B4-BE49-F238E27FC236}">
                <a16:creationId xmlns:a16="http://schemas.microsoft.com/office/drawing/2014/main" id="{C2001951-E9DC-4B45-A899-A16024CCA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73939"/>
              </p:ext>
            </p:extLst>
          </p:nvPr>
        </p:nvGraphicFramePr>
        <p:xfrm>
          <a:off x="226919" y="2052439"/>
          <a:ext cx="10239561" cy="516113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39261">
                  <a:extLst>
                    <a:ext uri="{9D8B030D-6E8A-4147-A177-3AD203B41FA5}">
                      <a16:colId xmlns:a16="http://schemas.microsoft.com/office/drawing/2014/main" val="710618154"/>
                    </a:ext>
                  </a:extLst>
                </a:gridCol>
                <a:gridCol w="1624028">
                  <a:extLst>
                    <a:ext uri="{9D8B030D-6E8A-4147-A177-3AD203B41FA5}">
                      <a16:colId xmlns:a16="http://schemas.microsoft.com/office/drawing/2014/main" val="1991464705"/>
                    </a:ext>
                  </a:extLst>
                </a:gridCol>
                <a:gridCol w="1832356">
                  <a:extLst>
                    <a:ext uri="{9D8B030D-6E8A-4147-A177-3AD203B41FA5}">
                      <a16:colId xmlns:a16="http://schemas.microsoft.com/office/drawing/2014/main" val="47962308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92989436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45515141"/>
                    </a:ext>
                  </a:extLst>
                </a:gridCol>
                <a:gridCol w="655284">
                  <a:extLst>
                    <a:ext uri="{9D8B030D-6E8A-4147-A177-3AD203B41FA5}">
                      <a16:colId xmlns:a16="http://schemas.microsoft.com/office/drawing/2014/main" val="3967017713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No.</a:t>
                      </a:r>
                      <a:endParaRPr lang="ko-KR" alt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컬럼명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컬럼한글명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컬럼설명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모델</a:t>
                      </a:r>
                      <a:r>
                        <a:rPr lang="en-US" altLang="ko-KR" sz="140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모델</a:t>
                      </a: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16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tiger_close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타이거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ETF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종가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타이거 농산물선물 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ETF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종가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(\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047078"/>
                  </a:ext>
                </a:extLst>
              </a:tr>
              <a:tr h="406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tiger_volume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타이거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ETF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거래량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타이거 농산물선물 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ETF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거래량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0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tiger_label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타이거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ETF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라벨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타이거 농산물선물 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ETF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종가가 익영업일 상승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(1) or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하락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(-1)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여부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935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kodex_cloase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코덱스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ETF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종가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코덱스 농산물선물 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ETF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종가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(\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96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kodex_volume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코덱스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ETF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거래량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코덱스 농산물선물 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ETF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거래량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17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6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kodex_label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코덱스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ETF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라벨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코덱스 농산물선물 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ETF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종가가 익영업일 상승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(1) or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하락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(-1)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여부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7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sp500_adjclose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sp500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수정종가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S&amp;P500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종가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($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31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8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sp500_volume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sp500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거래량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S&amp;P500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거래량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56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9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sp500_f_adjclose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sp500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선물 수정종가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S&amp;P500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선물 종가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($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36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10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sp500_f_volume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sp500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선물 거래량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S&amp;P500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선물 거래량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76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11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actual_growth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gdp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성장률 실제값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미국 </a:t>
                      </a:r>
                      <a:r>
                        <a:rPr lang="en-US" altLang="ko-KR" sz="12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GDP </a:t>
                      </a:r>
                      <a:r>
                        <a:rPr lang="ko-KR" altLang="en-US" sz="12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성장률 실제 발표값</a:t>
                      </a:r>
                      <a:r>
                        <a:rPr lang="en-US" altLang="ko-KR" sz="12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(</a:t>
                      </a:r>
                      <a:r>
                        <a:rPr lang="ko-KR" altLang="en-US" sz="12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출처 </a:t>
                      </a:r>
                      <a:r>
                        <a:rPr lang="en-US" altLang="ko-KR" sz="12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: Bureau of Economic Analysis)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26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12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pred_growth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gdp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성장률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예측값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미국 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GDP 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성장률 예측값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(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출처 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: Bureau of Economic Analysis)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61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13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prev_growth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gdp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성장률 이전값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직전 미국 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GDP 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성장률 실제 발표값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(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출처 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: Bureau of Economic Analysis)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92062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B63B144-ED76-4C0F-AEFA-F61CDCBC22A7}"/>
              </a:ext>
            </a:extLst>
          </p:cNvPr>
          <p:cNvSpPr txBox="1"/>
          <p:nvPr/>
        </p:nvSpPr>
        <p:spPr>
          <a:xfrm>
            <a:off x="226919" y="1188343"/>
            <a:ext cx="10088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TIGER ETF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가격 등락 예측 모델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1)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KODEX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ETF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가격 등락 예측 모델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</a:t>
            </a:r>
          </a:p>
          <a:p>
            <a:pPr marL="342900" indent="-342900"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각 컬럼이 모델에 포함되었는지 여부를 마지막 컬럼에 표시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Tx/>
              <a:buChar char="-"/>
            </a:pPr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786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335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및 모델 설명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6E2B9-4B29-4098-AD81-30A97BDD8589}"/>
              </a:ext>
            </a:extLst>
          </p:cNvPr>
          <p:cNvSpPr txBox="1"/>
          <p:nvPr/>
        </p:nvSpPr>
        <p:spPr>
          <a:xfrm>
            <a:off x="3618508" y="457810"/>
            <a:ext cx="5346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- 2) Feature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설명</a:t>
            </a:r>
            <a:endParaRPr lang="ko-KR" altLang="en-US"/>
          </a:p>
        </p:txBody>
      </p:sp>
      <p:graphicFrame>
        <p:nvGraphicFramePr>
          <p:cNvPr id="3" name="표 9">
            <a:extLst>
              <a:ext uri="{FF2B5EF4-FFF2-40B4-BE49-F238E27FC236}">
                <a16:creationId xmlns:a16="http://schemas.microsoft.com/office/drawing/2014/main" id="{C2001951-E9DC-4B45-A899-A16024CCA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09346"/>
              </p:ext>
            </p:extLst>
          </p:nvPr>
        </p:nvGraphicFramePr>
        <p:xfrm>
          <a:off x="226919" y="1489015"/>
          <a:ext cx="10239561" cy="55319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39261">
                  <a:extLst>
                    <a:ext uri="{9D8B030D-6E8A-4147-A177-3AD203B41FA5}">
                      <a16:colId xmlns:a16="http://schemas.microsoft.com/office/drawing/2014/main" val="71061815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99146470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7962308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92989436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45515141"/>
                    </a:ext>
                  </a:extLst>
                </a:gridCol>
                <a:gridCol w="655284">
                  <a:extLst>
                    <a:ext uri="{9D8B030D-6E8A-4147-A177-3AD203B41FA5}">
                      <a16:colId xmlns:a16="http://schemas.microsoft.com/office/drawing/2014/main" val="3967017713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No.</a:t>
                      </a:r>
                      <a:endParaRPr lang="ko-KR" alt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컬럼명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컬럼한글명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컬럼설명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모델</a:t>
                      </a:r>
                      <a:r>
                        <a:rPr lang="en-US" altLang="ko-KR" sz="140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모델</a:t>
                      </a: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16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14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growth_pred_error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gdp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성장률 예측오류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actual_growth - pred_growth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047078"/>
                  </a:ext>
                </a:extLst>
              </a:tr>
              <a:tr h="406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15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growth_prev_resid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gdp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성장률 차이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actual_growth - prev_growth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0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16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sugar_close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설탕선물 종가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설탕선물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(SB=F)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종가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($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935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17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sugar_volume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설탕선물 거래량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설탕선물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(SB=F)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거래량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96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18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wheat_close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밀선물 종가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밀선물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(ZW=F,KE=F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평균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종가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($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17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19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wheat_volume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밀선물 거래량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밀선물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(ZW=F,KE=F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평균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거래량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20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soybean_close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대두선물 종가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대두선물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(ZS=F)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종가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($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31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21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soybean_volume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대두선물 거래량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대두선물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(ZS=F)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거래량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56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22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corn_close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옥수수선물 종가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옥수수선물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(ZC=F)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종가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($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36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23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corn_volume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옥수수선물 거래량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옥수수선물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(ZC=F)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거래량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76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24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crude_oil_adjclose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원유선물 종가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원유선물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(CL=F)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종가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($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26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25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crude_oil_volume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원유선물 거래량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원유선물</a:t>
                      </a: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(CL=F) </a:t>
                      </a:r>
                      <a:r>
                        <a:rPr kumimoji="0" lang="ko-KR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거래량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61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26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ethanol_close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에탄올선물 종가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에탄올선물</a:t>
                      </a: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(1ZEc1) </a:t>
                      </a:r>
                      <a:r>
                        <a:rPr kumimoji="0" lang="ko-KR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종가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($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92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27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ethanol_volume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에탄올선물 거래량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에탄올선물</a:t>
                      </a: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(1ZEc1) </a:t>
                      </a:r>
                      <a:r>
                        <a:rPr kumimoji="0" lang="ko-KR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거래량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95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197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335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및 모델 설명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6E2B9-4B29-4098-AD81-30A97BDD8589}"/>
              </a:ext>
            </a:extLst>
          </p:cNvPr>
          <p:cNvSpPr txBox="1"/>
          <p:nvPr/>
        </p:nvSpPr>
        <p:spPr>
          <a:xfrm>
            <a:off x="3618508" y="457810"/>
            <a:ext cx="5346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- 2) Feature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설명</a:t>
            </a:r>
            <a:endParaRPr lang="ko-KR" altLang="en-US"/>
          </a:p>
        </p:txBody>
      </p:sp>
      <p:graphicFrame>
        <p:nvGraphicFramePr>
          <p:cNvPr id="3" name="표 9">
            <a:extLst>
              <a:ext uri="{FF2B5EF4-FFF2-40B4-BE49-F238E27FC236}">
                <a16:creationId xmlns:a16="http://schemas.microsoft.com/office/drawing/2014/main" id="{C2001951-E9DC-4B45-A899-A16024CCA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394540"/>
              </p:ext>
            </p:extLst>
          </p:nvPr>
        </p:nvGraphicFramePr>
        <p:xfrm>
          <a:off x="226919" y="1489015"/>
          <a:ext cx="10239561" cy="55319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39261">
                  <a:extLst>
                    <a:ext uri="{9D8B030D-6E8A-4147-A177-3AD203B41FA5}">
                      <a16:colId xmlns:a16="http://schemas.microsoft.com/office/drawing/2014/main" val="71061815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99146470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7962308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92989436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45515141"/>
                    </a:ext>
                  </a:extLst>
                </a:gridCol>
                <a:gridCol w="655284">
                  <a:extLst>
                    <a:ext uri="{9D8B030D-6E8A-4147-A177-3AD203B41FA5}">
                      <a16:colId xmlns:a16="http://schemas.microsoft.com/office/drawing/2014/main" val="3967017713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No.</a:t>
                      </a:r>
                      <a:endParaRPr lang="ko-KR" alt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컬럼명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컬럼한글명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컬럼설명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모델</a:t>
                      </a:r>
                      <a:r>
                        <a:rPr lang="en-US" altLang="ko-KR" sz="140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모델</a:t>
                      </a: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16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28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tbond_fut_adjclose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국채선물 종가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10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년 미국채선물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(ZN=F)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종가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($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047078"/>
                  </a:ext>
                </a:extLst>
              </a:tr>
              <a:tr h="406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29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tbond_fut_volume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국채선물 거래량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10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년 미국채선물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(ZN=F)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거래량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0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30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DBA_adjclose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DBA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수정종가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Invesco DB Agriculture Fund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수정종가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($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935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31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DBA_volume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DBA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거래량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Invesco DB Agriculture Fund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거래량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96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32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CORN_adjclose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CORN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수정종가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Teucrium Corn Fund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수정종가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($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17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33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CORN_volume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CORN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거래량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Teucrium Corn Fund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거래량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34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SOYB_adjclose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SOYB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수정종가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Teucrium Soybean Fund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수정종가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($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31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35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SOYB_volume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SOYB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거래량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Teucrium Soybean Fund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거래량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56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36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WEAT_adjclose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WEAT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수정종가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Teucrium Wheat Fund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수정종가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($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36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37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WEAT_volume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WEAT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거래량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Teucrium Wheat Fund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거래량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76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38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MOO_adjclose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MOO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수정종가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VanEck Agribusiness ETF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수정종가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($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26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39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MOO_volume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MOO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거래량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VanEck Agribusiness ETF </a:t>
                      </a:r>
                      <a:r>
                        <a:rPr kumimoji="0" lang="ko-KR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거래량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61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40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kodex_dollar_close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코덱스달러선물 종가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코덱스 달러선물</a:t>
                      </a: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(261240) </a:t>
                      </a:r>
                      <a:r>
                        <a:rPr kumimoji="0" lang="ko-KR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종가</a:t>
                      </a: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(\ </a:t>
                      </a:r>
                      <a:r>
                        <a:rPr kumimoji="0" lang="ko-KR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</a:t>
                      </a: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92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41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kodex_dollar_volume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코덱스달러선물 거래량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코덱스 달러선물</a:t>
                      </a: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(261240) </a:t>
                      </a:r>
                      <a:r>
                        <a:rPr kumimoji="0" lang="ko-KR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거래량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95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59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532" y="1499223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2800" spc="30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314252" y="2412479"/>
            <a:ext cx="8979835" cy="1165266"/>
            <a:chOff x="3978548" y="2598886"/>
            <a:chExt cx="8979835" cy="1165266"/>
          </a:xfrm>
        </p:grpSpPr>
        <p:sp>
          <p:nvSpPr>
            <p:cNvPr id="3" name="TextBox 2"/>
            <p:cNvSpPr txBox="1"/>
            <p:nvPr/>
          </p:nvSpPr>
          <p:spPr>
            <a:xfrm>
              <a:off x="3978548" y="2598886"/>
              <a:ext cx="28777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1. </a:t>
              </a:r>
              <a:r>
                <a:rPr lang="ko-KR" altLang="en-US" sz="24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주제 선정 이유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66580" y="3117821"/>
              <a:ext cx="86918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인플레이션 헤지 및 분산투자에서의 농산물선물 </a:t>
              </a:r>
              <a:r>
                <a:rPr lang="en-US" altLang="ko-KR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ETF</a:t>
              </a: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의 활용도</a:t>
              </a:r>
              <a:endParaRPr lang="en-US" altLang="ko-KR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342900" indent="-342900">
                <a:buAutoNum type="arabicParenR"/>
              </a:pPr>
              <a:r>
                <a:rPr lang="en-US" altLang="ko-KR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TIGER</a:t>
              </a: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농산물선물</a:t>
              </a:r>
              <a:r>
                <a:rPr lang="en-US" altLang="ko-KR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Enhanced(H) &amp; KODEX 3</a:t>
              </a: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대농산물선물</a:t>
              </a:r>
              <a:r>
                <a:rPr lang="en-US" altLang="ko-KR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(H) ETF</a:t>
              </a:r>
              <a:endParaRPr lang="ko-KR" altLang="en-US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314252" y="3708623"/>
            <a:ext cx="8170318" cy="1442265"/>
            <a:chOff x="3978548" y="3909768"/>
            <a:chExt cx="8170318" cy="1442265"/>
          </a:xfrm>
        </p:grpSpPr>
        <p:sp>
          <p:nvSpPr>
            <p:cNvPr id="6" name="TextBox 5"/>
            <p:cNvSpPr txBox="1"/>
            <p:nvPr/>
          </p:nvSpPr>
          <p:spPr>
            <a:xfrm>
              <a:off x="3978548" y="3909768"/>
              <a:ext cx="36567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2. </a:t>
              </a:r>
              <a:r>
                <a:rPr lang="ko-KR" altLang="en-US" sz="24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및 모델 설명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66580" y="4428703"/>
              <a:ext cx="788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en-US" altLang="ko-KR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LightGBM</a:t>
              </a: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Classifier</a:t>
              </a: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모델 설명</a:t>
              </a:r>
              <a:endParaRPr lang="en-US" altLang="ko-KR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342900" indent="-342900">
                <a:buAutoNum type="arabicParenR"/>
              </a:pPr>
              <a:r>
                <a:rPr lang="en-US" altLang="ko-KR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Feature</a:t>
              </a: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데이터 설명</a:t>
              </a:r>
              <a:endParaRPr lang="en-US" altLang="ko-KR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342900" indent="-342900">
                <a:buAutoNum type="arabicParenR"/>
              </a:pP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r>
                <a:rPr lang="en-US" altLang="ko-KR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및 </a:t>
              </a:r>
              <a:r>
                <a:rPr lang="en-US" altLang="ko-KR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Feature Engineering,</a:t>
              </a: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Bayesian Optimizaion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314252" y="5364807"/>
            <a:ext cx="5868914" cy="1719264"/>
            <a:chOff x="3978548" y="5349928"/>
            <a:chExt cx="5868914" cy="1719264"/>
          </a:xfrm>
        </p:grpSpPr>
        <p:sp>
          <p:nvSpPr>
            <p:cNvPr id="8" name="TextBox 7"/>
            <p:cNvSpPr txBox="1"/>
            <p:nvPr/>
          </p:nvSpPr>
          <p:spPr>
            <a:xfrm>
              <a:off x="3978548" y="5349928"/>
              <a:ext cx="5868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3. </a:t>
              </a:r>
              <a:r>
                <a:rPr lang="ko-KR" altLang="en-US" sz="24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모델링 및 전략 백테스팅 결과 해석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66580" y="5868863"/>
              <a:ext cx="549220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모델 성능 및 </a:t>
              </a:r>
              <a:r>
                <a:rPr lang="en-US" altLang="ko-KR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Feature Importance </a:t>
              </a: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해석</a:t>
              </a:r>
              <a:endParaRPr lang="en-US" altLang="ko-KR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342900" indent="-342900">
                <a:buAutoNum type="arabicParenR"/>
              </a:pP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백테스팅 결과 해석</a:t>
              </a:r>
              <a:endParaRPr lang="en-US" altLang="ko-KR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342900" indent="-342900">
                <a:buAutoNum type="arabicParenR"/>
              </a:pP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추가 고려사항</a:t>
              </a:r>
              <a:endParaRPr lang="en-US" altLang="ko-KR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342900" indent="-342900">
                <a:buAutoNum type="arabicParenR"/>
              </a:pP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결론 및 시사점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320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335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및 모델 설명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6E2B9-4B29-4098-AD81-30A97BDD8589}"/>
              </a:ext>
            </a:extLst>
          </p:cNvPr>
          <p:cNvSpPr txBox="1"/>
          <p:nvPr/>
        </p:nvSpPr>
        <p:spPr>
          <a:xfrm>
            <a:off x="3618508" y="457810"/>
            <a:ext cx="5346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- 2) Feature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설명</a:t>
            </a:r>
            <a:endParaRPr lang="ko-KR" altLang="en-US"/>
          </a:p>
        </p:txBody>
      </p:sp>
      <p:graphicFrame>
        <p:nvGraphicFramePr>
          <p:cNvPr id="3" name="표 9">
            <a:extLst>
              <a:ext uri="{FF2B5EF4-FFF2-40B4-BE49-F238E27FC236}">
                <a16:creationId xmlns:a16="http://schemas.microsoft.com/office/drawing/2014/main" id="{C2001951-E9DC-4B45-A899-A16024CCA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0349"/>
              </p:ext>
            </p:extLst>
          </p:nvPr>
        </p:nvGraphicFramePr>
        <p:xfrm>
          <a:off x="226919" y="1489015"/>
          <a:ext cx="10239561" cy="36777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39261">
                  <a:extLst>
                    <a:ext uri="{9D8B030D-6E8A-4147-A177-3AD203B41FA5}">
                      <a16:colId xmlns:a16="http://schemas.microsoft.com/office/drawing/2014/main" val="71061815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99146470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7962308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92989436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45515141"/>
                    </a:ext>
                  </a:extLst>
                </a:gridCol>
                <a:gridCol w="655284">
                  <a:extLst>
                    <a:ext uri="{9D8B030D-6E8A-4147-A177-3AD203B41FA5}">
                      <a16:colId xmlns:a16="http://schemas.microsoft.com/office/drawing/2014/main" val="3967017713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No.</a:t>
                      </a:r>
                      <a:endParaRPr lang="ko-KR" alt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컬럼명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컬럼한글명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컬럼설명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모델</a:t>
                      </a:r>
                      <a:r>
                        <a:rPr lang="en-US" altLang="ko-KR" sz="140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모델</a:t>
                      </a: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16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42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kodex_metal_close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코덱스 철강 종가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코덱스 철강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(117680)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종가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(\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047078"/>
                  </a:ext>
                </a:extLst>
              </a:tr>
              <a:tr h="406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43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kodex_metal_volume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코덱스 철강 거래량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코덱스 철강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(117680)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거래량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0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44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usd_f_close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KOSEF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달러선물 종가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KOSEF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달러선물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(138230)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종가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(\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935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45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usd_f_volume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KOSEF </a:t>
                      </a:r>
                      <a:r>
                        <a:rPr lang="ko-KR" altLang="en-US" sz="12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달러선물 거래량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KOSEF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달러선물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(138230)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거래량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96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46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tiger_metal_close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타이거 금속선물 종가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타이거 금속선물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(139310)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종가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(\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17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47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tiger_metal_volume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타이거 금속선물 거래량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타이거 금속선물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(139310)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거래량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48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tiger_oil_close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타이거 원유선물 종가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타이거 원유선물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(130680)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종가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(\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31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49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tiger_oil_volume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타이거 원유선물 거래량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타이거 원유선물</a:t>
                      </a:r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(130680)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거래량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56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50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gsci_adjclose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gsci </a:t>
                      </a:r>
                      <a:r>
                        <a:rPr lang="ko-KR" altLang="en-US" sz="14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지수 종가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S&amp;P500 GSCI Agriculture Enhanced Select Index </a:t>
                      </a:r>
                      <a:r>
                        <a:rPr lang="ko-KR" altLang="en-US" sz="12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종가</a:t>
                      </a:r>
                      <a:r>
                        <a:rPr lang="en-US" altLang="ko-KR" sz="12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($ </a:t>
                      </a:r>
                      <a:r>
                        <a:rPr lang="ko-KR" altLang="en-US" sz="12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</a:t>
                      </a:r>
                      <a:r>
                        <a:rPr lang="en-US" altLang="ko-KR" sz="12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ko-KR" altLang="en-US" sz="1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3623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C26DF7-5593-4B64-B257-3B3517643917}"/>
              </a:ext>
            </a:extLst>
          </p:cNvPr>
          <p:cNvSpPr txBox="1"/>
          <p:nvPr/>
        </p:nvSpPr>
        <p:spPr>
          <a:xfrm>
            <a:off x="240728" y="5548266"/>
            <a:ext cx="9721080" cy="96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추후 피처 엔지니어링 과정에서 이동평균 및 레그값을 추가함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00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335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및 모델 설명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6E2B9-4B29-4098-AD81-30A97BDD8589}"/>
              </a:ext>
            </a:extLst>
          </p:cNvPr>
          <p:cNvSpPr txBox="1"/>
          <p:nvPr/>
        </p:nvSpPr>
        <p:spPr>
          <a:xfrm>
            <a:off x="3618508" y="457810"/>
            <a:ext cx="5346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- 2) Feature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설명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26DF7-5593-4B64-B257-3B3517643917}"/>
              </a:ext>
            </a:extLst>
          </p:cNvPr>
          <p:cNvSpPr txBox="1"/>
          <p:nvPr/>
        </p:nvSpPr>
        <p:spPr>
          <a:xfrm>
            <a:off x="306140" y="1980431"/>
            <a:ext cx="9721080" cy="5115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  TIGER ETF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자료는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2011-09-22 ~ 2022-01-21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까지의 자료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2011-09-22 ~ 2020-07-01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까지의 자료는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9:1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비율로 학습용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검증용 데이터로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random split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2020-07-02 ~ 2022-01-21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까지의 자료는 테스트용 데이터로 사용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  KODEX ETF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자료는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2017-07-27 ~ 2022-01-21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까지의 자료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2017-07-27 ~ 2020-12-31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까지의 자료는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9:1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비율로 학습용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검증용 데이터로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random split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2021-01-01 ~ 2022-01-21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까지의 자료는 테스트용 데이터로 사용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07236-4855-4BEF-9269-0B595BFE77F8}"/>
              </a:ext>
            </a:extLst>
          </p:cNvPr>
          <p:cNvSpPr txBox="1"/>
          <p:nvPr/>
        </p:nvSpPr>
        <p:spPr>
          <a:xfrm>
            <a:off x="666180" y="1260351"/>
            <a:ext cx="9721080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학습용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검증용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테스트용 데이터 분할 기준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78D5227-E3FB-46C6-9C54-63B7A71E2D7F}"/>
              </a:ext>
            </a:extLst>
          </p:cNvPr>
          <p:cNvCxnSpPr>
            <a:cxnSpLocks/>
          </p:cNvCxnSpPr>
          <p:nvPr/>
        </p:nvCxnSpPr>
        <p:spPr>
          <a:xfrm>
            <a:off x="522164" y="1332359"/>
            <a:ext cx="0" cy="5040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195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335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및 모델 설명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4DF47-47B8-4CA4-AD32-11294DC9FDFF}"/>
              </a:ext>
            </a:extLst>
          </p:cNvPr>
          <p:cNvSpPr txBox="1"/>
          <p:nvPr/>
        </p:nvSpPr>
        <p:spPr>
          <a:xfrm>
            <a:off x="666180" y="1260351"/>
            <a:ext cx="9721080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전처리 및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Feature Engineering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D8D4919-E395-4E68-844D-5859FFDA9521}"/>
              </a:ext>
            </a:extLst>
          </p:cNvPr>
          <p:cNvCxnSpPr>
            <a:cxnSpLocks/>
          </p:cNvCxnSpPr>
          <p:nvPr/>
        </p:nvCxnSpPr>
        <p:spPr>
          <a:xfrm>
            <a:off x="522164" y="1332359"/>
            <a:ext cx="0" cy="5040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57A21B-317F-4B2E-851B-24999085F3CB}"/>
              </a:ext>
            </a:extLst>
          </p:cNvPr>
          <p:cNvSpPr txBox="1"/>
          <p:nvPr/>
        </p:nvSpPr>
        <p:spPr>
          <a:xfrm>
            <a:off x="522164" y="1764407"/>
            <a:ext cx="9721080" cy="557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결측치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처리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840745" lvl="1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전반적으로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결측치는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많지 않음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거래량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각 모델의 데이터프레임에서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컬럼별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2~3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에탄올 선물만 거래량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결측치가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368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 marL="840745" lvl="1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거래량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결측치는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해당일의 거래량이 매우 적거나 거래가 실시되지 않은 것으로 보고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으로 대체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840745" lvl="1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종가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결측치는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bias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최소화하기 위해 이전 영업일의 종가로 처리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ffill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 marL="840745" lvl="1" indent="-342900">
              <a:lnSpc>
                <a:spcPct val="150000"/>
              </a:lnSpc>
              <a:buFontTx/>
              <a:buChar char="-"/>
            </a:pP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gdp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성장률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발표 데이터는 발표일과 발표일 사이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결측치를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직전 발표일의 정보로 채움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ffill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병합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840745" lvl="1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타이거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코덱스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ETF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가격 정보가 존재하는 거래일을 기준으로 각 데이터 병합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840745" lvl="1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두 모델의 데이터프레임에서 각각 데이터가 누락된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270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83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일의 데이터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drop</a:t>
            </a:r>
          </a:p>
          <a:p>
            <a:pPr lvl="1">
              <a:lnSpc>
                <a:spcPct val="150000"/>
              </a:lnSpc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CA7F5-7A98-4A2C-BC9A-7EC1783B94AF}"/>
              </a:ext>
            </a:extLst>
          </p:cNvPr>
          <p:cNvSpPr txBox="1"/>
          <p:nvPr/>
        </p:nvSpPr>
        <p:spPr>
          <a:xfrm>
            <a:off x="3618508" y="324247"/>
            <a:ext cx="5346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- 3)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en-US" altLang="ko-KR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Engineering,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Bayesian Optimizaion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00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335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및 모델 설명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6E2B9-4B29-4098-AD81-30A97BDD8589}"/>
              </a:ext>
            </a:extLst>
          </p:cNvPr>
          <p:cNvSpPr txBox="1"/>
          <p:nvPr/>
        </p:nvSpPr>
        <p:spPr>
          <a:xfrm>
            <a:off x="3618508" y="324247"/>
            <a:ext cx="5346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- 3)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en-US" altLang="ko-KR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Engineering,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Bayesian Optimizaion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4DF47-47B8-4CA4-AD32-11294DC9FDFF}"/>
              </a:ext>
            </a:extLst>
          </p:cNvPr>
          <p:cNvSpPr txBox="1"/>
          <p:nvPr/>
        </p:nvSpPr>
        <p:spPr>
          <a:xfrm>
            <a:off x="666180" y="1260351"/>
            <a:ext cx="9721080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전처리 및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Feature Engineering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D8D4919-E395-4E68-844D-5859FFDA9521}"/>
              </a:ext>
            </a:extLst>
          </p:cNvPr>
          <p:cNvCxnSpPr>
            <a:cxnSpLocks/>
          </p:cNvCxnSpPr>
          <p:nvPr/>
        </p:nvCxnSpPr>
        <p:spPr>
          <a:xfrm>
            <a:off x="522164" y="1332359"/>
            <a:ext cx="0" cy="5040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57A21B-317F-4B2E-851B-24999085F3CB}"/>
              </a:ext>
            </a:extLst>
          </p:cNvPr>
          <p:cNvSpPr txBox="1"/>
          <p:nvPr/>
        </p:nvSpPr>
        <p:spPr>
          <a:xfrm>
            <a:off x="522164" y="1764407"/>
            <a:ext cx="9721080" cy="280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탐색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(EDA)</a:t>
            </a:r>
          </a:p>
          <a:p>
            <a:pPr marL="840745" lvl="1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선물상품의 특성상 외부의 충격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(2020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년 유가폭락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 의해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extreme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Outlier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등장하는 경향이 있음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840745" lvl="1" indent="-342900">
              <a:lnSpc>
                <a:spcPct val="150000"/>
              </a:lnSpc>
              <a:buFontTx/>
              <a:buChar char="-"/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840745" lvl="1" indent="-342900">
              <a:lnSpc>
                <a:spcPct val="150000"/>
              </a:lnSpc>
              <a:buFontTx/>
              <a:buChar char="-"/>
            </a:pP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eg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유가선물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수정종가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			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유가선물 거래량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5BDE2A-EDCC-4233-829F-F5741D80C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4089956"/>
            <a:ext cx="4509726" cy="30141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EF605A-AB67-455E-8F37-56A93B00F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84" y="3973627"/>
            <a:ext cx="4437716" cy="313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68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335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및 모델 설명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4DF47-47B8-4CA4-AD32-11294DC9FDFF}"/>
              </a:ext>
            </a:extLst>
          </p:cNvPr>
          <p:cNvSpPr txBox="1"/>
          <p:nvPr/>
        </p:nvSpPr>
        <p:spPr>
          <a:xfrm>
            <a:off x="666180" y="1260351"/>
            <a:ext cx="9721080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전처리 및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Feature Engineering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D8D4919-E395-4E68-844D-5859FFDA9521}"/>
              </a:ext>
            </a:extLst>
          </p:cNvPr>
          <p:cNvCxnSpPr>
            <a:cxnSpLocks/>
          </p:cNvCxnSpPr>
          <p:nvPr/>
        </p:nvCxnSpPr>
        <p:spPr>
          <a:xfrm>
            <a:off x="522164" y="1332359"/>
            <a:ext cx="0" cy="5040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C50E11-EA66-4DF6-84DA-6AEAC970C755}"/>
              </a:ext>
            </a:extLst>
          </p:cNvPr>
          <p:cNvSpPr txBox="1"/>
          <p:nvPr/>
        </p:nvSpPr>
        <p:spPr>
          <a:xfrm>
            <a:off x="522164" y="1987808"/>
            <a:ext cx="9721080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6F0BC9-065A-4467-B4B6-D593239C7D7D}"/>
              </a:ext>
            </a:extLst>
          </p:cNvPr>
          <p:cNvSpPr txBox="1"/>
          <p:nvPr/>
        </p:nvSpPr>
        <p:spPr>
          <a:xfrm>
            <a:off x="522164" y="1764407"/>
            <a:ext cx="10171236" cy="317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4.   Extreme Outlier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처리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840745" lvl="1" indent="-342900">
              <a:lnSpc>
                <a:spcPct val="150000"/>
              </a:lnSpc>
              <a:buFontTx/>
              <a:buChar char="-"/>
            </a:pPr>
            <a:r>
              <a:rPr lang="ko-KR" altLang="en-US" sz="1600" i="1" spc="-6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유가선물 종가</a:t>
            </a:r>
            <a:r>
              <a:rPr lang="en-US" altLang="ko-KR" sz="1600" i="1" spc="-6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600" i="1" spc="-6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유가선물 거래량</a:t>
            </a:r>
            <a:r>
              <a:rPr lang="en-US" altLang="ko-KR" sz="1600" i="1" spc="-6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600" i="1" spc="-6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타이거 금속선물</a:t>
            </a:r>
            <a:r>
              <a:rPr lang="en-US" altLang="ko-KR" sz="1600" i="1" spc="-6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ETF </a:t>
            </a:r>
            <a:r>
              <a:rPr lang="ko-KR" altLang="en-US" sz="1600" i="1" spc="-6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거래량</a:t>
            </a:r>
            <a:r>
              <a:rPr lang="en-US" altLang="ko-KR" sz="1600" i="1" spc="-6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600" i="1" spc="-6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타이거 원유선물 거래량</a:t>
            </a:r>
            <a:r>
              <a:rPr lang="en-US" altLang="ko-KR" sz="1600" i="1" spc="-6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/KOSEF </a:t>
            </a:r>
            <a:r>
              <a:rPr lang="ko-KR" altLang="en-US" sz="1600" i="1" spc="-6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달러선물 거래량 </a:t>
            </a:r>
            <a:endParaRPr lang="en-US" altLang="ko-KR" sz="1600" i="1" spc="-60">
              <a:solidFill>
                <a:schemeClr val="tx1">
                  <a:lumMod val="50000"/>
                  <a:lumOff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840745" lvl="1" indent="-342900">
              <a:lnSpc>
                <a:spcPct val="150000"/>
              </a:lnSpc>
              <a:buFontTx/>
              <a:buChar char="-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=&gt;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제일 극단값이 심했던 다섯 개의 컬럼에 대해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</a:p>
          <a:p>
            <a:pPr marL="840745" lvl="1" indent="-342900">
              <a:lnSpc>
                <a:spcPct val="150000"/>
              </a:lnSpc>
              <a:buFontTx/>
              <a:buChar char="-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21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 이동평균을 계산하여 이동평균으로부터 표준편차의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배를 경계선으로 만들고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 이상 멀어진 값을 경계선의 값으로 바꾸어줌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840745" lvl="1" indent="-342900">
              <a:lnSpc>
                <a:spcPct val="150000"/>
              </a:lnSpc>
              <a:buFontTx/>
              <a:buChar char="-"/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6A594-9BCB-4FDE-90E6-515196DB34B4}"/>
              </a:ext>
            </a:extLst>
          </p:cNvPr>
          <p:cNvSpPr txBox="1"/>
          <p:nvPr/>
        </p:nvSpPr>
        <p:spPr>
          <a:xfrm>
            <a:off x="378149" y="4500711"/>
            <a:ext cx="215723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eg)</a:t>
            </a:r>
          </a:p>
          <a:p>
            <a:r>
              <a:rPr lang="en-US" altLang="ko-KR" sz="3600" b="1">
                <a:solidFill>
                  <a:srgbClr val="0070C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원유선물 종가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3600" b="1">
                <a:solidFill>
                  <a:srgbClr val="FFC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이동평균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+ 2</a:t>
            </a:r>
            <a:r>
              <a:rPr lang="el-GR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σ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3600" b="1">
                <a:solidFill>
                  <a:srgbClr val="92D05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이동평균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3600" b="1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이동평균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- 2</a:t>
            </a:r>
            <a:r>
              <a:rPr lang="el-GR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σ</a:t>
            </a:r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B180D-2620-4B8C-999D-7D3F03B56989}"/>
              </a:ext>
            </a:extLst>
          </p:cNvPr>
          <p:cNvSpPr txBox="1"/>
          <p:nvPr/>
        </p:nvSpPr>
        <p:spPr>
          <a:xfrm>
            <a:off x="3618508" y="324247"/>
            <a:ext cx="5346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- 3)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en-US" altLang="ko-KR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Engineering,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Bayesian Optimizaion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FABB2A-38E2-4A0C-8D2A-7131E6F52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926" y="4240267"/>
            <a:ext cx="73437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85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335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및 모델 설명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4DF47-47B8-4CA4-AD32-11294DC9FDFF}"/>
              </a:ext>
            </a:extLst>
          </p:cNvPr>
          <p:cNvSpPr txBox="1"/>
          <p:nvPr/>
        </p:nvSpPr>
        <p:spPr>
          <a:xfrm>
            <a:off x="666180" y="1260351"/>
            <a:ext cx="9721080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전처리 및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Feature Engineering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D8D4919-E395-4E68-844D-5859FFDA9521}"/>
              </a:ext>
            </a:extLst>
          </p:cNvPr>
          <p:cNvCxnSpPr>
            <a:cxnSpLocks/>
          </p:cNvCxnSpPr>
          <p:nvPr/>
        </p:nvCxnSpPr>
        <p:spPr>
          <a:xfrm>
            <a:off x="522164" y="1332359"/>
            <a:ext cx="0" cy="5040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C50E11-EA66-4DF6-84DA-6AEAC970C755}"/>
              </a:ext>
            </a:extLst>
          </p:cNvPr>
          <p:cNvSpPr txBox="1"/>
          <p:nvPr/>
        </p:nvSpPr>
        <p:spPr>
          <a:xfrm>
            <a:off x="522164" y="1987808"/>
            <a:ext cx="9721080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6F0BC9-065A-4467-B4B6-D593239C7D7D}"/>
              </a:ext>
            </a:extLst>
          </p:cNvPr>
          <p:cNvSpPr txBox="1"/>
          <p:nvPr/>
        </p:nvSpPr>
        <p:spPr>
          <a:xfrm>
            <a:off x="522164" y="1836415"/>
            <a:ext cx="9721080" cy="5115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5.   20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 이동평균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lag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값 추가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840745" lvl="1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중 각종 종가 컬럼에 대해 과거 가격의 강세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약세 추세를 반영하기 위해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 이동평균을 계산해서 컬럼에 추가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eg.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kodex_close_mean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 marL="840745" lvl="1" indent="-342900">
              <a:lnSpc>
                <a:spcPct val="150000"/>
              </a:lnSpc>
              <a:buFontTx/>
              <a:buChar char="-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TIGER ETF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종가 및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KODEX ETF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종가 컬럼에 대해 최근 가격 추세를 반영하기 위해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1, 2, 3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영업일 전의 종가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각각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lag_1, lag_2, lag_3)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컬럼을 추가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6.  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정규화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840745" lvl="1" indent="-342900">
              <a:lnSpc>
                <a:spcPct val="150000"/>
              </a:lnSpc>
              <a:buFontTx/>
              <a:buChar char="-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TIGER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자료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(2468 rows)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 비해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KODEX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자료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(1071 rows)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는 길이가 더 짧기 때문에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Standard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정규화를 사용하면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Outlier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 더 큰 영향을 받을 것으로 판단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840745" lvl="1" indent="-342900">
              <a:lnSpc>
                <a:spcPct val="150000"/>
              </a:lnSpc>
              <a:buFontTx/>
              <a:buChar char="-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TIGER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자료는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Standard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정규화를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KODEX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자료는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Robust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정규화를 통해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정규화함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840745" lvl="1" indent="-342900">
              <a:lnSpc>
                <a:spcPct val="150000"/>
              </a:lnSpc>
              <a:buFontTx/>
              <a:buChar char="-"/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096F79-4543-429B-A799-1CD41ED6EBE7}"/>
              </a:ext>
            </a:extLst>
          </p:cNvPr>
          <p:cNvSpPr txBox="1"/>
          <p:nvPr/>
        </p:nvSpPr>
        <p:spPr>
          <a:xfrm>
            <a:off x="3618508" y="324247"/>
            <a:ext cx="5346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- 3)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en-US" altLang="ko-KR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Engineering,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Bayesian Optimizaion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2D7955-375C-4A14-B3FF-C05964E37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92" y="6079969"/>
            <a:ext cx="2520279" cy="13716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B5371A-C17E-46C9-B3B2-AB3CA59CA6BE}"/>
              </a:ext>
            </a:extLst>
          </p:cNvPr>
          <p:cNvSpPr txBox="1"/>
          <p:nvPr/>
        </p:nvSpPr>
        <p:spPr>
          <a:xfrm>
            <a:off x="4662623" y="6303475"/>
            <a:ext cx="5112568" cy="96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정규화한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TIGER ETF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종가의 </a:t>
            </a: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qqplot</a:t>
            </a:r>
            <a:b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</a:t>
            </a: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Outlier</a:t>
            </a:r>
            <a:r>
              <a:rPr lang="ko-KR" altLang="en-US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제외하면</a:t>
            </a: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정규분포 가정에 크게 위배되지 않음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944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335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및 모델 설명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4DF47-47B8-4CA4-AD32-11294DC9FDFF}"/>
              </a:ext>
            </a:extLst>
          </p:cNvPr>
          <p:cNvSpPr txBox="1"/>
          <p:nvPr/>
        </p:nvSpPr>
        <p:spPr>
          <a:xfrm>
            <a:off x="666180" y="1260351"/>
            <a:ext cx="9721080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전처리 및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Feature Engineering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D8D4919-E395-4E68-844D-5859FFDA9521}"/>
              </a:ext>
            </a:extLst>
          </p:cNvPr>
          <p:cNvCxnSpPr>
            <a:cxnSpLocks/>
          </p:cNvCxnSpPr>
          <p:nvPr/>
        </p:nvCxnSpPr>
        <p:spPr>
          <a:xfrm>
            <a:off x="522164" y="1332359"/>
            <a:ext cx="0" cy="5040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C50E11-EA66-4DF6-84DA-6AEAC970C755}"/>
              </a:ext>
            </a:extLst>
          </p:cNvPr>
          <p:cNvSpPr txBox="1"/>
          <p:nvPr/>
        </p:nvSpPr>
        <p:spPr>
          <a:xfrm>
            <a:off x="522163" y="2082804"/>
            <a:ext cx="10009111" cy="369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7.  Feature Importance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하위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 컬럼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drop</a:t>
            </a:r>
          </a:p>
          <a:p>
            <a:pPr>
              <a:lnSpc>
                <a:spcPct val="20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-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지금까지의 데이터로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default </a:t>
            </a: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LightGBMClassifier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모델을 학습시켜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Feature Importance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확인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-  </a:t>
            </a: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cf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 Feature Importance : </a:t>
            </a: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LightGBM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Classifier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데이터를 분류할 때 해당 컬럼을 얼마나 사용했는가를 나타내는 지표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이하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'FI’)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</a:t>
            </a: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eg.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FI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높을수록 중요하게 사용된 노드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E261B9-64CD-4D95-8B9E-E6112566DF06}"/>
              </a:ext>
            </a:extLst>
          </p:cNvPr>
          <p:cNvSpPr txBox="1"/>
          <p:nvPr/>
        </p:nvSpPr>
        <p:spPr>
          <a:xfrm>
            <a:off x="3618508" y="324247"/>
            <a:ext cx="5346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- 3)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en-US" altLang="ko-KR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Engineering,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Bayesian Optimizaion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958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335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및 모델 설명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4DF47-47B8-4CA4-AD32-11294DC9FDFF}"/>
              </a:ext>
            </a:extLst>
          </p:cNvPr>
          <p:cNvSpPr txBox="1"/>
          <p:nvPr/>
        </p:nvSpPr>
        <p:spPr>
          <a:xfrm>
            <a:off x="666180" y="1260351"/>
            <a:ext cx="9721080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전처리 및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Feature Engineering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D8D4919-E395-4E68-844D-5859FFDA9521}"/>
              </a:ext>
            </a:extLst>
          </p:cNvPr>
          <p:cNvCxnSpPr>
            <a:cxnSpLocks/>
          </p:cNvCxnSpPr>
          <p:nvPr/>
        </p:nvCxnSpPr>
        <p:spPr>
          <a:xfrm>
            <a:off x="522164" y="1332359"/>
            <a:ext cx="0" cy="5040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27F624-161A-440C-9793-E419A4A2F5B6}"/>
              </a:ext>
            </a:extLst>
          </p:cNvPr>
          <p:cNvSpPr txBox="1"/>
          <p:nvPr/>
        </p:nvSpPr>
        <p:spPr>
          <a:xfrm>
            <a:off x="4126984" y="1992451"/>
            <a:ext cx="1988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&lt;TIGER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FI&gt;</a:t>
            </a:r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E3DEE3-7FCA-4A25-888F-023811E3AE32}"/>
              </a:ext>
            </a:extLst>
          </p:cNvPr>
          <p:cNvSpPr txBox="1"/>
          <p:nvPr/>
        </p:nvSpPr>
        <p:spPr>
          <a:xfrm>
            <a:off x="3618508" y="324247"/>
            <a:ext cx="5346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- 3)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en-US" altLang="ko-KR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Engineering,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Bayesian Optimizaion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A85794-8026-F475-0A80-EE05A32AD4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48"/>
          <a:stretch/>
        </p:blipFill>
        <p:spPr>
          <a:xfrm>
            <a:off x="410618" y="2392561"/>
            <a:ext cx="5489807" cy="47724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3A53AEC-C3BC-F5F5-AB68-06CDB36D54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24" r="27291"/>
          <a:stretch/>
        </p:blipFill>
        <p:spPr>
          <a:xfrm>
            <a:off x="6117887" y="2484487"/>
            <a:ext cx="4269373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06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335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및 모델 설명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4DF47-47B8-4CA4-AD32-11294DC9FDFF}"/>
              </a:ext>
            </a:extLst>
          </p:cNvPr>
          <p:cNvSpPr txBox="1"/>
          <p:nvPr/>
        </p:nvSpPr>
        <p:spPr>
          <a:xfrm>
            <a:off x="666180" y="1260351"/>
            <a:ext cx="9721080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전처리 및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Feature Engineering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D8D4919-E395-4E68-844D-5859FFDA9521}"/>
              </a:ext>
            </a:extLst>
          </p:cNvPr>
          <p:cNvCxnSpPr>
            <a:cxnSpLocks/>
          </p:cNvCxnSpPr>
          <p:nvPr/>
        </p:nvCxnSpPr>
        <p:spPr>
          <a:xfrm>
            <a:off x="522164" y="1332359"/>
            <a:ext cx="0" cy="5040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27F624-161A-440C-9793-E419A4A2F5B6}"/>
              </a:ext>
            </a:extLst>
          </p:cNvPr>
          <p:cNvSpPr txBox="1"/>
          <p:nvPr/>
        </p:nvSpPr>
        <p:spPr>
          <a:xfrm>
            <a:off x="4043629" y="1992451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&lt;KODEX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FI&gt;</a:t>
            </a:r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E3DEE3-7FCA-4A25-888F-023811E3AE32}"/>
              </a:ext>
            </a:extLst>
          </p:cNvPr>
          <p:cNvSpPr txBox="1"/>
          <p:nvPr/>
        </p:nvSpPr>
        <p:spPr>
          <a:xfrm>
            <a:off x="3618508" y="324247"/>
            <a:ext cx="5346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- 3)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en-US" altLang="ko-KR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Engineering,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Bayesian Optimizaion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4610CB-0822-9FE6-6275-67D2FFDD2C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95"/>
          <a:stretch/>
        </p:blipFill>
        <p:spPr>
          <a:xfrm>
            <a:off x="474663" y="2409399"/>
            <a:ext cx="5451380" cy="48276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158B40-A07E-38A9-F11D-427383CBEF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05" r="26667"/>
          <a:stretch/>
        </p:blipFill>
        <p:spPr>
          <a:xfrm>
            <a:off x="5945050" y="2428169"/>
            <a:ext cx="4514218" cy="505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86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335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및 모델 설명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4DF47-47B8-4CA4-AD32-11294DC9FDFF}"/>
              </a:ext>
            </a:extLst>
          </p:cNvPr>
          <p:cNvSpPr txBox="1"/>
          <p:nvPr/>
        </p:nvSpPr>
        <p:spPr>
          <a:xfrm>
            <a:off x="666180" y="1260351"/>
            <a:ext cx="9721080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전처리 및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Feature Engineering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D8D4919-E395-4E68-844D-5859FFDA9521}"/>
              </a:ext>
            </a:extLst>
          </p:cNvPr>
          <p:cNvCxnSpPr>
            <a:cxnSpLocks/>
          </p:cNvCxnSpPr>
          <p:nvPr/>
        </p:nvCxnSpPr>
        <p:spPr>
          <a:xfrm>
            <a:off x="522164" y="1332359"/>
            <a:ext cx="0" cy="5040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716B28-F38B-4A63-B066-FA1D09B6E0EC}"/>
              </a:ext>
            </a:extLst>
          </p:cNvPr>
          <p:cNvSpPr txBox="1"/>
          <p:nvPr/>
        </p:nvSpPr>
        <p:spPr>
          <a:xfrm>
            <a:off x="522164" y="2196455"/>
            <a:ext cx="9721080" cy="4654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Drop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FI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하위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 컬럼들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TIGER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en-US" altLang="ko-KR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sp500_adjclose / </a:t>
            </a:r>
            <a:r>
              <a:rPr lang="en-US" altLang="ko-KR" i="1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actual_growth</a:t>
            </a:r>
            <a:r>
              <a:rPr lang="en-US" altLang="ko-KR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/ </a:t>
            </a:r>
            <a:r>
              <a:rPr lang="en-US" altLang="ko-KR" i="1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DBA_adjclose_mean</a:t>
            </a:r>
            <a:r>
              <a:rPr lang="en-US" altLang="ko-KR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/ </a:t>
            </a:r>
            <a:r>
              <a:rPr lang="en-US" altLang="ko-KR" i="1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crude_oil_adjclose_mean</a:t>
            </a:r>
            <a:r>
              <a:rPr lang="en-US" altLang="ko-KR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/ sp500_adjclose_mean</a:t>
            </a:r>
          </a:p>
          <a:p>
            <a:pPr>
              <a:lnSpc>
                <a:spcPct val="150000"/>
              </a:lnSpc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KODEX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en-US" altLang="ko-KR" i="1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CORN_adjclose_mean</a:t>
            </a:r>
            <a:r>
              <a:rPr lang="en-US" altLang="ko-KR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/ sp500_adjclose_mean / </a:t>
            </a:r>
            <a:r>
              <a:rPr lang="en-US" altLang="ko-KR" i="1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tbond_fut_adjclose</a:t>
            </a:r>
            <a:r>
              <a:rPr lang="en-US" altLang="ko-KR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/ </a:t>
            </a:r>
            <a:r>
              <a:rPr lang="en-US" altLang="ko-KR" i="1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prev_growth</a:t>
            </a:r>
            <a:r>
              <a:rPr lang="en-US" altLang="ko-KR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/ </a:t>
            </a:r>
            <a:r>
              <a:rPr lang="en-US" altLang="ko-KR" i="1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actual_growth</a:t>
            </a:r>
            <a:endParaRPr lang="en-US" altLang="ko-KR" i="1">
              <a:solidFill>
                <a:schemeClr val="tx1">
                  <a:lumMod val="50000"/>
                  <a:lumOff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=&gt; S&amp;P500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종가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이동평균 컬럼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(~mean)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및 </a:t>
            </a: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gdp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성장률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발표값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gdp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성장률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예측값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국채선물 종가를 모델이 거의 사용하지 않았음을 확인할 수 있다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cf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  </a:t>
            </a: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gdp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성장률 차이분과 예측오차의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FI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는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 아님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0D59A-412F-4C75-8750-62907011C900}"/>
              </a:ext>
            </a:extLst>
          </p:cNvPr>
          <p:cNvSpPr txBox="1"/>
          <p:nvPr/>
        </p:nvSpPr>
        <p:spPr>
          <a:xfrm>
            <a:off x="3618508" y="324247"/>
            <a:ext cx="5346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- 3)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en-US" altLang="ko-KR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Engineering,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Bayesian Optimizaion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54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026220" y="3197998"/>
            <a:ext cx="8979835" cy="1165266"/>
            <a:chOff x="3978548" y="2598886"/>
            <a:chExt cx="8979835" cy="1165266"/>
          </a:xfrm>
        </p:grpSpPr>
        <p:sp>
          <p:nvSpPr>
            <p:cNvPr id="3" name="TextBox 2"/>
            <p:cNvSpPr txBox="1"/>
            <p:nvPr/>
          </p:nvSpPr>
          <p:spPr>
            <a:xfrm>
              <a:off x="3978548" y="2598886"/>
              <a:ext cx="28777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1. </a:t>
              </a:r>
              <a:r>
                <a:rPr lang="ko-KR" altLang="en-US" sz="24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주제 선정 이유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66580" y="3117821"/>
              <a:ext cx="86918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인플레이션 헤지 및 분산투자에서의 농산물선물 </a:t>
              </a:r>
              <a:r>
                <a:rPr lang="en-US" altLang="ko-KR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ETF</a:t>
              </a: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의 활용도</a:t>
              </a:r>
            </a:p>
            <a:p>
              <a:pPr marL="342900" indent="-342900">
                <a:buAutoNum type="arabicParenR"/>
              </a:pPr>
              <a:r>
                <a:rPr lang="en-US" altLang="ko-KR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TIGER</a:t>
              </a: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농산물선물</a:t>
              </a:r>
              <a:r>
                <a:rPr lang="en-US" altLang="ko-KR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Enhanced(H) &amp; KODEX 3</a:t>
              </a: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대농산물선물</a:t>
              </a:r>
              <a:r>
                <a:rPr lang="en-US" altLang="ko-KR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(H) ETF</a:t>
              </a:r>
              <a:endParaRPr lang="ko-KR" altLang="en-US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7393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335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및 모델 설명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4DF47-47B8-4CA4-AD32-11294DC9FDFF}"/>
              </a:ext>
            </a:extLst>
          </p:cNvPr>
          <p:cNvSpPr txBox="1"/>
          <p:nvPr/>
        </p:nvSpPr>
        <p:spPr>
          <a:xfrm>
            <a:off x="666180" y="1260351"/>
            <a:ext cx="9721080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Bayesian Optimization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D8D4919-E395-4E68-844D-5859FFDA9521}"/>
              </a:ext>
            </a:extLst>
          </p:cNvPr>
          <p:cNvCxnSpPr>
            <a:cxnSpLocks/>
          </p:cNvCxnSpPr>
          <p:nvPr/>
        </p:nvCxnSpPr>
        <p:spPr>
          <a:xfrm>
            <a:off x="522164" y="1332359"/>
            <a:ext cx="0" cy="5040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716B28-F38B-4A63-B066-FA1D09B6E0EC}"/>
              </a:ext>
            </a:extLst>
          </p:cNvPr>
          <p:cNvSpPr txBox="1"/>
          <p:nvPr/>
        </p:nvSpPr>
        <p:spPr>
          <a:xfrm>
            <a:off x="650080" y="1987808"/>
            <a:ext cx="9721080" cy="430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모델의 성능을 높이기 위해 모델의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하이퍼파라미터를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튜닝하는 알고리즘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GridSearchCV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RandomSearchCV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 다양한 알고리즘이 있지만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보다 우수한 성능과 속도를 보이는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Bayesian Optimization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알고리즘을 사용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Cf)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베이지안 최적화 알고리즘은 알려지지 않은 목표함수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eg.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모델의 성능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score)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최소화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최대화하는 알고리즘으로서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GridSearchCV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보다는 빠르고 </a:t>
            </a: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RandomSearchCV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보다는 </a:t>
            </a:r>
            <a:b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정확한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solution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찾아낸다는 장점을 가지고 있음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3E85CE-668C-4BA7-853D-E98248746235}"/>
              </a:ext>
            </a:extLst>
          </p:cNvPr>
          <p:cNvSpPr txBox="1"/>
          <p:nvPr/>
        </p:nvSpPr>
        <p:spPr>
          <a:xfrm>
            <a:off x="3618508" y="324247"/>
            <a:ext cx="5346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- 3)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en-US" altLang="ko-KR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Engineering,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Bayesian Optimizaion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60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335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및 모델 설명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4DF47-47B8-4CA4-AD32-11294DC9FDFF}"/>
              </a:ext>
            </a:extLst>
          </p:cNvPr>
          <p:cNvSpPr txBox="1"/>
          <p:nvPr/>
        </p:nvSpPr>
        <p:spPr>
          <a:xfrm>
            <a:off x="666180" y="1260351"/>
            <a:ext cx="9721080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최적화 및 모델 학습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D8D4919-E395-4E68-844D-5859FFDA9521}"/>
              </a:ext>
            </a:extLst>
          </p:cNvPr>
          <p:cNvCxnSpPr>
            <a:cxnSpLocks/>
          </p:cNvCxnSpPr>
          <p:nvPr/>
        </p:nvCxnSpPr>
        <p:spPr>
          <a:xfrm>
            <a:off x="522164" y="1332359"/>
            <a:ext cx="0" cy="5040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3E85CE-668C-4BA7-853D-E98248746235}"/>
              </a:ext>
            </a:extLst>
          </p:cNvPr>
          <p:cNvSpPr txBox="1"/>
          <p:nvPr/>
        </p:nvSpPr>
        <p:spPr>
          <a:xfrm>
            <a:off x="3618508" y="324247"/>
            <a:ext cx="5346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- 3)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en-US" altLang="ko-KR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Engineering,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Bayesian Optimizaion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2B557A-A162-4123-B833-AE062C739BFF}"/>
              </a:ext>
            </a:extLst>
          </p:cNvPr>
          <p:cNvSpPr txBox="1"/>
          <p:nvPr/>
        </p:nvSpPr>
        <p:spPr>
          <a:xfrm>
            <a:off x="4266580" y="2381277"/>
            <a:ext cx="6120680" cy="465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</a:t>
            </a: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LightGBMClassifier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하이퍼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파라미터 설명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80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n_estimators</a:t>
            </a:r>
            <a:r>
              <a:rPr lang="en-US" altLang="ko-KR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총 트리 개수</a:t>
            </a:r>
            <a:endParaRPr lang="en-US" altLang="ko-KR" sz="18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learning_rate</a:t>
            </a:r>
            <a:r>
              <a:rPr lang="en-US" altLang="ko-KR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80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학습률</a:t>
            </a:r>
            <a:endParaRPr lang="en-US" altLang="ko-KR" sz="18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max_depth</a:t>
            </a:r>
            <a:r>
              <a:rPr lang="en-US" altLang="ko-KR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트리의 최대 깊이</a:t>
            </a:r>
            <a:endParaRPr lang="en-US" altLang="ko-KR" sz="18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num_leaves</a:t>
            </a:r>
            <a:r>
              <a:rPr lang="en-US" altLang="ko-KR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최대 </a:t>
            </a:r>
            <a:r>
              <a:rPr lang="en-US" altLang="ko-KR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leaf </a:t>
            </a:r>
            <a:r>
              <a:rPr lang="ko-KR" altLang="en-US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노드 개수</a:t>
            </a:r>
            <a:endParaRPr lang="en-US" altLang="ko-KR" sz="18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min_child_samples</a:t>
            </a:r>
            <a:r>
              <a:rPr lang="en-US" altLang="ko-KR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leaf</a:t>
            </a:r>
            <a:r>
              <a:rPr lang="ko-KR" altLang="en-US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노드가 될 수 있는 최대 데이터 건수</a:t>
            </a:r>
            <a:endParaRPr lang="en-US" altLang="ko-KR" sz="18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subsample : </a:t>
            </a:r>
            <a:r>
              <a:rPr lang="ko-KR" altLang="en-US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샘플링 비율 </a:t>
            </a:r>
            <a:r>
              <a:rPr lang="en-US" altLang="ko-KR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80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과적합</a:t>
            </a:r>
            <a:r>
              <a:rPr lang="ko-KR" altLang="en-US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방지</a:t>
            </a:r>
            <a:r>
              <a:rPr lang="en-US" altLang="ko-KR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colsample_bytree</a:t>
            </a:r>
            <a:r>
              <a:rPr lang="en-US" altLang="ko-KR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컬럼 샘플링 개수 </a:t>
            </a:r>
            <a:r>
              <a:rPr lang="en-US" altLang="ko-KR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80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과적합</a:t>
            </a:r>
            <a:r>
              <a:rPr lang="ko-KR" altLang="en-US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방지</a:t>
            </a:r>
            <a:r>
              <a:rPr lang="en-US" altLang="ko-KR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max_bin</a:t>
            </a:r>
            <a:r>
              <a:rPr lang="en-US" altLang="ko-KR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feature</a:t>
            </a:r>
            <a:r>
              <a:rPr lang="ko-KR" altLang="en-US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최대 </a:t>
            </a:r>
            <a:r>
              <a:rPr lang="en-US" altLang="ko-KR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bin </a:t>
            </a:r>
            <a:r>
              <a:rPr lang="ko-KR" altLang="en-US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개수</a:t>
            </a:r>
            <a:endParaRPr lang="en-US" altLang="ko-KR" sz="18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reg_lambda</a:t>
            </a:r>
            <a:r>
              <a:rPr lang="en-US" altLang="ko-KR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L2 </a:t>
            </a:r>
            <a:r>
              <a:rPr lang="ko-KR" altLang="en-US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규제 정도</a:t>
            </a:r>
            <a:endParaRPr lang="en-US" altLang="ko-KR" sz="18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reg_alpha</a:t>
            </a:r>
            <a:r>
              <a:rPr lang="en-US" altLang="ko-KR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L1 </a:t>
            </a:r>
            <a:r>
              <a:rPr lang="ko-KR" altLang="en-US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규제 정도</a:t>
            </a:r>
            <a:endParaRPr lang="en-US" altLang="ko-KR" sz="18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B1798F-5911-3425-8017-1ADF6C246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" y="2628503"/>
            <a:ext cx="39624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4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335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및 모델 설명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4DF47-47B8-4CA4-AD32-11294DC9FDFF}"/>
              </a:ext>
            </a:extLst>
          </p:cNvPr>
          <p:cNvSpPr txBox="1"/>
          <p:nvPr/>
        </p:nvSpPr>
        <p:spPr>
          <a:xfrm>
            <a:off x="666180" y="1260351"/>
            <a:ext cx="9721080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최적화 및 모델 학습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D8D4919-E395-4E68-844D-5859FFDA9521}"/>
              </a:ext>
            </a:extLst>
          </p:cNvPr>
          <p:cNvCxnSpPr>
            <a:cxnSpLocks/>
          </p:cNvCxnSpPr>
          <p:nvPr/>
        </p:nvCxnSpPr>
        <p:spPr>
          <a:xfrm>
            <a:off x="522164" y="1332359"/>
            <a:ext cx="0" cy="5040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3E85CE-668C-4BA7-853D-E98248746235}"/>
              </a:ext>
            </a:extLst>
          </p:cNvPr>
          <p:cNvSpPr txBox="1"/>
          <p:nvPr/>
        </p:nvSpPr>
        <p:spPr>
          <a:xfrm>
            <a:off x="3618508" y="324247"/>
            <a:ext cx="5346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- 3)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en-US" altLang="ko-KR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Engineering,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Bayesian Optimizaion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32C420-6454-4CCB-8EF8-F88FAADCAF45}"/>
              </a:ext>
            </a:extLst>
          </p:cNvPr>
          <p:cNvSpPr txBox="1"/>
          <p:nvPr/>
        </p:nvSpPr>
        <p:spPr>
          <a:xfrm>
            <a:off x="162124" y="5827078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&lt;TIGER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D60854-2F8A-4369-99DC-AF5F99D73FF5}"/>
              </a:ext>
            </a:extLst>
          </p:cNvPr>
          <p:cNvSpPr txBox="1"/>
          <p:nvPr/>
        </p:nvSpPr>
        <p:spPr>
          <a:xfrm>
            <a:off x="5512609" y="5840502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&lt;KODEX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627F5C-EFE7-DE0B-E03E-B29018DE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" y="2240322"/>
            <a:ext cx="5018666" cy="33060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925669-C05B-A300-E593-24C2CC960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609" y="2240322"/>
            <a:ext cx="5018666" cy="330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57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335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및 모델 설명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4DF47-47B8-4CA4-AD32-11294DC9FDFF}"/>
              </a:ext>
            </a:extLst>
          </p:cNvPr>
          <p:cNvSpPr txBox="1"/>
          <p:nvPr/>
        </p:nvSpPr>
        <p:spPr>
          <a:xfrm>
            <a:off x="666180" y="1260351"/>
            <a:ext cx="9721080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최적화 및 모델 학습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D8D4919-E395-4E68-844D-5859FFDA9521}"/>
              </a:ext>
            </a:extLst>
          </p:cNvPr>
          <p:cNvCxnSpPr>
            <a:cxnSpLocks/>
          </p:cNvCxnSpPr>
          <p:nvPr/>
        </p:nvCxnSpPr>
        <p:spPr>
          <a:xfrm>
            <a:off x="522164" y="1332359"/>
            <a:ext cx="0" cy="5040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3E85CE-668C-4BA7-853D-E98248746235}"/>
              </a:ext>
            </a:extLst>
          </p:cNvPr>
          <p:cNvSpPr txBox="1"/>
          <p:nvPr/>
        </p:nvSpPr>
        <p:spPr>
          <a:xfrm>
            <a:off x="3618508" y="324247"/>
            <a:ext cx="5346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- 3)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en-US" altLang="ko-KR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Engineering,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Bayesian Optimizaion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95142A-2AD7-058B-FFEA-E3ACEA01C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32" y="2011974"/>
            <a:ext cx="7829550" cy="1447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362B94B-3B41-B1CB-E6FC-AABCDF764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32" y="5229551"/>
            <a:ext cx="5184576" cy="22379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724BDF3-C32F-7361-E10E-4CAA25EE28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855"/>
          <a:stretch/>
        </p:blipFill>
        <p:spPr>
          <a:xfrm>
            <a:off x="234132" y="3712158"/>
            <a:ext cx="9217024" cy="119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12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335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및 모델 설명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4DF47-47B8-4CA4-AD32-11294DC9FDFF}"/>
              </a:ext>
            </a:extLst>
          </p:cNvPr>
          <p:cNvSpPr txBox="1"/>
          <p:nvPr/>
        </p:nvSpPr>
        <p:spPr>
          <a:xfrm>
            <a:off x="666180" y="1260351"/>
            <a:ext cx="9721080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최적화 및 모델 학습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D8D4919-E395-4E68-844D-5859FFDA9521}"/>
              </a:ext>
            </a:extLst>
          </p:cNvPr>
          <p:cNvCxnSpPr>
            <a:cxnSpLocks/>
          </p:cNvCxnSpPr>
          <p:nvPr/>
        </p:nvCxnSpPr>
        <p:spPr>
          <a:xfrm>
            <a:off x="522164" y="1332359"/>
            <a:ext cx="0" cy="5040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3E85CE-668C-4BA7-853D-E98248746235}"/>
              </a:ext>
            </a:extLst>
          </p:cNvPr>
          <p:cNvSpPr txBox="1"/>
          <p:nvPr/>
        </p:nvSpPr>
        <p:spPr>
          <a:xfrm>
            <a:off x="3618508" y="324247"/>
            <a:ext cx="5346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- 3)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en-US" altLang="ko-KR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Engineering,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Bayesian Optimizaion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CB0E1-E90E-27CE-AC76-794FD46D1444}"/>
              </a:ext>
            </a:extLst>
          </p:cNvPr>
          <p:cNvSpPr txBox="1"/>
          <p:nvPr/>
        </p:nvSpPr>
        <p:spPr>
          <a:xfrm>
            <a:off x="1762251" y="6764898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&lt;TIGER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B194EC-0951-C8B7-3B08-8836F7769D1C}"/>
              </a:ext>
            </a:extLst>
          </p:cNvPr>
          <p:cNvSpPr txBox="1"/>
          <p:nvPr/>
        </p:nvSpPr>
        <p:spPr>
          <a:xfrm>
            <a:off x="6802965" y="6753409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&lt;KODEX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D4A3737-F433-8DE6-5BBE-7E7A5C535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25" y="2476806"/>
            <a:ext cx="4219575" cy="3943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65A643-CDFB-F7D8-C807-B3EB382B6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702" y="2476806"/>
            <a:ext cx="3896478" cy="395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33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C1099AB-0C90-44C5-A030-AD7AF72EF979}"/>
              </a:ext>
            </a:extLst>
          </p:cNvPr>
          <p:cNvGrpSpPr/>
          <p:nvPr/>
        </p:nvGrpSpPr>
        <p:grpSpPr>
          <a:xfrm>
            <a:off x="1458268" y="3492599"/>
            <a:ext cx="5868914" cy="1719264"/>
            <a:chOff x="3978548" y="5349928"/>
            <a:chExt cx="5868914" cy="171926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42208F-2678-4EC5-9AAB-D6E303054827}"/>
                </a:ext>
              </a:extLst>
            </p:cNvPr>
            <p:cNvSpPr txBox="1"/>
            <p:nvPr/>
          </p:nvSpPr>
          <p:spPr>
            <a:xfrm>
              <a:off x="3978548" y="5349928"/>
              <a:ext cx="5868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3. </a:t>
              </a:r>
              <a:r>
                <a:rPr lang="ko-KR" altLang="en-US" sz="24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모델링 및 전략 백테스팅 결과 해석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0AE62C-74F6-4E03-9EC7-CD4E89B69B11}"/>
                </a:ext>
              </a:extLst>
            </p:cNvPr>
            <p:cNvSpPr txBox="1"/>
            <p:nvPr/>
          </p:nvSpPr>
          <p:spPr>
            <a:xfrm>
              <a:off x="4266580" y="5868863"/>
              <a:ext cx="549220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모델 성능 및 </a:t>
              </a:r>
              <a:r>
                <a:rPr lang="en-US" altLang="ko-KR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Feature Importance </a:t>
              </a: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해석</a:t>
              </a:r>
              <a:endParaRPr lang="en-US" altLang="ko-KR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342900" indent="-342900">
                <a:buAutoNum type="arabicParenR"/>
              </a:pP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백테스팅 결과 해석</a:t>
              </a:r>
              <a:endParaRPr lang="en-US" altLang="ko-KR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342900" indent="-342900">
                <a:buAutoNum type="arabicParenR"/>
              </a:pP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추가 고려사항</a:t>
              </a:r>
              <a:endParaRPr lang="en-US" altLang="ko-KR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342900" indent="-342900">
                <a:buAutoNum type="arabicParenR"/>
              </a:pPr>
              <a:r>
                <a:rPr lang="ko-KR" altLang="en-US" sz="1800" spc="30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결론 및 시사점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383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 및 전략 백테스팅 결과 해석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D8D4919-E395-4E68-844D-5859FFDA9521}"/>
              </a:ext>
            </a:extLst>
          </p:cNvPr>
          <p:cNvCxnSpPr>
            <a:cxnSpLocks/>
          </p:cNvCxnSpPr>
          <p:nvPr/>
        </p:nvCxnSpPr>
        <p:spPr>
          <a:xfrm>
            <a:off x="522164" y="1332359"/>
            <a:ext cx="0" cy="5040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B2FFA2-9321-4EC5-9467-611FC8018BCC}"/>
              </a:ext>
            </a:extLst>
          </p:cNvPr>
          <p:cNvSpPr txBox="1"/>
          <p:nvPr/>
        </p:nvSpPr>
        <p:spPr>
          <a:xfrm>
            <a:off x="5591816" y="303922"/>
            <a:ext cx="45074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성능 및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	Importance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해석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FAA884-3E66-4A67-9CE9-C78876D47FF6}"/>
              </a:ext>
            </a:extLst>
          </p:cNvPr>
          <p:cNvSpPr txBox="1"/>
          <p:nvPr/>
        </p:nvSpPr>
        <p:spPr>
          <a:xfrm>
            <a:off x="666180" y="1260351"/>
            <a:ext cx="9721080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각 모델의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4CA39-1EA7-49B1-B2DD-66DCDE28F72C}"/>
              </a:ext>
            </a:extLst>
          </p:cNvPr>
          <p:cNvSpPr txBox="1"/>
          <p:nvPr/>
        </p:nvSpPr>
        <p:spPr>
          <a:xfrm>
            <a:off x="522164" y="2008133"/>
            <a:ext cx="9721080" cy="350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cf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 F1 Score : </a:t>
            </a:r>
          </a:p>
          <a:p>
            <a:pPr>
              <a:lnSpc>
                <a:spcPct val="200000"/>
              </a:lnSpc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이진분류 문제의 정확도를 평가하는 두 지표인 정밀도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Precesion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와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재현율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(Recall)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반영한 모델 평가지표로서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0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과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사이의 값을 가짐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(1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 가까울수록 정확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endParaRPr lang="en-US" altLang="ko-KR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정밀도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= positive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라고 분류한 데이터 중 옳게 분류한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positive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데이터의 비율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재현율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실제 값이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positive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 데이터 중 옳게 분류한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positive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데이터의 비율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026" name="Picture 2" descr="Recall, Precision, F1 Score - Simple Metric Explanation Machine Learning">
            <a:extLst>
              <a:ext uri="{FF2B5EF4-FFF2-40B4-BE49-F238E27FC236}">
                <a16:creationId xmlns:a16="http://schemas.microsoft.com/office/drawing/2014/main" id="{455FC07D-7F72-46E2-B640-72BECC6B5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207" y="5905735"/>
            <a:ext cx="4992985" cy="88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88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 및 전략 백테스팅 결과 해석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D8D4919-E395-4E68-844D-5859FFDA9521}"/>
              </a:ext>
            </a:extLst>
          </p:cNvPr>
          <p:cNvCxnSpPr>
            <a:cxnSpLocks/>
          </p:cNvCxnSpPr>
          <p:nvPr/>
        </p:nvCxnSpPr>
        <p:spPr>
          <a:xfrm>
            <a:off x="522164" y="1332359"/>
            <a:ext cx="0" cy="5040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B2FFA2-9321-4EC5-9467-611FC8018BCC}"/>
              </a:ext>
            </a:extLst>
          </p:cNvPr>
          <p:cNvSpPr txBox="1"/>
          <p:nvPr/>
        </p:nvSpPr>
        <p:spPr>
          <a:xfrm>
            <a:off x="5591816" y="303922"/>
            <a:ext cx="45074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성능 및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	Importance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해석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FAA884-3E66-4A67-9CE9-C78876D47FF6}"/>
              </a:ext>
            </a:extLst>
          </p:cNvPr>
          <p:cNvSpPr txBox="1"/>
          <p:nvPr/>
        </p:nvSpPr>
        <p:spPr>
          <a:xfrm>
            <a:off x="666180" y="1260351"/>
            <a:ext cx="9721080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각 모델의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2CBE1A-25D1-4D8A-A2C4-9B0A1A4E2756}"/>
              </a:ext>
            </a:extLst>
          </p:cNvPr>
          <p:cNvSpPr txBox="1"/>
          <p:nvPr/>
        </p:nvSpPr>
        <p:spPr>
          <a:xfrm>
            <a:off x="522164" y="2845276"/>
            <a:ext cx="9721080" cy="2345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 (TIGER ETF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가격등락 예측모델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F1 Score = 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0.7030965391621129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 (KODEX ETF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가격등락 예측모델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F1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Score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0.6559999999999999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415FD4-64DF-1395-29EE-05FD07E92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594" y="3204567"/>
            <a:ext cx="4653317" cy="3014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33BC74-6DFA-1E09-CD70-D06E05265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594" y="4591736"/>
            <a:ext cx="4653316" cy="27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82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 및 전략 백테스팅 결과 해석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4DF47-47B8-4CA4-AD32-11294DC9FDFF}"/>
              </a:ext>
            </a:extLst>
          </p:cNvPr>
          <p:cNvSpPr txBox="1"/>
          <p:nvPr/>
        </p:nvSpPr>
        <p:spPr>
          <a:xfrm>
            <a:off x="666180" y="1260351"/>
            <a:ext cx="9721080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TIGER ETF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Feature Importance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D8D4919-E395-4E68-844D-5859FFDA9521}"/>
              </a:ext>
            </a:extLst>
          </p:cNvPr>
          <p:cNvCxnSpPr>
            <a:cxnSpLocks/>
          </p:cNvCxnSpPr>
          <p:nvPr/>
        </p:nvCxnSpPr>
        <p:spPr>
          <a:xfrm>
            <a:off x="522164" y="1332359"/>
            <a:ext cx="0" cy="5040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B2FFA2-9321-4EC5-9467-611FC8018BCC}"/>
              </a:ext>
            </a:extLst>
          </p:cNvPr>
          <p:cNvSpPr txBox="1"/>
          <p:nvPr/>
        </p:nvSpPr>
        <p:spPr>
          <a:xfrm>
            <a:off x="5591816" y="303922"/>
            <a:ext cx="45074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성능 및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	Importance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해석</a:t>
            </a:r>
            <a:endParaRPr lang="ko-KR" altLang="en-US"/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B8B50A11-4426-9667-B673-62D9391E07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48"/>
          <a:stretch/>
        </p:blipFill>
        <p:spPr>
          <a:xfrm>
            <a:off x="162123" y="1977786"/>
            <a:ext cx="5904657" cy="5133089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2170CA64-EF63-4847-2A2C-EE58F4D26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53" r="29298"/>
          <a:stretch/>
        </p:blipFill>
        <p:spPr>
          <a:xfrm>
            <a:off x="6210796" y="2100465"/>
            <a:ext cx="4250346" cy="503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5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 및 전략 백테스팅 결과 해석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4DF47-47B8-4CA4-AD32-11294DC9FDFF}"/>
              </a:ext>
            </a:extLst>
          </p:cNvPr>
          <p:cNvSpPr txBox="1"/>
          <p:nvPr/>
        </p:nvSpPr>
        <p:spPr>
          <a:xfrm>
            <a:off x="666180" y="1260351"/>
            <a:ext cx="9721080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KODEX ETF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Feature Importance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D8D4919-E395-4E68-844D-5859FFDA9521}"/>
              </a:ext>
            </a:extLst>
          </p:cNvPr>
          <p:cNvCxnSpPr>
            <a:cxnSpLocks/>
          </p:cNvCxnSpPr>
          <p:nvPr/>
        </p:nvCxnSpPr>
        <p:spPr>
          <a:xfrm>
            <a:off x="522164" y="1332359"/>
            <a:ext cx="0" cy="5040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B2FFA2-9321-4EC5-9467-611FC8018BCC}"/>
              </a:ext>
            </a:extLst>
          </p:cNvPr>
          <p:cNvSpPr txBox="1"/>
          <p:nvPr/>
        </p:nvSpPr>
        <p:spPr>
          <a:xfrm>
            <a:off x="5591816" y="303922"/>
            <a:ext cx="45074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성능 및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	Importance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해석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016E6E-A8F9-B6DD-E7EA-57F9FCB671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8708"/>
          <a:stretch/>
        </p:blipFill>
        <p:spPr>
          <a:xfrm>
            <a:off x="176906" y="2008133"/>
            <a:ext cx="5912878" cy="51743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7CFA860-6216-91DC-5AA5-0DD055D6A1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27" r="29657"/>
          <a:stretch/>
        </p:blipFill>
        <p:spPr>
          <a:xfrm>
            <a:off x="6089784" y="2100466"/>
            <a:ext cx="4426709" cy="518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7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2632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선정 이유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63C6314-52B3-47B6-9EFB-7A1172E270CF}"/>
              </a:ext>
            </a:extLst>
          </p:cNvPr>
          <p:cNvCxnSpPr>
            <a:cxnSpLocks/>
          </p:cNvCxnSpPr>
          <p:nvPr/>
        </p:nvCxnSpPr>
        <p:spPr>
          <a:xfrm>
            <a:off x="810197" y="1565350"/>
            <a:ext cx="0" cy="5040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4E85B7-27AA-436A-B37F-FA2D5659046B}"/>
              </a:ext>
            </a:extLst>
          </p:cNvPr>
          <p:cNvSpPr txBox="1"/>
          <p:nvPr/>
        </p:nvSpPr>
        <p:spPr>
          <a:xfrm>
            <a:off x="2826420" y="457810"/>
            <a:ext cx="5346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- 1) </a:t>
            </a:r>
            <a:r>
              <a:rPr lang="ko-KR" altLang="en-US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농산물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선물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ETF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활용도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2FB75-3E50-4564-AFCF-9225AE4B647C}"/>
              </a:ext>
            </a:extLst>
          </p:cNvPr>
          <p:cNvSpPr txBox="1"/>
          <p:nvPr/>
        </p:nvSpPr>
        <p:spPr>
          <a:xfrm>
            <a:off x="1026221" y="1597288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정삼영 한국대체투자원장</a:t>
            </a:r>
            <a:endParaRPr lang="ko-KR" altLang="en-US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37C5A-4CD0-4267-B889-65AE310D9499}"/>
              </a:ext>
            </a:extLst>
          </p:cNvPr>
          <p:cNvSpPr txBox="1"/>
          <p:nvPr/>
        </p:nvSpPr>
        <p:spPr>
          <a:xfrm>
            <a:off x="1026221" y="2332920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"</a:t>
            </a:r>
            <a:r>
              <a:rPr lang="ko-KR" altLang="en-US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인플레이션 시대는 화폐가치 상승분이 반영될 수 있는 상품에 투자하거나 인플레이션 기대에 따른 이익 증가가 가능한 기업을 주목하라”</a:t>
            </a:r>
            <a:endParaRPr lang="en-US" altLang="ko-KR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r>
              <a:rPr lang="ko-KR" altLang="en-US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“대체투자 전략을 병행해 투자 리스크를 줄이는 것도 현명한 선택</a:t>
            </a:r>
            <a:r>
              <a:rPr lang="en-US" altLang="ko-KR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"</a:t>
            </a:r>
            <a:endParaRPr lang="ko-KR" altLang="en-US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pic>
        <p:nvPicPr>
          <p:cNvPr id="1026" name="Picture 2" descr="소비자물가 추이. 그래픽=신재민 기자 shin.jaemin@joongang.co.kr">
            <a:extLst>
              <a:ext uri="{FF2B5EF4-FFF2-40B4-BE49-F238E27FC236}">
                <a16:creationId xmlns:a16="http://schemas.microsoft.com/office/drawing/2014/main" id="{905E3257-EB68-42C8-96C7-94AF85026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96" y="3996655"/>
            <a:ext cx="3274468" cy="32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61745C-AFC0-4008-9BC2-77DCD14D3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612" y="4284687"/>
            <a:ext cx="5658626" cy="295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41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 및 전략 백테스팅 결과 해석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2FFA2-9321-4EC5-9467-611FC8018BCC}"/>
              </a:ext>
            </a:extLst>
          </p:cNvPr>
          <p:cNvSpPr txBox="1"/>
          <p:nvPr/>
        </p:nvSpPr>
        <p:spPr>
          <a:xfrm>
            <a:off x="5591816" y="303922"/>
            <a:ext cx="45074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성능 및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	Importance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해석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B9D8A-85FC-4444-B090-663F0B9184A8}"/>
              </a:ext>
            </a:extLst>
          </p:cNvPr>
          <p:cNvSpPr txBox="1"/>
          <p:nvPr/>
        </p:nvSpPr>
        <p:spPr>
          <a:xfrm>
            <a:off x="414152" y="1474479"/>
            <a:ext cx="986509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TIGER</a:t>
            </a:r>
            <a:r>
              <a:rPr lang="ko-KR" altLang="en-US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ETF </a:t>
            </a:r>
            <a:r>
              <a:rPr lang="ko-KR" altLang="en-US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모델의 </a:t>
            </a:r>
            <a:r>
              <a:rPr lang="en-US" altLang="ko-KR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Feature importance </a:t>
            </a:r>
            <a:r>
              <a:rPr lang="ko-KR" altLang="en-US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 해석</a:t>
            </a:r>
            <a:endParaRPr lang="en-US" altLang="ko-KR" sz="2400" b="1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1)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TIGER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예측 모델의 경우 가장 중요한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feature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는 시카고 선물시장의 옥수수 선물의 종가인 </a:t>
            </a: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corn_close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임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840745" lvl="1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TIGER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농산물선물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ETF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구성하는 종목 중 옥수수 선물이 가장 큰 비중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(30%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상회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차지하기 때문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840745" lvl="1" indent="-342900">
              <a:buFont typeface="Symbol" panose="05050102010706020507" pitchFamily="18" charset="2"/>
              <a:buChar char="Þ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옥수수 선물의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이동평균값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또한 중요한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signal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로서 작용하고 있음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 영업일 뿐 아니라 전전영업일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(lag-2),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 전영업일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(lag-3)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역시 유의미한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feature </a:t>
            </a:r>
          </a:p>
          <a:p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importance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점수를 획득하였지만 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FI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순위가 높지는 않음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3)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전반적으로 등락 예측을 할 때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ETF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종가 등 절대적인 가격보다는 거래량이 예측에 더 중요한 정보임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4)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모델이 거의 모든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feature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활용하여 등락을 예측하도록 학습됨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46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 및 전략 백테스팅 결과 해석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2FFA2-9321-4EC5-9467-611FC8018BCC}"/>
              </a:ext>
            </a:extLst>
          </p:cNvPr>
          <p:cNvSpPr txBox="1"/>
          <p:nvPr/>
        </p:nvSpPr>
        <p:spPr>
          <a:xfrm>
            <a:off x="5591816" y="303922"/>
            <a:ext cx="45074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성능 및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	Importance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해석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763BC-6551-48B3-B31D-57A4B5E2206F}"/>
              </a:ext>
            </a:extLst>
          </p:cNvPr>
          <p:cNvSpPr txBox="1"/>
          <p:nvPr/>
        </p:nvSpPr>
        <p:spPr>
          <a:xfrm>
            <a:off x="414152" y="1260351"/>
            <a:ext cx="9865096" cy="6166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4. KODEX</a:t>
            </a:r>
            <a:r>
              <a:rPr lang="ko-KR" altLang="en-US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ETF </a:t>
            </a:r>
            <a:r>
              <a:rPr lang="ko-KR" altLang="en-US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모델의 </a:t>
            </a:r>
            <a:r>
              <a:rPr lang="en-US" altLang="ko-KR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Feature importance </a:t>
            </a:r>
            <a:r>
              <a:rPr lang="ko-KR" altLang="en-US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 해석</a:t>
            </a:r>
            <a:endParaRPr lang="en-US" altLang="ko-KR" sz="2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5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1)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하이퍼파라미터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튜닝 결과 모델이 많은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feature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아예 사용하지 않음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(FI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feature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많음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1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=&gt; TIGER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모델에 반해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모델이 모든 컬럼의 정보를 활용하여 학습을 진행할 만큼 데이터가 충분하지 않기 때문인 것으로 보임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5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TIGER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와 마찬가지로 </a:t>
            </a: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corn_close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feature importance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가장 높음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3)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특이사항으로는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ETF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자체의 종가의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FI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그리 높진 않던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TIGER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 반해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KODEX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는 기초지수인 </a:t>
            </a: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gsci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와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KODEX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종가의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FI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상당히 높음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11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=&gt;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위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번과 같은 맥락에서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모델이 모든 데이터를 충분히 활용하여 학습하기보다는 당일의 가격과 추종지수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gsci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값만을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사용하여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익영업일의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등락을 추론하도록 학습된 것으로 보임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250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 및 전략 백테스팅 결과 해석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2FFA2-9321-4EC5-9467-611FC8018BCC}"/>
              </a:ext>
            </a:extLst>
          </p:cNvPr>
          <p:cNvSpPr txBox="1"/>
          <p:nvPr/>
        </p:nvSpPr>
        <p:spPr>
          <a:xfrm>
            <a:off x="5591816" y="303922"/>
            <a:ext cx="45074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성능 및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	Importance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해석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763BC-6551-48B3-B31D-57A4B5E2206F}"/>
              </a:ext>
            </a:extLst>
          </p:cNvPr>
          <p:cNvSpPr txBox="1"/>
          <p:nvPr/>
        </p:nvSpPr>
        <p:spPr>
          <a:xfrm>
            <a:off x="414152" y="1260351"/>
            <a:ext cx="9865096" cy="4284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4. KODEX</a:t>
            </a:r>
            <a:r>
              <a:rPr lang="ko-KR" altLang="en-US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ETF </a:t>
            </a:r>
            <a:r>
              <a:rPr lang="ko-KR" altLang="en-US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모델의 </a:t>
            </a:r>
            <a:r>
              <a:rPr lang="en-US" altLang="ko-KR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Feature importance </a:t>
            </a:r>
            <a:r>
              <a:rPr lang="ko-KR" altLang="en-US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 해석</a:t>
            </a:r>
            <a:endParaRPr lang="en-US" altLang="ko-KR" sz="2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3) KODEX ETF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는 여유자금을 단기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우량채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및 예금으로 운용한다는 특징을 가지고 있음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b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그러나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실제 모델에서는 </a:t>
            </a: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tbond_fut_adjclose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컬럼의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feature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점수가 매우 낮게 나타남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중요한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feature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임에도 불구하고 데이터의 길이가 충분하지 않으면 모델이 구조로부터 충분한 정보를 캐낼 수 없다는 것을 확인할 수 있음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비교적 최근에 상장된 상품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혹은 거래량이 부진한 상품에 대해서는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Random Forest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기반의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prediction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적용이 어려울 가능성이 높음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954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 및 전략 백테스팅 결과 해석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2FFA2-9321-4EC5-9467-611FC8018BCC}"/>
              </a:ext>
            </a:extLst>
          </p:cNvPr>
          <p:cNvSpPr txBox="1"/>
          <p:nvPr/>
        </p:nvSpPr>
        <p:spPr>
          <a:xfrm>
            <a:off x="5591816" y="303922"/>
            <a:ext cx="45074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성능 및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	Importance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해석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E670C-5087-403A-B8FB-251A29702C29}"/>
              </a:ext>
            </a:extLst>
          </p:cNvPr>
          <p:cNvSpPr txBox="1"/>
          <p:nvPr/>
        </p:nvSpPr>
        <p:spPr>
          <a:xfrm>
            <a:off x="414152" y="1620391"/>
            <a:ext cx="9865096" cy="3823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5. </a:t>
            </a:r>
            <a:r>
              <a:rPr lang="ko-KR" altLang="en-US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전반적인 결과 해석</a:t>
            </a:r>
            <a:endParaRPr lang="en-US" altLang="ko-KR" sz="2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1)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전체적인 구조 상으로는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feature importance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순위에 차이가 많지 않음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다만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ETF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자체의 가격 정보의 사용 양상이 서로 상이함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컬럼을 활용한 첫 번째 모델의 성능이 높은 것으로 미루어 보아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데이터의 길이가 길수록 모델이 최대한 많은 종류의 데이터를 활용하여 학습하고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 결과 더 좋은 예측 성능을 보이는 것으로 예상됨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4209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 및 전략 백테스팅 결과 해석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2FFA2-9321-4EC5-9467-611FC8018BCC}"/>
              </a:ext>
            </a:extLst>
          </p:cNvPr>
          <p:cNvSpPr txBox="1"/>
          <p:nvPr/>
        </p:nvSpPr>
        <p:spPr>
          <a:xfrm>
            <a:off x="5591816" y="457810"/>
            <a:ext cx="45074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- 2)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백테스팅 결과해석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32D1E-CF9F-4B1C-B08F-29DF1C2EA2F8}"/>
              </a:ext>
            </a:extLst>
          </p:cNvPr>
          <p:cNvSpPr txBox="1"/>
          <p:nvPr/>
        </p:nvSpPr>
        <p:spPr>
          <a:xfrm>
            <a:off x="1530276" y="1348035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ko-KR" altLang="en-US" sz="2400" b="1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백테스팅</a:t>
            </a:r>
            <a:r>
              <a:rPr lang="ko-KR" altLang="en-US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시행 이유</a:t>
            </a:r>
            <a:r>
              <a:rPr lang="en-US" altLang="ko-KR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</a:p>
          <a:p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1)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모델의 예측이 수익성 측면에서 우수한 성능을 보이는지 확인하기 위함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차후 위 모델을 바탕으로 다양한 전략을 구축할 때 위 모델의 실효성을 검증하기 위함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D11C1-C2C4-4DDB-B51D-0FE03B3EFC36}"/>
              </a:ext>
            </a:extLst>
          </p:cNvPr>
          <p:cNvSpPr txBox="1"/>
          <p:nvPr/>
        </p:nvSpPr>
        <p:spPr>
          <a:xfrm>
            <a:off x="1530276" y="3933354"/>
            <a:ext cx="741682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</a:t>
            </a:r>
            <a:r>
              <a:rPr lang="ko-KR" altLang="en-US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400" b="1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백테스팅</a:t>
            </a:r>
            <a:r>
              <a:rPr lang="ko-KR" altLang="en-US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과정 설명</a:t>
            </a:r>
            <a:endParaRPr lang="en-US" altLang="ko-KR" sz="2400" b="1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1) </a:t>
            </a: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LightGBM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과 데이터의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Test set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이용하여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익영업일의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각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ETF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가격 등락 여부를 예측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가격 등락 여부를 예측한 결과 가격 상승이 예상된 경우 매수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가격 하락이 예상된 경우 매도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최대 포지션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1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공매도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x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가정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3)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슬리피지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수수료 등을 고려하여 매 거래 시 거래비용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0.015%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발생한다고 단순화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삼성증권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ETF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거래수수료 참조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6664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 및 전략 백테스팅 결과 해석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2FFA2-9321-4EC5-9467-611FC8018BCC}"/>
              </a:ext>
            </a:extLst>
          </p:cNvPr>
          <p:cNvSpPr txBox="1"/>
          <p:nvPr/>
        </p:nvSpPr>
        <p:spPr>
          <a:xfrm>
            <a:off x="5591816" y="457810"/>
            <a:ext cx="45074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- 2)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백테스팅 결과해석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8A4946-6808-8F94-6392-B268F03C05CB}"/>
              </a:ext>
            </a:extLst>
          </p:cNvPr>
          <p:cNvSpPr txBox="1"/>
          <p:nvPr/>
        </p:nvSpPr>
        <p:spPr>
          <a:xfrm>
            <a:off x="1530276" y="1348035"/>
            <a:ext cx="75608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</a:t>
            </a:r>
            <a:r>
              <a:rPr lang="ko-KR" altLang="en-US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400" b="1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백테스팅</a:t>
            </a:r>
            <a:r>
              <a:rPr lang="ko-KR" altLang="en-US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과정 설명</a:t>
            </a:r>
            <a:endParaRPr lang="en-US" altLang="ko-KR" sz="2400" b="1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4)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과정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pct_change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()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함수로 일일 수익률을 구하고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이를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누적곱하여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b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단순 보유 수익률인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`return`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컬럼을 계산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pct_change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()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 중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예측값이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 수익률만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누적곱하여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모델에 </a:t>
            </a:r>
            <a:b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따른 수익률인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`strategy`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컬럼을 계산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공매도 불가 제약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전체 기간에 대한 누적 수익률 값과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기간에 따른 누적수익률 </a:t>
            </a:r>
            <a:b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그래프를 그려 비교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Cf) 2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기간 수익률이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r1, r2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 때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누적수익률은 </a:t>
            </a:r>
            <a:r>
              <a:rPr lang="pt-BR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(1+r1)*(1+r2)-1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 계산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651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2F16A44-7D43-4365-95F7-F555F51E3047}"/>
              </a:ext>
            </a:extLst>
          </p:cNvPr>
          <p:cNvSpPr txBox="1"/>
          <p:nvPr/>
        </p:nvSpPr>
        <p:spPr>
          <a:xfrm>
            <a:off x="1674292" y="1265036"/>
            <a:ext cx="763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TIGER ETF</a:t>
            </a:r>
            <a:r>
              <a:rPr lang="ko-KR" altLang="en-US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</a:t>
            </a:r>
            <a:r>
              <a:rPr lang="ko-KR" altLang="en-US" sz="2400" b="1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백테스팅</a:t>
            </a:r>
            <a:r>
              <a:rPr lang="ko-KR" altLang="en-US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결과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27816-D0AA-4533-A0F3-3F936E39E43D}"/>
              </a:ext>
            </a:extLst>
          </p:cNvPr>
          <p:cNvSpPr txBox="1"/>
          <p:nvPr/>
        </p:nvSpPr>
        <p:spPr>
          <a:xfrm>
            <a:off x="162124" y="396255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 및 전략 백테스팅 결과 해석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93698-CAAB-4BAF-B31F-0D0C2AED6B1E}"/>
              </a:ext>
            </a:extLst>
          </p:cNvPr>
          <p:cNvSpPr txBox="1"/>
          <p:nvPr/>
        </p:nvSpPr>
        <p:spPr>
          <a:xfrm>
            <a:off x="5591816" y="457810"/>
            <a:ext cx="45074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- 2)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백테스팅 결과해석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C61E3-AABD-9641-6430-364374DA0B05}"/>
              </a:ext>
            </a:extLst>
          </p:cNvPr>
          <p:cNvSpPr txBox="1"/>
          <p:nvPr/>
        </p:nvSpPr>
        <p:spPr>
          <a:xfrm>
            <a:off x="378148" y="4381810"/>
            <a:ext cx="237626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3600" b="1">
                <a:solidFill>
                  <a:srgbClr val="0070C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단순 보유 수익률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3600" b="1">
                <a:solidFill>
                  <a:srgbClr val="FFC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기반 수익률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2F077B-8FE9-0908-C8CB-0C9DDAFC6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26" y="2133818"/>
            <a:ext cx="7056702" cy="44000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2DDD2F-F60E-CEF5-E3F0-B7E552E42BE7}"/>
              </a:ext>
            </a:extLst>
          </p:cNvPr>
          <p:cNvSpPr txBox="1"/>
          <p:nvPr/>
        </p:nvSpPr>
        <p:spPr>
          <a:xfrm>
            <a:off x="3143544" y="6547394"/>
            <a:ext cx="4896544" cy="78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단순 보유 </a:t>
            </a: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67.1533 %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</a:t>
            </a: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기반 </a:t>
            </a: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66.0898 %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75158B-B348-416D-42C2-251B3D35F1A3}"/>
              </a:ext>
            </a:extLst>
          </p:cNvPr>
          <p:cNvSpPr txBox="1"/>
          <p:nvPr/>
        </p:nvSpPr>
        <p:spPr>
          <a:xfrm>
            <a:off x="414111" y="6740941"/>
            <a:ext cx="2520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전체 기간 누적수익률 </a:t>
            </a:r>
            <a:r>
              <a:rPr lang="en-US" altLang="ko-KR" sz="2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059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2F16A44-7D43-4365-95F7-F555F51E3047}"/>
              </a:ext>
            </a:extLst>
          </p:cNvPr>
          <p:cNvSpPr txBox="1"/>
          <p:nvPr/>
        </p:nvSpPr>
        <p:spPr>
          <a:xfrm>
            <a:off x="1674292" y="1265036"/>
            <a:ext cx="763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4. KODEX ETF</a:t>
            </a:r>
            <a:r>
              <a:rPr lang="ko-KR" altLang="en-US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</a:t>
            </a:r>
            <a:r>
              <a:rPr lang="ko-KR" altLang="en-US" sz="2400" b="1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백테스팅</a:t>
            </a:r>
            <a:r>
              <a:rPr lang="ko-KR" altLang="en-US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결과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692B0-A0D2-43B8-AF83-C7474370EAFA}"/>
              </a:ext>
            </a:extLst>
          </p:cNvPr>
          <p:cNvSpPr txBox="1"/>
          <p:nvPr/>
        </p:nvSpPr>
        <p:spPr>
          <a:xfrm>
            <a:off x="378148" y="4381810"/>
            <a:ext cx="237626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3600" b="1">
                <a:solidFill>
                  <a:srgbClr val="0070C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단순 보유 수익률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3600" b="1">
                <a:solidFill>
                  <a:srgbClr val="FFC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기반 수익률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BE49D-F001-4D51-ADB9-CFC36AF4F6E8}"/>
              </a:ext>
            </a:extLst>
          </p:cNvPr>
          <p:cNvSpPr txBox="1"/>
          <p:nvPr/>
        </p:nvSpPr>
        <p:spPr>
          <a:xfrm>
            <a:off x="162124" y="396255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 및 전략 백테스팅 결과 해석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11D87-0FFB-4B22-B1D6-DBAB6FD8C72A}"/>
              </a:ext>
            </a:extLst>
          </p:cNvPr>
          <p:cNvSpPr txBox="1"/>
          <p:nvPr/>
        </p:nvSpPr>
        <p:spPr>
          <a:xfrm>
            <a:off x="5591816" y="457810"/>
            <a:ext cx="45074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- 2)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백테스팅 결과해석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B6BA1CC-3EE7-C07B-4884-7AE266345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557" y="2131584"/>
            <a:ext cx="7071575" cy="44093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D6F657-09AE-4626-1219-8D9ED0BC3035}"/>
              </a:ext>
            </a:extLst>
          </p:cNvPr>
          <p:cNvSpPr txBox="1"/>
          <p:nvPr/>
        </p:nvSpPr>
        <p:spPr>
          <a:xfrm>
            <a:off x="3143544" y="6547394"/>
            <a:ext cx="4896544" cy="78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단순 보유 </a:t>
            </a: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20.6234 %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</a:t>
            </a: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기반 </a:t>
            </a: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34.7657 %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2A16B-E58D-F6FA-D029-C37C96F5EFF4}"/>
              </a:ext>
            </a:extLst>
          </p:cNvPr>
          <p:cNvSpPr txBox="1"/>
          <p:nvPr/>
        </p:nvSpPr>
        <p:spPr>
          <a:xfrm>
            <a:off x="414111" y="6740941"/>
            <a:ext cx="2520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전체 기간 누적수익률 </a:t>
            </a:r>
            <a:r>
              <a:rPr lang="en-US" altLang="ko-KR" sz="2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2253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681624-F083-413A-8840-BCA30BF7CA44}"/>
              </a:ext>
            </a:extLst>
          </p:cNvPr>
          <p:cNvSpPr txBox="1"/>
          <p:nvPr/>
        </p:nvSpPr>
        <p:spPr>
          <a:xfrm>
            <a:off x="1116230" y="1548383"/>
            <a:ext cx="84609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5.</a:t>
            </a:r>
            <a:r>
              <a:rPr lang="ko-KR" altLang="en-US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결과해석</a:t>
            </a:r>
            <a:r>
              <a:rPr lang="en-US" altLang="ko-KR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endParaRPr lang="en-US" altLang="ko-KR">
              <a:solidFill>
                <a:srgbClr val="EB6715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1) TIGER ETF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경우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2021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년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월까지는 모델에 기반한 전략의 수익률이 단순 보유 전략의 수익률을 상회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그러나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2021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년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월부터 단순 보유전략을 하회하는 수익률을 보이다가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투자기간 말기에 수렴하는 양상을 보임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3) KODEX ETF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경우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2021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년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월 이후 모델에 기반한 전략이 단순 보유 전략을 크게 상회하면서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투자기간 말기에는 모델 기반 전략이 단순 보유 전략의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1.5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배를 상회하는 수익률을 보임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4) f1 score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자체는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(TIGER: 0.703) vs (KODEX: 0.658)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TIGER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모델이 더 높지만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단순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long-only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전략에 적용했을 때에는 오히려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KODEX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모델의 수익률이 더 우월함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=&gt;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단순 등락 예측을 단일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signal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 사용하는 것보다는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여러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Factor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중 하나로 사용하는 것이 좋아 보인다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2665A3-BACE-4D78-B7F5-5ECD672B0548}"/>
              </a:ext>
            </a:extLst>
          </p:cNvPr>
          <p:cNvSpPr txBox="1"/>
          <p:nvPr/>
        </p:nvSpPr>
        <p:spPr>
          <a:xfrm>
            <a:off x="162124" y="396255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 및 전략 백테스팅 결과 해석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8107A-CF3E-4369-83C5-BB7C58F424A7}"/>
              </a:ext>
            </a:extLst>
          </p:cNvPr>
          <p:cNvSpPr txBox="1"/>
          <p:nvPr/>
        </p:nvSpPr>
        <p:spPr>
          <a:xfrm>
            <a:off x="5591816" y="457810"/>
            <a:ext cx="45074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- 2)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백테스팅 결과해석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672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681624-F083-413A-8840-BCA30BF7CA44}"/>
              </a:ext>
            </a:extLst>
          </p:cNvPr>
          <p:cNvSpPr txBox="1"/>
          <p:nvPr/>
        </p:nvSpPr>
        <p:spPr>
          <a:xfrm>
            <a:off x="1116230" y="2052439"/>
            <a:ext cx="8460940" cy="492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FI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 컬럼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drop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분류 모델의 경우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사용하지 않는 컬럼이 많을수록 모델 성능이 저하될 가능성이 높음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특히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KODEX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모델의 경우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reg_alpha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값이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6.1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 높게 설정되어 상당량의 </a:t>
            </a:r>
            <a:b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컬럼이 사용되지 않음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=&gt; drop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시켜 모델의 성능을 향상시킬 여지가 있음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FI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 컬럼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drop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후 베이지안 최적화까지 수행한 결과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	KODEX model F1 Score : </a:t>
            </a:r>
            <a:r>
              <a:rPr lang="en-US" altLang="ko-KR">
                <a:solidFill>
                  <a:srgbClr val="2C3F7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0.6577540106951871</a:t>
            </a:r>
          </a:p>
          <a:p>
            <a:pPr>
              <a:lnSpc>
                <a:spcPct val="20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=&gt;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기존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Score(</a:t>
            </a:r>
            <a:r>
              <a:rPr lang="en-US" altLang="ko-KR">
                <a:solidFill>
                  <a:srgbClr val="2C3F7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0.656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 비해 소폭 상승된 성능을 보임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2665A3-BACE-4D78-B7F5-5ECD672B0548}"/>
              </a:ext>
            </a:extLst>
          </p:cNvPr>
          <p:cNvSpPr txBox="1"/>
          <p:nvPr/>
        </p:nvSpPr>
        <p:spPr>
          <a:xfrm>
            <a:off x="162124" y="396255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 및 전략 백테스팅 결과 해석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8107A-CF3E-4369-83C5-BB7C58F424A7}"/>
              </a:ext>
            </a:extLst>
          </p:cNvPr>
          <p:cNvSpPr txBox="1"/>
          <p:nvPr/>
        </p:nvSpPr>
        <p:spPr>
          <a:xfrm>
            <a:off x="5591816" y="457810"/>
            <a:ext cx="45074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- 3)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 고려사항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26D13A-6F57-4299-B930-4A8A1E356801}"/>
              </a:ext>
            </a:extLst>
          </p:cNvPr>
          <p:cNvSpPr txBox="1"/>
          <p:nvPr/>
        </p:nvSpPr>
        <p:spPr>
          <a:xfrm>
            <a:off x="1116230" y="1589455"/>
            <a:ext cx="5346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 고려사항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679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2632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선정 이유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BFD69-F695-42E9-A3D2-D00631A7E11A}"/>
              </a:ext>
            </a:extLst>
          </p:cNvPr>
          <p:cNvSpPr txBox="1"/>
          <p:nvPr/>
        </p:nvSpPr>
        <p:spPr>
          <a:xfrm>
            <a:off x="638941" y="2607681"/>
            <a:ext cx="9721080" cy="307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장기 지속중인 코로나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팬데믹으로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인해 각국의 통화증발과 경기부양책 사용이 장기화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장기간에 걸친 양적완화로 인해 인플레이션 압박이 강한 상황이나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Fed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테이퍼링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정책과 기준금리 인상 정책으로 양방향 물가변동 리스크 헤지 전략의 필요성 대두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기존 금융투자상품과의 상관관계가 낮은 편인 대안투자상품을 활용한 분산투자기법의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중요성 증가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B041B-9697-47BB-ACEC-C50ACB775091}"/>
              </a:ext>
            </a:extLst>
          </p:cNvPr>
          <p:cNvSpPr txBox="1"/>
          <p:nvPr/>
        </p:nvSpPr>
        <p:spPr>
          <a:xfrm>
            <a:off x="2826420" y="457810"/>
            <a:ext cx="5346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- 1)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농산물선물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ETF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활용도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835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2665A3-BACE-4D78-B7F5-5ECD672B0548}"/>
              </a:ext>
            </a:extLst>
          </p:cNvPr>
          <p:cNvSpPr txBox="1"/>
          <p:nvPr/>
        </p:nvSpPr>
        <p:spPr>
          <a:xfrm>
            <a:off x="162124" y="396255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 및 전략 백테스팅 결과 해석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8107A-CF3E-4369-83C5-BB7C58F424A7}"/>
              </a:ext>
            </a:extLst>
          </p:cNvPr>
          <p:cNvSpPr txBox="1"/>
          <p:nvPr/>
        </p:nvSpPr>
        <p:spPr>
          <a:xfrm>
            <a:off x="5591816" y="457810"/>
            <a:ext cx="45074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- 3)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 고려사항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C84E7-F46E-4E76-A282-302C7A786945}"/>
              </a:ext>
            </a:extLst>
          </p:cNvPr>
          <p:cNvSpPr txBox="1"/>
          <p:nvPr/>
        </p:nvSpPr>
        <p:spPr>
          <a:xfrm>
            <a:off x="702184" y="1764407"/>
            <a:ext cx="9289032" cy="492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비트코인의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가격변동분 활용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</a:t>
            </a:r>
            <a:r>
              <a:rPr lang="en-US" altLang="ko-KR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(</a:t>
            </a:r>
            <a:r>
              <a:rPr lang="ko-KR" altLang="en-US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임병진</a:t>
            </a:r>
            <a:r>
              <a:rPr lang="en-US" altLang="ko-KR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i="1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임태순</a:t>
            </a:r>
            <a:r>
              <a:rPr lang="en-US" altLang="ko-KR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2019) : </a:t>
            </a:r>
            <a:r>
              <a:rPr lang="ko-KR" altLang="en-US" i="1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비트코인의</a:t>
            </a:r>
            <a:r>
              <a:rPr lang="ko-KR" altLang="en-US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가격변화와 </a:t>
            </a:r>
            <a:r>
              <a:rPr lang="en-US" altLang="ko-KR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KOSPI200</a:t>
            </a:r>
            <a:r>
              <a:rPr lang="ko-KR" altLang="en-US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선물 </a:t>
            </a:r>
            <a:r>
              <a:rPr lang="ko-KR" altLang="en-US" i="1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가격증감률</a:t>
            </a:r>
            <a:r>
              <a:rPr lang="ko-KR" altLang="en-US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간의 상관관계가 </a:t>
            </a:r>
            <a:r>
              <a:rPr lang="en-US" altLang="ko-KR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0.78</a:t>
            </a:r>
            <a:r>
              <a:rPr lang="ko-KR" altLang="en-US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 나타남을 밝힘</a:t>
            </a:r>
            <a:r>
              <a:rPr lang="en-US" altLang="ko-KR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i="1">
              <a:solidFill>
                <a:schemeClr val="tx1">
                  <a:lumMod val="50000"/>
                  <a:lumOff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직전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KODEX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모델에서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비트코인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가격 정보를 포함하고 학습을 진행했을 때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비트코인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가격 </a:t>
            </a: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feautre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유의미한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FI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보였고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모델의 성능도 소폭 상승됨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en-US" altLang="ko-KR">
                <a:solidFill>
                  <a:srgbClr val="2C3F7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0.658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0.672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그러나 가상화폐 거래 역사가 비교적 짧기 때문에 데이터를 활용할 수 있는 자산에 한계가 있음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추후 가상화폐 거래 데이터가 축적될수록 유의미한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feature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 기능할 것으로 기대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991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2665A3-BACE-4D78-B7F5-5ECD672B0548}"/>
              </a:ext>
            </a:extLst>
          </p:cNvPr>
          <p:cNvSpPr txBox="1"/>
          <p:nvPr/>
        </p:nvSpPr>
        <p:spPr>
          <a:xfrm>
            <a:off x="162124" y="396255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 및 전략 백테스팅 결과 해석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8107A-CF3E-4369-83C5-BB7C58F424A7}"/>
              </a:ext>
            </a:extLst>
          </p:cNvPr>
          <p:cNvSpPr txBox="1"/>
          <p:nvPr/>
        </p:nvSpPr>
        <p:spPr>
          <a:xfrm>
            <a:off x="5591816" y="457810"/>
            <a:ext cx="45074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- 4)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 및 시사점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67E4D8-4AAE-4501-8A28-D76E6F6B114C}"/>
              </a:ext>
            </a:extLst>
          </p:cNvPr>
          <p:cNvSpPr txBox="1"/>
          <p:nvPr/>
        </p:nvSpPr>
        <p:spPr>
          <a:xfrm>
            <a:off x="1116230" y="1548383"/>
            <a:ext cx="8460940" cy="430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시사점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가격 및 거래량 정보가 금융 시계열 자료임에도 불구하고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트리 기반의 분류 모델의 적용이 유의미한 예측을 산출할 수 있음을 확인함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트리 모델을 사용하면 기존 연구에서 밝혀진 데이터 간 종속 구조를 쉽게 </a:t>
            </a:r>
            <a:b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활용해 포트폴리오 구성 전략을 보강할 수 있을 것으로 보임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상장일이 비교적 최근인 신생 상품보다는 거래 정보가 충분히 축적된 상품에 대해 트리 모델을 적용하면 상품의 구조 정보에 대한 자세한 분석이 가능함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9846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2665A3-BACE-4D78-B7F5-5ECD672B0548}"/>
              </a:ext>
            </a:extLst>
          </p:cNvPr>
          <p:cNvSpPr txBox="1"/>
          <p:nvPr/>
        </p:nvSpPr>
        <p:spPr>
          <a:xfrm>
            <a:off x="162124" y="396255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 및 전략 백테스팅 결과 해석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8107A-CF3E-4369-83C5-BB7C58F424A7}"/>
              </a:ext>
            </a:extLst>
          </p:cNvPr>
          <p:cNvSpPr txBox="1"/>
          <p:nvPr/>
        </p:nvSpPr>
        <p:spPr>
          <a:xfrm>
            <a:off x="5591816" y="457810"/>
            <a:ext cx="45074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- 4)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 및 시사점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67E4D8-4AAE-4501-8A28-D76E6F6B114C}"/>
              </a:ext>
            </a:extLst>
          </p:cNvPr>
          <p:cNvSpPr txBox="1"/>
          <p:nvPr/>
        </p:nvSpPr>
        <p:spPr>
          <a:xfrm>
            <a:off x="1116230" y="1548383"/>
            <a:ext cx="8460940" cy="557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시사점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새로운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intuition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찾아낼 수 있는 도구로 활용될 수 있음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Eg)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FI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분석을 통해 절대적인 가격보다는 거래량 정보가 농산물선물 가격 </a:t>
            </a:r>
            <a:b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등락 예측에 중요하다는 사실을 발견 </a:t>
            </a:r>
            <a:b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=&gt;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외부 충격에 큰 영향을 받는 농산물 선물의 경우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전통적인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Factor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 이동평균이나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Moment, RSI, MACD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보다는 거래량으로부터 외부 충격에 대한 선제적인 움직임을 감지할 수 있을 것으로 보임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여유자금 운용 방법 자체는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ETF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가격등락에 큰 영향을 미치지 못함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포트폴리오에 포함되어 있지 않은 에탄올 선물 거래량 컬럼의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FI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상위에 위치한 것으로 보아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대체에너지 수요가 농산물 선물과 유의미한 상관관계가 있을 것으로 보임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8246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2665A3-BACE-4D78-B7F5-5ECD672B0548}"/>
              </a:ext>
            </a:extLst>
          </p:cNvPr>
          <p:cNvSpPr txBox="1"/>
          <p:nvPr/>
        </p:nvSpPr>
        <p:spPr>
          <a:xfrm>
            <a:off x="162124" y="396255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 및 전략 백테스팅 결과 해석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8107A-CF3E-4369-83C5-BB7C58F424A7}"/>
              </a:ext>
            </a:extLst>
          </p:cNvPr>
          <p:cNvSpPr txBox="1"/>
          <p:nvPr/>
        </p:nvSpPr>
        <p:spPr>
          <a:xfrm>
            <a:off x="5591816" y="457810"/>
            <a:ext cx="45074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- 4)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 및 시사점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67E4D8-4AAE-4501-8A28-D76E6F6B114C}"/>
              </a:ext>
            </a:extLst>
          </p:cNvPr>
          <p:cNvSpPr txBox="1"/>
          <p:nvPr/>
        </p:nvSpPr>
        <p:spPr>
          <a:xfrm>
            <a:off x="711185" y="1692399"/>
            <a:ext cx="9271030" cy="492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한계점 및 더 연구해볼 사안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기후 데이터는 농산물선물 가격 결정에 있어 핵심적인 요소지만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본 모델에서는 다른 농산물선물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ETF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정보로 이를 대체함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(CORN,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DBA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 해외 농산물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ETF)</a:t>
            </a:r>
          </a:p>
          <a:p>
            <a:pPr>
              <a:lnSpc>
                <a:spcPct val="20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=&gt;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표준화된 기후 예보 및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실제 기후 데이터 사용시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 성능이 향상될 것으로 기대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본 모델에서는 표준정규분포 정규화와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Robust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정규화를 통해 종가 데이터를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Scaling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했지만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시계열 데이터의 특성을 고려한 정규화 기법을 적용하면 모델 성능이 향상될 것으로 기대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2432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2665A3-BACE-4D78-B7F5-5ECD672B0548}"/>
              </a:ext>
            </a:extLst>
          </p:cNvPr>
          <p:cNvSpPr txBox="1"/>
          <p:nvPr/>
        </p:nvSpPr>
        <p:spPr>
          <a:xfrm>
            <a:off x="162124" y="396255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 및 전략 백테스팅 결과 해석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8107A-CF3E-4369-83C5-BB7C58F424A7}"/>
              </a:ext>
            </a:extLst>
          </p:cNvPr>
          <p:cNvSpPr txBox="1"/>
          <p:nvPr/>
        </p:nvSpPr>
        <p:spPr>
          <a:xfrm>
            <a:off x="5591816" y="457810"/>
            <a:ext cx="45074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- 4)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 및 시사점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67E4D8-4AAE-4501-8A28-D76E6F6B114C}"/>
              </a:ext>
            </a:extLst>
          </p:cNvPr>
          <p:cNvSpPr txBox="1"/>
          <p:nvPr/>
        </p:nvSpPr>
        <p:spPr>
          <a:xfrm>
            <a:off x="711185" y="1704905"/>
            <a:ext cx="9271030" cy="553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한계점 및 더 연구해볼 사안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백테스팅을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수행하기 위해 단순 일일 등락을 기준으로 한 거래를 상정함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그러나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ETF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passive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 자산운용을 위한 투자대상임을 고려해볼 때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좀 더 보수적인 전략을 설계해볼 것이 권장됨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eg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모델을 확장하여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영업일 간의 예측치를 얻은 후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연속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 간 가격하락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가격상승이 예측될 때에만 매도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매수하는 전략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투자 기간 내의 다양한 외부 충격으로 인해 가격이 비정상적으로 변동하는 것을 제어했으나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단순 이동평균이 아닌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shock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기반으로 변동성 제어 기법을 도입해볼 여지가 있음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625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AD878-45F6-48C0-B8E7-B376B42DB47F}"/>
              </a:ext>
            </a:extLst>
          </p:cNvPr>
          <p:cNvSpPr txBox="1"/>
          <p:nvPr/>
        </p:nvSpPr>
        <p:spPr>
          <a:xfrm>
            <a:off x="162124" y="396255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 및 전략 백테스팅 결과 해석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0421B-42F5-4DB8-856C-DEF65CAA12FC}"/>
              </a:ext>
            </a:extLst>
          </p:cNvPr>
          <p:cNvSpPr txBox="1"/>
          <p:nvPr/>
        </p:nvSpPr>
        <p:spPr>
          <a:xfrm>
            <a:off x="5591816" y="457810"/>
            <a:ext cx="45074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참고문헌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F12CA-1E8A-4DB2-A8A1-5F50C14254B9}"/>
              </a:ext>
            </a:extLst>
          </p:cNvPr>
          <p:cNvSpPr txBox="1"/>
          <p:nvPr/>
        </p:nvSpPr>
        <p:spPr>
          <a:xfrm>
            <a:off x="711185" y="1525195"/>
            <a:ext cx="9271030" cy="557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임병진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임태순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「 비트코인의 가격 변화가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KOSPI200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선물시장에 상호 미친 영향에 관한 실증적 연구」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『</a:t>
            </a:r>
            <a:r>
              <a:rPr lang="zh-TW" altLang="en-US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金融工學硏究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』 Vol.18,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한국금융공학회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2019.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윤범석 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「바이오에탄올 생산이 미국 옥수수 시장에 미치는 영향분석 」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『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농촌경제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』 Vol. 33(1),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한국농촌경제연구원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2010.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최수진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「미국 곡물 선물가격 결정요인 비교분석」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서울대학교 박사논문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2016.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Belke, A., Bordon, I. G., &amp; Volz, U.,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「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Effects of global liquidity on commodity and food prices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」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『World Development』 Vol. 44, 2013.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Frank, J., &amp; Garcia, P.,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「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How strong are the linkages among agricultural, oil, and exchange rate markets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」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NCCC Conference on Applied Commodity Price Analysis, Forecasting, and Market Risk Management, 2010.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Kawamoto, T. et al.,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「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What has caused the surge in global commodity prices and strengthened cross-market linkage?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」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Bank of Japan, 2011.</a:t>
            </a:r>
          </a:p>
        </p:txBody>
      </p:sp>
    </p:spTree>
    <p:extLst>
      <p:ext uri="{BB962C8B-B14F-4D97-AF65-F5344CB8AC3E}">
        <p14:creationId xmlns:p14="http://schemas.microsoft.com/office/powerpoint/2010/main" val="36406651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20976" y="2477041"/>
            <a:ext cx="3886812" cy="972699"/>
          </a:xfrm>
        </p:spPr>
        <p:txBody>
          <a:bodyPr>
            <a:normAutofit/>
          </a:bodyPr>
          <a:lstStyle/>
          <a:p>
            <a:pPr algn="l"/>
            <a:r>
              <a:rPr lang="ko-KR" altLang="en-US" b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b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b="1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5778E0E5-2B5B-4742-A6B6-2674F250207A}"/>
              </a:ext>
            </a:extLst>
          </p:cNvPr>
          <p:cNvSpPr/>
          <p:nvPr/>
        </p:nvSpPr>
        <p:spPr>
          <a:xfrm>
            <a:off x="8587060" y="2218159"/>
            <a:ext cx="1440160" cy="1490464"/>
          </a:xfrm>
          <a:prstGeom prst="parallelogram">
            <a:avLst/>
          </a:prstGeom>
          <a:solidFill>
            <a:srgbClr val="F1A40B"/>
          </a:solidFill>
          <a:ln>
            <a:solidFill>
              <a:srgbClr val="F1A4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2A2EA6DD-85B2-4136-80AD-4AB8EAC6E379}"/>
              </a:ext>
            </a:extLst>
          </p:cNvPr>
          <p:cNvSpPr/>
          <p:nvPr/>
        </p:nvSpPr>
        <p:spPr>
          <a:xfrm>
            <a:off x="8965102" y="2218159"/>
            <a:ext cx="684076" cy="1490464"/>
          </a:xfrm>
          <a:prstGeom prst="parallelogram">
            <a:avLst>
              <a:gd name="adj" fmla="val 603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DE7D3807-9575-6425-BC75-3DC78A128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788" y="5616836"/>
            <a:ext cx="1944218" cy="50405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박현진</a:t>
            </a:r>
            <a:endParaRPr lang="en-US" altLang="ko-KR" sz="1800" b="1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CF999A2-CE23-2CD7-8FB6-AF5528212926}"/>
              </a:ext>
            </a:extLst>
          </p:cNvPr>
          <p:cNvCxnSpPr>
            <a:cxnSpLocks/>
          </p:cNvCxnSpPr>
          <p:nvPr/>
        </p:nvCxnSpPr>
        <p:spPr>
          <a:xfrm>
            <a:off x="8371034" y="5508824"/>
            <a:ext cx="0" cy="7200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74AFEBA0-6753-DE80-3513-C3C1E5B44DC6}"/>
              </a:ext>
            </a:extLst>
          </p:cNvPr>
          <p:cNvSpPr txBox="1">
            <a:spLocks/>
          </p:cNvSpPr>
          <p:nvPr/>
        </p:nvSpPr>
        <p:spPr>
          <a:xfrm>
            <a:off x="5202684" y="5616836"/>
            <a:ext cx="3240362" cy="504056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>
            <a:lvl1pPr marL="0" indent="0" algn="ctr" defTabSz="995690" rtl="0" eaLnBrk="1" latinLnBrk="1" hangingPunct="1">
              <a:spcBef>
                <a:spcPct val="20000"/>
              </a:spcBef>
              <a:buFont typeface="Arial" pitchFamily="34" charset="0"/>
              <a:buNone/>
              <a:defRPr sz="3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7845" indent="0" algn="ctr" defTabSz="995690" rtl="0" eaLnBrk="1" latinLnBrk="1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5690" indent="0" algn="ctr" defTabSz="995690" rtl="0" eaLnBrk="1" latinLnBrk="1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93535" indent="0" algn="ctr" defTabSz="995690" rtl="0" eaLnBrk="1" latinLnBrk="1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91380" indent="0" algn="ctr" defTabSz="995690" rtl="0" eaLnBrk="1" latinLnBrk="1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89225" indent="0" algn="ctr" defTabSz="995690" rtl="0" eaLnBrk="1" latinLnBrk="1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87070" indent="0" algn="ctr" defTabSz="995690" rtl="0" eaLnBrk="1" latinLnBrk="1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84916" indent="0" algn="ctr" defTabSz="995690" rtl="0" eaLnBrk="1" latinLnBrk="1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82761" indent="0" algn="ctr" defTabSz="995690" rtl="0" eaLnBrk="1" latinLnBrk="1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 ID : Hyunjin-Park-1</a:t>
            </a:r>
          </a:p>
        </p:txBody>
      </p:sp>
    </p:spTree>
    <p:extLst>
      <p:ext uri="{BB962C8B-B14F-4D97-AF65-F5344CB8AC3E}">
        <p14:creationId xmlns:p14="http://schemas.microsoft.com/office/powerpoint/2010/main" val="353805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2632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선정 이유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BFD69-F695-42E9-A3D2-D00631A7E11A}"/>
              </a:ext>
            </a:extLst>
          </p:cNvPr>
          <p:cNvSpPr txBox="1"/>
          <p:nvPr/>
        </p:nvSpPr>
        <p:spPr>
          <a:xfrm>
            <a:off x="486160" y="1980431"/>
            <a:ext cx="9721080" cy="430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상품선물 중 농산물선물은 인플레이션에 탄력적으로 움직이는 경향을 보이고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최근 강세를 보이고 있어 투자대상으로 주목받고 있음 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농산물선물 가격은 이자율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인플레이션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대체에너지 거래 추이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바이오 에탄올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기후 변동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유가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변동 추이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경기변동 등 다양한 경제적 요인에 영향을 받는 것이 알려져 있음 </a:t>
            </a:r>
            <a:r>
              <a:rPr lang="en-US" altLang="ko-KR" sz="20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20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최수진</a:t>
            </a:r>
            <a:r>
              <a:rPr lang="en-US" altLang="ko-KR" sz="20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2016)</a:t>
            </a:r>
          </a:p>
          <a:p>
            <a:pPr>
              <a:lnSpc>
                <a:spcPct val="200000"/>
              </a:lnSpc>
            </a:pPr>
            <a:endParaRPr lang="en-US" altLang="ko-KR" sz="2000" i="1">
              <a:solidFill>
                <a:schemeClr val="tx1">
                  <a:lumMod val="50000"/>
                  <a:lumOff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=&gt;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접근 가능한 정보를 활용하여 가격 등락을 예측하기에 용이하다고 판단됨</a:t>
            </a:r>
            <a:endParaRPr lang="en-US" altLang="ko-KR" sz="18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B041B-9697-47BB-ACEC-C50ACB775091}"/>
              </a:ext>
            </a:extLst>
          </p:cNvPr>
          <p:cNvSpPr txBox="1"/>
          <p:nvPr/>
        </p:nvSpPr>
        <p:spPr>
          <a:xfrm>
            <a:off x="2826420" y="457810"/>
            <a:ext cx="5346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- 1) 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농산물선물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ETF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활용도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70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2632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선정 이유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B041B-9697-47BB-ACEC-C50ACB775091}"/>
              </a:ext>
            </a:extLst>
          </p:cNvPr>
          <p:cNvSpPr txBox="1"/>
          <p:nvPr/>
        </p:nvSpPr>
        <p:spPr>
          <a:xfrm>
            <a:off x="2826420" y="457810"/>
            <a:ext cx="5346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- 1) </a:t>
            </a:r>
            <a:r>
              <a:rPr lang="ko-KR" altLang="en-US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농산물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선물 </a:t>
            </a:r>
            <a:r>
              <a:rPr lang="en-US" altLang="ko-KR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ETF</a:t>
            </a:r>
            <a:r>
              <a:rPr lang="ko-KR" altLang="en-US" sz="20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활용도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C2D346-211F-4582-9EBB-4D164ECCE8FE}"/>
              </a:ext>
            </a:extLst>
          </p:cNvPr>
          <p:cNvCxnSpPr>
            <a:cxnSpLocks/>
          </p:cNvCxnSpPr>
          <p:nvPr/>
        </p:nvCxnSpPr>
        <p:spPr>
          <a:xfrm>
            <a:off x="810196" y="1692399"/>
            <a:ext cx="0" cy="5040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72364D-37FE-44C0-8BEF-8B9A18F3E5A8}"/>
              </a:ext>
            </a:extLst>
          </p:cNvPr>
          <p:cNvSpPr txBox="1"/>
          <p:nvPr/>
        </p:nvSpPr>
        <p:spPr>
          <a:xfrm>
            <a:off x="1026221" y="1747732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  <a:cs typeface="Cascadia Code" panose="020B0609020000020004" pitchFamily="49" charset="0"/>
              </a:rPr>
              <a:t>선행연구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83B3CD-8C85-4561-8A59-F80D87398897}"/>
              </a:ext>
            </a:extLst>
          </p:cNvPr>
          <p:cNvSpPr txBox="1"/>
          <p:nvPr/>
        </p:nvSpPr>
        <p:spPr>
          <a:xfrm>
            <a:off x="594172" y="2291858"/>
            <a:ext cx="972108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en-US" altLang="ko-KR" sz="1800" i="1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Belke</a:t>
            </a:r>
            <a:r>
              <a:rPr lang="en-US" altLang="ko-KR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Bordon, &amp; Volz (2013)) - VECM</a:t>
            </a:r>
            <a:r>
              <a:rPr lang="ko-KR" altLang="en-US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 결과 유동성 충격은 상품 및 식량가격의 상승을 야기하며</a:t>
            </a:r>
            <a:r>
              <a:rPr lang="en-US" altLang="ko-KR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따라서 상품 및 식량가격이 ‘상품의 금융화’ 영향을 받는 것으로 판단됨</a:t>
            </a:r>
            <a:r>
              <a:rPr lang="en-US" altLang="ko-KR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endParaRPr lang="en-US" altLang="ko-KR" sz="900" i="1">
              <a:solidFill>
                <a:schemeClr val="tx1">
                  <a:lumMod val="50000"/>
                  <a:lumOff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(Kawamoto, Kimura, </a:t>
            </a:r>
            <a:r>
              <a:rPr lang="en-US" altLang="ko-KR" sz="1800" i="1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Morishita</a:t>
            </a:r>
            <a:r>
              <a:rPr lang="en-US" altLang="ko-KR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&amp; Higashi, 2011) - VAR</a:t>
            </a:r>
            <a:r>
              <a:rPr lang="ko-KR" altLang="en-US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모형을 통한 분산분해분석 결과 세계 금융위기 동안 상품의 금융화로 인해 상품시장의 금융화가 강화되었으며</a:t>
            </a:r>
            <a:r>
              <a:rPr lang="en-US" altLang="ko-KR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비탄력적 </a:t>
            </a:r>
            <a:r>
              <a:rPr lang="ko-KR" altLang="en-US" sz="1800" i="1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환율하에서</a:t>
            </a:r>
            <a:r>
              <a:rPr lang="ko-KR" altLang="en-US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양적완화는 세계경제 변동성 심화</a:t>
            </a:r>
            <a:r>
              <a:rPr lang="en-US" altLang="ko-KR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상품가격 상승의 주 원인으로 작용함을 밝힘</a:t>
            </a:r>
            <a:r>
              <a:rPr lang="en-US" altLang="ko-KR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1800" i="1">
              <a:solidFill>
                <a:schemeClr val="tx1">
                  <a:lumMod val="50000"/>
                  <a:lumOff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800" i="1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윤범석</a:t>
            </a:r>
            <a:r>
              <a:rPr lang="en-US" altLang="ko-KR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권오상</a:t>
            </a:r>
            <a:r>
              <a:rPr lang="en-US" altLang="ko-KR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&amp; </a:t>
            </a:r>
            <a:r>
              <a:rPr lang="ko-KR" altLang="en-US" sz="1800" i="1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노재선</a:t>
            </a:r>
            <a:r>
              <a:rPr lang="en-US" altLang="ko-KR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2010) - </a:t>
            </a:r>
            <a:r>
              <a:rPr lang="ko-KR" altLang="en-US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에탄올 생산량이 옥수수 가격에 미친 영향은 </a:t>
            </a:r>
            <a:r>
              <a:rPr lang="en-US" altLang="ko-KR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2007</a:t>
            </a:r>
            <a:r>
              <a:rPr lang="ko-KR" altLang="en-US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년 이전에 비해 이후 </a:t>
            </a:r>
            <a:r>
              <a:rPr lang="en-US" altLang="ko-KR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r>
              <a:rPr lang="ko-KR" altLang="en-US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배 이상으로 증가</a:t>
            </a:r>
            <a:r>
              <a:rPr lang="en-US" altLang="ko-KR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단기</a:t>
            </a:r>
            <a:r>
              <a:rPr lang="en-US" altLang="ko-KR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 &amp; </a:t>
            </a:r>
            <a:r>
              <a:rPr lang="ko-KR" altLang="en-US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에탄올 생산은 전체 옥수수수요에 대해서는 증가요인이나 수출 및 사료용 수요에 대해서는 감소 요인임을 밝힘</a:t>
            </a:r>
            <a:r>
              <a:rPr lang="en-US" altLang="ko-KR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1800" i="1">
              <a:solidFill>
                <a:schemeClr val="tx1">
                  <a:lumMod val="50000"/>
                  <a:lumOff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(Frank &amp; Garcia (2010)) - 2006</a:t>
            </a:r>
            <a:r>
              <a:rPr lang="ko-KR" altLang="en-US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년 중반 시계열자료에 구조변화가 측정되었고 이를 기점으로 환율</a:t>
            </a:r>
            <a:r>
              <a:rPr lang="en-US" altLang="ko-KR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유가가 특히 옥수수가격에 미치는 영향이 증가하였고</a:t>
            </a:r>
            <a:r>
              <a:rPr lang="en-US" altLang="ko-KR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옥수수 가격은 유가보다는 환율의 영향을 더 많이 받는 것으로 나타남을 밝힘</a:t>
            </a:r>
            <a:r>
              <a:rPr lang="en-US" altLang="ko-KR" sz="18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1600" i="1">
              <a:solidFill>
                <a:schemeClr val="tx1">
                  <a:lumMod val="50000"/>
                  <a:lumOff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93ECFC-7DDB-4D4B-886C-952A02C5598E}"/>
              </a:ext>
            </a:extLst>
          </p:cNvPr>
          <p:cNvSpPr txBox="1"/>
          <p:nvPr/>
        </p:nvSpPr>
        <p:spPr>
          <a:xfrm>
            <a:off x="638941" y="6444927"/>
            <a:ext cx="972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=&gt;   </a:t>
            </a:r>
            <a:r>
              <a: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농산물선물 </a:t>
            </a:r>
            <a:r>
              <a:rPr lang="en-US" altLang="ko-KR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ETF</a:t>
            </a:r>
            <a:r>
              <a: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상품에 주목</a:t>
            </a:r>
            <a:endParaRPr lang="en-US" altLang="ko-KR" sz="2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29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2632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선정 이유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BE0B8D-1E1B-4109-8D76-612C980DFC6F}"/>
              </a:ext>
            </a:extLst>
          </p:cNvPr>
          <p:cNvSpPr txBox="1"/>
          <p:nvPr/>
        </p:nvSpPr>
        <p:spPr>
          <a:xfrm>
            <a:off x="2826420" y="324247"/>
            <a:ext cx="7866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2) TIGER</a:t>
            </a:r>
            <a:r>
              <a:rPr lang="ko-KR" altLang="en-US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농산물선물</a:t>
            </a:r>
            <a:r>
              <a:rPr lang="en-US" altLang="ko-KR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Enhanced(H)</a:t>
            </a:r>
          </a:p>
          <a:p>
            <a:r>
              <a:rPr lang="en-US" altLang="ko-KR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 &amp; KODEX 3</a:t>
            </a:r>
            <a:r>
              <a:rPr lang="ko-KR" altLang="en-US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대농산물선물</a:t>
            </a:r>
            <a:r>
              <a:rPr lang="en-US" altLang="ko-KR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(H) ETF</a:t>
            </a:r>
            <a:endParaRPr lang="ko-KR" alt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6311A-9D94-4A00-B07D-ABBEAC64F8C1}"/>
              </a:ext>
            </a:extLst>
          </p:cNvPr>
          <p:cNvSpPr txBox="1"/>
          <p:nvPr/>
        </p:nvSpPr>
        <p:spPr>
          <a:xfrm>
            <a:off x="594172" y="1260351"/>
            <a:ext cx="9721080" cy="2345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한국은 농산물자급도가 낮은 탓에 농산물선물시장이 발달되어 있지 않음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대표적인 상품 거래소인 시카고 상품거래소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(CBOT)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내의 대두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밀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옥수수 등의 선물상품으로 구성된 농산물선물지수인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S&amp;P GSCI Agriculture Enhanced Select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Index (ER)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추종하는 지수추종펀드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(ETF)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 주목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환헤지 효과를 누리기 위해 국내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ETF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선택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3140CD44-DA4A-40AD-89B8-40C6232D502B}"/>
              </a:ext>
            </a:extLst>
          </p:cNvPr>
          <p:cNvSpPr/>
          <p:nvPr/>
        </p:nvSpPr>
        <p:spPr>
          <a:xfrm>
            <a:off x="738188" y="4716735"/>
            <a:ext cx="432048" cy="1800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F10BF-4BEA-48F1-A799-1879904DDE04}"/>
              </a:ext>
            </a:extLst>
          </p:cNvPr>
          <p:cNvSpPr txBox="1"/>
          <p:nvPr/>
        </p:nvSpPr>
        <p:spPr>
          <a:xfrm>
            <a:off x="1386260" y="4356695"/>
            <a:ext cx="6408712" cy="9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TIGER </a:t>
            </a:r>
            <a:r>
              <a:rPr lang="ko-KR" altLang="en-US" sz="3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농산물선물</a:t>
            </a:r>
            <a:r>
              <a:rPr lang="en-US" altLang="ko-KR" sz="3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Enhanced(H)</a:t>
            </a:r>
          </a:p>
          <a:p>
            <a:pPr>
              <a:lnSpc>
                <a:spcPct val="150000"/>
              </a:lnSpc>
            </a:pPr>
            <a:r>
              <a:rPr lang="en-US" altLang="ko-KR" sz="1600" b="1" i="0">
                <a:solidFill>
                  <a:srgbClr val="8E8E8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(137610)</a:t>
            </a:r>
            <a:endParaRPr lang="ko-KR" altLang="en-US" sz="1800">
              <a:solidFill>
                <a:schemeClr val="tx1">
                  <a:lumMod val="50000"/>
                  <a:lumOff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AC518-C731-42B6-8E60-59261FB3C495}"/>
              </a:ext>
            </a:extLst>
          </p:cNvPr>
          <p:cNvSpPr txBox="1"/>
          <p:nvPr/>
        </p:nvSpPr>
        <p:spPr>
          <a:xfrm>
            <a:off x="1386260" y="6083369"/>
            <a:ext cx="6048672" cy="9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KODEX 3</a:t>
            </a:r>
            <a:r>
              <a:rPr lang="ko-KR" altLang="en-US" sz="3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대농산물선물</a:t>
            </a:r>
            <a:r>
              <a:rPr lang="en-US" altLang="ko-KR" sz="3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(H)</a:t>
            </a:r>
          </a:p>
          <a:p>
            <a:pPr>
              <a:lnSpc>
                <a:spcPct val="150000"/>
              </a:lnSpc>
            </a:pPr>
            <a:r>
              <a:rPr lang="en-US" altLang="ko-KR" sz="1600" b="1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(271060)</a:t>
            </a:r>
            <a:endParaRPr lang="ko-KR" altLang="en-US" sz="1800" b="1">
              <a:solidFill>
                <a:schemeClr val="tx1">
                  <a:lumMod val="50000"/>
                  <a:lumOff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79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907D-5B8F-43AE-B9B5-2756CFEEEA7D}"/>
              </a:ext>
            </a:extLst>
          </p:cNvPr>
          <p:cNvSpPr txBox="1"/>
          <p:nvPr/>
        </p:nvSpPr>
        <p:spPr>
          <a:xfrm>
            <a:off x="162124" y="396255"/>
            <a:ext cx="2632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spc="-15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선정 이유</a:t>
            </a:r>
            <a:endParaRPr lang="en-US" altLang="ko-KR" sz="2800" spc="-15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FA89F-8881-4569-94EE-82E12020B155}"/>
              </a:ext>
            </a:extLst>
          </p:cNvPr>
          <p:cNvSpPr txBox="1"/>
          <p:nvPr/>
        </p:nvSpPr>
        <p:spPr>
          <a:xfrm>
            <a:off x="2826420" y="324247"/>
            <a:ext cx="7866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2) TIGER</a:t>
            </a:r>
            <a:r>
              <a:rPr lang="ko-KR" altLang="en-US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농산물선물</a:t>
            </a:r>
            <a:r>
              <a:rPr lang="en-US" altLang="ko-KR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Enhanced(H)</a:t>
            </a:r>
          </a:p>
          <a:p>
            <a:r>
              <a:rPr lang="en-US" altLang="ko-KR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 &amp; KODEX 3</a:t>
            </a:r>
            <a:r>
              <a:rPr lang="ko-KR" altLang="en-US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대농산물선물</a:t>
            </a:r>
            <a:r>
              <a:rPr lang="en-US" altLang="ko-KR" sz="1800" spc="3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(H) ETF</a:t>
            </a:r>
            <a:endParaRPr lang="ko-KR" alt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5DB41-678F-494C-8DBF-B3259B14126E}"/>
              </a:ext>
            </a:extLst>
          </p:cNvPr>
          <p:cNvSpPr txBox="1"/>
          <p:nvPr/>
        </p:nvSpPr>
        <p:spPr>
          <a:xfrm>
            <a:off x="666180" y="1260351"/>
            <a:ext cx="9721080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TIGER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농산물선물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Enhanced(H) - </a:t>
            </a:r>
            <a:r>
              <a:rPr lang="en-US" altLang="ko-KR" sz="1600" b="1" i="0">
                <a:solidFill>
                  <a:srgbClr val="8E8E8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(137610)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36C5536-17A2-496F-B5B4-4C7027192794}"/>
              </a:ext>
            </a:extLst>
          </p:cNvPr>
          <p:cNvCxnSpPr>
            <a:cxnSpLocks/>
          </p:cNvCxnSpPr>
          <p:nvPr/>
        </p:nvCxnSpPr>
        <p:spPr>
          <a:xfrm>
            <a:off x="522164" y="1332359"/>
            <a:ext cx="0" cy="5040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59B94B-3F15-4D6E-92A1-19DA7566C03F}"/>
              </a:ext>
            </a:extLst>
          </p:cNvPr>
          <p:cNvSpPr txBox="1"/>
          <p:nvPr/>
        </p:nvSpPr>
        <p:spPr>
          <a:xfrm>
            <a:off x="522164" y="2031485"/>
            <a:ext cx="9721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상장일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2011-01-10</a:t>
            </a:r>
          </a:p>
          <a:p>
            <a:pPr marL="342900" indent="-342900"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최소거래단위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1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기초지수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S&amp;P GSCI Agriculture Enhanced Select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Index (ER)</a:t>
            </a:r>
          </a:p>
          <a:p>
            <a:pPr marL="342900" indent="-342900"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지수 추종을 위한 거래 상품 목록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밀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옥수수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대두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설탕 선물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총 보수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연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0.69% (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운용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0.61%,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지정참가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0.02%,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신탁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0.03%,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일반사무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0.03%)</a:t>
            </a:r>
          </a:p>
          <a:p>
            <a:pPr marL="342900" indent="-342900"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분배금 지급 여부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X</a:t>
            </a:r>
          </a:p>
          <a:p>
            <a:pPr marL="342900" indent="-342900">
              <a:buFontTx/>
              <a:buChar char="-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환 헤지 여부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O</a:t>
            </a:r>
          </a:p>
          <a:p>
            <a:pPr marL="342900" indent="-342900">
              <a:buFontTx/>
              <a:buChar char="-"/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11B88F-DB8F-4248-F0C2-337953DE4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1"/>
          <a:stretch/>
        </p:blipFill>
        <p:spPr>
          <a:xfrm>
            <a:off x="939679" y="4356695"/>
            <a:ext cx="8814041" cy="29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8755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1524</TotalTime>
  <Words>5092</Words>
  <Application>Microsoft Office PowerPoint</Application>
  <PresentationFormat>사용자 지정</PresentationFormat>
  <Paragraphs>755</Paragraphs>
  <Slides>56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4" baseType="lpstr">
      <vt:lpstr>나눔고딕 ExtraBold</vt:lpstr>
      <vt:lpstr>Arial</vt:lpstr>
      <vt:lpstr>Microsoft GothicNeo</vt:lpstr>
      <vt:lpstr>나눔고딕</vt:lpstr>
      <vt:lpstr>Symbol</vt:lpstr>
      <vt:lpstr>Cascadia Code</vt:lpstr>
      <vt:lpstr>맑은 고딕</vt:lpstr>
      <vt:lpstr>blank</vt:lpstr>
      <vt:lpstr>LightGBM 기반 농산물 선물 ETF 가격 등락 예측 모델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깔끔한 보고서 양식</dc:title>
  <dc:creator>구이오</dc:creator>
  <cp:keywords>블로그엔조이;www.blognjoy.net</cp:keywords>
  <cp:lastModifiedBy>박현진</cp:lastModifiedBy>
  <cp:revision>40</cp:revision>
  <dcterms:created xsi:type="dcterms:W3CDTF">2014-03-18T01:57:45Z</dcterms:created>
  <dcterms:modified xsi:type="dcterms:W3CDTF">2022-07-20T09:17:21Z</dcterms:modified>
</cp:coreProperties>
</file>