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  <p:sldId id="256" r:id="rId9"/>
    <p:sldId id="257" r:id="rId10"/>
    <p:sldId id="258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D074-804E-C569-C1AB-9E4B93DB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B3EE4-12A5-AA91-BB93-7F9E36E69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E07FE-CA2D-2451-AB23-3530BF8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68D72-40CD-0568-B56C-143F9E5F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5926D-A73E-C261-4922-0C5CBA1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0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E67-7964-6217-B0EF-4DB57C88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A5C8C-F3C5-C8E9-81C2-A2EAF0F4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58552-3B9D-529E-9643-7AD66DBE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2E032-CA92-EC1E-B469-9F8B920B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51928-000D-7AD8-B69C-21AD6724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3FDECC-4D56-0FDC-C0D9-26F691C02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6E75FB-AB39-4F4B-9500-128B7F22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6E853-5DF9-B916-F36D-0617E633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DDFAF-357D-5AA1-9E26-07683C92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EF187-BDCE-9871-8C3C-1390A76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1A8A-AB41-6101-91D0-7DF27BA1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C3280-6A0E-E822-4CC8-921A01C3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E34F8-92C0-756F-9830-84388F8B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4E5DD-CD01-1286-93CC-FCC10DB5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B633D-09DF-A685-A094-DA01765B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348F-A672-1AA7-5046-29AFC808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3C376-2E59-958F-8B27-9D07B700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3DB2B-F161-CC45-97C6-01CF8143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AD6B2-C920-A55F-6720-AA508BA7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69150-A589-4001-DFAF-2D621BD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1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32756-7DDF-B5FA-B5CC-6A2AD78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C7D6C-0822-A7B5-7DD0-B9AB61BF3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AA6B0-99BB-5A06-DA73-06F2C9B6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ABEE3-4B73-9645-9F18-8BC3191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F0797-A039-0293-1037-CB58524C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B5A8-8F59-1DA9-CD29-6D3973E0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D866C-68A0-1E44-D463-BC6723FD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D3293-F2C6-ED7A-FE35-31FD9A7C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677F1-E076-3006-13EF-1EAA75D9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AC8D3B-BB53-9E45-A770-CAFFE24E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E21F4-E9FB-1773-040B-632E3B57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EFA3D-3295-8ACB-F916-97A2F6D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744B9F-5E93-A9D1-3719-465DAE9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945E1-45FA-E778-4ACF-061E2FD5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2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E7CAB-CDFB-221B-D8B9-B051E4F6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460B8-B54C-22BD-781E-4C9AA730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9AA186-1DB7-F911-F4ED-FEABF391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117DF2-D9C7-CC15-43B9-8733B10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5A6CB0-53F5-7230-35E6-F0473158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2051E-E2A0-2155-CE35-39AA2E9A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15109-4AEA-A987-6270-954D657A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507C3-689A-461B-9AA9-5C70183D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AD7B4-9551-6B6C-10A5-340D55FB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FE9F1F-3DAF-C783-C7AB-D1775D8D9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2AD31-ED4B-8F2B-4675-310847D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DAD-4C9A-3263-6C0D-66FFF323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C886F-7FBE-D541-1968-4049256F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6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CB9A2-F210-1FEC-16E3-739EAFB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6F9DB-E9E9-B2A4-1428-0D19C7C4B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75E39-3C4E-F1EB-881F-B69192AB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92B54-88D9-E6D6-FF75-5CAEB133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F2CF9-6DDB-3B7B-D9DA-AA86ED4A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52D10-FD90-EE9E-E0BC-E88C0511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DE6CB-6E68-A053-1014-D42B4559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3E815-5900-3B25-A716-4774FC1F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12545-CC9F-43EF-51AD-064EA9238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36D1-F8FA-4436-B77E-ED149B5C1F9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02ED9-10FF-D1D2-BA98-D11ABBE9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5C0D6-BFBA-4670-321C-2C47B1ABD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E975-D3E1-4EBC-AF5C-2CAAC97E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1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cket.yes24.com/New/Notice/NoticeMain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F83330-ED0B-B2AB-299D-3A1905BB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dirty="0">
                <a:solidFill>
                  <a:schemeClr val="tx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Software engineering project:</a:t>
            </a:r>
            <a:br>
              <a:rPr lang="en-US" altLang="ko-KR" sz="2800" dirty="0">
                <a:solidFill>
                  <a:schemeClr val="tx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-US" altLang="ko-KR" sz="2800" dirty="0">
                <a:solidFill>
                  <a:schemeClr val="tx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yes24 Ticket sales notification Twitter bot </a:t>
            </a:r>
            <a:endParaRPr lang="ko-KR" altLang="en-US" sz="2800" dirty="0">
              <a:solidFill>
                <a:schemeClr val="tx2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3A21F-9C0A-B5D6-655B-E8408EFD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5389540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Computer engineering, </a:t>
            </a:r>
            <a:r>
              <a:rPr lang="ko-KR" altLang="en-US" sz="2000" dirty="0">
                <a:solidFill>
                  <a:schemeClr val="tx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성현주 </a:t>
            </a:r>
            <a:r>
              <a:rPr lang="en-US" altLang="ko-KR" sz="2000" dirty="0">
                <a:solidFill>
                  <a:schemeClr val="tx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(20011614)</a:t>
            </a:r>
            <a:endParaRPr lang="ko-KR" altLang="en-US" sz="2000" dirty="0">
              <a:solidFill>
                <a:schemeClr val="tx2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26" name="Picture 2" descr="도끼, 도구, 벡터그래픽, 실루엣이(가) 표시된 사진&#10;&#10;자동 생성된 설명">
            <a:extLst>
              <a:ext uri="{FF2B5EF4-FFF2-40B4-BE49-F238E27FC236}">
                <a16:creationId xmlns:a16="http://schemas.microsoft.com/office/drawing/2014/main" id="{1BBB042F-A3BC-6E60-B6D7-4DF8FEB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182902"/>
            <a:ext cx="4141760" cy="340659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86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A58DB-22B2-3145-B5CB-CB8A17483E44}"/>
              </a:ext>
            </a:extLst>
          </p:cNvPr>
          <p:cNvSpPr txBox="1"/>
          <p:nvPr/>
        </p:nvSpPr>
        <p:spPr>
          <a:xfrm>
            <a:off x="102637" y="121298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B) Interaction model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729F-9A43-1C96-9A3F-52D7C1009D3E}"/>
              </a:ext>
            </a:extLst>
          </p:cNvPr>
          <p:cNvSpPr txBox="1"/>
          <p:nvPr/>
        </p:nvSpPr>
        <p:spPr>
          <a:xfrm>
            <a:off x="4058089" y="723274"/>
            <a:ext cx="40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Interaction model (Sequence diagram)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7" name="그래픽 6" descr="남자 옆모습 단색으로 채워진">
            <a:extLst>
              <a:ext uri="{FF2B5EF4-FFF2-40B4-BE49-F238E27FC236}">
                <a16:creationId xmlns:a16="http://schemas.microsoft.com/office/drawing/2014/main" id="{AAB1E639-6E66-F0E1-E38A-63D4B313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40" y="1569720"/>
            <a:ext cx="558800" cy="55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9A60DF-7576-2F84-217B-47A3B8FE41C5}"/>
              </a:ext>
            </a:extLst>
          </p:cNvPr>
          <p:cNvSpPr/>
          <p:nvPr/>
        </p:nvSpPr>
        <p:spPr>
          <a:xfrm>
            <a:off x="828040" y="2128520"/>
            <a:ext cx="203200" cy="4226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1BC3F-C3DD-A7B0-3779-DEC8A468ADA8}"/>
              </a:ext>
            </a:extLst>
          </p:cNvPr>
          <p:cNvSpPr/>
          <p:nvPr/>
        </p:nvSpPr>
        <p:spPr>
          <a:xfrm>
            <a:off x="2224142" y="2128520"/>
            <a:ext cx="203200" cy="4226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C35F3-7955-F5A7-25D1-00480EA59CAB}"/>
              </a:ext>
            </a:extLst>
          </p:cNvPr>
          <p:cNvSpPr/>
          <p:nvPr/>
        </p:nvSpPr>
        <p:spPr>
          <a:xfrm>
            <a:off x="3606349" y="2128520"/>
            <a:ext cx="203200" cy="4226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83E24E-45A7-CD01-9C24-28EA0D82230D}"/>
              </a:ext>
            </a:extLst>
          </p:cNvPr>
          <p:cNvSpPr/>
          <p:nvPr/>
        </p:nvSpPr>
        <p:spPr>
          <a:xfrm>
            <a:off x="5170279" y="2106093"/>
            <a:ext cx="203200" cy="4226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F72012-1E45-26E2-08C6-4A0241F76802}"/>
              </a:ext>
            </a:extLst>
          </p:cNvPr>
          <p:cNvCxnSpPr>
            <a:cxnSpLocks/>
          </p:cNvCxnSpPr>
          <p:nvPr/>
        </p:nvCxnSpPr>
        <p:spPr>
          <a:xfrm>
            <a:off x="1031240" y="2814320"/>
            <a:ext cx="11894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0B422-F5F6-1765-3821-EE3D9C348224}"/>
              </a:ext>
            </a:extLst>
          </p:cNvPr>
          <p:cNvSpPr txBox="1"/>
          <p:nvPr/>
        </p:nvSpPr>
        <p:spPr>
          <a:xfrm>
            <a:off x="2809441" y="2856122"/>
            <a:ext cx="481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api</a:t>
            </a:r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A9134-CE49-B4BC-C107-55CB31B082FB}"/>
              </a:ext>
            </a:extLst>
          </p:cNvPr>
          <p:cNvSpPr txBox="1"/>
          <p:nvPr/>
        </p:nvSpPr>
        <p:spPr>
          <a:xfrm>
            <a:off x="1166472" y="2542792"/>
            <a:ext cx="1045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Run main()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91B260-50F5-B3C7-91E7-235B078AE8BA}"/>
              </a:ext>
            </a:extLst>
          </p:cNvPr>
          <p:cNvCxnSpPr>
            <a:cxnSpLocks/>
          </p:cNvCxnSpPr>
          <p:nvPr/>
        </p:nvCxnSpPr>
        <p:spPr>
          <a:xfrm>
            <a:off x="2427342" y="3145365"/>
            <a:ext cx="1183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596E4-DD10-B3C4-172C-1F741001C056}"/>
              </a:ext>
            </a:extLst>
          </p:cNvPr>
          <p:cNvSpPr txBox="1"/>
          <p:nvPr/>
        </p:nvSpPr>
        <p:spPr>
          <a:xfrm>
            <a:off x="3356077" y="1795211"/>
            <a:ext cx="705816" cy="29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tweepy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D40271-F200-2D5C-75C8-CC54D0E4D568}"/>
              </a:ext>
            </a:extLst>
          </p:cNvPr>
          <p:cNvSpPr txBox="1"/>
          <p:nvPr/>
        </p:nvSpPr>
        <p:spPr>
          <a:xfrm>
            <a:off x="1922644" y="1795203"/>
            <a:ext cx="8061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main.py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A3DE4AA-A7A1-9524-6257-8E824739D7D8}"/>
              </a:ext>
            </a:extLst>
          </p:cNvPr>
          <p:cNvCxnSpPr>
            <a:cxnSpLocks/>
          </p:cNvCxnSpPr>
          <p:nvPr/>
        </p:nvCxnSpPr>
        <p:spPr>
          <a:xfrm>
            <a:off x="2442619" y="3684387"/>
            <a:ext cx="27429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CC3AA6-E20C-5ACF-9FA2-8D92A03C4525}"/>
              </a:ext>
            </a:extLst>
          </p:cNvPr>
          <p:cNvSpPr txBox="1"/>
          <p:nvPr/>
        </p:nvSpPr>
        <p:spPr>
          <a:xfrm>
            <a:off x="4707173" y="1794522"/>
            <a:ext cx="15520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Yes24_banner.py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028A3-5133-52D7-6B66-E73FA7773A35}"/>
              </a:ext>
            </a:extLst>
          </p:cNvPr>
          <p:cNvSpPr txBox="1"/>
          <p:nvPr/>
        </p:nvSpPr>
        <p:spPr>
          <a:xfrm>
            <a:off x="3839280" y="3389380"/>
            <a:ext cx="1301268" cy="26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Extract_banner</a:t>
            </a:r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196CD6-AE8A-6DA5-E524-EAEC405850E6}"/>
              </a:ext>
            </a:extLst>
          </p:cNvPr>
          <p:cNvSpPr txBox="1"/>
          <p:nvPr/>
        </p:nvSpPr>
        <p:spPr>
          <a:xfrm>
            <a:off x="242951" y="1326570"/>
            <a:ext cx="13733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Account owner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EC1038-CDD4-D040-C03E-9C2795018267}"/>
              </a:ext>
            </a:extLst>
          </p:cNvPr>
          <p:cNvSpPr/>
          <p:nvPr/>
        </p:nvSpPr>
        <p:spPr>
          <a:xfrm>
            <a:off x="8533976" y="2128520"/>
            <a:ext cx="203200" cy="4226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B06D07-A683-2C03-0720-56E5A374B74D}"/>
              </a:ext>
            </a:extLst>
          </p:cNvPr>
          <p:cNvSpPr txBox="1"/>
          <p:nvPr/>
        </p:nvSpPr>
        <p:spPr>
          <a:xfrm>
            <a:off x="7826417" y="1802411"/>
            <a:ext cx="26058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Twitter profile(@yes24-ticketbot)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D5A0A-CAF5-C68B-4735-CA18005EDFB2}"/>
              </a:ext>
            </a:extLst>
          </p:cNvPr>
          <p:cNvSpPr txBox="1"/>
          <p:nvPr/>
        </p:nvSpPr>
        <p:spPr>
          <a:xfrm>
            <a:off x="5684074" y="4288345"/>
            <a:ext cx="740375" cy="29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tweet</a:t>
            </a:r>
            <a:r>
              <a:rPr lang="en-US" altLang="ko-KR" sz="13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()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A1D9DA-4D2D-EECB-3644-13D995A3C0CF}"/>
              </a:ext>
            </a:extLst>
          </p:cNvPr>
          <p:cNvCxnSpPr>
            <a:cxnSpLocks/>
          </p:cNvCxnSpPr>
          <p:nvPr/>
        </p:nvCxnSpPr>
        <p:spPr>
          <a:xfrm flipH="1">
            <a:off x="2427342" y="5590450"/>
            <a:ext cx="1193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4FD0A7-0C77-2533-DD2C-FAD775F2EE60}"/>
              </a:ext>
            </a:extLst>
          </p:cNvPr>
          <p:cNvSpPr txBox="1"/>
          <p:nvPr/>
        </p:nvSpPr>
        <p:spPr>
          <a:xfrm>
            <a:off x="2427342" y="5120833"/>
            <a:ext cx="1317333" cy="44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Tweepy</a:t>
            </a:r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API with </a:t>
            </a:r>
            <a:r>
              <a:rPr lang="en-US" altLang="ko-KR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authrozation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59E4E1-FBAA-7621-A2C4-01E289F007C5}"/>
              </a:ext>
            </a:extLst>
          </p:cNvPr>
          <p:cNvCxnSpPr>
            <a:cxnSpLocks/>
          </p:cNvCxnSpPr>
          <p:nvPr/>
        </p:nvCxnSpPr>
        <p:spPr>
          <a:xfrm flipH="1">
            <a:off x="2427342" y="6086462"/>
            <a:ext cx="274293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70225D-D60E-9764-C36F-99417E434F0B}"/>
              </a:ext>
            </a:extLst>
          </p:cNvPr>
          <p:cNvSpPr/>
          <p:nvPr/>
        </p:nvSpPr>
        <p:spPr>
          <a:xfrm>
            <a:off x="6690812" y="2106093"/>
            <a:ext cx="203200" cy="4226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769A4-CA9B-36DE-CB6B-E4BC103B71EA}"/>
              </a:ext>
            </a:extLst>
          </p:cNvPr>
          <p:cNvSpPr txBox="1"/>
          <p:nvPr/>
        </p:nvSpPr>
        <p:spPr>
          <a:xfrm>
            <a:off x="2520336" y="5798384"/>
            <a:ext cx="2665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Banners information list (or empty list)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7AD665-DDE8-76EE-A919-7C3165858BDD}"/>
              </a:ext>
            </a:extLst>
          </p:cNvPr>
          <p:cNvCxnSpPr>
            <a:cxnSpLocks/>
          </p:cNvCxnSpPr>
          <p:nvPr/>
        </p:nvCxnSpPr>
        <p:spPr>
          <a:xfrm>
            <a:off x="2414798" y="4580717"/>
            <a:ext cx="6119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D81C02-CA80-EEF6-1882-8AC5ABC391BF}"/>
              </a:ext>
            </a:extLst>
          </p:cNvPr>
          <p:cNvCxnSpPr>
            <a:cxnSpLocks/>
          </p:cNvCxnSpPr>
          <p:nvPr/>
        </p:nvCxnSpPr>
        <p:spPr>
          <a:xfrm>
            <a:off x="5373479" y="4183963"/>
            <a:ext cx="1317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71FDF2-7B2E-6CBD-48D7-889CBBBB43FE}"/>
              </a:ext>
            </a:extLst>
          </p:cNvPr>
          <p:cNvSpPr txBox="1"/>
          <p:nvPr/>
        </p:nvSpPr>
        <p:spPr>
          <a:xfrm>
            <a:off x="6266795" y="1797343"/>
            <a:ext cx="15520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ticket.yes24.com</a:t>
            </a:r>
            <a:endParaRPr lang="ko-KR" altLang="en-US" sz="13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A6CA71-24B5-165C-2A17-16C31388D04B}"/>
              </a:ext>
            </a:extLst>
          </p:cNvPr>
          <p:cNvSpPr/>
          <p:nvPr/>
        </p:nvSpPr>
        <p:spPr>
          <a:xfrm>
            <a:off x="538480" y="4904697"/>
            <a:ext cx="10825480" cy="1614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5F2531-AB52-17A9-175E-5D57E717C0BC}"/>
              </a:ext>
            </a:extLst>
          </p:cNvPr>
          <p:cNvSpPr txBox="1"/>
          <p:nvPr/>
        </p:nvSpPr>
        <p:spPr>
          <a:xfrm>
            <a:off x="5449513" y="3733894"/>
            <a:ext cx="1211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find()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(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beautifulsoup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15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A58DB-22B2-3145-B5CB-CB8A17483E44}"/>
              </a:ext>
            </a:extLst>
          </p:cNvPr>
          <p:cNvSpPr txBox="1"/>
          <p:nvPr/>
        </p:nvSpPr>
        <p:spPr>
          <a:xfrm>
            <a:off x="102637" y="121298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C) Structure model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729F-9A43-1C96-9A3F-52D7C1009D3E}"/>
              </a:ext>
            </a:extLst>
          </p:cNvPr>
          <p:cNvSpPr txBox="1"/>
          <p:nvPr/>
        </p:nvSpPr>
        <p:spPr>
          <a:xfrm>
            <a:off x="4396324" y="691948"/>
            <a:ext cx="33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Structure model (class diagram)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8F79A7-CB36-3AD5-8741-45358C535BF2}"/>
              </a:ext>
            </a:extLst>
          </p:cNvPr>
          <p:cNvSpPr/>
          <p:nvPr/>
        </p:nvSpPr>
        <p:spPr>
          <a:xfrm>
            <a:off x="5163818" y="3068320"/>
            <a:ext cx="1864361" cy="934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Twitter account</a:t>
            </a:r>
          </a:p>
          <a:p>
            <a:pPr algn="ctr"/>
            <a:r>
              <a:rPr lang="en-US" altLang="ko-KR" sz="1400" b="0" i="0" dirty="0">
                <a:solidFill>
                  <a:srgbClr val="71767B"/>
                </a:solidFill>
                <a:effectLst/>
                <a:latin typeface="-apple-system"/>
              </a:rPr>
              <a:t>@yes24_ticketbot</a:t>
            </a:r>
            <a:endParaRPr lang="ko-KR" altLang="en-US" sz="14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3E5DEB-EE6D-E3BB-AAE6-EBFA5362CED5}"/>
              </a:ext>
            </a:extLst>
          </p:cNvPr>
          <p:cNvSpPr/>
          <p:nvPr/>
        </p:nvSpPr>
        <p:spPr>
          <a:xfrm>
            <a:off x="1082040" y="3068320"/>
            <a:ext cx="1737360" cy="934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Tweet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9659F-D987-A259-DD28-26577BC825D0}"/>
              </a:ext>
            </a:extLst>
          </p:cNvPr>
          <p:cNvSpPr/>
          <p:nvPr/>
        </p:nvSpPr>
        <p:spPr>
          <a:xfrm>
            <a:off x="5227318" y="1343974"/>
            <a:ext cx="1737360" cy="934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API key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D6FB13-F021-AE4A-83A9-F86FB0F218FA}"/>
              </a:ext>
            </a:extLst>
          </p:cNvPr>
          <p:cNvSpPr/>
          <p:nvPr/>
        </p:nvSpPr>
        <p:spPr>
          <a:xfrm>
            <a:off x="8651239" y="3068320"/>
            <a:ext cx="2227584" cy="934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Access token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B96F8-650A-517F-28FA-F7CB0FAF64A2}"/>
              </a:ext>
            </a:extLst>
          </p:cNvPr>
          <p:cNvSpPr/>
          <p:nvPr/>
        </p:nvSpPr>
        <p:spPr>
          <a:xfrm>
            <a:off x="5227318" y="5466218"/>
            <a:ext cx="1864361" cy="934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Ticket opening information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18445-67B1-8FA0-DF56-ACD913EA3C5D}"/>
              </a:ext>
            </a:extLst>
          </p:cNvPr>
          <p:cNvSpPr/>
          <p:nvPr/>
        </p:nvSpPr>
        <p:spPr>
          <a:xfrm>
            <a:off x="1018241" y="5466218"/>
            <a:ext cx="1864361" cy="934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Ticket opening banner list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59464B-664D-9915-C935-B84D8A08FCF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819400" y="3535680"/>
            <a:ext cx="234441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B6CCF90-5916-36A5-8508-C338A1ECBDFF}"/>
              </a:ext>
            </a:extLst>
          </p:cNvPr>
          <p:cNvCxnSpPr>
            <a:stCxn id="2" idx="0"/>
            <a:endCxn id="15" idx="2"/>
          </p:cNvCxnSpPr>
          <p:nvPr/>
        </p:nvCxnSpPr>
        <p:spPr>
          <a:xfrm flipH="1" flipV="1">
            <a:off x="6095998" y="2278694"/>
            <a:ext cx="1" cy="78962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25658C9-1355-A1BF-D935-30AC401978D8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028179" y="3535680"/>
            <a:ext cx="162306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B39A18-74F5-0A0F-1F11-ECCFBCB276CA}"/>
              </a:ext>
            </a:extLst>
          </p:cNvPr>
          <p:cNvSpPr txBox="1"/>
          <p:nvPr/>
        </p:nvSpPr>
        <p:spPr>
          <a:xfrm>
            <a:off x="6040120" y="2288404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FA7F50-0EDC-6310-771F-74FD91168BA0}"/>
              </a:ext>
            </a:extLst>
          </p:cNvPr>
          <p:cNvSpPr txBox="1"/>
          <p:nvPr/>
        </p:nvSpPr>
        <p:spPr>
          <a:xfrm>
            <a:off x="2821641" y="3300970"/>
            <a:ext cx="670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1…*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35A34-5EB2-B9BA-49AC-368D987A6141}"/>
              </a:ext>
            </a:extLst>
          </p:cNvPr>
          <p:cNvSpPr txBox="1"/>
          <p:nvPr/>
        </p:nvSpPr>
        <p:spPr>
          <a:xfrm>
            <a:off x="4904738" y="3322320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2B3813-0DC0-2E6E-A1F2-A96178D0D162}"/>
              </a:ext>
            </a:extLst>
          </p:cNvPr>
          <p:cNvSpPr txBox="1"/>
          <p:nvPr/>
        </p:nvSpPr>
        <p:spPr>
          <a:xfrm>
            <a:off x="6977377" y="3300970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A8BC07-E6AC-BD0F-6108-549CF24F12E6}"/>
              </a:ext>
            </a:extLst>
          </p:cNvPr>
          <p:cNvSpPr txBox="1"/>
          <p:nvPr/>
        </p:nvSpPr>
        <p:spPr>
          <a:xfrm>
            <a:off x="8376919" y="3322319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7BEC0D-86F4-C35C-18FF-5B4C081CA5F4}"/>
              </a:ext>
            </a:extLst>
          </p:cNvPr>
          <p:cNvSpPr txBox="1"/>
          <p:nvPr/>
        </p:nvSpPr>
        <p:spPr>
          <a:xfrm>
            <a:off x="6055360" y="2867746"/>
            <a:ext cx="274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0F0D1E-51A3-9372-4436-17730A2A03DE}"/>
              </a:ext>
            </a:extLst>
          </p:cNvPr>
          <p:cNvSpPr txBox="1"/>
          <p:nvPr/>
        </p:nvSpPr>
        <p:spPr>
          <a:xfrm>
            <a:off x="1950420" y="4048046"/>
            <a:ext cx="50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1…*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0A4553-E3D1-A186-E15A-D6F0DD17309E}"/>
              </a:ext>
            </a:extLst>
          </p:cNvPr>
          <p:cNvSpPr txBox="1"/>
          <p:nvPr/>
        </p:nvSpPr>
        <p:spPr>
          <a:xfrm>
            <a:off x="2882602" y="5963610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6853D8-846A-8B45-6C5B-332818A34D2E}"/>
              </a:ext>
            </a:extLst>
          </p:cNvPr>
          <p:cNvSpPr txBox="1"/>
          <p:nvPr/>
        </p:nvSpPr>
        <p:spPr>
          <a:xfrm>
            <a:off x="1950418" y="5224492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62D0AA-F2E1-7C8B-BE5D-9DE6AAED245E}"/>
              </a:ext>
            </a:extLst>
          </p:cNvPr>
          <p:cNvSpPr txBox="1"/>
          <p:nvPr/>
        </p:nvSpPr>
        <p:spPr>
          <a:xfrm>
            <a:off x="4688840" y="5963610"/>
            <a:ext cx="53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1…*</a:t>
            </a:r>
            <a:endParaRPr lang="ko-KR" altLang="en-US" sz="1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8C2214-C164-64E4-927C-C7363AC7D9D6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882602" y="5933578"/>
            <a:ext cx="234471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5A5376E-EF32-3E3F-4916-68B4E1C34A2F}"/>
              </a:ext>
            </a:extLst>
          </p:cNvPr>
          <p:cNvCxnSpPr>
            <a:endCxn id="20" idx="0"/>
          </p:cNvCxnSpPr>
          <p:nvPr/>
        </p:nvCxnSpPr>
        <p:spPr>
          <a:xfrm>
            <a:off x="1950421" y="4021566"/>
            <a:ext cx="1" cy="144465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2395881-C123-A2C9-04D8-6549512466E6}"/>
              </a:ext>
            </a:extLst>
          </p:cNvPr>
          <p:cNvCxnSpPr/>
          <p:nvPr/>
        </p:nvCxnSpPr>
        <p:spPr>
          <a:xfrm>
            <a:off x="2819400" y="4003040"/>
            <a:ext cx="2407918" cy="1463178"/>
          </a:xfrm>
          <a:prstGeom prst="bentConnector3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CB6C559-BDF6-535B-D672-C94EEED626DC}"/>
              </a:ext>
            </a:extLst>
          </p:cNvPr>
          <p:cNvSpPr txBox="1"/>
          <p:nvPr/>
        </p:nvSpPr>
        <p:spPr>
          <a:xfrm>
            <a:off x="2804160" y="3736051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86296-0FEE-5B44-E879-1D4D231F14C2}"/>
              </a:ext>
            </a:extLst>
          </p:cNvPr>
          <p:cNvSpPr txBox="1"/>
          <p:nvPr/>
        </p:nvSpPr>
        <p:spPr>
          <a:xfrm>
            <a:off x="5026658" y="5200633"/>
            <a:ext cx="27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84" name="표 84">
            <a:extLst>
              <a:ext uri="{FF2B5EF4-FFF2-40B4-BE49-F238E27FC236}">
                <a16:creationId xmlns:a16="http://schemas.microsoft.com/office/drawing/2014/main" id="{F05509B4-9401-B06E-575D-8B9A2759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1630"/>
              </p:ext>
            </p:extLst>
          </p:nvPr>
        </p:nvGraphicFramePr>
        <p:xfrm>
          <a:off x="7297714" y="4916989"/>
          <a:ext cx="2001819" cy="16809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1819">
                  <a:extLst>
                    <a:ext uri="{9D8B030D-6E8A-4147-A177-3AD203B41FA5}">
                      <a16:colId xmlns:a16="http://schemas.microsoft.com/office/drawing/2014/main" val="1149424977"/>
                    </a:ext>
                  </a:extLst>
                </a:gridCol>
              </a:tblGrid>
              <a:tr h="316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Ticket opening information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64138"/>
                  </a:ext>
                </a:extLst>
              </a:tr>
              <a:tr h="1040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Booking link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Opening date</a:t>
                      </a:r>
                    </a:p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Title of </a:t>
                      </a:r>
                      <a:r>
                        <a:rPr lang="en-US" altLang="ko-KR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the show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4911"/>
                  </a:ext>
                </a:extLst>
              </a:tr>
            </a:tbl>
          </a:graphicData>
        </a:graphic>
      </p:graphicFrame>
      <p:graphicFrame>
        <p:nvGraphicFramePr>
          <p:cNvPr id="5" name="표 84">
            <a:extLst>
              <a:ext uri="{FF2B5EF4-FFF2-40B4-BE49-F238E27FC236}">
                <a16:creationId xmlns:a16="http://schemas.microsoft.com/office/drawing/2014/main" id="{43244DB6-5253-3CA9-3015-E2FA7628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4224"/>
              </p:ext>
            </p:extLst>
          </p:nvPr>
        </p:nvGraphicFramePr>
        <p:xfrm>
          <a:off x="3144943" y="1227220"/>
          <a:ext cx="2001819" cy="11842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1819">
                  <a:extLst>
                    <a:ext uri="{9D8B030D-6E8A-4147-A177-3AD203B41FA5}">
                      <a16:colId xmlns:a16="http://schemas.microsoft.com/office/drawing/2014/main" val="1149424977"/>
                    </a:ext>
                  </a:extLst>
                </a:gridCol>
              </a:tblGrid>
              <a:tr h="28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API KEY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64138"/>
                  </a:ext>
                </a:extLst>
              </a:tr>
              <a:tr h="818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API key</a:t>
                      </a:r>
                    </a:p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API Secret key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4911"/>
                  </a:ext>
                </a:extLst>
              </a:tr>
            </a:tbl>
          </a:graphicData>
        </a:graphic>
      </p:graphicFrame>
      <p:graphicFrame>
        <p:nvGraphicFramePr>
          <p:cNvPr id="7" name="표 84">
            <a:extLst>
              <a:ext uri="{FF2B5EF4-FFF2-40B4-BE49-F238E27FC236}">
                <a16:creationId xmlns:a16="http://schemas.microsoft.com/office/drawing/2014/main" id="{A6784616-F69E-C661-402E-46CCCDF5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44753"/>
              </p:ext>
            </p:extLst>
          </p:nvPr>
        </p:nvGraphicFramePr>
        <p:xfrm>
          <a:off x="8651239" y="1785519"/>
          <a:ext cx="2227584" cy="11842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7584">
                  <a:extLst>
                    <a:ext uri="{9D8B030D-6E8A-4147-A177-3AD203B41FA5}">
                      <a16:colId xmlns:a16="http://schemas.microsoft.com/office/drawing/2014/main" val="1149424977"/>
                    </a:ext>
                  </a:extLst>
                </a:gridCol>
              </a:tblGrid>
              <a:tr h="28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Access token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64138"/>
                  </a:ext>
                </a:extLst>
              </a:tr>
              <a:tr h="818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Access token</a:t>
                      </a:r>
                    </a:p>
                    <a:p>
                      <a:pPr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Secret access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1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A58DB-22B2-3145-B5CB-CB8A17483E44}"/>
              </a:ext>
            </a:extLst>
          </p:cNvPr>
          <p:cNvSpPr txBox="1"/>
          <p:nvPr/>
        </p:nvSpPr>
        <p:spPr>
          <a:xfrm>
            <a:off x="102637" y="121298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D) Behavioral model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729F-9A43-1C96-9A3F-52D7C1009D3E}"/>
              </a:ext>
            </a:extLst>
          </p:cNvPr>
          <p:cNvSpPr txBox="1"/>
          <p:nvPr/>
        </p:nvSpPr>
        <p:spPr>
          <a:xfrm>
            <a:off x="4280960" y="702228"/>
            <a:ext cx="363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Behavioral model (State diagram)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1BEE53-2D5C-5E22-B251-928B4AD69ECD}"/>
              </a:ext>
            </a:extLst>
          </p:cNvPr>
          <p:cNvSpPr/>
          <p:nvPr/>
        </p:nvSpPr>
        <p:spPr>
          <a:xfrm>
            <a:off x="252497" y="3262962"/>
            <a:ext cx="38608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459950-D728-D509-9ADB-40EAA3BA45D5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38577" y="3447628"/>
            <a:ext cx="3327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5160C15-C902-9DFB-0A8C-C9B5B6BD5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39189"/>
              </p:ext>
            </p:extLst>
          </p:nvPr>
        </p:nvGraphicFramePr>
        <p:xfrm>
          <a:off x="971317" y="2807548"/>
          <a:ext cx="1330960" cy="128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1968089190"/>
                    </a:ext>
                  </a:extLst>
                </a:gridCol>
              </a:tblGrid>
              <a:tr h="159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waiting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358"/>
                  </a:ext>
                </a:extLst>
              </a:tr>
              <a:tr h="56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Do: wait to execute main.py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4331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43660F-835E-9B4C-C735-50A5B2767E17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2302277" y="3447628"/>
            <a:ext cx="13086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8">
            <a:extLst>
              <a:ext uri="{FF2B5EF4-FFF2-40B4-BE49-F238E27FC236}">
                <a16:creationId xmlns:a16="http://schemas.microsoft.com/office/drawing/2014/main" id="{9D908886-1335-99D7-63B9-AFC85AA7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5120"/>
              </p:ext>
            </p:extLst>
          </p:nvPr>
        </p:nvGraphicFramePr>
        <p:xfrm>
          <a:off x="3610947" y="2807549"/>
          <a:ext cx="1981200" cy="128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680891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Ready to tweet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Do: get API 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433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D56D7EE-587D-69C9-768D-E39427F265B8}"/>
              </a:ext>
            </a:extLst>
          </p:cNvPr>
          <p:cNvSpPr txBox="1"/>
          <p:nvPr/>
        </p:nvSpPr>
        <p:spPr>
          <a:xfrm>
            <a:off x="2559957" y="2673381"/>
            <a:ext cx="8096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API key, Access token</a:t>
            </a:r>
            <a:endParaRPr lang="ko-KR" altLang="en-US" sz="15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62" name="표 8">
            <a:extLst>
              <a:ext uri="{FF2B5EF4-FFF2-40B4-BE49-F238E27FC236}">
                <a16:creationId xmlns:a16="http://schemas.microsoft.com/office/drawing/2014/main" id="{D40D7F1A-0349-42F9-A44B-1DDDAA3D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52160"/>
              </p:ext>
            </p:extLst>
          </p:nvPr>
        </p:nvGraphicFramePr>
        <p:xfrm>
          <a:off x="3610947" y="4727788"/>
          <a:ext cx="1981200" cy="1752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680891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Visiting website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Visit ticket.yes24.com by opening browser through selenium</a:t>
                      </a:r>
                      <a:endParaRPr lang="ko-KR" altLang="en-US" sz="17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4331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063C4F-7637-2911-259B-CE91C8BD479A}"/>
              </a:ext>
            </a:extLst>
          </p:cNvPr>
          <p:cNvCxnSpPr>
            <a:cxnSpLocks/>
            <a:stCxn id="26" idx="2"/>
            <a:endCxn id="62" idx="0"/>
          </p:cNvCxnSpPr>
          <p:nvPr/>
        </p:nvCxnSpPr>
        <p:spPr>
          <a:xfrm>
            <a:off x="4601547" y="4087709"/>
            <a:ext cx="0" cy="640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D5FC47-B4F9-1F7A-F0C0-DE3DB5E337B9}"/>
              </a:ext>
            </a:extLst>
          </p:cNvPr>
          <p:cNvSpPr txBox="1"/>
          <p:nvPr/>
        </p:nvSpPr>
        <p:spPr>
          <a:xfrm>
            <a:off x="3800900" y="4279101"/>
            <a:ext cx="9601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address</a:t>
            </a:r>
            <a:endParaRPr lang="ko-KR" altLang="en-US" sz="15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72" name="표 8">
            <a:extLst>
              <a:ext uri="{FF2B5EF4-FFF2-40B4-BE49-F238E27FC236}">
                <a16:creationId xmlns:a16="http://schemas.microsoft.com/office/drawing/2014/main" id="{AFA00E83-24BC-8F33-3396-2428489EA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3541"/>
              </p:ext>
            </p:extLst>
          </p:nvPr>
        </p:nvGraphicFramePr>
        <p:xfrm>
          <a:off x="6920436" y="4986868"/>
          <a:ext cx="1981200" cy="1234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680891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Scraping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358"/>
                  </a:ext>
                </a:extLst>
              </a:tr>
              <a:tr h="786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Find banners and store them in the list</a:t>
                      </a:r>
                      <a:endParaRPr lang="ko-KR" altLang="en-US" sz="17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4331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CE9CB88-AB2C-1361-7F85-B4D7F7661890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5592147" y="5604088"/>
            <a:ext cx="1328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CBA700-CB73-3CAE-958D-189F7AF776DD}"/>
              </a:ext>
            </a:extLst>
          </p:cNvPr>
          <p:cNvSpPr txBox="1"/>
          <p:nvPr/>
        </p:nvSpPr>
        <p:spPr>
          <a:xfrm>
            <a:off x="5592147" y="5280923"/>
            <a:ext cx="1610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Html tag info</a:t>
            </a:r>
            <a:endParaRPr lang="ko-KR" altLang="en-US" sz="15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85" name="표 8">
            <a:extLst>
              <a:ext uri="{FF2B5EF4-FFF2-40B4-BE49-F238E27FC236}">
                <a16:creationId xmlns:a16="http://schemas.microsoft.com/office/drawing/2014/main" id="{2C0FA291-3ED3-11AF-B25F-C07B9A89F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73509"/>
              </p:ext>
            </p:extLst>
          </p:nvPr>
        </p:nvGraphicFramePr>
        <p:xfrm>
          <a:off x="6932890" y="1750154"/>
          <a:ext cx="1981200" cy="2270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680891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Get </a:t>
                      </a:r>
                      <a:r>
                        <a:rPr lang="en-US" altLang="ko-KR" dirty="0" err="1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info&amp;tweet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Receive the list containing information about ticket sale openings and tweet all of them(separately)</a:t>
                      </a:r>
                      <a:endParaRPr lang="ko-KR" altLang="en-US" sz="17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4331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03E09B-287B-A207-0D03-D9860686D3ED}"/>
              </a:ext>
            </a:extLst>
          </p:cNvPr>
          <p:cNvCxnSpPr>
            <a:cxnSpLocks/>
            <a:stCxn id="72" idx="0"/>
            <a:endCxn id="85" idx="2"/>
          </p:cNvCxnSpPr>
          <p:nvPr/>
        </p:nvCxnSpPr>
        <p:spPr>
          <a:xfrm flipV="1">
            <a:off x="7911036" y="4020914"/>
            <a:ext cx="12454" cy="965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5A08CC-345D-BA81-62F0-5704C25B23AC}"/>
              </a:ext>
            </a:extLst>
          </p:cNvPr>
          <p:cNvSpPr txBox="1"/>
          <p:nvPr/>
        </p:nvSpPr>
        <p:spPr>
          <a:xfrm>
            <a:off x="7916526" y="4246165"/>
            <a:ext cx="567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list</a:t>
            </a:r>
            <a:endParaRPr lang="ko-KR" altLang="en-US" sz="15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96" name="표 8">
            <a:extLst>
              <a:ext uri="{FF2B5EF4-FFF2-40B4-BE49-F238E27FC236}">
                <a16:creationId xmlns:a16="http://schemas.microsoft.com/office/drawing/2014/main" id="{6CD6B256-B3E3-96C8-58A6-CEFF8F68B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7189"/>
              </p:ext>
            </p:extLst>
          </p:nvPr>
        </p:nvGraphicFramePr>
        <p:xfrm>
          <a:off x="10023877" y="2245454"/>
          <a:ext cx="1330960" cy="128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1968089190"/>
                    </a:ext>
                  </a:extLst>
                </a:gridCol>
              </a:tblGrid>
              <a:tr h="13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waiting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358"/>
                  </a:ext>
                </a:extLst>
              </a:tr>
              <a:tr h="56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Do: wait to execute main.py</a:t>
                      </a:r>
                      <a:endParaRPr lang="ko-KR" altLang="en-US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4331"/>
                  </a:ext>
                </a:extLst>
              </a:tr>
            </a:tbl>
          </a:graphicData>
        </a:graphic>
      </p:graphicFrame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19AA4C-DE4A-B35A-9A5D-93A6B65F6518}"/>
              </a:ext>
            </a:extLst>
          </p:cNvPr>
          <p:cNvCxnSpPr>
            <a:cxnSpLocks/>
            <a:stCxn id="85" idx="3"/>
            <a:endCxn id="96" idx="1"/>
          </p:cNvCxnSpPr>
          <p:nvPr/>
        </p:nvCxnSpPr>
        <p:spPr>
          <a:xfrm>
            <a:off x="8914090" y="2885534"/>
            <a:ext cx="1109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5233609C-8192-866A-414A-069D37605909}"/>
              </a:ext>
            </a:extLst>
          </p:cNvPr>
          <p:cNvSpPr/>
          <p:nvPr/>
        </p:nvSpPr>
        <p:spPr>
          <a:xfrm>
            <a:off x="10398549" y="5618684"/>
            <a:ext cx="581615" cy="60262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28DDCBE-C957-80FE-E550-097F04DFA38D}"/>
              </a:ext>
            </a:extLst>
          </p:cNvPr>
          <p:cNvSpPr/>
          <p:nvPr/>
        </p:nvSpPr>
        <p:spPr>
          <a:xfrm>
            <a:off x="10496316" y="5735330"/>
            <a:ext cx="38608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8EBFB6B-9F0B-6610-1BD1-08B01D8CBAD9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10689357" y="3525614"/>
            <a:ext cx="0" cy="2093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5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509FC-36E2-806A-2674-8B49689C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7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Thank you!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046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F34E-6E30-8A8E-0E02-D036F3A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What is http://ticket.yes24.com/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F3D82-9E19-3E40-0E50-3B233075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6" y="1436480"/>
            <a:ext cx="8886825" cy="4526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0690F4-9BD2-138A-8063-E94FE3CC0D0C}"/>
              </a:ext>
            </a:extLst>
          </p:cNvPr>
          <p:cNvSpPr txBox="1"/>
          <p:nvPr/>
        </p:nvSpPr>
        <p:spPr>
          <a:xfrm>
            <a:off x="9274629" y="2722649"/>
            <a:ext cx="2836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ticket.yes24.com is Korea-based website that sells tickets to most concerts, musicals, plays and exhibitions held in the country.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36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F34E-6E30-8A8E-0E02-D036F3A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Objective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C9F11B-4DF2-7A9A-5275-EB58E131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24795"/>
            <a:ext cx="8415982" cy="4350033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1A4BACFE-770D-ABF2-4C97-0740C291B96F}"/>
              </a:ext>
            </a:extLst>
          </p:cNvPr>
          <p:cNvSpPr/>
          <p:nvPr/>
        </p:nvSpPr>
        <p:spPr>
          <a:xfrm>
            <a:off x="2095500" y="2817845"/>
            <a:ext cx="5248275" cy="1940768"/>
          </a:xfrm>
          <a:prstGeom prst="frame">
            <a:avLst>
              <a:gd name="adj1" fmla="val 16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6AEA2E6F-3ECF-2E5E-06B5-F581D85A0EFA}"/>
              </a:ext>
            </a:extLst>
          </p:cNvPr>
          <p:cNvSpPr/>
          <p:nvPr/>
        </p:nvSpPr>
        <p:spPr>
          <a:xfrm>
            <a:off x="6802016" y="811764"/>
            <a:ext cx="4152123" cy="200608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629726-5620-6FDC-0A53-4B466EAE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239" y="2817845"/>
            <a:ext cx="3374336" cy="2956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3E2C8E-3269-D67F-987A-5182572C33B4}"/>
              </a:ext>
            </a:extLst>
          </p:cNvPr>
          <p:cNvSpPr txBox="1"/>
          <p:nvPr/>
        </p:nvSpPr>
        <p:spPr>
          <a:xfrm>
            <a:off x="531845" y="6148873"/>
            <a:ext cx="105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Extract banners on </a:t>
            </a:r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  <a:hlinkClick r:id="rId4"/>
              </a:rPr>
              <a:t>http://ticket.yes24.com/New/Notice/NoticeMain.aspx</a:t>
            </a:r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and turn it into tweet.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87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F34E-6E30-8A8E-0E02-D036F3A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Structure of the project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23C31-9B63-4BB4-96CD-08F8962A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52599"/>
            <a:ext cx="5176242" cy="38766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422F4E-7895-1D90-C83B-3EFBF6A33727}"/>
              </a:ext>
            </a:extLst>
          </p:cNvPr>
          <p:cNvCxnSpPr>
            <a:cxnSpLocks/>
          </p:cNvCxnSpPr>
          <p:nvPr/>
        </p:nvCxnSpPr>
        <p:spPr>
          <a:xfrm>
            <a:off x="4795935" y="3144416"/>
            <a:ext cx="15053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9C51A-C0AF-6E6B-85B6-33F4327F6935}"/>
              </a:ext>
            </a:extLst>
          </p:cNvPr>
          <p:cNvCxnSpPr>
            <a:cxnSpLocks/>
          </p:cNvCxnSpPr>
          <p:nvPr/>
        </p:nvCxnSpPr>
        <p:spPr>
          <a:xfrm>
            <a:off x="3564294" y="5442857"/>
            <a:ext cx="27369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EF30A8-F275-08DC-ECC8-56AD35D7F24A}"/>
              </a:ext>
            </a:extLst>
          </p:cNvPr>
          <p:cNvCxnSpPr>
            <a:cxnSpLocks/>
          </p:cNvCxnSpPr>
          <p:nvPr/>
        </p:nvCxnSpPr>
        <p:spPr>
          <a:xfrm>
            <a:off x="3564294" y="4279640"/>
            <a:ext cx="27369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555A21-B49F-D282-EB3F-83C15B1A90AA}"/>
              </a:ext>
            </a:extLst>
          </p:cNvPr>
          <p:cNvSpPr txBox="1"/>
          <p:nvPr/>
        </p:nvSpPr>
        <p:spPr>
          <a:xfrm>
            <a:off x="6431903" y="1674674"/>
            <a:ext cx="4300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Extracts banners from the website and return them</a:t>
            </a:r>
          </a:p>
          <a:p>
            <a:endParaRPr lang="en-US" altLang="ko-KR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US" altLang="ko-KR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Stores key values for twitter account</a:t>
            </a:r>
          </a:p>
          <a:p>
            <a:endParaRPr lang="en-US" altLang="ko-KR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US" altLang="ko-KR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US" altLang="ko-KR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Main function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568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F34E-6E30-8A8E-0E02-D036F3A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Used library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55A21-B49F-D282-EB3F-83C15B1A90AA}"/>
              </a:ext>
            </a:extLst>
          </p:cNvPr>
          <p:cNvSpPr txBox="1"/>
          <p:nvPr/>
        </p:nvSpPr>
        <p:spPr>
          <a:xfrm>
            <a:off x="562948" y="1672027"/>
            <a:ext cx="759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1. </a:t>
            </a:r>
            <a:r>
              <a:rPr lang="en-US" altLang="ko-KR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Tweepy</a:t>
            </a:r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 : to get access to twitter account (</a:t>
            </a:r>
            <a:r>
              <a:rPr lang="en-US" altLang="ko-KR" b="0" i="0" dirty="0">
                <a:solidFill>
                  <a:srgbClr val="71767B"/>
                </a:solidFill>
                <a:effectLst/>
                <a:latin typeface="-apple-system"/>
              </a:rPr>
              <a:t>@yes24_ticketbot)</a:t>
            </a:r>
            <a:endParaRPr lang="en-US" altLang="ko-KR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2. bs4(</a:t>
            </a:r>
            <a:r>
              <a:rPr lang="en-US" altLang="ko-KR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BeautifulSoup</a:t>
            </a:r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) : to parse webpage and find specific html tag</a:t>
            </a:r>
          </a:p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3. Selenium : to open a web browser through python</a:t>
            </a:r>
          </a:p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4. Datetime : to get today’s date</a:t>
            </a:r>
          </a:p>
        </p:txBody>
      </p:sp>
      <p:pic>
        <p:nvPicPr>
          <p:cNvPr id="2050" name="Picture 2" descr="New Tweepy Logo · Discussion #1404 · tweepy/tweepy · GitHub">
            <a:extLst>
              <a:ext uri="{FF2B5EF4-FFF2-40B4-BE49-F238E27FC236}">
                <a16:creationId xmlns:a16="http://schemas.microsoft.com/office/drawing/2014/main" id="{71654393-789D-F3A1-98AC-31F8490B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8" y="3196027"/>
            <a:ext cx="57245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] 파이썬 공부5 : BeautifulSoup 모듈">
            <a:extLst>
              <a:ext uri="{FF2B5EF4-FFF2-40B4-BE49-F238E27FC236}">
                <a16:creationId xmlns:a16="http://schemas.microsoft.com/office/drawing/2014/main" id="{7FB41C2E-7531-3357-9F1F-60FE1EF4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8" y="2872356"/>
            <a:ext cx="5066327" cy="168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lenium - 설치 및 실행">
            <a:extLst>
              <a:ext uri="{FF2B5EF4-FFF2-40B4-BE49-F238E27FC236}">
                <a16:creationId xmlns:a16="http://schemas.microsoft.com/office/drawing/2014/main" id="{40A98AB6-EE87-8D5B-23B4-99C984CC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555195"/>
            <a:ext cx="3440091" cy="18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3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F34E-6E30-8A8E-0E02-D036F3A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Screenshot of operation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87920-293A-63DA-ED27-B59FB0BB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55" y="1543050"/>
            <a:ext cx="6457464" cy="454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8B23E-15D2-E3C1-9488-A63CCAB88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1" y="1543050"/>
            <a:ext cx="4976696" cy="3152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53D707-B467-09C2-EF5A-4E46649632E0}"/>
              </a:ext>
            </a:extLst>
          </p:cNvPr>
          <p:cNvSpPr txBox="1"/>
          <p:nvPr/>
        </p:nvSpPr>
        <p:spPr>
          <a:xfrm>
            <a:off x="598942" y="4604266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dirty="0">
                <a:latin typeface="Leelawadee UI" panose="020B0502040204020203" pitchFamily="34" charset="-34"/>
                <a:ea typeface="맑은 고딕" panose="020B0503020000020004" pitchFamily="50" charset="-127"/>
                <a:cs typeface="Leelawadee UI" panose="020B0502040204020203" pitchFamily="34" charset="-34"/>
              </a:rPr>
              <a:t>4 banners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CBCBD610-A647-02C3-5390-778781CF5936}"/>
              </a:ext>
            </a:extLst>
          </p:cNvPr>
          <p:cNvSpPr/>
          <p:nvPr/>
        </p:nvSpPr>
        <p:spPr>
          <a:xfrm>
            <a:off x="5848738" y="5190543"/>
            <a:ext cx="1419225" cy="603768"/>
          </a:xfrm>
          <a:prstGeom prst="frame">
            <a:avLst>
              <a:gd name="adj1" fmla="val 2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95B44-EB5D-4290-9EAB-FCDF4FC4C897}"/>
              </a:ext>
            </a:extLst>
          </p:cNvPr>
          <p:cNvSpPr txBox="1"/>
          <p:nvPr/>
        </p:nvSpPr>
        <p:spPr>
          <a:xfrm>
            <a:off x="5387170" y="6240234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dirty="0">
                <a:latin typeface="Leelawadee UI" panose="020B0502040204020203" pitchFamily="34" charset="-34"/>
                <a:ea typeface="맑은 고딕" panose="020B0503020000020004" pitchFamily="50" charset="-127"/>
                <a:cs typeface="Leelawadee UI" panose="020B0502040204020203" pitchFamily="34" charset="-34"/>
              </a:rPr>
              <a:t>4 successful tweet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65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F34E-6E30-8A8E-0E02-D036F3AB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Screenshot of operation 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C7403-76BB-A219-FBCE-3ECD323B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1232"/>
            <a:ext cx="4130061" cy="3633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CC4AD1-88C0-4071-B685-41F9FFF9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4812"/>
            <a:ext cx="4130061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7E870-8397-2A0A-CF05-85146470F4B1}"/>
              </a:ext>
            </a:extLst>
          </p:cNvPr>
          <p:cNvSpPr txBox="1"/>
          <p:nvPr/>
        </p:nvSpPr>
        <p:spPr>
          <a:xfrm>
            <a:off x="7496175" y="3429000"/>
            <a:ext cx="5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Tweeted four times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01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A58DB-22B2-3145-B5CB-CB8A17483E44}"/>
              </a:ext>
            </a:extLst>
          </p:cNvPr>
          <p:cNvSpPr txBox="1"/>
          <p:nvPr/>
        </p:nvSpPr>
        <p:spPr>
          <a:xfrm>
            <a:off x="102637" y="121298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A) Context and Process model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729F-9A43-1C96-9A3F-52D7C1009D3E}"/>
              </a:ext>
            </a:extLst>
          </p:cNvPr>
          <p:cNvSpPr txBox="1"/>
          <p:nvPr/>
        </p:nvSpPr>
        <p:spPr>
          <a:xfrm>
            <a:off x="5218922" y="845194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Context model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018547-A79D-6BD4-30B5-EC80406C927C}"/>
              </a:ext>
            </a:extLst>
          </p:cNvPr>
          <p:cNvSpPr/>
          <p:nvPr/>
        </p:nvSpPr>
        <p:spPr>
          <a:xfrm>
            <a:off x="5246913" y="2762634"/>
            <a:ext cx="1698171" cy="75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Twitter bot</a:t>
            </a:r>
            <a:endParaRPr lang="ko-KR" altLang="en-US" sz="14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129A12-5850-7FF6-2CBB-D4475F73D247}"/>
              </a:ext>
            </a:extLst>
          </p:cNvPr>
          <p:cNvSpPr/>
          <p:nvPr/>
        </p:nvSpPr>
        <p:spPr>
          <a:xfrm>
            <a:off x="7974560" y="2762634"/>
            <a:ext cx="1698171" cy="75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Twitter account(@yes24_ticketbot)</a:t>
            </a:r>
            <a:endParaRPr lang="ko-KR" altLang="en-US" sz="14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F3CB85-B58A-92E6-F019-8F2DBDF4AC90}"/>
              </a:ext>
            </a:extLst>
          </p:cNvPr>
          <p:cNvSpPr/>
          <p:nvPr/>
        </p:nvSpPr>
        <p:spPr>
          <a:xfrm>
            <a:off x="2519266" y="2762634"/>
            <a:ext cx="1698171" cy="75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ticket.yes24.com</a:t>
            </a:r>
            <a:endParaRPr lang="ko-KR" altLang="en-US" sz="14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25D4C5-88E4-8504-CE6B-A4FE8274670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217437" y="3140524"/>
            <a:ext cx="10294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2B56F0-2FF7-DCEA-AA50-5546267DA4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45084" y="3140524"/>
            <a:ext cx="10294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C37B47-5524-9413-B893-E4EE821F3E56}"/>
              </a:ext>
            </a:extLst>
          </p:cNvPr>
          <p:cNvSpPr txBox="1"/>
          <p:nvPr/>
        </p:nvSpPr>
        <p:spPr>
          <a:xfrm>
            <a:off x="4469363" y="2861026"/>
            <a:ext cx="68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scrap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F0553-A682-085C-3F65-73DFE9DE84BE}"/>
              </a:ext>
            </a:extLst>
          </p:cNvPr>
          <p:cNvSpPr txBox="1"/>
          <p:nvPr/>
        </p:nvSpPr>
        <p:spPr>
          <a:xfrm>
            <a:off x="7119254" y="2709637"/>
            <a:ext cx="681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Upload tweet</a:t>
            </a:r>
            <a:endParaRPr lang="ko-KR" altLang="en-US"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3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A58DB-22B2-3145-B5CB-CB8A17483E44}"/>
              </a:ext>
            </a:extLst>
          </p:cNvPr>
          <p:cNvSpPr txBox="1"/>
          <p:nvPr/>
        </p:nvSpPr>
        <p:spPr>
          <a:xfrm>
            <a:off x="102637" y="121298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A) Context and Process model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729F-9A43-1C96-9A3F-52D7C1009D3E}"/>
              </a:ext>
            </a:extLst>
          </p:cNvPr>
          <p:cNvSpPr txBox="1"/>
          <p:nvPr/>
        </p:nvSpPr>
        <p:spPr>
          <a:xfrm>
            <a:off x="4316339" y="794394"/>
            <a:ext cx="35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eelawadee UI" panose="020B0502040204020203" pitchFamily="34" charset="-34"/>
                <a:cs typeface="Leelawadee UI" panose="020B0502040204020203" pitchFamily="34" charset="-34"/>
              </a:rPr>
              <a:t>Process model (Activity diagram)</a:t>
            </a:r>
            <a:endParaRPr lang="ko-KR" alt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ABBDB9-AB20-89C5-FE81-E16C8526F67C}"/>
              </a:ext>
            </a:extLst>
          </p:cNvPr>
          <p:cNvSpPr/>
          <p:nvPr/>
        </p:nvSpPr>
        <p:spPr>
          <a:xfrm>
            <a:off x="1300480" y="1652508"/>
            <a:ext cx="38608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8932F6-C287-8514-FA02-6FECCA6D1F94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493520" y="2021840"/>
            <a:ext cx="0" cy="670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C34398-E1A4-5827-9261-8176996B8EB1}"/>
              </a:ext>
            </a:extLst>
          </p:cNvPr>
          <p:cNvSpPr/>
          <p:nvPr/>
        </p:nvSpPr>
        <p:spPr>
          <a:xfrm>
            <a:off x="538480" y="2692400"/>
            <a:ext cx="1869439" cy="82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Get twitter </a:t>
            </a:r>
            <a:r>
              <a:rPr lang="en-US" altLang="ko-KR" dirty="0" err="1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api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99FDFC-200F-1BE4-C6D3-3975A276AAE7}"/>
              </a:ext>
            </a:extLst>
          </p:cNvPr>
          <p:cNvSpPr/>
          <p:nvPr/>
        </p:nvSpPr>
        <p:spPr>
          <a:xfrm>
            <a:off x="538479" y="4185920"/>
            <a:ext cx="1869439" cy="82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Open a browser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F03C7F-0B67-2FD1-8B17-BA4C75F4D1A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1473199" y="3515360"/>
            <a:ext cx="1" cy="670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C87B9B-7277-72EA-EEE5-4C350C63F440}"/>
              </a:ext>
            </a:extLst>
          </p:cNvPr>
          <p:cNvSpPr/>
          <p:nvPr/>
        </p:nvSpPr>
        <p:spPr>
          <a:xfrm>
            <a:off x="3261359" y="4185920"/>
            <a:ext cx="1869439" cy="82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Parse html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C2C23C-D9BB-D326-1FC1-9A82DECB2351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2407918" y="4597400"/>
            <a:ext cx="8534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045898D-7D73-4FFA-49A5-B455385B9FF3}"/>
              </a:ext>
            </a:extLst>
          </p:cNvPr>
          <p:cNvSpPr/>
          <p:nvPr/>
        </p:nvSpPr>
        <p:spPr>
          <a:xfrm>
            <a:off x="8869680" y="3568700"/>
            <a:ext cx="1869439" cy="82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Tweet “No banners”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5DE465A-915A-4799-4C80-9AB3736B4F19}"/>
              </a:ext>
            </a:extLst>
          </p:cNvPr>
          <p:cNvSpPr/>
          <p:nvPr/>
        </p:nvSpPr>
        <p:spPr>
          <a:xfrm>
            <a:off x="5984239" y="4185920"/>
            <a:ext cx="1869439" cy="82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Find banners and store information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A23FDE8-6E1E-707D-9BFE-D75953A7C80D}"/>
              </a:ext>
            </a:extLst>
          </p:cNvPr>
          <p:cNvCxnSpPr>
            <a:cxnSpLocks/>
          </p:cNvCxnSpPr>
          <p:nvPr/>
        </p:nvCxnSpPr>
        <p:spPr>
          <a:xfrm>
            <a:off x="5130798" y="4597400"/>
            <a:ext cx="8534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E6361E-AE92-B84E-6569-E6C5D29447FD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7853678" y="3980180"/>
            <a:ext cx="1016002" cy="61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C66F25-752F-B5F0-8C76-D36B33C9695E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7853678" y="4597400"/>
            <a:ext cx="1016002" cy="7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3C9EA0C-7EE7-F8D1-A5A5-07CEF8C9688D}"/>
              </a:ext>
            </a:extLst>
          </p:cNvPr>
          <p:cNvSpPr/>
          <p:nvPr/>
        </p:nvSpPr>
        <p:spPr>
          <a:xfrm>
            <a:off x="8869680" y="4881880"/>
            <a:ext cx="1869439" cy="850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Tweet ticket opening </a:t>
            </a:r>
            <a:r>
              <a:rPr lang="en-US" altLang="ko-KR" dirty="0" err="1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informations</a:t>
            </a:r>
            <a:endParaRPr lang="ko-KR" altLang="en-US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B7C095-4505-E805-0650-037197600013}"/>
              </a:ext>
            </a:extLst>
          </p:cNvPr>
          <p:cNvSpPr txBox="1"/>
          <p:nvPr/>
        </p:nvSpPr>
        <p:spPr>
          <a:xfrm rot="19692854">
            <a:off x="7799798" y="3969087"/>
            <a:ext cx="1081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# banners = 0</a:t>
            </a:r>
            <a:endParaRPr lang="ko-KR" alt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261A7F-30CE-E431-7896-5049923DB49B}"/>
              </a:ext>
            </a:extLst>
          </p:cNvPr>
          <p:cNvSpPr txBox="1"/>
          <p:nvPr/>
        </p:nvSpPr>
        <p:spPr>
          <a:xfrm rot="2127249">
            <a:off x="7723816" y="5037953"/>
            <a:ext cx="1233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# banners &gt;=1</a:t>
            </a:r>
            <a:endParaRPr lang="ko-KR" altLang="en-US" sz="105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3D6435-C81B-D72E-D96E-CD9FC0F6E7D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739119" y="3980180"/>
            <a:ext cx="732511" cy="7235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C8E48CE-A667-9EFE-81E5-21E3CD9657C0}"/>
              </a:ext>
            </a:extLst>
          </p:cNvPr>
          <p:cNvCxnSpPr>
            <a:cxnSpLocks/>
          </p:cNvCxnSpPr>
          <p:nvPr/>
        </p:nvCxnSpPr>
        <p:spPr>
          <a:xfrm flipV="1">
            <a:off x="10739119" y="4703722"/>
            <a:ext cx="732511" cy="6393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4CF5923E-0185-6A3B-5A80-188E84430A5C}"/>
              </a:ext>
            </a:extLst>
          </p:cNvPr>
          <p:cNvSpPr/>
          <p:nvPr/>
        </p:nvSpPr>
        <p:spPr>
          <a:xfrm>
            <a:off x="11544091" y="4391660"/>
            <a:ext cx="581615" cy="60262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18C5FCA-7496-5C62-2C38-22E6E48462C3}"/>
              </a:ext>
            </a:extLst>
          </p:cNvPr>
          <p:cNvSpPr/>
          <p:nvPr/>
        </p:nvSpPr>
        <p:spPr>
          <a:xfrm>
            <a:off x="11641858" y="4519056"/>
            <a:ext cx="38608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1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452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Leelawadee UI</vt:lpstr>
      <vt:lpstr>Office 테마</vt:lpstr>
      <vt:lpstr>Software engineering project: yes24 Ticket sales notification Twitter bot </vt:lpstr>
      <vt:lpstr>What is http://ticket.yes24.com/</vt:lpstr>
      <vt:lpstr>Objective</vt:lpstr>
      <vt:lpstr>Structure of the project</vt:lpstr>
      <vt:lpstr>Used library</vt:lpstr>
      <vt:lpstr>Screenshot of operation</vt:lpstr>
      <vt:lpstr>Screenshot of operation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성현주</dc:creator>
  <cp:lastModifiedBy>성현주</cp:lastModifiedBy>
  <cp:revision>69</cp:revision>
  <dcterms:created xsi:type="dcterms:W3CDTF">2022-12-08T14:23:42Z</dcterms:created>
  <dcterms:modified xsi:type="dcterms:W3CDTF">2022-12-13T08:44:22Z</dcterms:modified>
</cp:coreProperties>
</file>