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36312475" cy="18018125"/>
  <p:notesSz cx="6858000" cy="9144000"/>
  <p:defaultTextStyle>
    <a:defPPr>
      <a:defRPr lang="ko-KR"/>
    </a:defPPr>
    <a:lvl1pPr marL="0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1pPr>
    <a:lvl2pPr marL="1303934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2pPr>
    <a:lvl3pPr marL="2607869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3pPr>
    <a:lvl4pPr marL="3911803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4pPr>
    <a:lvl5pPr marL="5215738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5pPr>
    <a:lvl6pPr marL="6519672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6pPr>
    <a:lvl7pPr marL="7823606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7pPr>
    <a:lvl8pPr marL="9127541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8pPr>
    <a:lvl9pPr marL="10431475" algn="l" defTabSz="2607869" rtl="0" eaLnBrk="1" latinLnBrk="1" hangingPunct="1">
      <a:defRPr sz="5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5">
          <p15:clr>
            <a:srgbClr val="A4A3A4"/>
          </p15:clr>
        </p15:guide>
        <p15:guide id="2" pos="114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>
        <p:scale>
          <a:sx n="50" d="100"/>
          <a:sy n="50" d="100"/>
        </p:scale>
        <p:origin x="-1982" y="-341"/>
      </p:cViewPr>
      <p:guideLst>
        <p:guide orient="horz" pos="5675"/>
        <p:guide pos="114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9060" y="2948801"/>
            <a:ext cx="27234356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9463688"/>
            <a:ext cx="27234356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5" y="959298"/>
            <a:ext cx="7829877" cy="152695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3" y="959298"/>
            <a:ext cx="23035726" cy="152695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8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0" y="4492021"/>
            <a:ext cx="31319510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0" y="12057965"/>
            <a:ext cx="31319510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4796492"/>
            <a:ext cx="15432802" cy="114323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4796492"/>
            <a:ext cx="15432802" cy="114323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9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959300"/>
            <a:ext cx="31319510" cy="34826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4" y="4416945"/>
            <a:ext cx="15361878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4" y="6581620"/>
            <a:ext cx="15361878" cy="96805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0" y="4416945"/>
            <a:ext cx="15437532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0" y="6581620"/>
            <a:ext cx="15437532" cy="96805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9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6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201208"/>
            <a:ext cx="11711717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2594278"/>
            <a:ext cx="18383190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5405437"/>
            <a:ext cx="11711717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4" y="1201208"/>
            <a:ext cx="11711717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2594278"/>
            <a:ext cx="18383190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4" y="5405437"/>
            <a:ext cx="11711717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959300"/>
            <a:ext cx="3131951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4796492"/>
            <a:ext cx="3131951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16700134"/>
            <a:ext cx="817030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276D-0681-4A26-BBE4-75DD03215CF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16700134"/>
            <a:ext cx="1225546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16700134"/>
            <a:ext cx="8170307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05DB-CDF7-4219-8185-88D89369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1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2403" rtl="0" eaLnBrk="1" latinLnBrk="1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1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1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1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425119" y="8275632"/>
            <a:ext cx="1153088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RAW DATA</a:t>
            </a:r>
          </a:p>
          <a:p>
            <a:pPr algn="ctr"/>
            <a:r>
              <a:rPr lang="en-US" altLang="ko-KR" sz="1200" b="1" dirty="0"/>
              <a:t>(Single Day)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4581051" y="8275632"/>
            <a:ext cx="1557842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BERT EMBEDDER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17367114" y="8275632"/>
            <a:ext cx="1393988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ARTICLE CLUSTER </a:t>
            </a:r>
          </a:p>
          <a:p>
            <a:pPr algn="ctr"/>
            <a:r>
              <a:rPr lang="en-US" altLang="ko-KR" sz="1050" b="1" dirty="0"/>
              <a:t>(cosine similarity)</a:t>
            </a:r>
            <a:endParaRPr lang="ko-KR" altLang="en-US" sz="105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3688244" y="9126440"/>
            <a:ext cx="782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6230738" y="9126440"/>
            <a:ext cx="10575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8887937" y="9126440"/>
            <a:ext cx="1157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68111" y="9208317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Article Titles</a:t>
            </a:r>
            <a:endParaRPr lang="ko-KR" altLang="en-US" sz="10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137702" y="9211982"/>
            <a:ext cx="1228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Sentence Vector</a:t>
            </a:r>
            <a:endParaRPr lang="ko-KR" alt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839947" y="9210705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Clustered DATA</a:t>
            </a:r>
            <a:endParaRPr lang="ko-KR" altLang="en-US" sz="1050" b="1" dirty="0"/>
          </a:p>
        </p:txBody>
      </p:sp>
      <p:sp>
        <p:nvSpPr>
          <p:cNvPr id="22" name="직사각형 21"/>
          <p:cNvSpPr/>
          <p:nvPr/>
        </p:nvSpPr>
        <p:spPr>
          <a:xfrm>
            <a:off x="20190646" y="8254899"/>
            <a:ext cx="1393988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Key &amp; Sub word</a:t>
            </a:r>
          </a:p>
          <a:p>
            <a:pPr algn="ctr"/>
            <a:r>
              <a:rPr lang="en-US" altLang="ko-KR" sz="1200" b="1" dirty="0"/>
              <a:t>Extraction</a:t>
            </a:r>
            <a:endParaRPr lang="ko-KR" altLang="en-US" sz="12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1659711" y="9119992"/>
            <a:ext cx="865992" cy="6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600780" y="8248451"/>
            <a:ext cx="958312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/>
              <a:t>Final DATA</a:t>
            </a:r>
            <a:endParaRPr lang="ko-KR" altLang="en-US" sz="1200" b="1" dirty="0"/>
          </a:p>
        </p:txBody>
      </p:sp>
      <p:sp>
        <p:nvSpPr>
          <p:cNvPr id="29" name="오른쪽 중괄호 28"/>
          <p:cNvSpPr/>
          <p:nvPr/>
        </p:nvSpPr>
        <p:spPr>
          <a:xfrm rot="16200000">
            <a:off x="16555622" y="5984605"/>
            <a:ext cx="230915" cy="4180052"/>
          </a:xfrm>
          <a:prstGeom prst="rightBrace">
            <a:avLst>
              <a:gd name="adj1" fmla="val 8333"/>
              <a:gd name="adj2" fmla="val 4860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552261" y="7547093"/>
            <a:ext cx="2237634" cy="412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NEWS CLUSTER</a:t>
            </a:r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4580661" y="10144512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한국어 </a:t>
            </a:r>
            <a:r>
              <a:rPr lang="en-US" altLang="ko-KR" sz="1100" b="1" dirty="0"/>
              <a:t>BERT </a:t>
            </a:r>
            <a:r>
              <a:rPr lang="ko-KR" altLang="en-US" sz="1100" b="1" dirty="0"/>
              <a:t>언어 모델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323217" y="10129822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형태소 분석 </a:t>
            </a:r>
            <a:r>
              <a:rPr lang="en-US" altLang="ko-KR" sz="1100" b="1" dirty="0"/>
              <a:t>API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561151" y="9147173"/>
            <a:ext cx="10631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Labeled</a:t>
            </a:r>
          </a:p>
          <a:p>
            <a:pPr algn="ctr"/>
            <a:r>
              <a:rPr lang="en-US" altLang="ko-KR" sz="1050" b="1" dirty="0" smtClean="0"/>
              <a:t>Clustered </a:t>
            </a:r>
            <a:r>
              <a:rPr lang="en-US" altLang="ko-KR" sz="1050" b="1" dirty="0"/>
              <a:t>DATA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98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23423" y="8193628"/>
            <a:ext cx="1153088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RAW DATA</a:t>
            </a:r>
          </a:p>
          <a:p>
            <a:pPr algn="ctr"/>
            <a:r>
              <a:rPr lang="en-US" altLang="ko-KR" sz="1200" b="1" dirty="0"/>
              <a:t>(Single Day)</a:t>
            </a:r>
            <a:endParaRPr lang="ko-KR" altLang="en-US" sz="1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637771" y="8869176"/>
            <a:ext cx="1690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820946" y="8566331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Naver Comments</a:t>
            </a:r>
            <a:endParaRPr lang="ko-KR" altLang="en-US" sz="1050" b="1" dirty="0"/>
          </a:p>
        </p:txBody>
      </p:sp>
      <p:sp>
        <p:nvSpPr>
          <p:cNvPr id="21" name="직사각형 20"/>
          <p:cNvSpPr/>
          <p:nvPr/>
        </p:nvSpPr>
        <p:spPr>
          <a:xfrm>
            <a:off x="17467338" y="8211868"/>
            <a:ext cx="1153088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Sentiment Classifier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875597" y="8224932"/>
            <a:ext cx="14772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Naver</a:t>
            </a:r>
          </a:p>
          <a:p>
            <a:pPr algn="ctr"/>
            <a:r>
              <a:rPr lang="en-US" altLang="ko-KR" sz="1050" b="1" dirty="0"/>
              <a:t>Sum of Classified Sentiments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20714580" y="8224932"/>
            <a:ext cx="958312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/>
              <a:t>Final DATA</a:t>
            </a:r>
            <a:endParaRPr lang="ko-KR" altLang="en-US" sz="12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5637771" y="9311927"/>
            <a:ext cx="1690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26886" y="9360857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Daum Comments</a:t>
            </a:r>
            <a:endParaRPr lang="ko-KR" altLang="en-US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875597" y="9326233"/>
            <a:ext cx="14772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Daum</a:t>
            </a:r>
          </a:p>
          <a:p>
            <a:pPr algn="ctr"/>
            <a:r>
              <a:rPr lang="en-US" altLang="ko-KR" sz="1050" b="1" dirty="0"/>
              <a:t>Sum of Classified Sentiments</a:t>
            </a:r>
            <a:endParaRPr lang="ko-KR" altLang="en-US" sz="1050" b="1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8768984" y="8869176"/>
            <a:ext cx="1690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8768984" y="9311927"/>
            <a:ext cx="1690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245044" y="10045520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한국어 </a:t>
            </a:r>
            <a:r>
              <a:rPr lang="en-US" altLang="ko-KR" sz="1100" b="1" dirty="0"/>
              <a:t>BERT </a:t>
            </a:r>
            <a:r>
              <a:rPr lang="ko-KR" altLang="en-US" sz="1100" b="1" dirty="0"/>
              <a:t>언어 모델</a:t>
            </a:r>
          </a:p>
        </p:txBody>
      </p:sp>
    </p:spTree>
    <p:extLst>
      <p:ext uri="{BB962C8B-B14F-4D97-AF65-F5344CB8AC3E}">
        <p14:creationId xmlns:p14="http://schemas.microsoft.com/office/powerpoint/2010/main" val="8384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16649" y="4539927"/>
            <a:ext cx="1153088" cy="46569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RAW DATA</a:t>
            </a:r>
          </a:p>
          <a:p>
            <a:pPr algn="ctr"/>
            <a:r>
              <a:rPr lang="en-US" altLang="ko-KR" sz="1600" b="1" dirty="0"/>
              <a:t>(Single Day)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7772581" y="4539927"/>
            <a:ext cx="1557842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BERT EMBEDDER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10425337" y="4539927"/>
            <a:ext cx="1393988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ARTICLE CLUSTER </a:t>
            </a:r>
          </a:p>
          <a:p>
            <a:pPr algn="ctr"/>
            <a:r>
              <a:rPr lang="en-US" altLang="ko-KR" sz="1200" b="1" dirty="0"/>
              <a:t>(cosine similarity)</a:t>
            </a:r>
            <a:endParaRPr lang="ko-KR" altLang="en-US" sz="12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879774" y="5390735"/>
            <a:ext cx="782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9422268" y="5390734"/>
            <a:ext cx="910999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1959385" y="5344304"/>
            <a:ext cx="973497" cy="6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5361" y="547261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Article Titles</a:t>
            </a:r>
            <a:endParaRPr lang="ko-KR" altLang="en-US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25681" y="5451477"/>
            <a:ext cx="1228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Sentence Vector</a:t>
            </a:r>
            <a:endParaRPr lang="ko-KR" altLang="en-US" sz="10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911395" y="5435017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Clustered DATA</a:t>
            </a:r>
            <a:endParaRPr lang="ko-KR" altLang="en-US" sz="1050" b="1" dirty="0"/>
          </a:p>
        </p:txBody>
      </p:sp>
      <p:sp>
        <p:nvSpPr>
          <p:cNvPr id="13" name="직사각형 12"/>
          <p:cNvSpPr/>
          <p:nvPr/>
        </p:nvSpPr>
        <p:spPr>
          <a:xfrm>
            <a:off x="13056029" y="4479210"/>
            <a:ext cx="1393988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/>
              <a:t>Key &amp; Sub word</a:t>
            </a:r>
          </a:p>
          <a:p>
            <a:pPr algn="ctr"/>
            <a:r>
              <a:rPr lang="en-US" altLang="ko-KR" sz="1600" b="1" dirty="0"/>
              <a:t>Extraction</a:t>
            </a:r>
            <a:endParaRPr lang="ko-KR" altLang="en-US" sz="16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3712723" y="6770733"/>
            <a:ext cx="0" cy="536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839064" y="4492513"/>
            <a:ext cx="958312" cy="465458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Data Base</a:t>
            </a:r>
            <a:endParaRPr lang="ko-KR" altLang="en-US" sz="2400" b="1" dirty="0"/>
          </a:p>
        </p:txBody>
      </p:sp>
      <p:sp>
        <p:nvSpPr>
          <p:cNvPr id="17" name="오른쪽 중괄호 16"/>
          <p:cNvSpPr/>
          <p:nvPr/>
        </p:nvSpPr>
        <p:spPr>
          <a:xfrm rot="16200000">
            <a:off x="9671309" y="2324743"/>
            <a:ext cx="249294" cy="4046743"/>
          </a:xfrm>
          <a:prstGeom prst="rightBrace">
            <a:avLst>
              <a:gd name="adj1" fmla="val 8333"/>
              <a:gd name="adj2" fmla="val 4860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38947" y="3849487"/>
            <a:ext cx="2237634" cy="41208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NEWS </a:t>
            </a:r>
            <a:r>
              <a:rPr lang="en-US" altLang="ko-KR" sz="2000" dirty="0" smtClean="0"/>
              <a:t>CLUSTER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727499" y="6360417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한국어 </a:t>
            </a:r>
            <a:r>
              <a:rPr lang="en-US" altLang="ko-KR" sz="1100" b="1" dirty="0"/>
              <a:t>BERT </a:t>
            </a:r>
            <a:r>
              <a:rPr lang="ko-KR" altLang="en-US" sz="1100" b="1" dirty="0"/>
              <a:t>언어 모델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43721" y="623839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형태소 분석 </a:t>
            </a:r>
            <a:r>
              <a:rPr lang="en-US" altLang="ko-KR" sz="1100" b="1" dirty="0"/>
              <a:t>API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930997" y="8020550"/>
            <a:ext cx="647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78262" y="7520649"/>
            <a:ext cx="785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Naver 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Comments</a:t>
            </a:r>
            <a:endParaRPr lang="ko-KR" altLang="en-US" sz="1050" b="1" dirty="0"/>
          </a:p>
        </p:txBody>
      </p:sp>
      <p:sp>
        <p:nvSpPr>
          <p:cNvPr id="24" name="직사각형 23"/>
          <p:cNvSpPr/>
          <p:nvPr/>
        </p:nvSpPr>
        <p:spPr>
          <a:xfrm>
            <a:off x="7786800" y="7404009"/>
            <a:ext cx="1542431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Sentiment Classifier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93256" y="7404009"/>
            <a:ext cx="14772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Naver</a:t>
            </a:r>
          </a:p>
          <a:p>
            <a:pPr algn="ctr"/>
            <a:r>
              <a:rPr lang="en-US" altLang="ko-KR" sz="1050" b="1" dirty="0"/>
              <a:t>Sum of Classified Sentiments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11588660" y="7453811"/>
            <a:ext cx="2949287" cy="174308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Final DATA</a:t>
            </a:r>
            <a:endParaRPr lang="ko-KR" altLang="en-US" sz="24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930997" y="8463301"/>
            <a:ext cx="647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3342" y="8558398"/>
            <a:ext cx="785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Daum 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Comments</a:t>
            </a:r>
            <a:endParaRPr lang="ko-KR" altLang="en-US" sz="105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93256" y="8505310"/>
            <a:ext cx="14772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Daum</a:t>
            </a:r>
          </a:p>
          <a:p>
            <a:pPr algn="ctr"/>
            <a:r>
              <a:rPr lang="en-US" altLang="ko-KR" sz="1050" b="1" dirty="0"/>
              <a:t>Sum of Classified Sentiments</a:t>
            </a:r>
            <a:endParaRPr lang="ko-KR" altLang="en-US" sz="105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486643" y="8048253"/>
            <a:ext cx="1690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486643" y="8491004"/>
            <a:ext cx="1690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72581" y="9196894"/>
            <a:ext cx="1661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한국어 </a:t>
            </a:r>
            <a:r>
              <a:rPr lang="en-US" altLang="ko-KR" sz="1100" b="1" dirty="0"/>
              <a:t>BERT </a:t>
            </a:r>
            <a:r>
              <a:rPr lang="ko-KR" altLang="en-US" sz="1100" b="1" dirty="0"/>
              <a:t>언어 모델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753023" y="6780817"/>
            <a:ext cx="10631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Labeled</a:t>
            </a:r>
          </a:p>
          <a:p>
            <a:r>
              <a:rPr lang="en-US" altLang="ko-KR" sz="1050" b="1" dirty="0" smtClean="0"/>
              <a:t>Clustered </a:t>
            </a:r>
            <a:r>
              <a:rPr lang="en-US" altLang="ko-KR" sz="1050" b="1" dirty="0"/>
              <a:t>DATA</a:t>
            </a:r>
            <a:endParaRPr lang="ko-KR" altLang="en-US" sz="105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4627794" y="7719965"/>
            <a:ext cx="1075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8768218" y="3849487"/>
            <a:ext cx="1441547" cy="461381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/>
              <a:t>ISSUE RANK</a:t>
            </a:r>
          </a:p>
          <a:p>
            <a:pPr algn="ctr"/>
            <a:r>
              <a:rPr lang="en-US" altLang="ko-KR" sz="1600" b="1" dirty="0" smtClean="0"/>
              <a:t> SCORE</a:t>
            </a:r>
          </a:p>
          <a:p>
            <a:pPr algn="ctr"/>
            <a:r>
              <a:rPr lang="en-US" altLang="ko-KR" sz="1600" b="1" dirty="0" smtClean="0"/>
              <a:t> CLACULATOE</a:t>
            </a:r>
            <a:endParaRPr lang="ko-KR" altLang="en-US" sz="1600" b="1" dirty="0"/>
          </a:p>
        </p:txBody>
      </p:sp>
      <p:sp>
        <p:nvSpPr>
          <p:cNvPr id="35" name="직사각형 34"/>
          <p:cNvSpPr/>
          <p:nvPr/>
        </p:nvSpPr>
        <p:spPr>
          <a:xfrm>
            <a:off x="17595593" y="9607562"/>
            <a:ext cx="4269005" cy="87154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/>
              <a:t>USER</a:t>
            </a:r>
            <a:endParaRPr lang="ko-KR" altLang="en-US" sz="28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8084273" y="8513103"/>
            <a:ext cx="1815" cy="945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21143320" y="8527249"/>
            <a:ext cx="504" cy="910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오른쪽 중괄호 41"/>
          <p:cNvSpPr/>
          <p:nvPr/>
        </p:nvSpPr>
        <p:spPr>
          <a:xfrm rot="16200000">
            <a:off x="19579120" y="1526258"/>
            <a:ext cx="292028" cy="4184901"/>
          </a:xfrm>
          <a:prstGeom prst="rightBrace">
            <a:avLst>
              <a:gd name="adj1" fmla="val 8333"/>
              <a:gd name="adj2" fmla="val 48608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523425" y="3057130"/>
            <a:ext cx="2237634" cy="41208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/>
              <a:t>WEB (PART-2)</a:t>
            </a:r>
            <a:endParaRPr lang="ko-KR" altLang="en-US" sz="2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3316712" y="9202990"/>
            <a:ext cx="0" cy="645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208433" y="9250680"/>
            <a:ext cx="0" cy="607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200451" y="9842863"/>
            <a:ext cx="7134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46206" y="9871486"/>
            <a:ext cx="3030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Daum </a:t>
            </a:r>
            <a:r>
              <a:rPr lang="en-US" altLang="ko-KR" sz="1050" b="1" dirty="0" smtClean="0"/>
              <a:t>&amp; Naver</a:t>
            </a:r>
          </a:p>
          <a:p>
            <a:pPr algn="ctr"/>
            <a:r>
              <a:rPr lang="en-US" altLang="ko-KR" sz="1050" b="1" dirty="0" smtClean="0"/>
              <a:t>Sentiment, Comment CNT</a:t>
            </a:r>
            <a:endParaRPr lang="ko-KR" altLang="en-US" sz="1050" b="1" dirty="0"/>
          </a:p>
        </p:txBody>
      </p:sp>
      <p:sp>
        <p:nvSpPr>
          <p:cNvPr id="59" name="직사각형 58"/>
          <p:cNvSpPr/>
          <p:nvPr/>
        </p:nvSpPr>
        <p:spPr>
          <a:xfrm>
            <a:off x="4504769" y="4539927"/>
            <a:ext cx="952965" cy="223080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/>
              <a:t>Naver</a:t>
            </a:r>
          </a:p>
          <a:p>
            <a:pPr algn="ctr"/>
            <a:r>
              <a:rPr lang="en-US" altLang="ko-KR" sz="1600" b="1" dirty="0" smtClean="0"/>
              <a:t>Crawler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4504769" y="6872257"/>
            <a:ext cx="952965" cy="231592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/>
              <a:t>Daum</a:t>
            </a:r>
          </a:p>
          <a:p>
            <a:pPr algn="ctr"/>
            <a:r>
              <a:rPr lang="en-US" altLang="ko-KR" sz="1600" b="1" dirty="0" smtClean="0"/>
              <a:t>Crawler</a:t>
            </a:r>
            <a:endParaRPr lang="ko-KR" altLang="en-US" sz="16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9486644" y="6379478"/>
            <a:ext cx="1583813" cy="948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553930" y="6643537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Cluster INFO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089989" y="8656780"/>
            <a:ext cx="832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User </a:t>
            </a:r>
          </a:p>
          <a:p>
            <a:r>
              <a:rPr lang="en-US" altLang="ko-KR" sz="1050" b="1" dirty="0" smtClean="0"/>
              <a:t>INPUT</a:t>
            </a:r>
          </a:p>
          <a:p>
            <a:r>
              <a:rPr lang="en-US" altLang="ko-KR" sz="1050" b="1" dirty="0" smtClean="0"/>
              <a:t>Date range,</a:t>
            </a:r>
          </a:p>
          <a:p>
            <a:r>
              <a:rPr lang="en-US" altLang="ko-KR" sz="1050" b="1" dirty="0" smtClean="0"/>
              <a:t>Category</a:t>
            </a:r>
            <a:endParaRPr lang="ko-KR" altLang="en-US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1143320" y="8789294"/>
            <a:ext cx="854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Visualized</a:t>
            </a:r>
          </a:p>
          <a:p>
            <a:r>
              <a:rPr lang="en-US" altLang="ko-KR" sz="1050" b="1" dirty="0" smtClean="0"/>
              <a:t>I</a:t>
            </a:r>
            <a:r>
              <a:rPr lang="en-US" altLang="ko-KR" sz="1050" b="1" dirty="0" smtClean="0"/>
              <a:t>nformation</a:t>
            </a:r>
            <a:endParaRPr lang="ko-KR" altLang="en-US" sz="1050" b="1" dirty="0"/>
          </a:p>
        </p:txBody>
      </p:sp>
      <p:sp>
        <p:nvSpPr>
          <p:cNvPr id="53" name="직사각형 52"/>
          <p:cNvSpPr/>
          <p:nvPr/>
        </p:nvSpPr>
        <p:spPr>
          <a:xfrm>
            <a:off x="17595593" y="3849487"/>
            <a:ext cx="958312" cy="461381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 smtClean="0"/>
              <a:t>Data</a:t>
            </a:r>
          </a:p>
          <a:p>
            <a:pPr algn="ctr"/>
            <a:r>
              <a:rPr lang="en-US" altLang="ko-KR" sz="1600" b="1" dirty="0" smtClean="0"/>
              <a:t>Filtered</a:t>
            </a:r>
          </a:p>
          <a:p>
            <a:pPr algn="ctr"/>
            <a:r>
              <a:rPr lang="en-US" altLang="ko-KR" sz="1600" b="1" dirty="0" smtClean="0"/>
              <a:t>By</a:t>
            </a:r>
          </a:p>
          <a:p>
            <a:pPr algn="ctr"/>
            <a:r>
              <a:rPr lang="en-US" altLang="ko-KR" sz="1600" b="1" dirty="0" smtClean="0"/>
              <a:t>Users request</a:t>
            </a:r>
            <a:endParaRPr lang="ko-KR" altLang="en-US" sz="1600" b="1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19405600" y="8513104"/>
            <a:ext cx="235" cy="945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416415" y="8748057"/>
            <a:ext cx="56457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User </a:t>
            </a:r>
          </a:p>
          <a:p>
            <a:r>
              <a:rPr lang="en-US" altLang="ko-KR" sz="1050" b="1" dirty="0" smtClean="0"/>
              <a:t>INPUT</a:t>
            </a:r>
          </a:p>
          <a:p>
            <a:r>
              <a:rPr lang="en-US" altLang="ko-KR" sz="1050" b="1" dirty="0" smtClean="0"/>
              <a:t>AP, UP</a:t>
            </a:r>
            <a:endParaRPr lang="en-US" altLang="ko-KR" sz="105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20423051" y="3849487"/>
            <a:ext cx="1441547" cy="461381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Visualizer</a:t>
            </a:r>
            <a:endParaRPr lang="ko-KR" altLang="en-US" sz="2000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7025683" y="7719965"/>
            <a:ext cx="3330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중괄호 64"/>
          <p:cNvSpPr/>
          <p:nvPr/>
        </p:nvSpPr>
        <p:spPr>
          <a:xfrm rot="16200000">
            <a:off x="9102665" y="-1154627"/>
            <a:ext cx="749313" cy="9770004"/>
          </a:xfrm>
          <a:prstGeom prst="rightBrace">
            <a:avLst>
              <a:gd name="adj1" fmla="val 8333"/>
              <a:gd name="adj2" fmla="val 48608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94222" y="3070701"/>
            <a:ext cx="2237634" cy="41208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/>
              <a:t>DB Forging (PART-1)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0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41410" y="4990956"/>
            <a:ext cx="2975038" cy="21269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형태소 분석 </a:t>
            </a:r>
            <a:r>
              <a:rPr lang="en-US" altLang="ko-KR" sz="2000" b="1" dirty="0" smtClean="0"/>
              <a:t>API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10683202" y="4358640"/>
            <a:ext cx="2594763" cy="118792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LEMMA(</a:t>
            </a:r>
            <a:r>
              <a:rPr lang="en-US" altLang="ko-KR" sz="2000" b="1" dirty="0" smtClean="0"/>
              <a:t>MORP)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0642688" y="6821290"/>
            <a:ext cx="2594763" cy="118792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WORD LIST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272773" y="4990956"/>
            <a:ext cx="1561235" cy="21269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TITLES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14991748" y="4358639"/>
            <a:ext cx="3249358" cy="118792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단어 빈도 행렬</a:t>
            </a:r>
            <a:endParaRPr lang="en-US" altLang="ko-KR" sz="2000" b="1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174662" y="6088877"/>
            <a:ext cx="721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277645" y="4990956"/>
            <a:ext cx="1202786" cy="1111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310366" y="6102182"/>
            <a:ext cx="1170065" cy="131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3639313" y="4863288"/>
            <a:ext cx="9910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3592806" y="5760418"/>
            <a:ext cx="2514113" cy="157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3547086" y="5818986"/>
            <a:ext cx="3072056" cy="1909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090631" y="5755493"/>
            <a:ext cx="298950" cy="2989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1</a:t>
            </a:r>
            <a:endParaRPr lang="ko-KR" altLang="en-US" sz="4000" dirty="0"/>
          </a:p>
        </p:txBody>
      </p:sp>
      <p:sp>
        <p:nvSpPr>
          <p:cNvPr id="36" name="타원 35"/>
          <p:cNvSpPr/>
          <p:nvPr/>
        </p:nvSpPr>
        <p:spPr>
          <a:xfrm>
            <a:off x="9223084" y="5585551"/>
            <a:ext cx="298950" cy="2989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2</a:t>
            </a:r>
            <a:endParaRPr lang="ko-KR" altLang="en-US" sz="4000" dirty="0"/>
          </a:p>
        </p:txBody>
      </p:sp>
      <p:sp>
        <p:nvSpPr>
          <p:cNvPr id="37" name="타원 36"/>
          <p:cNvSpPr/>
          <p:nvPr/>
        </p:nvSpPr>
        <p:spPr>
          <a:xfrm>
            <a:off x="13528836" y="4518086"/>
            <a:ext cx="298950" cy="2989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3</a:t>
            </a:r>
            <a:endParaRPr lang="ko-KR" altLang="en-US" sz="4000" dirty="0"/>
          </a:p>
        </p:txBody>
      </p:sp>
      <p:sp>
        <p:nvSpPr>
          <p:cNvPr id="38" name="타원 37"/>
          <p:cNvSpPr/>
          <p:nvPr/>
        </p:nvSpPr>
        <p:spPr>
          <a:xfrm>
            <a:off x="15243336" y="5735026"/>
            <a:ext cx="298950" cy="2989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4</a:t>
            </a:r>
            <a:endParaRPr lang="ko-KR" alt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384317" y="6282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조회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071539" y="68076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치환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3409027" y="4950954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무의미한 단어 제거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53211" y="61437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요청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429009" y="59636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반환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96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오른쪽 화살표 108"/>
          <p:cNvSpPr/>
          <p:nvPr/>
        </p:nvSpPr>
        <p:spPr>
          <a:xfrm>
            <a:off x="15982071" y="7561501"/>
            <a:ext cx="1875692" cy="1442447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5540054" y="7721362"/>
            <a:ext cx="1564640" cy="1182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35797" y="4557541"/>
            <a:ext cx="3794092" cy="5689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단어 빈도 행렬 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/>
              <a:t>Cluster 1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35797" y="5210320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A</a:t>
            </a:r>
            <a:endParaRPr lang="en-US" altLang="ko-KR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270609" y="5210320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35797" y="5863099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270609" y="5863099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35797" y="6515878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C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270609" y="6515878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35797" y="7162561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D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70609" y="7162561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335797" y="7809244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270609" y="7809244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6</a:t>
            </a:r>
            <a:endParaRPr lang="en-US" altLang="ko-KR" sz="20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335797" y="8455927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F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270609" y="8455927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55177" y="9053842"/>
            <a:ext cx="303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Len(Article in Cluster) = 6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12431744" y="4557541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대표 단어 </a:t>
            </a:r>
            <a:r>
              <a:rPr lang="en-US" altLang="ko-KR" sz="2000" b="1" dirty="0" smtClean="0"/>
              <a:t>(Custer 1)</a:t>
            </a:r>
            <a:endParaRPr lang="en-US" altLang="ko-KR" sz="20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2431744" y="5213113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C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431744" y="5865892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431744" y="6518671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F</a:t>
            </a:r>
          </a:p>
        </p:txBody>
      </p:sp>
      <p:sp>
        <p:nvSpPr>
          <p:cNvPr id="22" name="타원 21"/>
          <p:cNvSpPr/>
          <p:nvPr/>
        </p:nvSpPr>
        <p:spPr>
          <a:xfrm>
            <a:off x="9988534" y="6588121"/>
            <a:ext cx="423429" cy="423429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990849" y="7893584"/>
            <a:ext cx="423429" cy="423429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988534" y="8540267"/>
            <a:ext cx="423429" cy="423429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1276919" y="4834506"/>
            <a:ext cx="1011210" cy="7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5797" y="11043348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단어 빈도 행렬 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/>
              <a:t>Cluster N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431744" y="11043348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대표 단어 </a:t>
            </a:r>
            <a:r>
              <a:rPr lang="en-US" altLang="ko-KR" sz="2000" b="1" dirty="0" smtClean="0"/>
              <a:t>(Custer N)</a:t>
            </a:r>
            <a:endParaRPr lang="en-US" altLang="ko-KR" sz="2000" b="1" dirty="0" smtClean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6815791" y="4745330"/>
            <a:ext cx="6714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8203495" y="5774235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대표 단어 빈도 행렬</a:t>
            </a:r>
            <a:endParaRPr lang="en-US" altLang="ko-KR" sz="2000" b="1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18203495" y="6420913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C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0138307" y="6420913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12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8203495" y="7067596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B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138307" y="7067596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11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8203495" y="7713764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0138307" y="7713764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8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8203495" y="8345207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F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138307" y="8345207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6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3932399" y="4563857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Custer 1</a:t>
            </a:r>
            <a:endParaRPr lang="en-US" altLang="ko-KR" sz="20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23932399" y="5219429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C (Key word)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3932399" y="5872208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E </a:t>
            </a:r>
            <a:r>
              <a:rPr lang="en-US" altLang="ko-KR" sz="2000" b="1" dirty="0" smtClean="0"/>
              <a:t>(Sub </a:t>
            </a:r>
            <a:r>
              <a:rPr lang="en-US" altLang="ko-KR" sz="2000" b="1" dirty="0"/>
              <a:t>word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sp>
        <p:nvSpPr>
          <p:cNvPr id="83" name="직사각형 82"/>
          <p:cNvSpPr/>
          <p:nvPr/>
        </p:nvSpPr>
        <p:spPr>
          <a:xfrm>
            <a:off x="23932399" y="6524987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F </a:t>
            </a:r>
            <a:r>
              <a:rPr lang="en-US" altLang="ko-KR" sz="2000" b="1" dirty="0" smtClean="0"/>
              <a:t>(Sub </a:t>
            </a:r>
            <a:r>
              <a:rPr lang="en-US" altLang="ko-KR" sz="2000" b="1" dirty="0"/>
              <a:t>word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sp>
        <p:nvSpPr>
          <p:cNvPr id="91" name="직사각형 90"/>
          <p:cNvSpPr/>
          <p:nvPr/>
        </p:nvSpPr>
        <p:spPr>
          <a:xfrm>
            <a:off x="23932399" y="11043348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Custer N</a:t>
            </a:r>
            <a:endParaRPr lang="en-US" altLang="ko-KR" sz="2000" b="1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18203495" y="8992128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h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0138307" y="8992128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8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8203495" y="9638811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j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0138307" y="9638811"/>
            <a:ext cx="1859280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6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3932399" y="7396805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Custer 2</a:t>
            </a:r>
            <a:endParaRPr lang="en-US" altLang="ko-KR" sz="2000" b="1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23932399" y="8054125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E (Key word)</a:t>
            </a:r>
          </a:p>
        </p:txBody>
      </p:sp>
      <p:sp>
        <p:nvSpPr>
          <p:cNvPr id="121" name="자유형 120"/>
          <p:cNvSpPr/>
          <p:nvPr/>
        </p:nvSpPr>
        <p:spPr>
          <a:xfrm>
            <a:off x="16405299" y="5420360"/>
            <a:ext cx="732081" cy="2522391"/>
          </a:xfrm>
          <a:custGeom>
            <a:avLst/>
            <a:gdLst>
              <a:gd name="connsiteX0" fmla="*/ 732081 w 732081"/>
              <a:gd name="connsiteY0" fmla="*/ 2506980 h 2522391"/>
              <a:gd name="connsiteX1" fmla="*/ 358701 w 732081"/>
              <a:gd name="connsiteY1" fmla="*/ 2148840 h 2522391"/>
              <a:gd name="connsiteX2" fmla="*/ 561 w 732081"/>
              <a:gd name="connsiteY2" fmla="*/ 0 h 252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081" h="2522391">
                <a:moveTo>
                  <a:pt x="732081" y="2506980"/>
                </a:moveTo>
                <a:cubicBezTo>
                  <a:pt x="606351" y="2536825"/>
                  <a:pt x="480621" y="2566670"/>
                  <a:pt x="358701" y="2148840"/>
                </a:cubicBezTo>
                <a:cubicBezTo>
                  <a:pt x="236781" y="1731010"/>
                  <a:pt x="-13409" y="182880"/>
                  <a:pt x="561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자유형 125"/>
          <p:cNvSpPr/>
          <p:nvPr/>
        </p:nvSpPr>
        <p:spPr>
          <a:xfrm>
            <a:off x="16388080" y="8636869"/>
            <a:ext cx="751840" cy="2518811"/>
          </a:xfrm>
          <a:custGeom>
            <a:avLst/>
            <a:gdLst>
              <a:gd name="connsiteX0" fmla="*/ 751840 w 751840"/>
              <a:gd name="connsiteY0" fmla="*/ 9291 h 2518811"/>
              <a:gd name="connsiteX1" fmla="*/ 406400 w 751840"/>
              <a:gd name="connsiteY1" fmla="*/ 385211 h 2518811"/>
              <a:gd name="connsiteX2" fmla="*/ 0 w 751840"/>
              <a:gd name="connsiteY2" fmla="*/ 2518811 h 251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840" h="2518811">
                <a:moveTo>
                  <a:pt x="751840" y="9291"/>
                </a:moveTo>
                <a:cubicBezTo>
                  <a:pt x="641773" y="-11876"/>
                  <a:pt x="531707" y="-33042"/>
                  <a:pt x="406400" y="385211"/>
                </a:cubicBezTo>
                <a:cubicBezTo>
                  <a:pt x="281093" y="803464"/>
                  <a:pt x="15240" y="2254651"/>
                  <a:pt x="0" y="251881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2431744" y="7347242"/>
            <a:ext cx="3794092" cy="56896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/>
              <a:t>대표 단어 </a:t>
            </a:r>
            <a:r>
              <a:rPr lang="en-US" altLang="ko-KR" sz="2000" b="1" dirty="0" smtClean="0"/>
              <a:t>(Custer 2)</a:t>
            </a:r>
            <a:endParaRPr lang="en-US" altLang="ko-KR" sz="2000" b="1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12431744" y="8002814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E</a:t>
            </a:r>
            <a:endParaRPr lang="en-US" altLang="ko-KR" sz="2000" b="1" dirty="0" smtClean="0"/>
          </a:p>
        </p:txBody>
      </p:sp>
      <p:sp>
        <p:nvSpPr>
          <p:cNvPr id="130" name="직사각형 129"/>
          <p:cNvSpPr/>
          <p:nvPr/>
        </p:nvSpPr>
        <p:spPr>
          <a:xfrm>
            <a:off x="12431744" y="8655593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g</a:t>
            </a:r>
            <a:endParaRPr lang="en-US" altLang="ko-KR" sz="2000" b="1" dirty="0" smtClean="0"/>
          </a:p>
        </p:txBody>
      </p:sp>
      <p:sp>
        <p:nvSpPr>
          <p:cNvPr id="131" name="직사각형 130"/>
          <p:cNvSpPr/>
          <p:nvPr/>
        </p:nvSpPr>
        <p:spPr>
          <a:xfrm>
            <a:off x="12431744" y="9308372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h</a:t>
            </a:r>
          </a:p>
        </p:txBody>
      </p:sp>
      <p:sp>
        <p:nvSpPr>
          <p:cNvPr id="132" name="타원 131"/>
          <p:cNvSpPr/>
          <p:nvPr/>
        </p:nvSpPr>
        <p:spPr>
          <a:xfrm>
            <a:off x="14252590" y="10098064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14252590" y="10314369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4252590" y="10547358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118877" y="9796249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9118877" y="10012554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9118877" y="10245543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25800839" y="10159665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25800839" y="10375970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25800839" y="10608959"/>
            <a:ext cx="152400" cy="152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23932399" y="8706810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g (Sub </a:t>
            </a:r>
            <a:r>
              <a:rPr lang="en-US" altLang="ko-KR" sz="2000" b="1" dirty="0"/>
              <a:t>word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23932399" y="9359589"/>
            <a:ext cx="3794092" cy="56896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/>
              <a:t>h (Sub </a:t>
            </a:r>
            <a:r>
              <a:rPr lang="en-US" altLang="ko-KR" sz="2000" b="1" dirty="0"/>
              <a:t>word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8805972" y="4840988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대표 단어 빈도 행렬 참조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994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311</Words>
  <Application>Microsoft Office PowerPoint</Application>
  <PresentationFormat>사용자 지정</PresentationFormat>
  <Paragraphs>142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Hyunjun Bruce Lee</dc:creator>
  <cp:lastModifiedBy>Hyunjun Bruce Lee</cp:lastModifiedBy>
  <cp:revision>30</cp:revision>
  <dcterms:created xsi:type="dcterms:W3CDTF">2021-10-15T04:02:27Z</dcterms:created>
  <dcterms:modified xsi:type="dcterms:W3CDTF">2021-10-17T09:51:40Z</dcterms:modified>
</cp:coreProperties>
</file>