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2404050" cy="43205400"/>
  <p:notesSz cx="6877050" cy="9656763"/>
  <p:defaultTextStyle>
    <a:defPPr>
      <a:defRPr lang="ko-KR"/>
    </a:defPPr>
    <a:lvl1pPr marL="0" algn="l" defTabSz="4471162" rtl="0" eaLnBrk="1" latinLnBrk="1" hangingPunct="1">
      <a:defRPr sz="8800" kern="1200">
        <a:solidFill>
          <a:schemeClr val="tx1"/>
        </a:solidFill>
        <a:latin typeface="+mn-lt"/>
        <a:ea typeface="+mn-ea"/>
        <a:cs typeface="+mn-cs"/>
      </a:defRPr>
    </a:lvl1pPr>
    <a:lvl2pPr marL="2235581" algn="l" defTabSz="4471162" rtl="0" eaLnBrk="1" latinLnBrk="1" hangingPunct="1">
      <a:defRPr sz="8800" kern="1200">
        <a:solidFill>
          <a:schemeClr val="tx1"/>
        </a:solidFill>
        <a:latin typeface="+mn-lt"/>
        <a:ea typeface="+mn-ea"/>
        <a:cs typeface="+mn-cs"/>
      </a:defRPr>
    </a:lvl2pPr>
    <a:lvl3pPr marL="4471162" algn="l" defTabSz="4471162" rtl="0" eaLnBrk="1" latinLnBrk="1" hangingPunct="1">
      <a:defRPr sz="8800" kern="1200">
        <a:solidFill>
          <a:schemeClr val="tx1"/>
        </a:solidFill>
        <a:latin typeface="+mn-lt"/>
        <a:ea typeface="+mn-ea"/>
        <a:cs typeface="+mn-cs"/>
      </a:defRPr>
    </a:lvl3pPr>
    <a:lvl4pPr marL="6706743" algn="l" defTabSz="4471162" rtl="0" eaLnBrk="1" latinLnBrk="1" hangingPunct="1">
      <a:defRPr sz="8800" kern="1200">
        <a:solidFill>
          <a:schemeClr val="tx1"/>
        </a:solidFill>
        <a:latin typeface="+mn-lt"/>
        <a:ea typeface="+mn-ea"/>
        <a:cs typeface="+mn-cs"/>
      </a:defRPr>
    </a:lvl4pPr>
    <a:lvl5pPr marL="8942323" algn="l" defTabSz="4471162" rtl="0" eaLnBrk="1" latinLnBrk="1" hangingPunct="1">
      <a:defRPr sz="8800" kern="1200">
        <a:solidFill>
          <a:schemeClr val="tx1"/>
        </a:solidFill>
        <a:latin typeface="+mn-lt"/>
        <a:ea typeface="+mn-ea"/>
        <a:cs typeface="+mn-cs"/>
      </a:defRPr>
    </a:lvl5pPr>
    <a:lvl6pPr marL="11177904" algn="l" defTabSz="4471162" rtl="0" eaLnBrk="1" latinLnBrk="1" hangingPunct="1">
      <a:defRPr sz="8800" kern="1200">
        <a:solidFill>
          <a:schemeClr val="tx1"/>
        </a:solidFill>
        <a:latin typeface="+mn-lt"/>
        <a:ea typeface="+mn-ea"/>
        <a:cs typeface="+mn-cs"/>
      </a:defRPr>
    </a:lvl6pPr>
    <a:lvl7pPr marL="13413486" algn="l" defTabSz="4471162" rtl="0" eaLnBrk="1" latinLnBrk="1" hangingPunct="1">
      <a:defRPr sz="8800" kern="1200">
        <a:solidFill>
          <a:schemeClr val="tx1"/>
        </a:solidFill>
        <a:latin typeface="+mn-lt"/>
        <a:ea typeface="+mn-ea"/>
        <a:cs typeface="+mn-cs"/>
      </a:defRPr>
    </a:lvl7pPr>
    <a:lvl8pPr marL="15649067" algn="l" defTabSz="4471162" rtl="0" eaLnBrk="1" latinLnBrk="1" hangingPunct="1">
      <a:defRPr sz="8800" kern="1200">
        <a:solidFill>
          <a:schemeClr val="tx1"/>
        </a:solidFill>
        <a:latin typeface="+mn-lt"/>
        <a:ea typeface="+mn-ea"/>
        <a:cs typeface="+mn-cs"/>
      </a:defRPr>
    </a:lvl8pPr>
    <a:lvl9pPr marL="17884648" algn="l" defTabSz="4471162" rtl="0" eaLnBrk="1" latinLnBrk="1" hangingPunct="1">
      <a:defRPr sz="8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7" autoAdjust="0"/>
    <p:restoredTop sz="92572" autoAdjust="0"/>
  </p:normalViewPr>
  <p:slideViewPr>
    <p:cSldViewPr>
      <p:cViewPr>
        <p:scale>
          <a:sx n="25" d="100"/>
          <a:sy n="25" d="100"/>
        </p:scale>
        <p:origin x="-2592" y="882"/>
      </p:cViewPr>
      <p:guideLst>
        <p:guide orient="horz" pos="13608"/>
        <p:guide pos="1020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80055" cy="482838"/>
          </a:xfrm>
          <a:prstGeom prst="rect">
            <a:avLst/>
          </a:prstGeom>
        </p:spPr>
        <p:txBody>
          <a:bodyPr vert="horz" lIns="94476" tIns="47238" rIns="94476" bIns="47238" rtlCol="0"/>
          <a:lstStyle>
            <a:lvl1pPr algn="l">
              <a:defRPr sz="1200"/>
            </a:lvl1pPr>
          </a:lstStyle>
          <a:p>
            <a:endParaRPr lang="ko-KR" altLang="en-US"/>
          </a:p>
        </p:txBody>
      </p:sp>
      <p:sp>
        <p:nvSpPr>
          <p:cNvPr id="3" name="날짜 개체 틀 2"/>
          <p:cNvSpPr>
            <a:spLocks noGrp="1"/>
          </p:cNvSpPr>
          <p:nvPr>
            <p:ph type="dt" idx="1"/>
          </p:nvPr>
        </p:nvSpPr>
        <p:spPr>
          <a:xfrm>
            <a:off x="3895404" y="0"/>
            <a:ext cx="2980055" cy="482838"/>
          </a:xfrm>
          <a:prstGeom prst="rect">
            <a:avLst/>
          </a:prstGeom>
        </p:spPr>
        <p:txBody>
          <a:bodyPr vert="horz" lIns="94476" tIns="47238" rIns="94476" bIns="47238" rtlCol="0"/>
          <a:lstStyle>
            <a:lvl1pPr algn="r">
              <a:defRPr sz="1200"/>
            </a:lvl1pPr>
          </a:lstStyle>
          <a:p>
            <a:fld id="{B4B9D398-3EC8-4CDB-B8C3-9405E77B9425}" type="datetimeFigureOut">
              <a:rPr lang="ko-KR" altLang="en-US" smtClean="0"/>
              <a:pPr/>
              <a:t>2015-10-20</a:t>
            </a:fld>
            <a:endParaRPr lang="ko-KR" altLang="en-US"/>
          </a:p>
        </p:txBody>
      </p:sp>
      <p:sp>
        <p:nvSpPr>
          <p:cNvPr id="4" name="슬라이드 이미지 개체 틀 3"/>
          <p:cNvSpPr>
            <a:spLocks noGrp="1" noRot="1" noChangeAspect="1"/>
          </p:cNvSpPr>
          <p:nvPr>
            <p:ph type="sldImg" idx="2"/>
          </p:nvPr>
        </p:nvSpPr>
        <p:spPr>
          <a:xfrm>
            <a:off x="2081213" y="723900"/>
            <a:ext cx="2714625" cy="3621088"/>
          </a:xfrm>
          <a:prstGeom prst="rect">
            <a:avLst/>
          </a:prstGeom>
          <a:noFill/>
          <a:ln w="12700">
            <a:solidFill>
              <a:prstClr val="black"/>
            </a:solidFill>
          </a:ln>
        </p:spPr>
        <p:txBody>
          <a:bodyPr vert="horz" lIns="94476" tIns="47238" rIns="94476" bIns="47238" rtlCol="0" anchor="ctr"/>
          <a:lstStyle/>
          <a:p>
            <a:endParaRPr lang="ko-KR" altLang="en-US"/>
          </a:p>
        </p:txBody>
      </p:sp>
      <p:sp>
        <p:nvSpPr>
          <p:cNvPr id="5" name="슬라이드 노트 개체 틀 4"/>
          <p:cNvSpPr>
            <a:spLocks noGrp="1"/>
          </p:cNvSpPr>
          <p:nvPr>
            <p:ph type="body" sz="quarter" idx="3"/>
          </p:nvPr>
        </p:nvSpPr>
        <p:spPr>
          <a:xfrm>
            <a:off x="687705" y="4586963"/>
            <a:ext cx="5501640" cy="4345543"/>
          </a:xfrm>
          <a:prstGeom prst="rect">
            <a:avLst/>
          </a:prstGeom>
        </p:spPr>
        <p:txBody>
          <a:bodyPr vert="horz" lIns="94476" tIns="47238" rIns="94476" bIns="47238"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172249"/>
            <a:ext cx="2980055" cy="482838"/>
          </a:xfrm>
          <a:prstGeom prst="rect">
            <a:avLst/>
          </a:prstGeom>
        </p:spPr>
        <p:txBody>
          <a:bodyPr vert="horz" lIns="94476" tIns="47238" rIns="94476" bIns="47238"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95404" y="9172249"/>
            <a:ext cx="2980055" cy="482838"/>
          </a:xfrm>
          <a:prstGeom prst="rect">
            <a:avLst/>
          </a:prstGeom>
        </p:spPr>
        <p:txBody>
          <a:bodyPr vert="horz" lIns="94476" tIns="47238" rIns="94476" bIns="47238" rtlCol="0" anchor="b"/>
          <a:lstStyle>
            <a:lvl1pPr algn="r">
              <a:defRPr sz="1200"/>
            </a:lvl1pPr>
          </a:lstStyle>
          <a:p>
            <a:fld id="{65606E92-47C0-48ED-A6D3-C28A3D34FE15}" type="slidenum">
              <a:rPr lang="ko-KR" altLang="en-US" smtClean="0"/>
              <a:pPr/>
              <a:t>‹#›</a:t>
            </a:fld>
            <a:endParaRPr lang="ko-KR" altLang="en-US"/>
          </a:p>
        </p:txBody>
      </p:sp>
    </p:spTree>
    <p:extLst>
      <p:ext uri="{BB962C8B-B14F-4D97-AF65-F5344CB8AC3E}">
        <p14:creationId xmlns:p14="http://schemas.microsoft.com/office/powerpoint/2010/main" xmlns="" val="714950977"/>
      </p:ext>
    </p:extLst>
  </p:cSld>
  <p:clrMap bg1="lt1" tx1="dk1" bg2="lt2" tx2="dk2" accent1="accent1" accent2="accent2" accent3="accent3" accent4="accent4" accent5="accent5" accent6="accent6" hlink="hlink" folHlink="folHlink"/>
  <p:notesStyle>
    <a:lvl1pPr marL="0" algn="l" defTabSz="4471162" rtl="0" eaLnBrk="1" latinLnBrk="1" hangingPunct="1">
      <a:defRPr sz="5800" kern="1200">
        <a:solidFill>
          <a:schemeClr val="tx1"/>
        </a:solidFill>
        <a:latin typeface="+mn-lt"/>
        <a:ea typeface="+mn-ea"/>
        <a:cs typeface="+mn-cs"/>
      </a:defRPr>
    </a:lvl1pPr>
    <a:lvl2pPr marL="2235581" algn="l" defTabSz="4471162" rtl="0" eaLnBrk="1" latinLnBrk="1" hangingPunct="1">
      <a:defRPr sz="5800" kern="1200">
        <a:solidFill>
          <a:schemeClr val="tx1"/>
        </a:solidFill>
        <a:latin typeface="+mn-lt"/>
        <a:ea typeface="+mn-ea"/>
        <a:cs typeface="+mn-cs"/>
      </a:defRPr>
    </a:lvl2pPr>
    <a:lvl3pPr marL="4471162" algn="l" defTabSz="4471162" rtl="0" eaLnBrk="1" latinLnBrk="1" hangingPunct="1">
      <a:defRPr sz="5800" kern="1200">
        <a:solidFill>
          <a:schemeClr val="tx1"/>
        </a:solidFill>
        <a:latin typeface="+mn-lt"/>
        <a:ea typeface="+mn-ea"/>
        <a:cs typeface="+mn-cs"/>
      </a:defRPr>
    </a:lvl3pPr>
    <a:lvl4pPr marL="6706743" algn="l" defTabSz="4471162" rtl="0" eaLnBrk="1" latinLnBrk="1" hangingPunct="1">
      <a:defRPr sz="5800" kern="1200">
        <a:solidFill>
          <a:schemeClr val="tx1"/>
        </a:solidFill>
        <a:latin typeface="+mn-lt"/>
        <a:ea typeface="+mn-ea"/>
        <a:cs typeface="+mn-cs"/>
      </a:defRPr>
    </a:lvl4pPr>
    <a:lvl5pPr marL="8942323" algn="l" defTabSz="4471162" rtl="0" eaLnBrk="1" latinLnBrk="1" hangingPunct="1">
      <a:defRPr sz="5800" kern="1200">
        <a:solidFill>
          <a:schemeClr val="tx1"/>
        </a:solidFill>
        <a:latin typeface="+mn-lt"/>
        <a:ea typeface="+mn-ea"/>
        <a:cs typeface="+mn-cs"/>
      </a:defRPr>
    </a:lvl5pPr>
    <a:lvl6pPr marL="11177904" algn="l" defTabSz="4471162" rtl="0" eaLnBrk="1" latinLnBrk="1" hangingPunct="1">
      <a:defRPr sz="5800" kern="1200">
        <a:solidFill>
          <a:schemeClr val="tx1"/>
        </a:solidFill>
        <a:latin typeface="+mn-lt"/>
        <a:ea typeface="+mn-ea"/>
        <a:cs typeface="+mn-cs"/>
      </a:defRPr>
    </a:lvl6pPr>
    <a:lvl7pPr marL="13413486" algn="l" defTabSz="4471162" rtl="0" eaLnBrk="1" latinLnBrk="1" hangingPunct="1">
      <a:defRPr sz="5800" kern="1200">
        <a:solidFill>
          <a:schemeClr val="tx1"/>
        </a:solidFill>
        <a:latin typeface="+mn-lt"/>
        <a:ea typeface="+mn-ea"/>
        <a:cs typeface="+mn-cs"/>
      </a:defRPr>
    </a:lvl7pPr>
    <a:lvl8pPr marL="15649067" algn="l" defTabSz="4471162" rtl="0" eaLnBrk="1" latinLnBrk="1" hangingPunct="1">
      <a:defRPr sz="5800" kern="1200">
        <a:solidFill>
          <a:schemeClr val="tx1"/>
        </a:solidFill>
        <a:latin typeface="+mn-lt"/>
        <a:ea typeface="+mn-ea"/>
        <a:cs typeface="+mn-cs"/>
      </a:defRPr>
    </a:lvl8pPr>
    <a:lvl9pPr marL="17884648" algn="l" defTabSz="4471162" rtl="0" eaLnBrk="1" latinLnBrk="1"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081213" y="723900"/>
            <a:ext cx="2714625" cy="3621088"/>
          </a:xfrm>
        </p:spPr>
      </p:sp>
      <p:sp>
        <p:nvSpPr>
          <p:cNvPr id="3" name="슬라이드 노트 개체 틀 2"/>
          <p:cNvSpPr>
            <a:spLocks noGrp="1"/>
          </p:cNvSpPr>
          <p:nvPr>
            <p:ph type="body" idx="1"/>
          </p:nvPr>
        </p:nvSpPr>
        <p:spPr/>
        <p:txBody>
          <a:bodyPr/>
          <a:lstStyle/>
          <a:p>
            <a:r>
              <a:rPr lang="en-US" altLang="ko-KR" sz="1300" dirty="0"/>
              <a:t>1. </a:t>
            </a:r>
            <a:r>
              <a:rPr lang="ko-KR" altLang="en-US" sz="1300" dirty="0"/>
              <a:t>캡슐 내시경이란</a:t>
            </a:r>
          </a:p>
          <a:p>
            <a:r>
              <a:rPr lang="en-US" altLang="ko-KR" sz="1300" dirty="0"/>
              <a:t>Wireless Capsule Endoscopy (WCE) is using the subminiature camera mounted on an endoscope like a pill.</a:t>
            </a:r>
          </a:p>
          <a:p>
            <a:endParaRPr lang="en-US" altLang="ko-KR" sz="1300" dirty="0"/>
          </a:p>
          <a:p>
            <a:r>
              <a:rPr lang="en-US" altLang="ko-KR" sz="1300" dirty="0"/>
              <a:t>2. </a:t>
            </a:r>
            <a:r>
              <a:rPr lang="ko-KR" altLang="en-US" sz="1300" dirty="0"/>
              <a:t>캡슐내시경의 문제점</a:t>
            </a:r>
          </a:p>
          <a:p>
            <a:r>
              <a:rPr lang="en-US" altLang="ko-KR" sz="1300" dirty="0"/>
              <a:t>Time and accuracy for diagnosis that diagnostician must examines the whole video sequences of WCE, usually more than 2hours.</a:t>
            </a:r>
          </a:p>
          <a:p>
            <a:r>
              <a:rPr lang="en-US" altLang="ko-KR" sz="1300" dirty="0"/>
              <a:t>Because the WCE record images while go through inside of body about 8 to 12 hours, equivalent to 100,000 ~ 120,000 frames of image.</a:t>
            </a:r>
          </a:p>
          <a:p>
            <a:endParaRPr lang="en-US" altLang="ko-KR" sz="1300" dirty="0"/>
          </a:p>
          <a:p>
            <a:r>
              <a:rPr lang="en-US" altLang="ko-KR" sz="1300" dirty="0"/>
              <a:t>3. </a:t>
            </a:r>
            <a:r>
              <a:rPr lang="ko-KR" altLang="en-US" sz="1300" dirty="0"/>
              <a:t>캡슐내시경의 특성</a:t>
            </a:r>
            <a:r>
              <a:rPr lang="en-US" altLang="ko-KR" sz="1300" dirty="0"/>
              <a:t>(</a:t>
            </a:r>
            <a:r>
              <a:rPr lang="ko-KR" altLang="en-US" sz="1300" dirty="0"/>
              <a:t>가정</a:t>
            </a:r>
            <a:r>
              <a:rPr lang="en-US" altLang="ko-KR" sz="1300" dirty="0"/>
              <a:t>)</a:t>
            </a:r>
            <a:endParaRPr lang="ko-KR" altLang="en-US" sz="1300" dirty="0"/>
          </a:p>
          <a:p>
            <a:r>
              <a:rPr lang="en-US" altLang="ko-KR" sz="1300" dirty="0"/>
              <a:t>The idea assumes that many significant scenes are recorded in the same spatial locations due to the backward motion of a capsule endoscope. An important area is to propose the new model that is adapted in general environment for making a diagnosis in WCE’s video.</a:t>
            </a:r>
          </a:p>
          <a:p>
            <a:endParaRPr lang="en-US" altLang="ko-KR" sz="1300" dirty="0"/>
          </a:p>
          <a:p>
            <a:r>
              <a:rPr lang="en-US" altLang="ko-KR" sz="1300" dirty="0"/>
              <a:t>4. Methods</a:t>
            </a:r>
          </a:p>
          <a:p>
            <a:r>
              <a:rPr lang="en-US" altLang="ko-KR" sz="1300" dirty="0"/>
              <a:t>1) Image preprocessing and optical flow estimation.</a:t>
            </a:r>
          </a:p>
          <a:p>
            <a:r>
              <a:rPr lang="en-US" altLang="ko-KR" sz="1300" dirty="0"/>
              <a:t>we applied histogram equalization for quick and simple intensity correction for more robust optical flow estimation.</a:t>
            </a:r>
          </a:p>
          <a:p>
            <a:r>
              <a:rPr lang="en-US" altLang="ko-KR" sz="1300" dirty="0"/>
              <a:t>After the preprocessing, extract motion vector using optical flow. Optical flow estimation is widely used to measure the motion vectors between successive frames.</a:t>
            </a:r>
          </a:p>
          <a:p>
            <a:endParaRPr lang="en-US" altLang="ko-KR" sz="1300" dirty="0"/>
          </a:p>
          <a:p>
            <a:r>
              <a:rPr lang="en-US" altLang="ko-KR" sz="1300" dirty="0"/>
              <a:t>2) Feature extraction for ego-motion analysis.</a:t>
            </a:r>
          </a:p>
          <a:p>
            <a:r>
              <a:rPr lang="en-US" altLang="ko-KR" sz="1300" dirty="0"/>
              <a:t>In next step, we perform an ego-motion analysis based on the flow vectors in specific nine regions of WCE images. We perform the ego-motion analysis by examining the optical flow vectors in nine different spatial regions for a single frame, such as boundary regions for classification and one center region for global motion adjustment.</a:t>
            </a:r>
          </a:p>
          <a:p>
            <a:endParaRPr lang="en-US" altLang="ko-KR" sz="1300" dirty="0"/>
          </a:p>
          <a:p>
            <a:r>
              <a:rPr lang="en-US" altLang="ko-KR" sz="1300" dirty="0"/>
              <a:t>3) Optical flow compensation for backward ego-motion detection.</a:t>
            </a:r>
          </a:p>
          <a:p>
            <a:r>
              <a:rPr lang="en-US" altLang="ko-KR" sz="1300" dirty="0"/>
              <a:t>Sometimes, the image sequence include backward motion with left/right/up/down panning or rotations.</a:t>
            </a:r>
          </a:p>
          <a:p>
            <a:r>
              <a:rPr lang="en-US" altLang="ko-KR" sz="1300" dirty="0"/>
              <a:t>To remove the combinational movement of the WCE, we compensated the flow vectors by subtracting the mean vector near the vanishing point region extracted in the picture(correction region).</a:t>
            </a:r>
          </a:p>
          <a:p>
            <a:endParaRPr lang="en-US" altLang="ko-KR" sz="1300" dirty="0"/>
          </a:p>
          <a:p>
            <a:r>
              <a:rPr lang="en-US" altLang="ko-KR" sz="1300" dirty="0"/>
              <a:t>4) Ego-motion classification from the adjusted regional optical flow vectors.</a:t>
            </a:r>
          </a:p>
          <a:p>
            <a:r>
              <a:rPr lang="en-US" altLang="ko-KR" sz="1300" dirty="0"/>
              <a:t>To analyze the ego-motion from the WCE sequence, we compute the mean vectors in each classification (boundary) region followed by quantizing the angles into eight directions. For example, backward and forward motions show different combinations of quantized angles as shown in this(backward) and this(forward).</a:t>
            </a:r>
          </a:p>
          <a:p>
            <a:endParaRPr lang="en-US" altLang="ko-KR" sz="1300" dirty="0"/>
          </a:p>
          <a:p>
            <a:r>
              <a:rPr lang="en-US" altLang="ko-KR" sz="1300" dirty="0"/>
              <a:t>5. </a:t>
            </a:r>
            <a:r>
              <a:rPr lang="ko-KR" altLang="en-US" sz="1300" dirty="0"/>
              <a:t>실험결과</a:t>
            </a:r>
          </a:p>
          <a:p>
            <a:r>
              <a:rPr lang="ko-KR" altLang="en-US" sz="1300" dirty="0"/>
              <a:t>표 설명</a:t>
            </a:r>
          </a:p>
          <a:p>
            <a:endParaRPr lang="en-US" altLang="ko-KR" sz="1300" dirty="0"/>
          </a:p>
          <a:p>
            <a:r>
              <a:rPr lang="en-US" altLang="ko-KR" sz="1300" dirty="0"/>
              <a:t>6. </a:t>
            </a:r>
            <a:r>
              <a:rPr lang="ko-KR" altLang="en-US" sz="1300" dirty="0"/>
              <a:t>결론</a:t>
            </a:r>
          </a:p>
          <a:p>
            <a:r>
              <a:rPr lang="en-US" altLang="ko-KR" sz="1300" dirty="0"/>
              <a:t>Our experimental result shows high accuracy of the technique by detecting 989 duplicate image frames out of 10,000, equivalently to 9.9% data reduction, in a WCE video from a real human subject. Our method is practical enough for a clinical application for pre-processing purpose before the examination of a clinical expert.</a:t>
            </a:r>
          </a:p>
        </p:txBody>
      </p:sp>
      <p:sp>
        <p:nvSpPr>
          <p:cNvPr id="4" name="슬라이드 번호 개체 틀 3"/>
          <p:cNvSpPr>
            <a:spLocks noGrp="1"/>
          </p:cNvSpPr>
          <p:nvPr>
            <p:ph type="sldNum" sz="quarter" idx="10"/>
          </p:nvPr>
        </p:nvSpPr>
        <p:spPr/>
        <p:txBody>
          <a:bodyPr/>
          <a:lstStyle/>
          <a:p>
            <a:fld id="{E7F53E10-97EE-4FAA-89E8-5CB2800B2049}" type="slidenum">
              <a:rPr lang="ko-KR" altLang="en-US" smtClean="0"/>
              <a:pPr/>
              <a:t>1</a:t>
            </a:fld>
            <a:endParaRPr lang="ko-KR" altLang="en-US" dirty="0"/>
          </a:p>
        </p:txBody>
      </p:sp>
    </p:spTree>
    <p:extLst>
      <p:ext uri="{BB962C8B-B14F-4D97-AF65-F5344CB8AC3E}">
        <p14:creationId xmlns:p14="http://schemas.microsoft.com/office/powerpoint/2010/main" xmlns="" val="374504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430306" y="13421682"/>
            <a:ext cx="27543443" cy="926115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860609" y="24483060"/>
            <a:ext cx="22682836" cy="11041379"/>
          </a:xfrm>
        </p:spPr>
        <p:txBody>
          <a:bodyPr/>
          <a:lstStyle>
            <a:lvl1pPr marL="0" indent="0" algn="ctr">
              <a:buNone/>
              <a:defRPr>
                <a:solidFill>
                  <a:schemeClr val="tx1">
                    <a:tint val="75000"/>
                  </a:schemeClr>
                </a:solidFill>
              </a:defRPr>
            </a:lvl1pPr>
            <a:lvl2pPr marL="2235581" indent="0" algn="ctr">
              <a:buNone/>
              <a:defRPr>
                <a:solidFill>
                  <a:schemeClr val="tx1">
                    <a:tint val="75000"/>
                  </a:schemeClr>
                </a:solidFill>
              </a:defRPr>
            </a:lvl2pPr>
            <a:lvl3pPr marL="4471162" indent="0" algn="ctr">
              <a:buNone/>
              <a:defRPr>
                <a:solidFill>
                  <a:schemeClr val="tx1">
                    <a:tint val="75000"/>
                  </a:schemeClr>
                </a:solidFill>
              </a:defRPr>
            </a:lvl3pPr>
            <a:lvl4pPr marL="6706743" indent="0" algn="ctr">
              <a:buNone/>
              <a:defRPr>
                <a:solidFill>
                  <a:schemeClr val="tx1">
                    <a:tint val="75000"/>
                  </a:schemeClr>
                </a:solidFill>
              </a:defRPr>
            </a:lvl4pPr>
            <a:lvl5pPr marL="8942323" indent="0" algn="ctr">
              <a:buNone/>
              <a:defRPr>
                <a:solidFill>
                  <a:schemeClr val="tx1">
                    <a:tint val="75000"/>
                  </a:schemeClr>
                </a:solidFill>
              </a:defRPr>
            </a:lvl5pPr>
            <a:lvl6pPr marL="11177904" indent="0" algn="ctr">
              <a:buNone/>
              <a:defRPr>
                <a:solidFill>
                  <a:schemeClr val="tx1">
                    <a:tint val="75000"/>
                  </a:schemeClr>
                </a:solidFill>
              </a:defRPr>
            </a:lvl6pPr>
            <a:lvl7pPr marL="13413486" indent="0" algn="ctr">
              <a:buNone/>
              <a:defRPr>
                <a:solidFill>
                  <a:schemeClr val="tx1">
                    <a:tint val="75000"/>
                  </a:schemeClr>
                </a:solidFill>
              </a:defRPr>
            </a:lvl7pPr>
            <a:lvl8pPr marL="15649067" indent="0" algn="ctr">
              <a:buNone/>
              <a:defRPr>
                <a:solidFill>
                  <a:schemeClr val="tx1">
                    <a:tint val="75000"/>
                  </a:schemeClr>
                </a:solidFill>
              </a:defRPr>
            </a:lvl8pPr>
            <a:lvl9pPr marL="17884648"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62855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355015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2503438" y="12921620"/>
            <a:ext cx="28707962" cy="275254403"/>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379550" y="12921620"/>
            <a:ext cx="85583823" cy="275254403"/>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194336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341655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559699" y="27763472"/>
            <a:ext cx="27543443" cy="8581073"/>
          </a:xfrm>
        </p:spPr>
        <p:txBody>
          <a:bodyPr anchor="t"/>
          <a:lstStyle>
            <a:lvl1pPr algn="l">
              <a:defRPr sz="196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559699" y="18312296"/>
            <a:ext cx="27543443" cy="9451178"/>
          </a:xfrm>
        </p:spPr>
        <p:txBody>
          <a:bodyPr anchor="b"/>
          <a:lstStyle>
            <a:lvl1pPr marL="0" indent="0">
              <a:buNone/>
              <a:defRPr sz="9700">
                <a:solidFill>
                  <a:schemeClr val="tx1">
                    <a:tint val="75000"/>
                  </a:schemeClr>
                </a:solidFill>
              </a:defRPr>
            </a:lvl1pPr>
            <a:lvl2pPr marL="2235581" indent="0">
              <a:buNone/>
              <a:defRPr sz="8800">
                <a:solidFill>
                  <a:schemeClr val="tx1">
                    <a:tint val="75000"/>
                  </a:schemeClr>
                </a:solidFill>
              </a:defRPr>
            </a:lvl2pPr>
            <a:lvl3pPr marL="4471162" indent="0">
              <a:buNone/>
              <a:defRPr sz="7800">
                <a:solidFill>
                  <a:schemeClr val="tx1">
                    <a:tint val="75000"/>
                  </a:schemeClr>
                </a:solidFill>
              </a:defRPr>
            </a:lvl3pPr>
            <a:lvl4pPr marL="6706743" indent="0">
              <a:buNone/>
              <a:defRPr sz="6900">
                <a:solidFill>
                  <a:schemeClr val="tx1">
                    <a:tint val="75000"/>
                  </a:schemeClr>
                </a:solidFill>
              </a:defRPr>
            </a:lvl4pPr>
            <a:lvl5pPr marL="8942323" indent="0">
              <a:buNone/>
              <a:defRPr sz="6900">
                <a:solidFill>
                  <a:schemeClr val="tx1">
                    <a:tint val="75000"/>
                  </a:schemeClr>
                </a:solidFill>
              </a:defRPr>
            </a:lvl5pPr>
            <a:lvl6pPr marL="11177904" indent="0">
              <a:buNone/>
              <a:defRPr sz="6900">
                <a:solidFill>
                  <a:schemeClr val="tx1">
                    <a:tint val="75000"/>
                  </a:schemeClr>
                </a:solidFill>
              </a:defRPr>
            </a:lvl6pPr>
            <a:lvl7pPr marL="13413486" indent="0">
              <a:buNone/>
              <a:defRPr sz="6900">
                <a:solidFill>
                  <a:schemeClr val="tx1">
                    <a:tint val="75000"/>
                  </a:schemeClr>
                </a:solidFill>
              </a:defRPr>
            </a:lvl7pPr>
            <a:lvl8pPr marL="15649067" indent="0">
              <a:buNone/>
              <a:defRPr sz="6900">
                <a:solidFill>
                  <a:schemeClr val="tx1">
                    <a:tint val="75000"/>
                  </a:schemeClr>
                </a:solidFill>
              </a:defRPr>
            </a:lvl8pPr>
            <a:lvl9pPr marL="17884648" indent="0">
              <a:buNone/>
              <a:defRPr sz="69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81262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379550" y="75269408"/>
            <a:ext cx="57145892" cy="212906610"/>
          </a:xfrm>
        </p:spPr>
        <p:txBody>
          <a:bodyPr/>
          <a:lstStyle>
            <a:lvl1pPr>
              <a:defRPr sz="13700"/>
            </a:lvl1pPr>
            <a:lvl2pPr>
              <a:defRPr sz="11800"/>
            </a:lvl2pPr>
            <a:lvl3pPr>
              <a:defRPr sz="9700"/>
            </a:lvl3pPr>
            <a:lvl4pPr>
              <a:defRPr sz="8800"/>
            </a:lvl4pPr>
            <a:lvl5pPr>
              <a:defRPr sz="8800"/>
            </a:lvl5pPr>
            <a:lvl6pPr>
              <a:defRPr sz="8800"/>
            </a:lvl6pPr>
            <a:lvl7pPr>
              <a:defRPr sz="8800"/>
            </a:lvl7pPr>
            <a:lvl8pPr>
              <a:defRPr sz="8800"/>
            </a:lvl8pPr>
            <a:lvl9pPr>
              <a:defRPr sz="8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4065510" y="75269408"/>
            <a:ext cx="57145892" cy="212906610"/>
          </a:xfrm>
        </p:spPr>
        <p:txBody>
          <a:bodyPr/>
          <a:lstStyle>
            <a:lvl1pPr>
              <a:defRPr sz="13700"/>
            </a:lvl1pPr>
            <a:lvl2pPr>
              <a:defRPr sz="11800"/>
            </a:lvl2pPr>
            <a:lvl3pPr>
              <a:defRPr sz="9700"/>
            </a:lvl3pPr>
            <a:lvl4pPr>
              <a:defRPr sz="8800"/>
            </a:lvl4pPr>
            <a:lvl5pPr>
              <a:defRPr sz="8800"/>
            </a:lvl5pPr>
            <a:lvl6pPr>
              <a:defRPr sz="8800"/>
            </a:lvl6pPr>
            <a:lvl7pPr>
              <a:defRPr sz="8800"/>
            </a:lvl7pPr>
            <a:lvl8pPr>
              <a:defRPr sz="8800"/>
            </a:lvl8pPr>
            <a:lvl9pPr>
              <a:defRPr sz="8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292936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620203" y="1730218"/>
            <a:ext cx="29163646" cy="72009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620203" y="9671213"/>
            <a:ext cx="14317416" cy="4030501"/>
          </a:xfrm>
        </p:spPr>
        <p:txBody>
          <a:bodyPr anchor="b"/>
          <a:lstStyle>
            <a:lvl1pPr marL="0" indent="0">
              <a:buNone/>
              <a:defRPr sz="11800" b="1"/>
            </a:lvl1pPr>
            <a:lvl2pPr marL="2235581" indent="0">
              <a:buNone/>
              <a:defRPr sz="9700" b="1"/>
            </a:lvl2pPr>
            <a:lvl3pPr marL="4471162" indent="0">
              <a:buNone/>
              <a:defRPr sz="8800" b="1"/>
            </a:lvl3pPr>
            <a:lvl4pPr marL="6706743" indent="0">
              <a:buNone/>
              <a:defRPr sz="7800" b="1"/>
            </a:lvl4pPr>
            <a:lvl5pPr marL="8942323" indent="0">
              <a:buNone/>
              <a:defRPr sz="7800" b="1"/>
            </a:lvl5pPr>
            <a:lvl6pPr marL="11177904" indent="0">
              <a:buNone/>
              <a:defRPr sz="7800" b="1"/>
            </a:lvl6pPr>
            <a:lvl7pPr marL="13413486" indent="0">
              <a:buNone/>
              <a:defRPr sz="7800" b="1"/>
            </a:lvl7pPr>
            <a:lvl8pPr marL="15649067" indent="0">
              <a:buNone/>
              <a:defRPr sz="7800" b="1"/>
            </a:lvl8pPr>
            <a:lvl9pPr marL="17884648" indent="0">
              <a:buNone/>
              <a:defRPr sz="78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620203" y="13701713"/>
            <a:ext cx="14317416" cy="24893115"/>
          </a:xfrm>
        </p:spPr>
        <p:txBody>
          <a:bodyPr/>
          <a:lstStyle>
            <a:lvl1pPr>
              <a:defRPr sz="11800"/>
            </a:lvl1pPr>
            <a:lvl2pPr>
              <a:defRPr sz="9700"/>
            </a:lvl2pPr>
            <a:lvl3pPr>
              <a:defRPr sz="8800"/>
            </a:lvl3pPr>
            <a:lvl4pPr>
              <a:defRPr sz="7800"/>
            </a:lvl4pPr>
            <a:lvl5pPr>
              <a:defRPr sz="7800"/>
            </a:lvl5pPr>
            <a:lvl6pPr>
              <a:defRPr sz="7800"/>
            </a:lvl6pPr>
            <a:lvl7pPr>
              <a:defRPr sz="7800"/>
            </a:lvl7pPr>
            <a:lvl8pPr>
              <a:defRPr sz="7800"/>
            </a:lvl8pPr>
            <a:lvl9pPr>
              <a:defRPr sz="7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6460810" y="9671213"/>
            <a:ext cx="14323040" cy="4030501"/>
          </a:xfrm>
        </p:spPr>
        <p:txBody>
          <a:bodyPr anchor="b"/>
          <a:lstStyle>
            <a:lvl1pPr marL="0" indent="0">
              <a:buNone/>
              <a:defRPr sz="11800" b="1"/>
            </a:lvl1pPr>
            <a:lvl2pPr marL="2235581" indent="0">
              <a:buNone/>
              <a:defRPr sz="9700" b="1"/>
            </a:lvl2pPr>
            <a:lvl3pPr marL="4471162" indent="0">
              <a:buNone/>
              <a:defRPr sz="8800" b="1"/>
            </a:lvl3pPr>
            <a:lvl4pPr marL="6706743" indent="0">
              <a:buNone/>
              <a:defRPr sz="7800" b="1"/>
            </a:lvl4pPr>
            <a:lvl5pPr marL="8942323" indent="0">
              <a:buNone/>
              <a:defRPr sz="7800" b="1"/>
            </a:lvl5pPr>
            <a:lvl6pPr marL="11177904" indent="0">
              <a:buNone/>
              <a:defRPr sz="7800" b="1"/>
            </a:lvl6pPr>
            <a:lvl7pPr marL="13413486" indent="0">
              <a:buNone/>
              <a:defRPr sz="7800" b="1"/>
            </a:lvl7pPr>
            <a:lvl8pPr marL="15649067" indent="0">
              <a:buNone/>
              <a:defRPr sz="7800" b="1"/>
            </a:lvl8pPr>
            <a:lvl9pPr marL="17884648" indent="0">
              <a:buNone/>
              <a:defRPr sz="78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6460810" y="13701713"/>
            <a:ext cx="14323040" cy="24893115"/>
          </a:xfrm>
        </p:spPr>
        <p:txBody>
          <a:bodyPr/>
          <a:lstStyle>
            <a:lvl1pPr>
              <a:defRPr sz="11800"/>
            </a:lvl1pPr>
            <a:lvl2pPr>
              <a:defRPr sz="9700"/>
            </a:lvl2pPr>
            <a:lvl3pPr>
              <a:defRPr sz="8800"/>
            </a:lvl3pPr>
            <a:lvl4pPr>
              <a:defRPr sz="7800"/>
            </a:lvl4pPr>
            <a:lvl5pPr>
              <a:defRPr sz="7800"/>
            </a:lvl5pPr>
            <a:lvl6pPr>
              <a:defRPr sz="7800"/>
            </a:lvl6pPr>
            <a:lvl7pPr>
              <a:defRPr sz="7800"/>
            </a:lvl7pPr>
            <a:lvl8pPr>
              <a:defRPr sz="7800"/>
            </a:lvl8pPr>
            <a:lvl9pPr>
              <a:defRPr sz="7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260017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22667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239162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620206" y="1720217"/>
            <a:ext cx="10660709" cy="7320915"/>
          </a:xfrm>
        </p:spPr>
        <p:txBody>
          <a:bodyPr anchor="b"/>
          <a:lstStyle>
            <a:lvl1pPr algn="l">
              <a:defRPr sz="97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2669084" y="1720218"/>
            <a:ext cx="18114764" cy="36874612"/>
          </a:xfrm>
        </p:spPr>
        <p:txBody>
          <a:bodyPr/>
          <a:lstStyle>
            <a:lvl1pPr>
              <a:defRPr sz="15600"/>
            </a:lvl1pPr>
            <a:lvl2pPr>
              <a:defRPr sz="13700"/>
            </a:lvl2pPr>
            <a:lvl3pPr>
              <a:defRPr sz="11800"/>
            </a:lvl3pPr>
            <a:lvl4pPr>
              <a:defRPr sz="9700"/>
            </a:lvl4pPr>
            <a:lvl5pPr>
              <a:defRPr sz="9700"/>
            </a:lvl5pPr>
            <a:lvl6pPr>
              <a:defRPr sz="9700"/>
            </a:lvl6pPr>
            <a:lvl7pPr>
              <a:defRPr sz="9700"/>
            </a:lvl7pPr>
            <a:lvl8pPr>
              <a:defRPr sz="9700"/>
            </a:lvl8pPr>
            <a:lvl9pPr>
              <a:defRPr sz="97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620206" y="9041134"/>
            <a:ext cx="10660709" cy="29553697"/>
          </a:xfrm>
        </p:spPr>
        <p:txBody>
          <a:bodyPr/>
          <a:lstStyle>
            <a:lvl1pPr marL="0" indent="0">
              <a:buNone/>
              <a:defRPr sz="6900"/>
            </a:lvl1pPr>
            <a:lvl2pPr marL="2235581" indent="0">
              <a:buNone/>
              <a:defRPr sz="5800"/>
            </a:lvl2pPr>
            <a:lvl3pPr marL="4471162" indent="0">
              <a:buNone/>
              <a:defRPr sz="4900"/>
            </a:lvl3pPr>
            <a:lvl4pPr marL="6706743" indent="0">
              <a:buNone/>
              <a:defRPr sz="4300"/>
            </a:lvl4pPr>
            <a:lvl5pPr marL="8942323" indent="0">
              <a:buNone/>
              <a:defRPr sz="4300"/>
            </a:lvl5pPr>
            <a:lvl6pPr marL="11177904" indent="0">
              <a:buNone/>
              <a:defRPr sz="4300"/>
            </a:lvl6pPr>
            <a:lvl7pPr marL="13413486" indent="0">
              <a:buNone/>
              <a:defRPr sz="4300"/>
            </a:lvl7pPr>
            <a:lvl8pPr marL="15649067" indent="0">
              <a:buNone/>
              <a:defRPr sz="4300"/>
            </a:lvl8pPr>
            <a:lvl9pPr marL="17884648" indent="0">
              <a:buNone/>
              <a:defRPr sz="43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12345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51421" y="30243781"/>
            <a:ext cx="19442430" cy="3570450"/>
          </a:xfrm>
        </p:spPr>
        <p:txBody>
          <a:bodyPr anchor="b"/>
          <a:lstStyle>
            <a:lvl1pPr algn="l">
              <a:defRPr sz="97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6351421" y="3860483"/>
            <a:ext cx="19442430" cy="25923240"/>
          </a:xfrm>
        </p:spPr>
        <p:txBody>
          <a:bodyPr/>
          <a:lstStyle>
            <a:lvl1pPr marL="0" indent="0">
              <a:buNone/>
              <a:defRPr sz="15600"/>
            </a:lvl1pPr>
            <a:lvl2pPr marL="2235581" indent="0">
              <a:buNone/>
              <a:defRPr sz="13700"/>
            </a:lvl2pPr>
            <a:lvl3pPr marL="4471162" indent="0">
              <a:buNone/>
              <a:defRPr sz="11800"/>
            </a:lvl3pPr>
            <a:lvl4pPr marL="6706743" indent="0">
              <a:buNone/>
              <a:defRPr sz="9700"/>
            </a:lvl4pPr>
            <a:lvl5pPr marL="8942323" indent="0">
              <a:buNone/>
              <a:defRPr sz="9700"/>
            </a:lvl5pPr>
            <a:lvl6pPr marL="11177904" indent="0">
              <a:buNone/>
              <a:defRPr sz="9700"/>
            </a:lvl6pPr>
            <a:lvl7pPr marL="13413486" indent="0">
              <a:buNone/>
              <a:defRPr sz="9700"/>
            </a:lvl7pPr>
            <a:lvl8pPr marL="15649067" indent="0">
              <a:buNone/>
              <a:defRPr sz="9700"/>
            </a:lvl8pPr>
            <a:lvl9pPr marL="17884648" indent="0">
              <a:buNone/>
              <a:defRPr sz="9700"/>
            </a:lvl9pPr>
          </a:lstStyle>
          <a:p>
            <a:endParaRPr lang="ko-KR" altLang="en-US"/>
          </a:p>
        </p:txBody>
      </p:sp>
      <p:sp>
        <p:nvSpPr>
          <p:cNvPr id="4" name="텍스트 개체 틀 3"/>
          <p:cNvSpPr>
            <a:spLocks noGrp="1"/>
          </p:cNvSpPr>
          <p:nvPr>
            <p:ph type="body" sz="half" idx="2"/>
          </p:nvPr>
        </p:nvSpPr>
        <p:spPr>
          <a:xfrm>
            <a:off x="6351421" y="33814230"/>
            <a:ext cx="19442430" cy="5070630"/>
          </a:xfrm>
        </p:spPr>
        <p:txBody>
          <a:bodyPr/>
          <a:lstStyle>
            <a:lvl1pPr marL="0" indent="0">
              <a:buNone/>
              <a:defRPr sz="6900"/>
            </a:lvl1pPr>
            <a:lvl2pPr marL="2235581" indent="0">
              <a:buNone/>
              <a:defRPr sz="5800"/>
            </a:lvl2pPr>
            <a:lvl3pPr marL="4471162" indent="0">
              <a:buNone/>
              <a:defRPr sz="4900"/>
            </a:lvl3pPr>
            <a:lvl4pPr marL="6706743" indent="0">
              <a:buNone/>
              <a:defRPr sz="4300"/>
            </a:lvl4pPr>
            <a:lvl5pPr marL="8942323" indent="0">
              <a:buNone/>
              <a:defRPr sz="4300"/>
            </a:lvl5pPr>
            <a:lvl6pPr marL="11177904" indent="0">
              <a:buNone/>
              <a:defRPr sz="4300"/>
            </a:lvl6pPr>
            <a:lvl7pPr marL="13413486" indent="0">
              <a:buNone/>
              <a:defRPr sz="4300"/>
            </a:lvl7pPr>
            <a:lvl8pPr marL="15649067" indent="0">
              <a:buNone/>
              <a:defRPr sz="4300"/>
            </a:lvl8pPr>
            <a:lvl9pPr marL="17884648" indent="0">
              <a:buNone/>
              <a:defRPr sz="43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339C22A-CBC8-4EBB-B76D-628B9CF46D5B}" type="datetimeFigureOut">
              <a:rPr lang="ko-KR" altLang="en-US" smtClean="0"/>
              <a:pPr/>
              <a:t>2015-10-20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422639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620203" y="1730218"/>
            <a:ext cx="29163646" cy="7200900"/>
          </a:xfrm>
          <a:prstGeom prst="rect">
            <a:avLst/>
          </a:prstGeom>
        </p:spPr>
        <p:txBody>
          <a:bodyPr vert="horz" lIns="447116" tIns="223558" rIns="447116" bIns="223558"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620203" y="10081264"/>
            <a:ext cx="29163646" cy="28513567"/>
          </a:xfrm>
          <a:prstGeom prst="rect">
            <a:avLst/>
          </a:prstGeom>
        </p:spPr>
        <p:txBody>
          <a:bodyPr vert="horz" lIns="447116" tIns="223558" rIns="447116" bIns="223558"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620203" y="40045009"/>
            <a:ext cx="7560946" cy="2300287"/>
          </a:xfrm>
          <a:prstGeom prst="rect">
            <a:avLst/>
          </a:prstGeom>
        </p:spPr>
        <p:txBody>
          <a:bodyPr vert="horz" lIns="447116" tIns="223558" rIns="447116" bIns="223558" rtlCol="0" anchor="ctr"/>
          <a:lstStyle>
            <a:lvl1pPr algn="l">
              <a:defRPr sz="5800">
                <a:solidFill>
                  <a:schemeClr val="tx1">
                    <a:tint val="75000"/>
                  </a:schemeClr>
                </a:solidFill>
              </a:defRPr>
            </a:lvl1pPr>
          </a:lstStyle>
          <a:p>
            <a:fld id="{B339C22A-CBC8-4EBB-B76D-628B9CF46D5B}" type="datetimeFigureOut">
              <a:rPr lang="ko-KR" altLang="en-US" smtClean="0"/>
              <a:pPr/>
              <a:t>2015-10-20</a:t>
            </a:fld>
            <a:endParaRPr lang="ko-KR" altLang="en-US"/>
          </a:p>
        </p:txBody>
      </p:sp>
      <p:sp>
        <p:nvSpPr>
          <p:cNvPr id="5" name="바닥글 개체 틀 4"/>
          <p:cNvSpPr>
            <a:spLocks noGrp="1"/>
          </p:cNvSpPr>
          <p:nvPr>
            <p:ph type="ftr" sz="quarter" idx="3"/>
          </p:nvPr>
        </p:nvSpPr>
        <p:spPr>
          <a:xfrm>
            <a:off x="11071386" y="40045009"/>
            <a:ext cx="10261283" cy="2300287"/>
          </a:xfrm>
          <a:prstGeom prst="rect">
            <a:avLst/>
          </a:prstGeom>
        </p:spPr>
        <p:txBody>
          <a:bodyPr vert="horz" lIns="447116" tIns="223558" rIns="447116" bIns="223558" rtlCol="0" anchor="ctr"/>
          <a:lstStyle>
            <a:lvl1pPr algn="ctr">
              <a:defRPr sz="58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3222903" y="40045009"/>
            <a:ext cx="7560946" cy="2300287"/>
          </a:xfrm>
          <a:prstGeom prst="rect">
            <a:avLst/>
          </a:prstGeom>
        </p:spPr>
        <p:txBody>
          <a:bodyPr vert="horz" lIns="447116" tIns="223558" rIns="447116" bIns="223558" rtlCol="0" anchor="ctr"/>
          <a:lstStyle>
            <a:lvl1pPr algn="r">
              <a:defRPr sz="5800">
                <a:solidFill>
                  <a:schemeClr val="tx1">
                    <a:tint val="75000"/>
                  </a:schemeClr>
                </a:solidFill>
              </a:defRPr>
            </a:lvl1pPr>
          </a:lstStyle>
          <a:p>
            <a:fld id="{B87AFB0A-3C95-4E49-9FB4-7617813DE8F3}" type="slidenum">
              <a:rPr lang="ko-KR" altLang="en-US" smtClean="0"/>
              <a:pPr/>
              <a:t>‹#›</a:t>
            </a:fld>
            <a:endParaRPr lang="ko-KR" altLang="en-US"/>
          </a:p>
        </p:txBody>
      </p:sp>
    </p:spTree>
    <p:extLst>
      <p:ext uri="{BB962C8B-B14F-4D97-AF65-F5344CB8AC3E}">
        <p14:creationId xmlns:p14="http://schemas.microsoft.com/office/powerpoint/2010/main" xmlns="" val="2497496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71162" rtl="0" eaLnBrk="1" latinLnBrk="1" hangingPunct="1">
        <a:spcBef>
          <a:spcPct val="0"/>
        </a:spcBef>
        <a:buNone/>
        <a:defRPr sz="21500" kern="1200">
          <a:solidFill>
            <a:schemeClr val="tx1"/>
          </a:solidFill>
          <a:latin typeface="+mj-lt"/>
          <a:ea typeface="+mj-ea"/>
          <a:cs typeface="+mj-cs"/>
        </a:defRPr>
      </a:lvl1pPr>
    </p:titleStyle>
    <p:bodyStyle>
      <a:lvl1pPr marL="1676686" indent="-1676686" algn="l" defTabSz="4471162" rtl="0" eaLnBrk="1" latinLnBrk="1" hangingPunct="1">
        <a:spcBef>
          <a:spcPct val="20000"/>
        </a:spcBef>
        <a:buFont typeface="Arial" pitchFamily="34" charset="0"/>
        <a:buChar char="•"/>
        <a:defRPr sz="15600" kern="1200">
          <a:solidFill>
            <a:schemeClr val="tx1"/>
          </a:solidFill>
          <a:latin typeface="+mn-lt"/>
          <a:ea typeface="+mn-ea"/>
          <a:cs typeface="+mn-cs"/>
        </a:defRPr>
      </a:lvl1pPr>
      <a:lvl2pPr marL="3632820" indent="-1397239" algn="l" defTabSz="4471162" rtl="0" eaLnBrk="1" latinLnBrk="1" hangingPunct="1">
        <a:spcBef>
          <a:spcPct val="20000"/>
        </a:spcBef>
        <a:buFont typeface="Arial" pitchFamily="34" charset="0"/>
        <a:buChar char="–"/>
        <a:defRPr sz="13700" kern="1200">
          <a:solidFill>
            <a:schemeClr val="tx1"/>
          </a:solidFill>
          <a:latin typeface="+mn-lt"/>
          <a:ea typeface="+mn-ea"/>
          <a:cs typeface="+mn-cs"/>
        </a:defRPr>
      </a:lvl2pPr>
      <a:lvl3pPr marL="5588952" indent="-1117790" algn="l" defTabSz="4471162" rtl="0" eaLnBrk="1" latinLnBrk="1" hangingPunct="1">
        <a:spcBef>
          <a:spcPct val="20000"/>
        </a:spcBef>
        <a:buFont typeface="Arial" pitchFamily="34" charset="0"/>
        <a:buChar char="•"/>
        <a:defRPr sz="11800" kern="1200">
          <a:solidFill>
            <a:schemeClr val="tx1"/>
          </a:solidFill>
          <a:latin typeface="+mn-lt"/>
          <a:ea typeface="+mn-ea"/>
          <a:cs typeface="+mn-cs"/>
        </a:defRPr>
      </a:lvl3pPr>
      <a:lvl4pPr marL="7824533" indent="-1117790" algn="l" defTabSz="4471162" rtl="0" eaLnBrk="1" latinLnBrk="1" hangingPunct="1">
        <a:spcBef>
          <a:spcPct val="20000"/>
        </a:spcBef>
        <a:buFont typeface="Arial" pitchFamily="34" charset="0"/>
        <a:buChar char="–"/>
        <a:defRPr sz="9700" kern="1200">
          <a:solidFill>
            <a:schemeClr val="tx1"/>
          </a:solidFill>
          <a:latin typeface="+mn-lt"/>
          <a:ea typeface="+mn-ea"/>
          <a:cs typeface="+mn-cs"/>
        </a:defRPr>
      </a:lvl4pPr>
      <a:lvl5pPr marL="10060114" indent="-1117790" algn="l" defTabSz="4471162" rtl="0" eaLnBrk="1" latinLnBrk="1" hangingPunct="1">
        <a:spcBef>
          <a:spcPct val="20000"/>
        </a:spcBef>
        <a:buFont typeface="Arial" pitchFamily="34" charset="0"/>
        <a:buChar char="»"/>
        <a:defRPr sz="9700" kern="1200">
          <a:solidFill>
            <a:schemeClr val="tx1"/>
          </a:solidFill>
          <a:latin typeface="+mn-lt"/>
          <a:ea typeface="+mn-ea"/>
          <a:cs typeface="+mn-cs"/>
        </a:defRPr>
      </a:lvl5pPr>
      <a:lvl6pPr marL="12295696" indent="-1117790" algn="l" defTabSz="4471162" rtl="0" eaLnBrk="1" latinLnBrk="1" hangingPunct="1">
        <a:spcBef>
          <a:spcPct val="20000"/>
        </a:spcBef>
        <a:buFont typeface="Arial" pitchFamily="34" charset="0"/>
        <a:buChar char="•"/>
        <a:defRPr sz="9700" kern="1200">
          <a:solidFill>
            <a:schemeClr val="tx1"/>
          </a:solidFill>
          <a:latin typeface="+mn-lt"/>
          <a:ea typeface="+mn-ea"/>
          <a:cs typeface="+mn-cs"/>
        </a:defRPr>
      </a:lvl6pPr>
      <a:lvl7pPr marL="14531277" indent="-1117790" algn="l" defTabSz="4471162" rtl="0" eaLnBrk="1" latinLnBrk="1" hangingPunct="1">
        <a:spcBef>
          <a:spcPct val="20000"/>
        </a:spcBef>
        <a:buFont typeface="Arial" pitchFamily="34" charset="0"/>
        <a:buChar char="•"/>
        <a:defRPr sz="9700" kern="1200">
          <a:solidFill>
            <a:schemeClr val="tx1"/>
          </a:solidFill>
          <a:latin typeface="+mn-lt"/>
          <a:ea typeface="+mn-ea"/>
          <a:cs typeface="+mn-cs"/>
        </a:defRPr>
      </a:lvl7pPr>
      <a:lvl8pPr marL="16766857" indent="-1117790" algn="l" defTabSz="4471162" rtl="0" eaLnBrk="1" latinLnBrk="1" hangingPunct="1">
        <a:spcBef>
          <a:spcPct val="20000"/>
        </a:spcBef>
        <a:buFont typeface="Arial" pitchFamily="34" charset="0"/>
        <a:buChar char="•"/>
        <a:defRPr sz="9700" kern="1200">
          <a:solidFill>
            <a:schemeClr val="tx1"/>
          </a:solidFill>
          <a:latin typeface="+mn-lt"/>
          <a:ea typeface="+mn-ea"/>
          <a:cs typeface="+mn-cs"/>
        </a:defRPr>
      </a:lvl8pPr>
      <a:lvl9pPr marL="19002438" indent="-1117790" algn="l" defTabSz="4471162" rtl="0" eaLnBrk="1" latinLnBrk="1"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ko-KR"/>
      </a:defPPr>
      <a:lvl1pPr marL="0" algn="l" defTabSz="4471162" rtl="0" eaLnBrk="1" latinLnBrk="1" hangingPunct="1">
        <a:defRPr sz="8800" kern="1200">
          <a:solidFill>
            <a:schemeClr val="tx1"/>
          </a:solidFill>
          <a:latin typeface="+mn-lt"/>
          <a:ea typeface="+mn-ea"/>
          <a:cs typeface="+mn-cs"/>
        </a:defRPr>
      </a:lvl1pPr>
      <a:lvl2pPr marL="2235581" algn="l" defTabSz="4471162" rtl="0" eaLnBrk="1" latinLnBrk="1" hangingPunct="1">
        <a:defRPr sz="8800" kern="1200">
          <a:solidFill>
            <a:schemeClr val="tx1"/>
          </a:solidFill>
          <a:latin typeface="+mn-lt"/>
          <a:ea typeface="+mn-ea"/>
          <a:cs typeface="+mn-cs"/>
        </a:defRPr>
      </a:lvl2pPr>
      <a:lvl3pPr marL="4471162" algn="l" defTabSz="4471162" rtl="0" eaLnBrk="1" latinLnBrk="1" hangingPunct="1">
        <a:defRPr sz="8800" kern="1200">
          <a:solidFill>
            <a:schemeClr val="tx1"/>
          </a:solidFill>
          <a:latin typeface="+mn-lt"/>
          <a:ea typeface="+mn-ea"/>
          <a:cs typeface="+mn-cs"/>
        </a:defRPr>
      </a:lvl3pPr>
      <a:lvl4pPr marL="6706743" algn="l" defTabSz="4471162" rtl="0" eaLnBrk="1" latinLnBrk="1" hangingPunct="1">
        <a:defRPr sz="8800" kern="1200">
          <a:solidFill>
            <a:schemeClr val="tx1"/>
          </a:solidFill>
          <a:latin typeface="+mn-lt"/>
          <a:ea typeface="+mn-ea"/>
          <a:cs typeface="+mn-cs"/>
        </a:defRPr>
      </a:lvl4pPr>
      <a:lvl5pPr marL="8942323" algn="l" defTabSz="4471162" rtl="0" eaLnBrk="1" latinLnBrk="1" hangingPunct="1">
        <a:defRPr sz="8800" kern="1200">
          <a:solidFill>
            <a:schemeClr val="tx1"/>
          </a:solidFill>
          <a:latin typeface="+mn-lt"/>
          <a:ea typeface="+mn-ea"/>
          <a:cs typeface="+mn-cs"/>
        </a:defRPr>
      </a:lvl5pPr>
      <a:lvl6pPr marL="11177904" algn="l" defTabSz="4471162" rtl="0" eaLnBrk="1" latinLnBrk="1" hangingPunct="1">
        <a:defRPr sz="8800" kern="1200">
          <a:solidFill>
            <a:schemeClr val="tx1"/>
          </a:solidFill>
          <a:latin typeface="+mn-lt"/>
          <a:ea typeface="+mn-ea"/>
          <a:cs typeface="+mn-cs"/>
        </a:defRPr>
      </a:lvl6pPr>
      <a:lvl7pPr marL="13413486" algn="l" defTabSz="4471162" rtl="0" eaLnBrk="1" latinLnBrk="1" hangingPunct="1">
        <a:defRPr sz="8800" kern="1200">
          <a:solidFill>
            <a:schemeClr val="tx1"/>
          </a:solidFill>
          <a:latin typeface="+mn-lt"/>
          <a:ea typeface="+mn-ea"/>
          <a:cs typeface="+mn-cs"/>
        </a:defRPr>
      </a:lvl7pPr>
      <a:lvl8pPr marL="15649067" algn="l" defTabSz="4471162" rtl="0" eaLnBrk="1" latinLnBrk="1" hangingPunct="1">
        <a:defRPr sz="8800" kern="1200">
          <a:solidFill>
            <a:schemeClr val="tx1"/>
          </a:solidFill>
          <a:latin typeface="+mn-lt"/>
          <a:ea typeface="+mn-ea"/>
          <a:cs typeface="+mn-cs"/>
        </a:defRPr>
      </a:lvl8pPr>
      <a:lvl9pPr marL="17884648" algn="l" defTabSz="4471162" rtl="0" eaLnBrk="1" latinLnBrk="1"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6371" y="504356"/>
            <a:ext cx="30107561" cy="980325"/>
          </a:xfrm>
          <a:prstGeom prst="rect">
            <a:avLst/>
          </a:prstGeom>
          <a:noFill/>
          <a:effectLst>
            <a:innerShdw blurRad="63500" dist="50800" dir="2700000">
              <a:prstClr val="black">
                <a:alpha val="50000"/>
              </a:prstClr>
            </a:innerShdw>
          </a:effectLst>
          <a:scene3d>
            <a:camera prst="orthographicFront"/>
            <a:lightRig rig="threePt" dir="t"/>
          </a:scene3d>
          <a:sp3d>
            <a:bevelT w="165100" prst="coolSlant"/>
          </a:sp3d>
        </p:spPr>
        <p:txBody>
          <a:bodyPr wrap="square" lIns="86924" tIns="43462" rIns="86924" bIns="43462" rtlCol="0">
            <a:spAutoFit/>
            <a:sp3d/>
          </a:bodyPr>
          <a:lstStyle/>
          <a:p>
            <a:pPr algn="ctr"/>
            <a:r>
              <a:rPr lang="ko-KR" altLang="en-US" sz="5800" b="1" dirty="0" smtClean="0">
                <a:solidFill>
                  <a:srgbClr val="C00000"/>
                </a:solidFill>
                <a:effectLst>
                  <a:outerShdw blurRad="50800" dist="38100" dir="2700000" algn="tl" rotWithShape="0">
                    <a:prstClr val="black">
                      <a:alpha val="40000"/>
                    </a:prstClr>
                  </a:outerShdw>
                </a:effectLst>
                <a:latin typeface="Helvetica" pitchFamily="34" charset="0"/>
                <a:ea typeface="HY견고딕" pitchFamily="18" charset="-127"/>
              </a:rPr>
              <a:t>적응적 패턴 특징을 활용한 가상 영상 분류 알고리즘 연구</a:t>
            </a:r>
            <a:endParaRPr lang="ko-KR" altLang="en-US" sz="5800" b="1" dirty="0">
              <a:solidFill>
                <a:srgbClr val="C00000"/>
              </a:solidFill>
              <a:effectLst>
                <a:outerShdw blurRad="50800" dist="38100" dir="2700000" algn="tl" rotWithShape="0">
                  <a:prstClr val="black">
                    <a:alpha val="40000"/>
                  </a:prstClr>
                </a:outerShdw>
              </a:effectLst>
              <a:latin typeface="Helvetica" pitchFamily="34" charset="0"/>
              <a:ea typeface="HY견고딕" pitchFamily="18" charset="-127"/>
            </a:endParaRPr>
          </a:p>
        </p:txBody>
      </p:sp>
      <p:sp>
        <p:nvSpPr>
          <p:cNvPr id="6" name="TextBox 5"/>
          <p:cNvSpPr txBox="1"/>
          <p:nvPr/>
        </p:nvSpPr>
        <p:spPr>
          <a:xfrm>
            <a:off x="3953465" y="1800500"/>
            <a:ext cx="26156526" cy="2293505"/>
          </a:xfrm>
          <a:prstGeom prst="rect">
            <a:avLst/>
          </a:prstGeom>
          <a:noFill/>
        </p:spPr>
        <p:txBody>
          <a:bodyPr wrap="square" lIns="86924" tIns="43462" rIns="86924" bIns="43462" rtlCol="0">
            <a:spAutoFit/>
          </a:bodyPr>
          <a:lstStyle/>
          <a:p>
            <a:pPr algn="ctr">
              <a:spcAft>
                <a:spcPts val="1373"/>
              </a:spcAft>
            </a:pPr>
            <a:r>
              <a:rPr lang="ko-KR" altLang="en-US" sz="4000" b="1" dirty="0" smtClean="0">
                <a:solidFill>
                  <a:srgbClr val="003399"/>
                </a:solidFill>
                <a:latin typeface="Helvetica" pitchFamily="34" charset="0"/>
              </a:rPr>
              <a:t>하명희</a:t>
            </a:r>
            <a:r>
              <a:rPr lang="en-US" altLang="ko-KR" sz="4000" b="1" dirty="0">
                <a:solidFill>
                  <a:srgbClr val="003399"/>
                </a:solidFill>
                <a:latin typeface="Helvetica" pitchFamily="34" charset="0"/>
              </a:rPr>
              <a:t>	</a:t>
            </a:r>
            <a:r>
              <a:rPr lang="ko-KR" altLang="en-US" sz="4000" b="1" dirty="0" smtClean="0">
                <a:solidFill>
                  <a:srgbClr val="003399"/>
                </a:solidFill>
                <a:latin typeface="Helvetica" pitchFamily="34" charset="0"/>
              </a:rPr>
              <a:t>최현준</a:t>
            </a:r>
            <a:r>
              <a:rPr lang="en-US" altLang="ko-KR" sz="4000" b="1" dirty="0">
                <a:solidFill>
                  <a:srgbClr val="003399"/>
                </a:solidFill>
                <a:latin typeface="Helvetica" pitchFamily="34" charset="0"/>
              </a:rPr>
              <a:t>	</a:t>
            </a:r>
            <a:r>
              <a:rPr lang="ko-KR" altLang="en-US" sz="4000" b="1" dirty="0" smtClean="0">
                <a:solidFill>
                  <a:srgbClr val="003399"/>
                </a:solidFill>
                <a:latin typeface="Helvetica" pitchFamily="34" charset="0"/>
              </a:rPr>
              <a:t>최민국</a:t>
            </a:r>
            <a:r>
              <a:rPr lang="en-US" altLang="ko-KR" sz="4000" b="1" dirty="0" smtClean="0">
                <a:solidFill>
                  <a:srgbClr val="003399"/>
                </a:solidFill>
                <a:latin typeface="Helvetica" pitchFamily="34" charset="0"/>
              </a:rPr>
              <a:t>	</a:t>
            </a:r>
            <a:r>
              <a:rPr lang="ko-KR" altLang="en-US" sz="4000" b="1" dirty="0" smtClean="0">
                <a:solidFill>
                  <a:srgbClr val="003399"/>
                </a:solidFill>
                <a:latin typeface="Helvetica" pitchFamily="34" charset="0"/>
              </a:rPr>
              <a:t>이상철</a:t>
            </a:r>
            <a:endParaRPr lang="ko-KR" altLang="ko-KR" sz="4000" b="1" dirty="0">
              <a:solidFill>
                <a:srgbClr val="003399"/>
              </a:solidFill>
              <a:latin typeface="Helvetica" pitchFamily="34" charset="0"/>
            </a:endParaRPr>
          </a:p>
          <a:p>
            <a:pPr algn="ctr">
              <a:spcAft>
                <a:spcPts val="1373"/>
              </a:spcAft>
            </a:pPr>
            <a:r>
              <a:rPr lang="ko-KR" altLang="en-US" sz="4000" i="1" dirty="0" smtClean="0">
                <a:solidFill>
                  <a:srgbClr val="003399"/>
                </a:solidFill>
                <a:latin typeface="Helvetica" pitchFamily="34" charset="0"/>
              </a:rPr>
              <a:t>인하대학교 컴퓨터 정보공학부 영상정보시스템 연구실</a:t>
            </a:r>
            <a:endParaRPr lang="en-US" altLang="ko-KR" sz="4000" i="1" dirty="0">
              <a:solidFill>
                <a:srgbClr val="003399"/>
              </a:solidFill>
              <a:latin typeface="Helvetica" pitchFamily="34" charset="0"/>
            </a:endParaRPr>
          </a:p>
          <a:p>
            <a:pPr algn="ctr"/>
            <a:r>
              <a:rPr lang="en-US" altLang="ko-KR" sz="4000" i="1" dirty="0" smtClean="0">
                <a:solidFill>
                  <a:srgbClr val="003399"/>
                </a:solidFill>
                <a:latin typeface="Helvetica" pitchFamily="34" charset="0"/>
              </a:rPr>
              <a:t>myunghee90@hanmail.net, rene650962@gmail.com  mkchoi@inha.edu, sclee@inha.ac.kr</a:t>
            </a:r>
            <a:endParaRPr lang="ko-KR" altLang="ko-KR" sz="4000" i="1" dirty="0">
              <a:solidFill>
                <a:srgbClr val="003399"/>
              </a:solidFill>
              <a:latin typeface="Helvetica" pitchFamily="34" charset="0"/>
            </a:endParaRPr>
          </a:p>
        </p:txBody>
      </p:sp>
      <p:sp>
        <p:nvSpPr>
          <p:cNvPr id="37" name="TextBox 36"/>
          <p:cNvSpPr txBox="1"/>
          <p:nvPr/>
        </p:nvSpPr>
        <p:spPr>
          <a:xfrm>
            <a:off x="868429" y="4668093"/>
            <a:ext cx="30901823" cy="3201167"/>
          </a:xfrm>
          <a:prstGeom prst="rect">
            <a:avLst/>
          </a:prstGeom>
          <a:noFill/>
          <a:ln w="158750">
            <a:solidFill>
              <a:schemeClr val="bg1">
                <a:lumMod val="65000"/>
              </a:schemeClr>
            </a:solidFill>
          </a:ln>
          <a:scene3d>
            <a:camera prst="orthographicFront"/>
            <a:lightRig rig="threePt" dir="t"/>
          </a:scene3d>
          <a:sp3d>
            <a:bevelT w="165100" prst="coolSlant"/>
          </a:sp3d>
        </p:spPr>
        <p:txBody>
          <a:bodyPr wrap="square" lIns="205884" tIns="205884" rIns="205884" bIns="205884" rtlCol="0">
            <a:spAutoFit/>
          </a:bodyPr>
          <a:lstStyle/>
          <a:p>
            <a:pPr algn="ctr"/>
            <a:r>
              <a:rPr lang="en-US" altLang="ko-KR" sz="3700" b="1" u="sng" dirty="0" smtClean="0">
                <a:solidFill>
                  <a:srgbClr val="0070C0"/>
                </a:solidFill>
                <a:latin typeface="HY견고딕" pitchFamily="18" charset="-127"/>
                <a:ea typeface="HY견고딕" pitchFamily="18" charset="-127"/>
              </a:rPr>
              <a:t>ABSTRACT</a:t>
            </a:r>
          </a:p>
          <a:p>
            <a:r>
              <a:rPr lang="ko-KR" altLang="en-US" sz="3600" dirty="0"/>
              <a:t>본 논문은 동일 카테고리 내 가상 영상과 실제 영상을 자동화된 방법으로 분류하는 알고리즘을 제안한다</a:t>
            </a:r>
            <a:r>
              <a:rPr lang="en-US" altLang="ko-KR" sz="3600" dirty="0"/>
              <a:t>. </a:t>
            </a:r>
            <a:r>
              <a:rPr lang="ko-KR" altLang="en-US" sz="3600" dirty="0"/>
              <a:t>기존의 </a:t>
            </a:r>
            <a:r>
              <a:rPr lang="ko-KR" altLang="en-US" sz="3600" dirty="0" err="1"/>
              <a:t>특징점</a:t>
            </a:r>
            <a:r>
              <a:rPr lang="ko-KR" altLang="en-US" sz="3600" dirty="0"/>
              <a:t> 기반의 기술자나 에지 히스토그램 기반 기술자는 카테고리간 분류에 강건한 성능을 보이지만 동일한 물체 내 집단 분류에서는 좋은 성능을 얻기가 어렵다</a:t>
            </a:r>
            <a:r>
              <a:rPr lang="en-US" altLang="ko-KR" sz="3600" dirty="0"/>
              <a:t>. </a:t>
            </a:r>
            <a:r>
              <a:rPr lang="ko-KR" altLang="en-US" sz="3600" dirty="0"/>
              <a:t>그러므로 본 논문에서는 영상 내에 존재하는 컬러의 분포 패턴을 통해 얻어진 특징 값들로 구성된 특징벡터를 제안하였으며</a:t>
            </a:r>
            <a:r>
              <a:rPr lang="en-US" altLang="ko-KR" sz="3600" dirty="0"/>
              <a:t>, </a:t>
            </a:r>
            <a:r>
              <a:rPr lang="ko-KR" altLang="en-US" sz="3600" dirty="0"/>
              <a:t>동일 집단 내 가상 영상과 실제 영상의 분류에서 기존 특징 추출 방법보다 높은 성능을 나타내었다</a:t>
            </a:r>
            <a:r>
              <a:rPr lang="en-US" altLang="ko-KR" sz="3600" dirty="0"/>
              <a:t>.</a:t>
            </a:r>
          </a:p>
        </p:txBody>
      </p:sp>
      <p:sp>
        <p:nvSpPr>
          <p:cNvPr id="7" name="TextBox 6"/>
          <p:cNvSpPr txBox="1"/>
          <p:nvPr/>
        </p:nvSpPr>
        <p:spPr>
          <a:xfrm>
            <a:off x="868427" y="8162091"/>
            <a:ext cx="15223531" cy="8036221"/>
          </a:xfrm>
          <a:prstGeom prst="rect">
            <a:avLst/>
          </a:prstGeom>
          <a:noFill/>
          <a:ln w="158750">
            <a:solidFill>
              <a:schemeClr val="bg1">
                <a:lumMod val="65000"/>
              </a:schemeClr>
            </a:solidFill>
          </a:ln>
          <a:scene3d>
            <a:camera prst="orthographicFront"/>
            <a:lightRig rig="threePt" dir="t"/>
          </a:scene3d>
          <a:sp3d>
            <a:bevelT w="165100" prst="coolSlant"/>
          </a:sp3d>
        </p:spPr>
        <p:txBody>
          <a:bodyPr wrap="square" lIns="205884" tIns="205884" rIns="205884" bIns="41177" rtlCol="0">
            <a:spAutoFit/>
          </a:bodyPr>
          <a:lstStyle/>
          <a:p>
            <a:pPr algn="ctr"/>
            <a:r>
              <a:rPr lang="en-US" altLang="ko-KR" sz="3500" b="1" u="sng" dirty="0" smtClean="0">
                <a:solidFill>
                  <a:srgbClr val="0070C0"/>
                </a:solidFill>
                <a:latin typeface="HY견고딕" pitchFamily="18" charset="-127"/>
                <a:ea typeface="HY견고딕" pitchFamily="18" charset="-127"/>
              </a:rPr>
              <a:t>INTRODUCTION</a:t>
            </a:r>
            <a:endParaRPr lang="en-US" altLang="ko-KR" sz="3500" b="1" u="sng" dirty="0">
              <a:solidFill>
                <a:srgbClr val="0070C0"/>
              </a:solidFill>
              <a:latin typeface="HY견고딕" pitchFamily="18" charset="-127"/>
              <a:ea typeface="HY견고딕" pitchFamily="18" charset="-127"/>
            </a:endParaRPr>
          </a:p>
          <a:p>
            <a:pPr algn="ctr"/>
            <a:endParaRPr lang="en-US" altLang="ko-KR" sz="3800" b="1" dirty="0" smtClean="0"/>
          </a:p>
          <a:p>
            <a:pPr marL="457200" indent="-457200">
              <a:buFont typeface="Wingdings" pitchFamily="2" charset="2"/>
              <a:buChar char="§"/>
            </a:pPr>
            <a:r>
              <a:rPr lang="ko-KR" altLang="en-US" sz="3000" dirty="0" smtClean="0"/>
              <a:t> 기존의 영상물 분류 연구는 서로 다른 카테고리간의 분류에 집중되어 있음</a:t>
            </a:r>
            <a:r>
              <a:rPr lang="en-US" altLang="ko-KR" sz="3000" dirty="0" smtClean="0"/>
              <a:t>.</a:t>
            </a:r>
            <a:r>
              <a:rPr lang="ko-KR" altLang="en-US" sz="3000" dirty="0" smtClean="0"/>
              <a:t> </a:t>
            </a:r>
            <a:endParaRPr lang="en-US" altLang="ko-KR" sz="3000" dirty="0" smtClean="0"/>
          </a:p>
          <a:p>
            <a:pPr marL="457200" indent="-457200">
              <a:buFont typeface="Wingdings" pitchFamily="2" charset="2"/>
              <a:buChar char="§"/>
            </a:pPr>
            <a:r>
              <a:rPr lang="en-US" altLang="ko-KR" sz="3000" dirty="0" smtClean="0"/>
              <a:t> </a:t>
            </a:r>
            <a:r>
              <a:rPr lang="ko-KR" altLang="en-US" sz="3000" dirty="0" smtClean="0"/>
              <a:t>본 연구는 동일 그룹 내 가상</a:t>
            </a:r>
            <a:r>
              <a:rPr lang="en-US" altLang="ko-KR" sz="3000" dirty="0" smtClean="0"/>
              <a:t>/</a:t>
            </a:r>
            <a:r>
              <a:rPr lang="ko-KR" altLang="en-US" sz="3000" dirty="0" smtClean="0"/>
              <a:t>실제영상 분류를 위해 영상 내 컬러 패턴과 분포 특징   분석을 통한 분류 알고리즘을 제안</a:t>
            </a:r>
            <a:r>
              <a:rPr lang="en-US" altLang="ko-KR" sz="3000" dirty="0" smtClean="0"/>
              <a:t>.</a:t>
            </a:r>
          </a:p>
          <a:p>
            <a:pPr marL="457200" indent="-457200">
              <a:buFont typeface="Wingdings" pitchFamily="2" charset="2"/>
              <a:buChar char="§"/>
            </a:pPr>
            <a:endParaRPr lang="en-US" altLang="ko-KR" sz="3000" dirty="0" smtClean="0"/>
          </a:p>
          <a:p>
            <a:endParaRPr lang="en-US" altLang="ko-KR" sz="3000" dirty="0" smtClean="0"/>
          </a:p>
          <a:p>
            <a:endParaRPr lang="en-US" altLang="ko-KR" sz="2300" b="1" dirty="0" smtClean="0"/>
          </a:p>
          <a:p>
            <a:endParaRPr lang="en-US" altLang="ko-KR" sz="2300" b="1" dirty="0"/>
          </a:p>
          <a:p>
            <a:endParaRPr lang="en-US" altLang="ko-KR" sz="2300" b="1" dirty="0" smtClean="0"/>
          </a:p>
          <a:p>
            <a:endParaRPr lang="en-US" altLang="ko-KR" sz="2300" b="1" dirty="0"/>
          </a:p>
          <a:p>
            <a:endParaRPr lang="en-US" altLang="ko-KR" sz="2300" dirty="0" smtClean="0"/>
          </a:p>
          <a:p>
            <a:endParaRPr lang="en-US" altLang="ko-KR" sz="2300" dirty="0"/>
          </a:p>
          <a:p>
            <a:endParaRPr lang="en-US" altLang="ko-KR" sz="2300" dirty="0" smtClean="0"/>
          </a:p>
          <a:p>
            <a:pPr algn="ctr"/>
            <a:r>
              <a:rPr lang="en-US" altLang="ko-KR" sz="3000" dirty="0" smtClean="0"/>
              <a:t>[</a:t>
            </a:r>
            <a:r>
              <a:rPr lang="ko-KR" altLang="en-US" sz="3000" dirty="0" smtClean="0"/>
              <a:t>그림 </a:t>
            </a:r>
            <a:r>
              <a:rPr lang="en-US" altLang="ko-KR" sz="3000" dirty="0" smtClean="0"/>
              <a:t>1] </a:t>
            </a:r>
            <a:r>
              <a:rPr lang="ko-KR" altLang="en-US" sz="3000" dirty="0" smtClean="0"/>
              <a:t>동일 그룹 내 가상</a:t>
            </a:r>
            <a:r>
              <a:rPr lang="en-US" altLang="ko-KR" sz="3000" dirty="0" smtClean="0"/>
              <a:t>/</a:t>
            </a:r>
            <a:r>
              <a:rPr lang="ko-KR" altLang="en-US" sz="3000" dirty="0" smtClean="0"/>
              <a:t>실제 영상의 예시</a:t>
            </a:r>
            <a:endParaRPr lang="en-US" altLang="ko-KR" sz="3000" dirty="0" smtClean="0"/>
          </a:p>
          <a:p>
            <a:pPr marL="457200" indent="-457200">
              <a:buFont typeface="Wingdings" pitchFamily="2" charset="2"/>
              <a:buChar char="§"/>
            </a:pPr>
            <a:r>
              <a:rPr lang="ko-KR" altLang="en-US" sz="3000" dirty="0" smtClean="0"/>
              <a:t>패턴 특징은 영상의 특정한 지역적 영역 안에서 텍스처 특성의 분포가 어떤 형태를 이루는가에 대한 정보를 기반으로 함</a:t>
            </a:r>
            <a:r>
              <a:rPr lang="en-US" altLang="ko-KR" sz="3000" dirty="0" smtClean="0"/>
              <a:t>.</a:t>
            </a:r>
          </a:p>
          <a:p>
            <a:pPr marL="457200" indent="-457200">
              <a:buFont typeface="Wingdings" pitchFamily="2" charset="2"/>
              <a:buChar char="§"/>
            </a:pPr>
            <a:r>
              <a:rPr lang="ko-KR" altLang="en-US" sz="3200" dirty="0" smtClean="0"/>
              <a:t>흑백 및 컬러</a:t>
            </a:r>
            <a:r>
              <a:rPr lang="ko-KR" altLang="ko-KR" sz="3200" dirty="0" smtClean="0"/>
              <a:t>영상에 </a:t>
            </a:r>
            <a:r>
              <a:rPr lang="ko-KR" altLang="ko-KR" sz="3200" dirty="0"/>
              <a:t>적용하여 </a:t>
            </a:r>
            <a:r>
              <a:rPr lang="en-US" altLang="ko-KR" sz="3200" dirty="0" smtClean="0"/>
              <a:t>2, 3</a:t>
            </a:r>
            <a:r>
              <a:rPr lang="ko-KR" altLang="ko-KR" sz="3200" dirty="0"/>
              <a:t>차원 패턴 추출을 </a:t>
            </a:r>
            <a:r>
              <a:rPr lang="ko-KR" altLang="ko-KR" sz="3200" dirty="0" smtClean="0"/>
              <a:t>수행</a:t>
            </a:r>
            <a:r>
              <a:rPr lang="en-US" altLang="ko-KR" sz="3200" dirty="0" smtClean="0"/>
              <a:t>.</a:t>
            </a:r>
            <a:endParaRPr lang="en-US" altLang="ko-KR" sz="3000" dirty="0" smtClean="0"/>
          </a:p>
        </p:txBody>
      </p:sp>
      <p:grpSp>
        <p:nvGrpSpPr>
          <p:cNvPr id="112" name="그룹 111"/>
          <p:cNvGrpSpPr/>
          <p:nvPr/>
        </p:nvGrpSpPr>
        <p:grpSpPr>
          <a:xfrm>
            <a:off x="868427" y="41672406"/>
            <a:ext cx="11032962" cy="1550430"/>
            <a:chOff x="26913942" y="30832117"/>
            <a:chExt cx="8517455" cy="1330888"/>
          </a:xfrm>
        </p:grpSpPr>
        <p:pic>
          <p:nvPicPr>
            <p:cNvPr id="1042" name="Picture 1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913942" y="30832117"/>
              <a:ext cx="1296144" cy="1330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9" name="직사각형 108"/>
            <p:cNvSpPr/>
            <p:nvPr/>
          </p:nvSpPr>
          <p:spPr>
            <a:xfrm>
              <a:off x="28374614" y="31030823"/>
              <a:ext cx="7056783" cy="924683"/>
            </a:xfrm>
            <a:prstGeom prst="rect">
              <a:avLst/>
            </a:prstGeom>
            <a:noFill/>
            <a:scene3d>
              <a:camera prst="orthographicFront">
                <a:rot lat="0" lon="0" rev="0"/>
              </a:camera>
              <a:lightRig rig="contrasting" dir="t">
                <a:rot lat="0" lon="0" rev="4500000"/>
              </a:lightRig>
            </a:scene3d>
            <a:sp3d prstMaterial="plastic">
              <a:bevelT prst="relaxedInset"/>
              <a:bevelB prst="relaxedInset"/>
            </a:sp3d>
          </p:spPr>
          <p:txBody>
            <a:bodyPr wrap="square" lIns="91440" tIns="45720" rIns="91440" bIns="45720">
              <a:spAutoFit/>
              <a:sp3d contourW="6350" prstMaterial="metal">
                <a:bevelT w="127000" h="31750" prst="relaxedInset"/>
                <a:contourClr>
                  <a:schemeClr val="accent1">
                    <a:shade val="75000"/>
                  </a:schemeClr>
                </a:contourClr>
              </a:sp3d>
            </a:bodyPr>
            <a:lstStyle/>
            <a:p>
              <a:r>
                <a:rPr lang="en-US" altLang="ko-KR"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Image Informatics Laboratory</a:t>
              </a:r>
            </a:p>
            <a:p>
              <a:r>
                <a:rPr lang="en-US" altLang="ko-KR"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INHA UNIVERSITY</a:t>
              </a:r>
            </a:p>
          </p:txBody>
        </p:sp>
      </p:grpSp>
      <p:sp>
        <p:nvSpPr>
          <p:cNvPr id="149" name="TextBox 148"/>
          <p:cNvSpPr txBox="1"/>
          <p:nvPr/>
        </p:nvSpPr>
        <p:spPr>
          <a:xfrm>
            <a:off x="868427" y="16429796"/>
            <a:ext cx="15223531" cy="6451171"/>
          </a:xfrm>
          <a:prstGeom prst="rect">
            <a:avLst/>
          </a:prstGeom>
          <a:noFill/>
          <a:ln w="158750">
            <a:solidFill>
              <a:schemeClr val="bg1">
                <a:lumMod val="65000"/>
              </a:schemeClr>
            </a:solidFill>
          </a:ln>
          <a:scene3d>
            <a:camera prst="orthographicFront"/>
            <a:lightRig rig="threePt" dir="t"/>
          </a:scene3d>
          <a:sp3d>
            <a:bevelT w="165100" prst="coolSlant"/>
          </a:sp3d>
        </p:spPr>
        <p:txBody>
          <a:bodyPr wrap="square" lIns="205884" tIns="205884" rIns="205884" bIns="41177" rtlCol="0">
            <a:spAutoFit/>
          </a:bodyPr>
          <a:lstStyle/>
          <a:p>
            <a:pPr algn="ctr"/>
            <a:r>
              <a:rPr lang="en-US" altLang="ko-KR" sz="3500" b="1" u="sng" dirty="0" smtClean="0">
                <a:solidFill>
                  <a:srgbClr val="0070C0"/>
                </a:solidFill>
                <a:latin typeface="HY견고딕" pitchFamily="18" charset="-127"/>
                <a:ea typeface="HY견고딕" pitchFamily="18" charset="-127"/>
              </a:rPr>
              <a:t>FLOWCHART </a:t>
            </a:r>
          </a:p>
          <a:p>
            <a:pPr algn="ctr"/>
            <a:endParaRPr lang="en-US" altLang="ko-KR" sz="3800" b="1" dirty="0" smtClean="0"/>
          </a:p>
          <a:p>
            <a:pPr marL="457200" indent="-457200">
              <a:buFont typeface="Wingdings" pitchFamily="2" charset="2"/>
              <a:buChar char="§"/>
            </a:pPr>
            <a:r>
              <a:rPr lang="ko-KR" altLang="en-US" sz="3000" dirty="0" smtClean="0"/>
              <a:t>제안하는 알고리즘의 순서도</a:t>
            </a:r>
            <a:endParaRPr lang="en-US" altLang="ko-KR" sz="3000" dirty="0" smtClean="0"/>
          </a:p>
          <a:p>
            <a:pPr marL="457200" indent="-457200">
              <a:buFont typeface="Wingdings" pitchFamily="2" charset="2"/>
              <a:buChar char="§"/>
            </a:pPr>
            <a:endParaRPr lang="en-US" altLang="ko-KR" sz="3000" dirty="0" smtClean="0"/>
          </a:p>
          <a:p>
            <a:pPr marL="457200" indent="-457200">
              <a:buFont typeface="Wingdings" pitchFamily="2" charset="2"/>
              <a:buChar char="§"/>
            </a:pPr>
            <a:endParaRPr lang="en-US" altLang="ko-KR" sz="3000" dirty="0" smtClean="0"/>
          </a:p>
          <a:p>
            <a:endParaRPr lang="en-US" altLang="ko-KR" sz="3000" dirty="0" smtClean="0"/>
          </a:p>
          <a:p>
            <a:endParaRPr lang="en-US" altLang="ko-KR" sz="3000" dirty="0"/>
          </a:p>
          <a:p>
            <a:endParaRPr lang="en-US" altLang="ko-KR" sz="3000" dirty="0" smtClean="0"/>
          </a:p>
          <a:p>
            <a:endParaRPr lang="en-US" altLang="ko-KR" sz="3000" dirty="0" smtClean="0"/>
          </a:p>
          <a:p>
            <a:endParaRPr lang="en-US" altLang="ko-KR" sz="3000" dirty="0"/>
          </a:p>
          <a:p>
            <a:endParaRPr lang="en-US" altLang="ko-KR" sz="3000" dirty="0" smtClean="0"/>
          </a:p>
          <a:p>
            <a:endParaRPr lang="en-US" altLang="ko-KR" sz="3000" dirty="0"/>
          </a:p>
          <a:p>
            <a:pPr algn="ctr"/>
            <a:r>
              <a:rPr lang="en-US" altLang="ko-KR" sz="3000" dirty="0" smtClean="0"/>
              <a:t>[</a:t>
            </a:r>
            <a:r>
              <a:rPr lang="ko-KR" altLang="en-US" sz="3000" dirty="0" smtClean="0"/>
              <a:t>그림 </a:t>
            </a:r>
            <a:r>
              <a:rPr lang="en-US" altLang="ko-KR" sz="3000" dirty="0" smtClean="0"/>
              <a:t>2] </a:t>
            </a:r>
            <a:r>
              <a:rPr lang="ko-KR" altLang="ko-KR" sz="3000" dirty="0"/>
              <a:t>가상</a:t>
            </a:r>
            <a:r>
              <a:rPr lang="en-US" altLang="ko-KR" sz="3000" dirty="0"/>
              <a:t>/</a:t>
            </a:r>
            <a:r>
              <a:rPr lang="ko-KR" altLang="ko-KR" sz="3000" dirty="0"/>
              <a:t>실제 영상 분류를 위한 알고리즘의 </a:t>
            </a:r>
            <a:r>
              <a:rPr lang="ko-KR" altLang="ko-KR" sz="3000" dirty="0" smtClean="0"/>
              <a:t>순서도</a:t>
            </a:r>
            <a:endParaRPr lang="ko-KR" altLang="ko-KR" sz="3000" dirty="0"/>
          </a:p>
        </p:txBody>
      </p:sp>
      <mc:AlternateContent xmlns:mc="http://schemas.openxmlformats.org/markup-compatibility/2006">
        <mc:Choice xmlns:a14="http://schemas.microsoft.com/office/drawing/2010/main" xmlns="" Requires="a14">
          <p:sp>
            <p:nvSpPr>
              <p:cNvPr id="150" name="TextBox 149"/>
              <p:cNvSpPr txBox="1"/>
              <p:nvPr/>
            </p:nvSpPr>
            <p:spPr>
              <a:xfrm>
                <a:off x="16559769" y="8162091"/>
                <a:ext cx="15193688" cy="9468000"/>
              </a:xfrm>
              <a:prstGeom prst="rect">
                <a:avLst/>
              </a:prstGeom>
              <a:noFill/>
              <a:ln w="158750">
                <a:solidFill>
                  <a:schemeClr val="bg1">
                    <a:lumMod val="65000"/>
                  </a:schemeClr>
                </a:solidFill>
              </a:ln>
              <a:scene3d>
                <a:camera prst="orthographicFront"/>
                <a:lightRig rig="threePt" dir="t"/>
              </a:scene3d>
              <a:sp3d>
                <a:bevelT w="165100" prst="coolSlant"/>
              </a:sp3d>
            </p:spPr>
            <p:txBody>
              <a:bodyPr wrap="square" lIns="205884" tIns="205884" rIns="205884" bIns="41177" rtlCol="0">
                <a:spAutoFit/>
              </a:bodyPr>
              <a:lstStyle/>
              <a:p>
                <a:pPr algn="ctr"/>
                <a:r>
                  <a:rPr lang="en-US" altLang="ko-KR" sz="3500" b="1" u="sng" dirty="0" smtClean="0">
                    <a:solidFill>
                      <a:srgbClr val="0070C0"/>
                    </a:solidFill>
                    <a:latin typeface="HY견고딕" pitchFamily="18" charset="-127"/>
                    <a:ea typeface="HY견고딕" pitchFamily="18" charset="-127"/>
                  </a:rPr>
                  <a:t>METHODS </a:t>
                </a:r>
                <a:r>
                  <a:rPr lang="en-US" altLang="ko-KR" sz="3500" b="1" u="sng" dirty="0">
                    <a:solidFill>
                      <a:srgbClr val="0070C0"/>
                    </a:solidFill>
                    <a:latin typeface="HY견고딕" pitchFamily="18" charset="-127"/>
                    <a:ea typeface="HY견고딕" pitchFamily="18" charset="-127"/>
                  </a:rPr>
                  <a:t>2</a:t>
                </a:r>
              </a:p>
              <a:p>
                <a:endParaRPr lang="en-US" altLang="ko-KR" sz="3000" dirty="0" smtClean="0"/>
              </a:p>
              <a:p>
                <a:r>
                  <a:rPr lang="en-US" altLang="ko-KR" sz="3000" dirty="0" smtClean="0"/>
                  <a:t> 1. 3</a:t>
                </a:r>
                <a:r>
                  <a:rPr lang="ko-KR" altLang="en-US" sz="3000" dirty="0" smtClean="0"/>
                  <a:t>차원 패턴 특징 추출</a:t>
                </a:r>
                <a:endParaRPr lang="en-US" altLang="ko-KR" sz="3000" dirty="0" smtClean="0"/>
              </a:p>
              <a:p>
                <a:pPr/>
                <a14:m>
                  <m:oMathPara xmlns:m="http://schemas.openxmlformats.org/officeDocument/2006/math">
                    <m:oMathParaPr>
                      <m:jc m:val="centerGroup"/>
                    </m:oMathParaPr>
                    <m:oMath xmlns:m="http://schemas.openxmlformats.org/officeDocument/2006/math">
                      <m:r>
                        <a:rPr lang="en-US" altLang="ko-KR" sz="3200">
                          <a:latin typeface="Cambria Math" panose="02040503050406030204" pitchFamily="18" charset="0"/>
                        </a:rPr>
                        <m:t>  </m:t>
                      </m:r>
                    </m:oMath>
                  </m:oMathPara>
                </a14:m>
                <a:endParaRPr lang="ko-KR" altLang="ko-KR" sz="3200" dirty="0"/>
              </a:p>
              <a:p>
                <a:pPr marL="457200" indent="-457200">
                  <a:buFont typeface="Wingdings" panose="05000000000000000000" pitchFamily="2" charset="2"/>
                  <a:buChar char="§"/>
                </a:pPr>
                <a:r>
                  <a:rPr lang="en-US" altLang="ko-KR" sz="2500" dirty="0" smtClean="0"/>
                  <a:t>2</a:t>
                </a:r>
                <a:r>
                  <a:rPr lang="ko-KR" altLang="en-US" sz="2500" dirty="0" smtClean="0"/>
                  <a:t>차원 패턴 특징 추출과 비교 시 달라진 점은 단지 </a:t>
                </a:r>
                <a:r>
                  <a:rPr lang="en-US" altLang="ko-KR" sz="2500" dirty="0" smtClean="0"/>
                  <a:t>3</a:t>
                </a:r>
                <a:r>
                  <a:rPr lang="ko-KR" altLang="en-US" sz="2500" dirty="0" smtClean="0"/>
                  <a:t>차원 </a:t>
                </a:r>
                <a:r>
                  <a:rPr lang="ko-KR" altLang="en-US" sz="2500" dirty="0" err="1" smtClean="0"/>
                  <a:t>커널</a:t>
                </a:r>
                <a:r>
                  <a:rPr lang="ko-KR" altLang="en-US" sz="2500" dirty="0" smtClean="0"/>
                  <a:t> </a:t>
                </a:r>
                <a:r>
                  <a:rPr lang="ko-KR" altLang="en-US" sz="2500" dirty="0" err="1" smtClean="0"/>
                  <a:t>큐브를</a:t>
                </a:r>
                <a:r>
                  <a:rPr lang="ko-KR" altLang="en-US" sz="2500" dirty="0" smtClean="0"/>
                  <a:t> 이용한다는 점 뿐이며 그 외 특징 추출과 관련된 모든 연산 방법은 </a:t>
                </a:r>
                <a:r>
                  <a:rPr lang="en-US" altLang="ko-KR" sz="2500" dirty="0" smtClean="0"/>
                  <a:t>2</a:t>
                </a:r>
                <a:r>
                  <a:rPr lang="ko-KR" altLang="en-US" sz="2500" dirty="0" smtClean="0"/>
                  <a:t>차원 패턴 특징 추출과 동일</a:t>
                </a:r>
                <a:r>
                  <a:rPr lang="en-US" altLang="ko-KR" sz="3000" dirty="0" smtClean="0"/>
                  <a:t>.</a:t>
                </a:r>
              </a:p>
              <a:p>
                <a:pPr marL="457200" indent="-457200">
                  <a:buFont typeface="Wingdings" panose="05000000000000000000" pitchFamily="2" charset="2"/>
                  <a:buChar char="§"/>
                </a:pPr>
                <a:r>
                  <a:rPr lang="ko-KR" altLang="en-US" sz="2500" dirty="0" smtClean="0"/>
                  <a:t>최종적으로 이미지의</a:t>
                </a:r>
                <a:r>
                  <a:rPr lang="en-US" altLang="ko-KR" sz="2500" dirty="0" smtClean="0"/>
                  <a:t> </a:t>
                </a:r>
                <a:r>
                  <a:rPr lang="ko-KR" altLang="en-US" sz="2500" dirty="0" smtClean="0"/>
                  <a:t>특정 위치 </a:t>
                </a:r>
                <a14:m>
                  <m:oMath xmlns:m="http://schemas.openxmlformats.org/officeDocument/2006/math">
                    <m:d>
                      <m:dPr>
                        <m:ctrlPr>
                          <a:rPr lang="ko-KR" altLang="ko-KR" sz="2500" i="1">
                            <a:latin typeface="Cambria Math" panose="02040503050406030204" pitchFamily="18" charset="0"/>
                          </a:rPr>
                        </m:ctrlPr>
                      </m:dPr>
                      <m:e>
                        <m:r>
                          <a:rPr lang="en-US" altLang="ko-KR" sz="2500" i="1">
                            <a:latin typeface="Cambria Math" panose="02040503050406030204" pitchFamily="18" charset="0"/>
                          </a:rPr>
                          <m:t>𝑢</m:t>
                        </m:r>
                        <m:r>
                          <a:rPr lang="en-US" altLang="ko-KR" sz="2500" i="1">
                            <a:latin typeface="Cambria Math" panose="02040503050406030204" pitchFamily="18" charset="0"/>
                          </a:rPr>
                          <m:t>,</m:t>
                        </m:r>
                        <m:r>
                          <a:rPr lang="en-US" altLang="ko-KR" sz="2500" i="1">
                            <a:latin typeface="Cambria Math" panose="02040503050406030204" pitchFamily="18" charset="0"/>
                          </a:rPr>
                          <m:t>𝑣</m:t>
                        </m:r>
                      </m:e>
                    </m:d>
                    <m:r>
                      <a:rPr lang="en-US" altLang="ko-KR" sz="2500" b="0" i="0" smtClean="0">
                        <a:latin typeface="Cambria Math" panose="02040503050406030204" pitchFamily="18" charset="0"/>
                      </a:rPr>
                      <m:t> </m:t>
                    </m:r>
                    <m:r>
                      <a:rPr lang="ko-KR" altLang="en-US" sz="2500" i="1">
                        <a:latin typeface="Cambria Math" panose="02040503050406030204" pitchFamily="18" charset="0"/>
                      </a:rPr>
                      <m:t>에</m:t>
                    </m:r>
                    <m:r>
                      <a:rPr lang="en-US" altLang="ko-KR" sz="2500" b="0" i="0" smtClean="0">
                        <a:latin typeface="Cambria Math" panose="02040503050406030204" pitchFamily="18" charset="0"/>
                      </a:rPr>
                      <m:t> </m:t>
                    </m:r>
                    <m:r>
                      <a:rPr lang="ko-KR" altLang="en-US" sz="2500" i="1">
                        <a:latin typeface="Cambria Math" panose="02040503050406030204" pitchFamily="18" charset="0"/>
                      </a:rPr>
                      <m:t>대</m:t>
                    </m:r>
                  </m:oMath>
                </a14:m>
                <a:r>
                  <a:rPr lang="ko-KR" altLang="en-US" sz="2500" dirty="0" smtClean="0"/>
                  <a:t>해서 </a:t>
                </a:r>
                <a:r>
                  <a:rPr lang="en-US" altLang="ko-KR" sz="2500" dirty="0"/>
                  <a:t>72</a:t>
                </a:r>
                <a:r>
                  <a:rPr lang="ko-KR" altLang="en-US" sz="2500" dirty="0" smtClean="0"/>
                  <a:t>차원의 패턴 </a:t>
                </a:r>
                <a:r>
                  <a:rPr lang="ko-KR" altLang="en-US" sz="2500" dirty="0"/>
                  <a:t>벡터 </a:t>
                </a:r>
                <a:r>
                  <a:rPr lang="ko-KR" altLang="en-US" sz="2500" dirty="0" smtClean="0"/>
                  <a:t>집합 추출</a:t>
                </a:r>
                <a:r>
                  <a:rPr lang="en-US" altLang="ko-KR" sz="2500" dirty="0" smtClean="0"/>
                  <a:t>.</a:t>
                </a:r>
              </a:p>
              <a:p>
                <a:endParaRPr lang="en-US" altLang="ko-KR" sz="3000" dirty="0" smtClean="0"/>
              </a:p>
              <a:p>
                <a:r>
                  <a:rPr lang="en-US" altLang="ko-KR" sz="3000" dirty="0" smtClean="0"/>
                  <a:t>2. 3</a:t>
                </a:r>
                <a:r>
                  <a:rPr lang="ko-KR" altLang="en-US" sz="3000" dirty="0" smtClean="0"/>
                  <a:t>차원</a:t>
                </a:r>
                <a:r>
                  <a:rPr lang="en-US" altLang="ko-KR" sz="3000" dirty="0" smtClean="0"/>
                  <a:t> </a:t>
                </a:r>
                <a:r>
                  <a:rPr lang="ko-KR" altLang="en-US" sz="3000" dirty="0" smtClean="0"/>
                  <a:t>적응적</a:t>
                </a:r>
                <a:r>
                  <a:rPr lang="en-US" altLang="ko-KR" sz="3000" dirty="0" smtClean="0"/>
                  <a:t> </a:t>
                </a:r>
                <a:r>
                  <a:rPr lang="ko-KR" altLang="en-US" sz="3000" dirty="0" smtClean="0"/>
                  <a:t>패턴</a:t>
                </a:r>
                <a:r>
                  <a:rPr lang="en-US" altLang="ko-KR" sz="3000" dirty="0" smtClean="0"/>
                  <a:t> </a:t>
                </a:r>
                <a:r>
                  <a:rPr lang="ko-KR" altLang="en-US" sz="3000" dirty="0" smtClean="0"/>
                  <a:t>특징</a:t>
                </a:r>
                <a:r>
                  <a:rPr lang="en-US" altLang="ko-KR" sz="3000" dirty="0" smtClean="0"/>
                  <a:t> </a:t>
                </a:r>
                <a:r>
                  <a:rPr lang="ko-KR" altLang="en-US" sz="3000" dirty="0" smtClean="0"/>
                  <a:t>추출</a:t>
                </a:r>
                <a:endParaRPr lang="en-US" altLang="ko-KR" sz="3000" dirty="0" smtClean="0"/>
              </a:p>
              <a:p>
                <a:endParaRPr lang="en-US" altLang="ko-KR" sz="3200" i="1" dirty="0" smtClean="0">
                  <a:latin typeface="Cambria Math" panose="02040503050406030204" pitchFamily="18" charset="0"/>
                </a:endParaRPr>
              </a:p>
              <a:p>
                <a:pPr marL="457200" indent="-457200">
                  <a:buFont typeface="Wingdings" panose="05000000000000000000" pitchFamily="2" charset="2"/>
                  <a:buChar char="§"/>
                </a:pPr>
                <a14:m>
                  <m:oMath xmlns:m="http://schemas.openxmlformats.org/officeDocument/2006/math">
                    <m:r>
                      <a:rPr lang="en-US" altLang="ko-KR" sz="2500" b="0" i="0" smtClean="0">
                        <a:latin typeface="Cambria Math" panose="02040503050406030204" pitchFamily="18" charset="0"/>
                      </a:rPr>
                      <m:t>3</m:t>
                    </m:r>
                    <m:r>
                      <a:rPr lang="ko-KR" altLang="en-US" sz="2500" i="1">
                        <a:latin typeface="Cambria Math" panose="02040503050406030204" pitchFamily="18" charset="0"/>
                      </a:rPr>
                      <m:t>차</m:t>
                    </m:r>
                  </m:oMath>
                </a14:m>
                <a:r>
                  <a:rPr lang="ko-KR" altLang="en-US" sz="2500" dirty="0" smtClean="0"/>
                  <a:t>원 적응적 패턴 특징 추출 과정은 </a:t>
                </a:r>
                <a:r>
                  <a:rPr lang="en-US" altLang="ko-KR" sz="2500" dirty="0" smtClean="0"/>
                  <a:t>2</a:t>
                </a:r>
                <a:r>
                  <a:rPr lang="ko-KR" altLang="en-US" sz="2500" dirty="0" smtClean="0"/>
                  <a:t>차원에서 수행했던 방식과 개념적으로 같으며</a:t>
                </a:r>
                <a:r>
                  <a:rPr lang="en-US" altLang="ko-KR" sz="2500" dirty="0"/>
                  <a:t> </a:t>
                </a:r>
                <a:r>
                  <a:rPr lang="ko-KR" altLang="en-US" sz="2500" dirty="0" smtClean="0"/>
                  <a:t>다만 한가지</a:t>
                </a:r>
                <a:r>
                  <a:rPr lang="en-US" altLang="ko-KR" sz="2500" dirty="0" smtClean="0"/>
                  <a:t> </a:t>
                </a:r>
                <a:r>
                  <a:rPr lang="ko-KR" altLang="en-US" sz="2500" dirty="0" smtClean="0"/>
                  <a:t>차이점은 </a:t>
                </a:r>
                <a:r>
                  <a:rPr lang="ko-KR" altLang="en-US" sz="2500" dirty="0" err="1" smtClean="0"/>
                  <a:t>그리드</a:t>
                </a:r>
                <a:r>
                  <a:rPr lang="ko-KR" altLang="en-US" sz="2500" dirty="0" smtClean="0"/>
                  <a:t> 영역으로 분할하는 전사 함수 적용을 </a:t>
                </a:r>
                <a:r>
                  <a:rPr lang="en-US" altLang="ko-KR" sz="2500" dirty="0" err="1" smtClean="0"/>
                  <a:t>r,g,b</a:t>
                </a:r>
                <a:r>
                  <a:rPr lang="en-US" altLang="ko-KR" sz="2500" dirty="0"/>
                  <a:t> </a:t>
                </a:r>
                <a:r>
                  <a:rPr lang="ko-KR" altLang="en-US" sz="2500" dirty="0" smtClean="0"/>
                  <a:t>각</a:t>
                </a:r>
                <a:r>
                  <a:rPr lang="en-US" altLang="ko-KR" sz="2500" dirty="0" smtClean="0"/>
                  <a:t> </a:t>
                </a:r>
                <a:r>
                  <a:rPr lang="ko-KR" altLang="en-US" sz="2500" dirty="0" smtClean="0"/>
                  <a:t>차원 별로 수행</a:t>
                </a:r>
                <a:r>
                  <a:rPr lang="ko-KR" altLang="en-US" sz="3200" dirty="0" smtClean="0"/>
                  <a:t> </a:t>
                </a:r>
                <a:r>
                  <a:rPr lang="en-US" altLang="ko-KR" sz="3200" dirty="0" smtClean="0"/>
                  <a:t>.</a:t>
                </a:r>
              </a:p>
              <a:p>
                <a:endParaRPr lang="en-US" altLang="ko-KR" sz="3200" dirty="0" smtClean="0"/>
              </a:p>
              <a:p>
                <a:r>
                  <a:rPr lang="en-US" altLang="ko-KR" sz="3000" dirty="0" smtClean="0"/>
                  <a:t>3.</a:t>
                </a:r>
                <a:r>
                  <a:rPr lang="ko-KR" altLang="ko-KR" sz="3000" dirty="0"/>
                  <a:t> 패턴 특징 기반의 분류기 </a:t>
                </a:r>
                <a:r>
                  <a:rPr lang="ko-KR" altLang="ko-KR" sz="3000" dirty="0" smtClean="0"/>
                  <a:t>구축</a:t>
                </a:r>
                <a:endParaRPr lang="en-US" altLang="ko-KR" sz="3000" dirty="0" smtClean="0"/>
              </a:p>
              <a:p>
                <a:endParaRPr lang="en-US" altLang="ko-KR" sz="3000" dirty="0" smtClean="0"/>
              </a:p>
              <a:p>
                <a:pPr/>
                <a14:m>
                  <m:oMathPara xmlns:m="http://schemas.openxmlformats.org/officeDocument/2006/math">
                    <m:oMathParaPr>
                      <m:jc m:val="centerGroup"/>
                    </m:oMathParaPr>
                    <m:oMath xmlns:m="http://schemas.openxmlformats.org/officeDocument/2006/math">
                      <m:func>
                        <m:funcPr>
                          <m:ctrlPr>
                            <a:rPr lang="ko-KR" altLang="ko-KR" sz="2000" i="1">
                              <a:latin typeface="Cambria Math" panose="02040503050406030204" pitchFamily="18" charset="0"/>
                            </a:rPr>
                          </m:ctrlPr>
                        </m:funcPr>
                        <m:fName>
                          <m:limLow>
                            <m:limLowPr>
                              <m:ctrlPr>
                                <a:rPr lang="ko-KR" altLang="ko-KR" sz="2000" i="1">
                                  <a:latin typeface="Cambria Math" panose="02040503050406030204" pitchFamily="18" charset="0"/>
                                </a:rPr>
                              </m:ctrlPr>
                            </m:limLowPr>
                            <m:e>
                              <m:r>
                                <m:rPr>
                                  <m:sty m:val="p"/>
                                </m:rPr>
                                <a:rPr lang="en-US" altLang="ko-KR" sz="2000">
                                  <a:latin typeface="Cambria Math" panose="02040503050406030204" pitchFamily="18" charset="0"/>
                                </a:rPr>
                                <m:t>max</m:t>
                              </m:r>
                            </m:e>
                            <m:lim>
                              <m:r>
                                <a:rPr lang="en-US" altLang="ko-KR" sz="2000" b="1" i="1">
                                  <a:latin typeface="Cambria Math" panose="02040503050406030204" pitchFamily="18" charset="0"/>
                                </a:rPr>
                                <m:t>𝜶</m:t>
                              </m:r>
                            </m:lim>
                          </m:limLow>
                        </m:fName>
                        <m:e>
                          <m:r>
                            <a:rPr lang="en-US" altLang="ko-KR" sz="2000" i="1">
                              <a:latin typeface="Cambria Math" panose="02040503050406030204" pitchFamily="18" charset="0"/>
                            </a:rPr>
                            <m:t>𝐿</m:t>
                          </m:r>
                          <m:d>
                            <m:dPr>
                              <m:ctrlPr>
                                <a:rPr lang="ko-KR" altLang="ko-KR" sz="2000" i="1">
                                  <a:latin typeface="Cambria Math" panose="02040503050406030204" pitchFamily="18" charset="0"/>
                                </a:rPr>
                              </m:ctrlPr>
                            </m:dPr>
                            <m:e>
                              <m:r>
                                <a:rPr lang="en-US" altLang="ko-KR" sz="2000" b="1" i="1">
                                  <a:latin typeface="Cambria Math" panose="02040503050406030204" pitchFamily="18" charset="0"/>
                                </a:rPr>
                                <m:t>𝜶</m:t>
                              </m:r>
                            </m:e>
                          </m:d>
                        </m:e>
                      </m:func>
                      <m:r>
                        <a:rPr lang="en-US" altLang="ko-KR" sz="2000" i="1">
                          <a:latin typeface="Cambria Math" panose="02040503050406030204" pitchFamily="18" charset="0"/>
                        </a:rPr>
                        <m:t>=</m:t>
                      </m:r>
                      <m:nary>
                        <m:naryPr>
                          <m:chr m:val="∑"/>
                          <m:limLoc m:val="undOvr"/>
                          <m:ctrlPr>
                            <a:rPr lang="ko-KR" altLang="ko-KR" sz="2000" i="1">
                              <a:latin typeface="Cambria Math" panose="02040503050406030204" pitchFamily="18" charset="0"/>
                            </a:rPr>
                          </m:ctrlPr>
                        </m:naryPr>
                        <m:sub>
                          <m: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𝑛</m:t>
                          </m:r>
                        </m:sup>
                        <m:e>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𝛼</m:t>
                              </m:r>
                            </m:e>
                            <m:sub>
                              <m:r>
                                <a:rPr lang="en-US" altLang="ko-KR" sz="2000" i="1">
                                  <a:latin typeface="Cambria Math" panose="02040503050406030204" pitchFamily="18" charset="0"/>
                                </a:rPr>
                                <m:t>𝑖</m:t>
                              </m:r>
                            </m:sub>
                          </m:sSub>
                        </m:e>
                      </m:nary>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1</m:t>
                          </m:r>
                        </m:num>
                        <m:den>
                          <m:r>
                            <a:rPr lang="en-US" altLang="ko-KR" sz="2000" i="1">
                              <a:latin typeface="Cambria Math" panose="02040503050406030204" pitchFamily="18" charset="0"/>
                            </a:rPr>
                            <m:t>2</m:t>
                          </m:r>
                          <m:r>
                            <a:rPr lang="en-US" altLang="ko-KR" sz="2000" i="1">
                              <a:latin typeface="Cambria Math" panose="02040503050406030204" pitchFamily="18" charset="0"/>
                            </a:rPr>
                            <m:t>𝜆</m:t>
                          </m:r>
                        </m:den>
                      </m:f>
                      <m:nary>
                        <m:naryPr>
                          <m:chr m:val="∑"/>
                          <m:limLoc m:val="undOvr"/>
                          <m:ctrlPr>
                            <a:rPr lang="ko-KR" altLang="ko-KR" sz="2000" i="1">
                              <a:latin typeface="Cambria Math" panose="02040503050406030204" pitchFamily="18" charset="0"/>
                            </a:rPr>
                          </m:ctrlPr>
                        </m:naryPr>
                        <m:sub>
                          <m: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𝑛</m:t>
                          </m:r>
                        </m:sup>
                        <m:e>
                          <m:nary>
                            <m:naryPr>
                              <m:chr m:val="∑"/>
                              <m:limLoc m:val="undOvr"/>
                              <m:ctrlPr>
                                <a:rPr lang="ko-KR" altLang="ko-KR" sz="2000" i="1">
                                  <a:latin typeface="Cambria Math" panose="02040503050406030204" pitchFamily="18" charset="0"/>
                                </a:rPr>
                              </m:ctrlPr>
                            </m:naryPr>
                            <m:sub>
                              <m:r>
                                <a:rPr lang="en-US" altLang="ko-KR" sz="2000" i="1">
                                  <a:latin typeface="Cambria Math" panose="02040503050406030204" pitchFamily="18" charset="0"/>
                                </a:rPr>
                                <m:t>𝑗</m:t>
                              </m:r>
                              <m:r>
                                <a:rPr lang="en-US" altLang="ko-KR" sz="2000" i="1">
                                  <a:latin typeface="Cambria Math" panose="02040503050406030204" pitchFamily="18" charset="0"/>
                                </a:rPr>
                                <m:t>=1</m:t>
                              </m:r>
                            </m:sub>
                            <m:sup>
                              <m:r>
                                <a:rPr lang="en-US" altLang="ko-KR" sz="2000" i="1">
                                  <a:latin typeface="Cambria Math" panose="02040503050406030204" pitchFamily="18" charset="0"/>
                                </a:rPr>
                                <m:t>𝑛</m:t>
                              </m:r>
                            </m:sup>
                            <m:e>
                              <m:d>
                                <m:dPr>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𝛼</m:t>
                                      </m:r>
                                    </m:e>
                                    <m:sub>
                                      <m:r>
                                        <a:rPr lang="en-US" altLang="ko-KR" sz="2000" i="1">
                                          <a:latin typeface="Cambria Math" panose="02040503050406030204" pitchFamily="18" charset="0"/>
                                        </a:rPr>
                                        <m:t>𝑖</m:t>
                                      </m:r>
                                    </m:sub>
                                  </m:sSub>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𝑦</m:t>
                                      </m:r>
                                    </m:e>
                                    <m:sub>
                                      <m:r>
                                        <a:rPr lang="en-US" altLang="ko-KR" sz="2000" i="1">
                                          <a:latin typeface="Cambria Math" panose="02040503050406030204" pitchFamily="18" charset="0"/>
                                        </a:rPr>
                                        <m:t>𝑖</m:t>
                                      </m:r>
                                    </m:sub>
                                  </m:sSub>
                                </m:e>
                              </m:d>
                              <m:d>
                                <m:dPr>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𝛼</m:t>
                                      </m:r>
                                    </m:e>
                                    <m:sub>
                                      <m:r>
                                        <a:rPr lang="en-US" altLang="ko-KR" sz="2000" i="1">
                                          <a:latin typeface="Cambria Math" panose="02040503050406030204" pitchFamily="18" charset="0"/>
                                        </a:rPr>
                                        <m:t>𝑗</m:t>
                                      </m:r>
                                    </m:sub>
                                  </m:sSub>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𝑦</m:t>
                                      </m:r>
                                    </m:e>
                                    <m:sub>
                                      <m:r>
                                        <a:rPr lang="en-US" altLang="ko-KR" sz="2000" i="1">
                                          <a:latin typeface="Cambria Math" panose="02040503050406030204" pitchFamily="18" charset="0"/>
                                        </a:rPr>
                                        <m:t>𝑗</m:t>
                                      </m:r>
                                    </m:sub>
                                  </m:sSub>
                                </m:e>
                              </m:d>
                            </m:e>
                          </m:nary>
                          <m:r>
                            <a:rPr lang="en-US" altLang="ko-KR" sz="2000" b="1" i="1">
                              <a:latin typeface="Cambria Math" panose="02040503050406030204" pitchFamily="18" charset="0"/>
                            </a:rPr>
                            <m:t>𝐊</m:t>
                          </m:r>
                          <m:d>
                            <m:dPr>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𝑗</m:t>
                                  </m:r>
                                </m:sub>
                              </m:sSub>
                            </m:e>
                          </m:d>
                          <m:r>
                            <a:rPr lang="en-US" altLang="ko-KR" sz="2000" b="1">
                              <a:latin typeface="Cambria Math" panose="02040503050406030204" pitchFamily="18" charset="0"/>
                            </a:rPr>
                            <m:t> </m:t>
                          </m:r>
                        </m:e>
                      </m:nary>
                    </m:oMath>
                  </m:oMathPara>
                </a14:m>
                <a:endParaRPr lang="ko-KR" altLang="ko-KR" sz="2000" dirty="0"/>
              </a:p>
              <a:p>
                <a:pPr/>
                <a14:m>
                  <m:oMathPara xmlns:m="http://schemas.openxmlformats.org/officeDocument/2006/math">
                    <m:oMathParaPr>
                      <m:jc m:val="centerGroup"/>
                    </m:oMathParaPr>
                    <m:oMath xmlns:m="http://schemas.openxmlformats.org/officeDocument/2006/math">
                      <m:r>
                        <m:rPr>
                          <m:sty m:val="p"/>
                        </m:rPr>
                        <a:rPr lang="en-US" altLang="ko-KR" sz="2000">
                          <a:latin typeface="Cambria Math" panose="02040503050406030204" pitchFamily="18" charset="0"/>
                        </a:rPr>
                        <m:t>s</m:t>
                      </m:r>
                      <m:r>
                        <a:rPr lang="en-US" altLang="ko-KR" sz="2000">
                          <a:latin typeface="Cambria Math" panose="02040503050406030204" pitchFamily="18" charset="0"/>
                        </a:rPr>
                        <m:t>.</m:t>
                      </m:r>
                      <m:r>
                        <m:rPr>
                          <m:sty m:val="p"/>
                        </m:rPr>
                        <a:rPr lang="en-US" altLang="ko-KR" sz="2000">
                          <a:latin typeface="Cambria Math" panose="02040503050406030204" pitchFamily="18" charset="0"/>
                        </a:rPr>
                        <m:t>t</m:t>
                      </m:r>
                      <m:r>
                        <a:rPr lang="en-US" altLang="ko-KR" sz="2000">
                          <a:latin typeface="Cambria Math" panose="02040503050406030204" pitchFamily="18" charset="0"/>
                        </a:rPr>
                        <m:t>.  </m:t>
                      </m:r>
                      <m:r>
                        <a:rPr lang="en-US" altLang="ko-KR" sz="2000" b="1" i="1">
                          <a:latin typeface="Cambria Math" panose="02040503050406030204" pitchFamily="18" charset="0"/>
                        </a:rPr>
                        <m:t>𝐲</m:t>
                      </m:r>
                      <m:r>
                        <a:rPr lang="en-US" altLang="ko-KR" sz="2000" b="1" i="1">
                          <a:latin typeface="Cambria Math" panose="02040503050406030204" pitchFamily="18" charset="0"/>
                        </a:rPr>
                        <m:t>𝛂</m:t>
                      </m:r>
                      <m:r>
                        <a:rPr lang="en-US" altLang="ko-KR" sz="2000">
                          <a:latin typeface="Cambria Math" panose="02040503050406030204" pitchFamily="18" charset="0"/>
                        </a:rPr>
                        <m:t>=0, 0≤</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𝛼</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1</m:t>
                          </m:r>
                        </m:num>
                        <m:den>
                          <m:r>
                            <a:rPr lang="en-US" altLang="ko-KR" sz="2000" i="1">
                              <a:latin typeface="Cambria Math" panose="02040503050406030204" pitchFamily="18" charset="0"/>
                            </a:rPr>
                            <m:t>𝑛</m:t>
                          </m:r>
                        </m:den>
                      </m:f>
                    </m:oMath>
                  </m:oMathPara>
                </a14:m>
                <a:endParaRPr lang="en-US" altLang="ko-KR" sz="2000" dirty="0" smtClean="0"/>
              </a:p>
              <a:p>
                <a:endParaRPr lang="en-US" altLang="ko-KR" sz="2000" dirty="0" smtClean="0"/>
              </a:p>
              <a:p>
                <a:pPr marL="457200" indent="-457200">
                  <a:buFont typeface="Wingdings" panose="05000000000000000000" pitchFamily="2" charset="2"/>
                  <a:buChar char="§"/>
                </a:pPr>
                <a14:m>
                  <m:oMath xmlns:m="http://schemas.openxmlformats.org/officeDocument/2006/math">
                    <m:r>
                      <a:rPr lang="en-US" altLang="ko-KR" sz="2500" i="1">
                        <a:latin typeface="Cambria Math"/>
                      </a:rPr>
                      <m:t>𝑏</m:t>
                    </m:r>
                  </m:oMath>
                </a14:m>
                <a:r>
                  <a:rPr lang="ko-KR" altLang="ko-KR" sz="2500" dirty="0"/>
                  <a:t>는 추출된 패턴 특징의 특징 </a:t>
                </a:r>
                <a:r>
                  <a:rPr lang="ko-KR" altLang="ko-KR" sz="2500" dirty="0" smtClean="0"/>
                  <a:t>벡터</a:t>
                </a:r>
                <a:r>
                  <a:rPr lang="ko-KR" altLang="en-US" sz="2500" dirty="0" smtClean="0"/>
                  <a:t>를 나타냄</a:t>
                </a:r>
                <a:r>
                  <a:rPr lang="en-US" altLang="ko-KR" sz="2500" dirty="0" smtClean="0"/>
                  <a:t>. </a:t>
                </a:r>
                <a:endParaRPr lang="en-US" altLang="ko-KR" sz="3000" dirty="0" smtClean="0"/>
              </a:p>
              <a:p>
                <a:r>
                  <a:rPr lang="en-US" altLang="ko-KR" sz="3000" dirty="0"/>
                  <a:t> </a:t>
                </a:r>
              </a:p>
            </p:txBody>
          </p:sp>
        </mc:Choice>
        <mc:Fallback>
          <p:sp>
            <p:nvSpPr>
              <p:cNvPr id="150" name="TextBox 149"/>
              <p:cNvSpPr txBox="1">
                <a:spLocks noRot="1" noChangeAspect="1" noMove="1" noResize="1" noEditPoints="1" noAdjustHandles="1" noChangeArrowheads="1" noChangeShapeType="1" noTextEdit="1"/>
              </p:cNvSpPr>
              <p:nvPr/>
            </p:nvSpPr>
            <p:spPr>
              <a:xfrm>
                <a:off x="16559769" y="8162091"/>
                <a:ext cx="15193688" cy="9468000"/>
              </a:xfrm>
              <a:prstGeom prst="rect">
                <a:avLst/>
              </a:prstGeom>
              <a:blipFill rotWithShape="0">
                <a:blip r:embed="rId4" cstate="print"/>
                <a:stretch>
                  <a:fillRect/>
                </a:stretch>
              </a:blipFill>
              <a:ln w="158750">
                <a:solidFill>
                  <a:schemeClr val="bg1">
                    <a:lumMod val="65000"/>
                  </a:schemeClr>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xmlns="" Requires="a14">
          <p:sp>
            <p:nvSpPr>
              <p:cNvPr id="13" name="TextBox 12"/>
              <p:cNvSpPr txBox="1"/>
              <p:nvPr/>
            </p:nvSpPr>
            <p:spPr>
              <a:xfrm>
                <a:off x="900429" y="23115477"/>
                <a:ext cx="15193479" cy="18468000"/>
              </a:xfrm>
              <a:prstGeom prst="rect">
                <a:avLst/>
              </a:prstGeom>
              <a:noFill/>
              <a:ln w="158750">
                <a:solidFill>
                  <a:schemeClr val="bg1">
                    <a:lumMod val="65000"/>
                  </a:schemeClr>
                </a:solidFill>
              </a:ln>
              <a:scene3d>
                <a:camera prst="orthographicFront"/>
                <a:lightRig rig="threePt" dir="t"/>
              </a:scene3d>
              <a:sp3d>
                <a:bevelT w="165100" prst="coolSlant"/>
              </a:sp3d>
            </p:spPr>
            <p:txBody>
              <a:bodyPr wrap="square" lIns="205884" tIns="205884" rIns="205884" bIns="41177" rtlCol="0">
                <a:spAutoFit/>
              </a:bodyPr>
              <a:lstStyle/>
              <a:p>
                <a:pPr algn="ctr"/>
                <a:r>
                  <a:rPr lang="en-US" altLang="ko-KR" sz="3500" b="1" u="sng" dirty="0" smtClean="0">
                    <a:solidFill>
                      <a:srgbClr val="0070C0"/>
                    </a:solidFill>
                    <a:latin typeface="HY견고딕" pitchFamily="18" charset="-127"/>
                    <a:ea typeface="HY견고딕" pitchFamily="18" charset="-127"/>
                  </a:rPr>
                  <a:t>METHODS 1</a:t>
                </a:r>
              </a:p>
              <a:p>
                <a:pPr algn="ctr"/>
                <a:endParaRPr lang="en-US" altLang="ko-KR" sz="3500" b="1" u="sng" dirty="0" smtClean="0">
                  <a:solidFill>
                    <a:srgbClr val="0070C0"/>
                  </a:solidFill>
                  <a:latin typeface="HY견고딕" pitchFamily="18" charset="-127"/>
                  <a:ea typeface="HY견고딕" pitchFamily="18" charset="-127"/>
                </a:endParaRPr>
              </a:p>
              <a:p>
                <a:pPr marL="514350" indent="-514350">
                  <a:buAutoNum type="arabicPeriod"/>
                </a:pPr>
                <a:r>
                  <a:rPr lang="en-US" altLang="ko-KR" sz="3000" dirty="0" smtClean="0"/>
                  <a:t>2</a:t>
                </a:r>
                <a:r>
                  <a:rPr lang="ko-KR" altLang="en-US" sz="3000" dirty="0" smtClean="0"/>
                  <a:t>차원 패턴 특징 추출 </a:t>
                </a:r>
                <a:endParaRPr lang="en-US" altLang="ko-KR" sz="3000" dirty="0" smtClean="0"/>
              </a:p>
              <a:p>
                <a:pPr marL="514350" indent="-514350">
                  <a:buAutoNum type="arabicPeriod"/>
                </a:pPr>
                <a:endParaRPr lang="en-US" altLang="ko-KR" sz="3000" dirty="0" smtClean="0"/>
              </a:p>
              <a:p>
                <a:pPr/>
                <a14:m>
                  <m:oMathPara xmlns:m="http://schemas.openxmlformats.org/officeDocument/2006/math">
                    <m:oMathParaPr>
                      <m:jc m:val="left"/>
                    </m:oMathParaPr>
                    <m:oMath xmlns:m="http://schemas.openxmlformats.org/officeDocument/2006/math">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3,1</m:t>
                          </m:r>
                        </m:sub>
                      </m:sSub>
                      <m:r>
                        <a:rPr lang="en-US" altLang="ko-KR" sz="2000">
                          <a:latin typeface="Cambria Math" panose="02040503050406030204" pitchFamily="18" charset="0"/>
                        </a:rPr>
                        <m:t>=</m:t>
                      </m:r>
                      <m:d>
                        <m:dPr>
                          <m:begChr m:val="["/>
                          <m:endChr m:val="]"/>
                          <m:ctrlPr>
                            <a:rPr lang="ko-KR" altLang="ko-KR" sz="2000" i="1">
                              <a:latin typeface="Cambria Math" panose="02040503050406030204" pitchFamily="18" charset="0"/>
                            </a:rPr>
                          </m:ctrlPr>
                        </m:dPr>
                        <m:e>
                          <m:m>
                            <m:mPr>
                              <m:mcs>
                                <m:mc>
                                  <m:mcPr>
                                    <m:count m:val="3"/>
                                    <m:mcJc m:val="center"/>
                                  </m:mcPr>
                                </m:mc>
                              </m:mcs>
                              <m:ctrlPr>
                                <a:rPr lang="ko-KR" altLang="ko-KR" sz="2000" i="1">
                                  <a:latin typeface="Cambria Math" panose="02040503050406030204" pitchFamily="18" charset="0"/>
                                </a:rPr>
                              </m:ctrlPr>
                            </m:mPr>
                            <m:mr>
                              <m:e>
                                <m:r>
                                  <a:rPr lang="en-US" altLang="ko-KR" sz="2000" i="1">
                                    <a:latin typeface="Cambria Math" panose="02040503050406030204" pitchFamily="18" charset="0"/>
                                  </a:rPr>
                                  <m:t>−1</m:t>
                                </m:r>
                              </m:e>
                              <m:e>
                                <m:r>
                                  <a:rPr lang="en-US" altLang="ko-KR" sz="2000" i="1">
                                    <a:latin typeface="Cambria Math" panose="02040503050406030204" pitchFamily="18" charset="0"/>
                                  </a:rPr>
                                  <m:t>1</m:t>
                                </m:r>
                              </m:e>
                              <m:e>
                                <m:r>
                                  <a:rPr lang="en-US" altLang="ko-KR" sz="2000" i="1">
                                    <a:latin typeface="Cambria Math" panose="02040503050406030204" pitchFamily="18" charset="0"/>
                                  </a:rPr>
                                  <m:t>−1</m:t>
                                </m:r>
                              </m:e>
                            </m:mr>
                            <m:mr>
                              <m:e>
                                <m:r>
                                  <a:rPr lang="en-US" altLang="ko-KR" sz="2000" i="1">
                                    <a:latin typeface="Cambria Math" panose="02040503050406030204" pitchFamily="18" charset="0"/>
                                  </a:rPr>
                                  <m:t>1</m:t>
                                </m:r>
                              </m:e>
                              <m:e>
                                <m:r>
                                  <a:rPr lang="en-US" altLang="ko-KR" sz="2000" i="1">
                                    <a:latin typeface="Cambria Math" panose="02040503050406030204" pitchFamily="18" charset="0"/>
                                  </a:rPr>
                                  <m:t>−1</m:t>
                                </m:r>
                              </m:e>
                              <m:e>
                                <m:r>
                                  <a:rPr lang="en-US" altLang="ko-KR" sz="2000" i="1">
                                    <a:latin typeface="Cambria Math" panose="02040503050406030204" pitchFamily="18" charset="0"/>
                                  </a:rPr>
                                  <m:t>1</m:t>
                                </m:r>
                              </m:e>
                            </m:mr>
                            <m:mr>
                              <m:e>
                                <m:r>
                                  <a:rPr lang="en-US" altLang="ko-KR" sz="2000" i="1">
                                    <a:latin typeface="Cambria Math" panose="02040503050406030204" pitchFamily="18" charset="0"/>
                                  </a:rPr>
                                  <m:t>−1</m:t>
                                </m:r>
                              </m:e>
                              <m:e>
                                <m:r>
                                  <a:rPr lang="en-US" altLang="ko-KR" sz="2000" i="1">
                                    <a:latin typeface="Cambria Math" panose="02040503050406030204" pitchFamily="18" charset="0"/>
                                  </a:rPr>
                                  <m:t>1</m:t>
                                </m:r>
                              </m:e>
                              <m:e>
                                <m:r>
                                  <a:rPr lang="en-US" altLang="ko-KR" sz="2000" i="1">
                                    <a:latin typeface="Cambria Math" panose="02040503050406030204" pitchFamily="18" charset="0"/>
                                  </a:rPr>
                                  <m:t>−1</m:t>
                                </m:r>
                              </m:e>
                            </m:mr>
                          </m:m>
                        </m:e>
                      </m:d>
                      <m:r>
                        <a:rPr lang="en-US" altLang="ko-KR" sz="2000" i="1">
                          <a:latin typeface="Cambria Math" panose="02040503050406030204" pitchFamily="18" charset="0"/>
                        </a:rPr>
                        <m:t>, </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3,2</m:t>
                          </m:r>
                        </m:sub>
                      </m:sSub>
                      <m:r>
                        <a:rPr lang="en-US" altLang="ko-KR" sz="2000">
                          <a:latin typeface="Cambria Math" panose="02040503050406030204" pitchFamily="18" charset="0"/>
                        </a:rPr>
                        <m:t>=</m:t>
                      </m:r>
                      <m:d>
                        <m:dPr>
                          <m:begChr m:val="["/>
                          <m:endChr m:val="]"/>
                          <m:ctrlPr>
                            <a:rPr lang="ko-KR" altLang="ko-KR" sz="2000" i="1">
                              <a:latin typeface="Cambria Math" panose="02040503050406030204" pitchFamily="18" charset="0"/>
                            </a:rPr>
                          </m:ctrlPr>
                        </m:dPr>
                        <m:e>
                          <m:m>
                            <m:mPr>
                              <m:mcs>
                                <m:mc>
                                  <m:mcPr>
                                    <m:count m:val="3"/>
                                    <m:mcJc m:val="center"/>
                                  </m:mcPr>
                                </m:mc>
                              </m:mcs>
                              <m:ctrlPr>
                                <a:rPr lang="ko-KR" altLang="ko-KR" sz="2000" i="1">
                                  <a:latin typeface="Cambria Math" panose="02040503050406030204" pitchFamily="18" charset="0"/>
                                </a:rPr>
                              </m:ctrlPr>
                            </m:mPr>
                            <m:mr>
                              <m:e>
                                <m:r>
                                  <a:rPr lang="en-US" altLang="ko-KR" sz="2000" i="1">
                                    <a:latin typeface="Cambria Math" panose="02040503050406030204" pitchFamily="18" charset="0"/>
                                  </a:rPr>
                                  <m:t>−1</m:t>
                                </m:r>
                              </m:e>
                              <m:e>
                                <m:r>
                                  <a:rPr lang="en-US" altLang="ko-KR" sz="2000" i="1">
                                    <a:latin typeface="Cambria Math" panose="02040503050406030204" pitchFamily="18" charset="0"/>
                                  </a:rPr>
                                  <m:t>2</m:t>
                                </m:r>
                              </m:e>
                              <m:e>
                                <m:r>
                                  <a:rPr lang="en-US" altLang="ko-KR" sz="2000" i="1">
                                    <a:latin typeface="Cambria Math" panose="02040503050406030204" pitchFamily="18" charset="0"/>
                                  </a:rPr>
                                  <m:t>−1</m:t>
                                </m:r>
                              </m:e>
                            </m:mr>
                            <m:mr>
                              <m:e>
                                <m:r>
                                  <a:rPr lang="en-US" altLang="ko-KR" sz="2000" i="1">
                                    <a:latin typeface="Cambria Math" panose="02040503050406030204" pitchFamily="18" charset="0"/>
                                  </a:rPr>
                                  <m:t>2</m:t>
                                </m:r>
                              </m:e>
                              <m:e>
                                <m:r>
                                  <a:rPr lang="en-US" altLang="ko-KR" sz="2000" i="1">
                                    <a:latin typeface="Cambria Math" panose="02040503050406030204" pitchFamily="18" charset="0"/>
                                  </a:rPr>
                                  <m:t>−4</m:t>
                                </m:r>
                              </m:e>
                              <m:e>
                                <m:r>
                                  <a:rPr lang="en-US" altLang="ko-KR" sz="2000" i="1">
                                    <a:latin typeface="Cambria Math" panose="02040503050406030204" pitchFamily="18" charset="0"/>
                                  </a:rPr>
                                  <m:t>2</m:t>
                                </m:r>
                              </m:e>
                            </m:mr>
                            <m:mr>
                              <m:e>
                                <m:r>
                                  <a:rPr lang="en-US" altLang="ko-KR" sz="2000" i="1">
                                    <a:latin typeface="Cambria Math" panose="02040503050406030204" pitchFamily="18" charset="0"/>
                                  </a:rPr>
                                  <m:t>−1</m:t>
                                </m:r>
                              </m:e>
                              <m:e>
                                <m:r>
                                  <a:rPr lang="en-US" altLang="ko-KR" sz="2000" i="1">
                                    <a:latin typeface="Cambria Math" panose="02040503050406030204" pitchFamily="18" charset="0"/>
                                  </a:rPr>
                                  <m:t>2</m:t>
                                </m:r>
                              </m:e>
                              <m:e>
                                <m:r>
                                  <a:rPr lang="en-US" altLang="ko-KR" sz="2000" i="1">
                                    <a:latin typeface="Cambria Math" panose="02040503050406030204" pitchFamily="18" charset="0"/>
                                  </a:rPr>
                                  <m:t>−1</m:t>
                                </m:r>
                              </m:e>
                            </m:mr>
                          </m:m>
                        </m:e>
                      </m:d>
                      <m:r>
                        <a:rPr lang="en-US" altLang="ko-KR" sz="2000" b="0" i="1" smtClean="0">
                          <a:latin typeface="Cambria Math" panose="02040503050406030204" pitchFamily="18" charset="0"/>
                        </a:rPr>
                        <m:t>, </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3,3</m:t>
                          </m:r>
                        </m:sub>
                      </m:sSub>
                      <m:r>
                        <a:rPr lang="en-US" altLang="ko-KR" sz="2000">
                          <a:latin typeface="Cambria Math" panose="02040503050406030204" pitchFamily="18" charset="0"/>
                        </a:rPr>
                        <m:t>=</m:t>
                      </m:r>
                      <m:d>
                        <m:dPr>
                          <m:begChr m:val="["/>
                          <m:endChr m:val="]"/>
                          <m:ctrlPr>
                            <a:rPr lang="ko-KR" altLang="ko-KR" sz="2000" i="1">
                              <a:latin typeface="Cambria Math" panose="02040503050406030204" pitchFamily="18" charset="0"/>
                            </a:rPr>
                          </m:ctrlPr>
                        </m:dPr>
                        <m:e>
                          <m:m>
                            <m:mPr>
                              <m:mcs>
                                <m:mc>
                                  <m:mcPr>
                                    <m:count m:val="3"/>
                                    <m:mcJc m:val="center"/>
                                  </m:mcPr>
                                </m:mc>
                              </m:mcs>
                              <m:ctrlPr>
                                <a:rPr lang="ko-KR" altLang="ko-KR" sz="2000" i="1">
                                  <a:latin typeface="Cambria Math" panose="02040503050406030204" pitchFamily="18" charset="0"/>
                                </a:rPr>
                              </m:ctrlPr>
                            </m:mPr>
                            <m:mr>
                              <m:e>
                                <m:r>
                                  <a:rPr lang="en-US" altLang="ko-KR" sz="2000" i="1">
                                    <a:latin typeface="Cambria Math" panose="02040503050406030204" pitchFamily="18" charset="0"/>
                                  </a:rPr>
                                  <m:t>−1</m:t>
                                </m:r>
                              </m:e>
                              <m:e>
                                <m:r>
                                  <a:rPr lang="en-US" altLang="ko-KR" sz="2000" i="1">
                                    <a:latin typeface="Cambria Math" panose="02040503050406030204" pitchFamily="18" charset="0"/>
                                  </a:rPr>
                                  <m:t>−1</m:t>
                                </m:r>
                              </m:e>
                              <m:e>
                                <m:r>
                                  <a:rPr lang="en-US" altLang="ko-KR" sz="2000" i="1">
                                    <a:latin typeface="Cambria Math" panose="02040503050406030204" pitchFamily="18" charset="0"/>
                                  </a:rPr>
                                  <m:t>0</m:t>
                                </m:r>
                              </m:e>
                            </m:mr>
                            <m:mr>
                              <m:e>
                                <m:r>
                                  <a:rPr lang="en-US" altLang="ko-KR" sz="2000" i="1">
                                    <a:latin typeface="Cambria Math" panose="02040503050406030204" pitchFamily="18" charset="0"/>
                                  </a:rPr>
                                  <m:t>−1</m:t>
                                </m:r>
                              </m:e>
                              <m:e>
                                <m:r>
                                  <a:rPr lang="en-US" altLang="ko-KR" sz="2000" i="1">
                                    <a:latin typeface="Cambria Math" panose="02040503050406030204" pitchFamily="18" charset="0"/>
                                  </a:rPr>
                                  <m:t>0</m:t>
                                </m:r>
                              </m:e>
                              <m:e>
                                <m:r>
                                  <a:rPr lang="en-US" altLang="ko-KR" sz="2000" i="1">
                                    <a:latin typeface="Cambria Math" panose="02040503050406030204" pitchFamily="18" charset="0"/>
                                  </a:rPr>
                                  <m:t>1</m:t>
                                </m:r>
                              </m:e>
                            </m:mr>
                            <m:mr>
                              <m:e>
                                <m:r>
                                  <a:rPr lang="en-US" altLang="ko-KR" sz="2000" i="1">
                                    <a:latin typeface="Cambria Math" panose="02040503050406030204" pitchFamily="18" charset="0"/>
                                  </a:rPr>
                                  <m:t>0</m:t>
                                </m:r>
                              </m:e>
                              <m:e>
                                <m:r>
                                  <a:rPr lang="en-US" altLang="ko-KR" sz="2000" i="1">
                                    <a:latin typeface="Cambria Math" panose="02040503050406030204" pitchFamily="18" charset="0"/>
                                  </a:rPr>
                                  <m:t>1</m:t>
                                </m:r>
                              </m:e>
                              <m:e>
                                <m:r>
                                  <a:rPr lang="en-US" altLang="ko-KR" sz="2000" i="1">
                                    <a:latin typeface="Cambria Math" panose="02040503050406030204" pitchFamily="18" charset="0"/>
                                  </a:rPr>
                                  <m:t>1</m:t>
                                </m:r>
                              </m:e>
                            </m:mr>
                          </m:m>
                        </m:e>
                      </m:d>
                      <m:r>
                        <a:rPr lang="en-US" altLang="ko-KR" sz="2000" i="1">
                          <a:latin typeface="Cambria Math" panose="02040503050406030204" pitchFamily="18" charset="0"/>
                        </a:rPr>
                        <m:t> </m:t>
                      </m:r>
                      <m:r>
                        <a:rPr lang="en-US" altLang="ko-KR" sz="2000" b="0" i="1" smtClean="0">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3,4</m:t>
                          </m:r>
                        </m:sub>
                      </m:sSub>
                      <m:r>
                        <a:rPr lang="en-US" altLang="ko-KR" sz="2000">
                          <a:latin typeface="Cambria Math" panose="02040503050406030204" pitchFamily="18" charset="0"/>
                        </a:rPr>
                        <m:t>=</m:t>
                      </m:r>
                      <m:d>
                        <m:dPr>
                          <m:begChr m:val="["/>
                          <m:endChr m:val="]"/>
                          <m:ctrlPr>
                            <a:rPr lang="ko-KR" altLang="ko-KR" sz="2000" i="1">
                              <a:latin typeface="Cambria Math" panose="02040503050406030204" pitchFamily="18" charset="0"/>
                            </a:rPr>
                          </m:ctrlPr>
                        </m:dPr>
                        <m:e>
                          <m:m>
                            <m:mPr>
                              <m:mcs>
                                <m:mc>
                                  <m:mcPr>
                                    <m:count m:val="3"/>
                                    <m:mcJc m:val="center"/>
                                  </m:mcPr>
                                </m:mc>
                              </m:mcs>
                              <m:ctrlPr>
                                <a:rPr lang="ko-KR" altLang="ko-KR" sz="2000" i="1">
                                  <a:latin typeface="Cambria Math" panose="02040503050406030204" pitchFamily="18" charset="0"/>
                                </a:rPr>
                              </m:ctrlPr>
                            </m:mPr>
                            <m:mr>
                              <m:e>
                                <m:r>
                                  <a:rPr lang="en-US" altLang="ko-KR" sz="2000" i="1">
                                    <a:latin typeface="Cambria Math" panose="02040503050406030204" pitchFamily="18" charset="0"/>
                                  </a:rPr>
                                  <m:t>−1</m:t>
                                </m:r>
                              </m:e>
                              <m:e>
                                <m:r>
                                  <a:rPr lang="en-US" altLang="ko-KR" sz="2000" i="1">
                                    <a:latin typeface="Cambria Math" panose="02040503050406030204" pitchFamily="18" charset="0"/>
                                  </a:rPr>
                                  <m:t>−2</m:t>
                                </m:r>
                              </m:e>
                              <m:e>
                                <m:r>
                                  <a:rPr lang="en-US" altLang="ko-KR" sz="2000" i="1">
                                    <a:latin typeface="Cambria Math" panose="02040503050406030204" pitchFamily="18" charset="0"/>
                                  </a:rPr>
                                  <m:t>0</m:t>
                                </m:r>
                              </m:e>
                            </m:mr>
                            <m:mr>
                              <m:e>
                                <m:r>
                                  <a:rPr lang="en-US" altLang="ko-KR" sz="2000" i="1">
                                    <a:latin typeface="Cambria Math" panose="02040503050406030204" pitchFamily="18" charset="0"/>
                                  </a:rPr>
                                  <m:t>−2</m:t>
                                </m:r>
                              </m:e>
                              <m:e>
                                <m:r>
                                  <a:rPr lang="en-US" altLang="ko-KR" sz="2000" i="1">
                                    <a:latin typeface="Cambria Math" panose="02040503050406030204" pitchFamily="18" charset="0"/>
                                  </a:rPr>
                                  <m:t>0</m:t>
                                </m:r>
                              </m:e>
                              <m:e>
                                <m:r>
                                  <a:rPr lang="en-US" altLang="ko-KR" sz="2000" i="1">
                                    <a:latin typeface="Cambria Math" panose="02040503050406030204" pitchFamily="18" charset="0"/>
                                  </a:rPr>
                                  <m:t>2</m:t>
                                </m:r>
                              </m:e>
                            </m:mr>
                            <m:mr>
                              <m:e>
                                <m:r>
                                  <a:rPr lang="en-US" altLang="ko-KR" sz="2000" i="1">
                                    <a:latin typeface="Cambria Math" panose="02040503050406030204" pitchFamily="18" charset="0"/>
                                  </a:rPr>
                                  <m:t>0</m:t>
                                </m:r>
                              </m:e>
                              <m:e>
                                <m:r>
                                  <a:rPr lang="en-US" altLang="ko-KR" sz="2000" i="1">
                                    <a:latin typeface="Cambria Math" panose="02040503050406030204" pitchFamily="18" charset="0"/>
                                  </a:rPr>
                                  <m:t>2</m:t>
                                </m:r>
                              </m:e>
                              <m:e>
                                <m:r>
                                  <a:rPr lang="en-US" altLang="ko-KR" sz="2000" i="1">
                                    <a:latin typeface="Cambria Math" panose="02040503050406030204" pitchFamily="18" charset="0"/>
                                  </a:rPr>
                                  <m:t>1</m:t>
                                </m:r>
                              </m:e>
                            </m:mr>
                          </m:m>
                        </m:e>
                      </m:d>
                      <m:r>
                        <a:rPr lang="en-US" altLang="ko-KR" sz="2000" i="1">
                          <a:latin typeface="Cambria Math" panose="02040503050406030204" pitchFamily="18" charset="0"/>
                        </a:rPr>
                        <m:t> </m:t>
                      </m:r>
                      <m:r>
                        <a:rPr lang="en-US" altLang="ko-KR" sz="2000" b="0" i="1" smtClean="0">
                          <a:latin typeface="Cambria Math" panose="02040503050406030204" pitchFamily="18" charset="0"/>
                        </a:rPr>
                        <m:t>, </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3,5</m:t>
                          </m:r>
                        </m:sub>
                      </m:sSub>
                      <m:r>
                        <a:rPr lang="en-US" altLang="ko-KR" sz="2000">
                          <a:latin typeface="Cambria Math" panose="02040503050406030204" pitchFamily="18" charset="0"/>
                        </a:rPr>
                        <m:t>=</m:t>
                      </m:r>
                      <m:d>
                        <m:dPr>
                          <m:begChr m:val="["/>
                          <m:endChr m:val="]"/>
                          <m:ctrlPr>
                            <a:rPr lang="ko-KR" altLang="ko-KR" sz="2000" i="1">
                              <a:latin typeface="Cambria Math" panose="02040503050406030204" pitchFamily="18" charset="0"/>
                            </a:rPr>
                          </m:ctrlPr>
                        </m:dPr>
                        <m:e>
                          <m:m>
                            <m:mPr>
                              <m:mcs>
                                <m:mc>
                                  <m:mcPr>
                                    <m:count m:val="3"/>
                                    <m:mcJc m:val="center"/>
                                  </m:mcPr>
                                </m:mc>
                              </m:mcs>
                              <m:ctrlPr>
                                <a:rPr lang="ko-KR" altLang="ko-KR" sz="2000" i="1">
                                  <a:latin typeface="Cambria Math" panose="02040503050406030204" pitchFamily="18" charset="0"/>
                                </a:rPr>
                              </m:ctrlPr>
                            </m:mPr>
                            <m:mr>
                              <m:e>
                                <m:r>
                                  <a:rPr lang="en-US" altLang="ko-KR" sz="2000" i="1">
                                    <a:latin typeface="Cambria Math" panose="02040503050406030204" pitchFamily="18" charset="0"/>
                                  </a:rPr>
                                  <m:t>0</m:t>
                                </m:r>
                              </m:e>
                              <m:e>
                                <m:r>
                                  <a:rPr lang="en-US" altLang="ko-KR" sz="2000" i="1">
                                    <a:latin typeface="Cambria Math" panose="02040503050406030204" pitchFamily="18" charset="0"/>
                                  </a:rPr>
                                  <m:t>−1</m:t>
                                </m:r>
                              </m:e>
                              <m:e>
                                <m:r>
                                  <a:rPr lang="en-US" altLang="ko-KR" sz="2000" i="1">
                                    <a:latin typeface="Cambria Math" panose="02040503050406030204" pitchFamily="18" charset="0"/>
                                  </a:rPr>
                                  <m:t>−1</m:t>
                                </m:r>
                              </m:e>
                            </m:mr>
                            <m:mr>
                              <m:e>
                                <m:r>
                                  <a:rPr lang="en-US" altLang="ko-KR" sz="2000" i="1">
                                    <a:latin typeface="Cambria Math" panose="02040503050406030204" pitchFamily="18" charset="0"/>
                                  </a:rPr>
                                  <m:t>1</m:t>
                                </m:r>
                              </m:e>
                              <m:e>
                                <m:r>
                                  <a:rPr lang="en-US" altLang="ko-KR" sz="2000" i="1">
                                    <a:latin typeface="Cambria Math" panose="02040503050406030204" pitchFamily="18" charset="0"/>
                                  </a:rPr>
                                  <m:t>0</m:t>
                                </m:r>
                              </m:e>
                              <m:e>
                                <m:r>
                                  <a:rPr lang="en-US" altLang="ko-KR" sz="2000" i="1">
                                    <a:latin typeface="Cambria Math" panose="02040503050406030204" pitchFamily="18" charset="0"/>
                                  </a:rPr>
                                  <m:t>−1</m:t>
                                </m:r>
                              </m:e>
                            </m:mr>
                            <m:mr>
                              <m:e>
                                <m:r>
                                  <a:rPr lang="en-US" altLang="ko-KR" sz="2000" i="1">
                                    <a:latin typeface="Cambria Math" panose="02040503050406030204" pitchFamily="18" charset="0"/>
                                  </a:rPr>
                                  <m:t>1</m:t>
                                </m:r>
                              </m:e>
                              <m:e>
                                <m:r>
                                  <a:rPr lang="en-US" altLang="ko-KR" sz="2000" i="1">
                                    <a:latin typeface="Cambria Math" panose="02040503050406030204" pitchFamily="18" charset="0"/>
                                  </a:rPr>
                                  <m:t>1</m:t>
                                </m:r>
                              </m:e>
                              <m:e>
                                <m:r>
                                  <a:rPr lang="en-US" altLang="ko-KR" sz="2000" i="1">
                                    <a:latin typeface="Cambria Math" panose="02040503050406030204" pitchFamily="18" charset="0"/>
                                  </a:rPr>
                                  <m:t>0</m:t>
                                </m:r>
                              </m:e>
                            </m:mr>
                          </m:m>
                        </m:e>
                      </m:d>
                      <m:r>
                        <a:rPr lang="en-US" altLang="ko-KR" sz="2000" i="1">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b="0" i="1" smtClean="0">
                              <a:latin typeface="Cambria Math" panose="02040503050406030204" pitchFamily="18" charset="0"/>
                            </a:rPr>
                            <m:t> </m:t>
                          </m:r>
                          <m:r>
                            <a:rPr lang="en-US" altLang="ko-KR" sz="2000" i="1">
                              <a:latin typeface="Cambria Math" panose="02040503050406030204" pitchFamily="18" charset="0"/>
                            </a:rPr>
                            <m:t>𝑓</m:t>
                          </m:r>
                        </m:e>
                        <m:sub>
                          <m:r>
                            <a:rPr lang="en-US" altLang="ko-KR" sz="2000" b="0" i="1" smtClean="0">
                              <a:latin typeface="Cambria Math" panose="02040503050406030204" pitchFamily="18" charset="0"/>
                            </a:rPr>
                            <m:t> </m:t>
                          </m:r>
                          <m:r>
                            <a:rPr lang="en-US" altLang="ko-KR" sz="2000" i="1">
                              <a:latin typeface="Cambria Math" panose="02040503050406030204" pitchFamily="18" charset="0"/>
                            </a:rPr>
                            <m:t>3,6</m:t>
                          </m:r>
                        </m:sub>
                      </m:sSub>
                      <m:r>
                        <a:rPr lang="en-US" altLang="ko-KR" sz="2000">
                          <a:latin typeface="Cambria Math" panose="02040503050406030204" pitchFamily="18" charset="0"/>
                        </a:rPr>
                        <m:t>=</m:t>
                      </m:r>
                      <m:d>
                        <m:dPr>
                          <m:begChr m:val="["/>
                          <m:endChr m:val="]"/>
                          <m:ctrlPr>
                            <a:rPr lang="ko-KR" altLang="ko-KR" sz="2000" i="1">
                              <a:latin typeface="Cambria Math" panose="02040503050406030204" pitchFamily="18" charset="0"/>
                            </a:rPr>
                          </m:ctrlPr>
                        </m:dPr>
                        <m:e>
                          <m:m>
                            <m:mPr>
                              <m:mcs>
                                <m:mc>
                                  <m:mcPr>
                                    <m:count m:val="3"/>
                                    <m:mcJc m:val="center"/>
                                  </m:mcPr>
                                </m:mc>
                              </m:mcs>
                              <m:ctrlPr>
                                <a:rPr lang="ko-KR" altLang="ko-KR" sz="2000" i="1">
                                  <a:latin typeface="Cambria Math" panose="02040503050406030204" pitchFamily="18" charset="0"/>
                                </a:rPr>
                              </m:ctrlPr>
                            </m:mPr>
                            <m:mr>
                              <m:e>
                                <m:r>
                                  <a:rPr lang="en-US" altLang="ko-KR" sz="2000" i="1">
                                    <a:latin typeface="Cambria Math" panose="02040503050406030204" pitchFamily="18" charset="0"/>
                                  </a:rPr>
                                  <m:t>0</m:t>
                                </m:r>
                              </m:e>
                              <m:e>
                                <m:r>
                                  <a:rPr lang="en-US" altLang="ko-KR" sz="2000" i="1">
                                    <a:latin typeface="Cambria Math" panose="02040503050406030204" pitchFamily="18" charset="0"/>
                                  </a:rPr>
                                  <m:t>−2</m:t>
                                </m:r>
                              </m:e>
                              <m:e>
                                <m:r>
                                  <a:rPr lang="en-US" altLang="ko-KR" sz="2000" i="1">
                                    <a:latin typeface="Cambria Math" panose="02040503050406030204" pitchFamily="18" charset="0"/>
                                  </a:rPr>
                                  <m:t>−1</m:t>
                                </m:r>
                              </m:e>
                            </m:mr>
                            <m:mr>
                              <m:e>
                                <m:r>
                                  <a:rPr lang="en-US" altLang="ko-KR" sz="2000" i="1">
                                    <a:latin typeface="Cambria Math" panose="02040503050406030204" pitchFamily="18" charset="0"/>
                                  </a:rPr>
                                  <m:t>2</m:t>
                                </m:r>
                              </m:e>
                              <m:e>
                                <m:r>
                                  <a:rPr lang="en-US" altLang="ko-KR" sz="2000" i="1">
                                    <a:latin typeface="Cambria Math" panose="02040503050406030204" pitchFamily="18" charset="0"/>
                                  </a:rPr>
                                  <m:t>0</m:t>
                                </m:r>
                              </m:e>
                              <m:e>
                                <m:r>
                                  <a:rPr lang="en-US" altLang="ko-KR" sz="2000" i="1">
                                    <a:latin typeface="Cambria Math" panose="02040503050406030204" pitchFamily="18" charset="0"/>
                                  </a:rPr>
                                  <m:t>−2</m:t>
                                </m:r>
                              </m:e>
                            </m:mr>
                            <m:mr>
                              <m:e>
                                <m:r>
                                  <a:rPr lang="en-US" altLang="ko-KR" sz="2000" i="1">
                                    <a:latin typeface="Cambria Math" panose="02040503050406030204" pitchFamily="18" charset="0"/>
                                  </a:rPr>
                                  <m:t>1</m:t>
                                </m:r>
                              </m:e>
                              <m:e>
                                <m:r>
                                  <a:rPr lang="en-US" altLang="ko-KR" sz="2000" i="1">
                                    <a:latin typeface="Cambria Math" panose="02040503050406030204" pitchFamily="18" charset="0"/>
                                  </a:rPr>
                                  <m:t>2</m:t>
                                </m:r>
                              </m:e>
                              <m:e>
                                <m:r>
                                  <a:rPr lang="en-US" altLang="ko-KR" sz="2000" i="1">
                                    <a:latin typeface="Cambria Math" panose="02040503050406030204" pitchFamily="18" charset="0"/>
                                  </a:rPr>
                                  <m:t>0</m:t>
                                </m:r>
                              </m:e>
                            </m:mr>
                          </m:m>
                        </m:e>
                      </m:d>
                    </m:oMath>
                  </m:oMathPara>
                </a14:m>
                <a:endParaRPr lang="en-US" altLang="ko-KR" sz="2000" dirty="0" smtClean="0"/>
              </a:p>
              <a:p>
                <a:endParaRPr lang="ko-KR" altLang="ko-KR" sz="3000" dirty="0"/>
              </a:p>
              <a:p>
                <a:pPr marL="514350" indent="-514350">
                  <a:buFont typeface="Wingdings" panose="05000000000000000000" pitchFamily="2" charset="2"/>
                  <a:buChar char="§"/>
                </a:pPr>
                <a:r>
                  <a:rPr lang="ko-KR" altLang="ko-KR" sz="2500" dirty="0"/>
                  <a:t>패턴 벡터 집합 </a:t>
                </a:r>
                <a14:m>
                  <m:oMath xmlns:m="http://schemas.openxmlformats.org/officeDocument/2006/math">
                    <m:sSub>
                      <m:sSubPr>
                        <m:ctrlPr>
                          <a:rPr lang="ko-KR" altLang="ko-KR" sz="2500" b="1" i="1">
                            <a:latin typeface="Cambria Math" panose="02040503050406030204" pitchFamily="18" charset="0"/>
                          </a:rPr>
                        </m:ctrlPr>
                      </m:sSubPr>
                      <m:e>
                        <m:r>
                          <a:rPr lang="en-US" altLang="ko-KR" sz="2500" b="1" i="1">
                            <a:latin typeface="Cambria Math" panose="02040503050406030204" pitchFamily="18" charset="0"/>
                          </a:rPr>
                          <m:t>𝑽</m:t>
                        </m:r>
                      </m:e>
                      <m:sub>
                        <m:r>
                          <a:rPr lang="en-US" altLang="ko-KR" sz="2500" b="1" i="1">
                            <a:latin typeface="Cambria Math" panose="02040503050406030204" pitchFamily="18" charset="0"/>
                          </a:rPr>
                          <m:t>𝒈</m:t>
                        </m:r>
                      </m:sub>
                    </m:sSub>
                  </m:oMath>
                </a14:m>
                <a:r>
                  <a:rPr lang="ko-KR" altLang="ko-KR" sz="2500" dirty="0"/>
                  <a:t>를 얻기 위해 다음과 같은 형태의 </a:t>
                </a:r>
                <a:r>
                  <a:rPr lang="ko-KR" altLang="ko-KR" sz="2500" dirty="0" err="1"/>
                  <a:t>커널</a:t>
                </a:r>
                <a:r>
                  <a:rPr lang="ko-KR" altLang="ko-KR" sz="2500" dirty="0"/>
                  <a:t> 행렬 집합 </a:t>
                </a:r>
                <a14:m>
                  <m:oMath xmlns:m="http://schemas.openxmlformats.org/officeDocument/2006/math">
                    <m:sSub>
                      <m:sSubPr>
                        <m:ctrlPr>
                          <a:rPr lang="ko-KR" altLang="ko-KR" sz="2500" b="1" i="1">
                            <a:latin typeface="Cambria Math" panose="02040503050406030204" pitchFamily="18" charset="0"/>
                          </a:rPr>
                        </m:ctrlPr>
                      </m:sSubPr>
                      <m:e>
                        <m:r>
                          <a:rPr lang="en-US" altLang="ko-KR" sz="2500" b="1" i="1">
                            <a:latin typeface="Cambria Math" panose="02040503050406030204" pitchFamily="18" charset="0"/>
                          </a:rPr>
                          <m:t>𝐟</m:t>
                        </m:r>
                      </m:e>
                      <m:sub>
                        <m:r>
                          <a:rPr lang="en-US" altLang="ko-KR" sz="2500" i="1">
                            <a:latin typeface="Cambria Math" panose="02040503050406030204" pitchFamily="18" charset="0"/>
                          </a:rPr>
                          <m:t>𝑤</m:t>
                        </m:r>
                      </m:sub>
                    </m:sSub>
                    <m:r>
                      <a:rPr lang="en-US" altLang="ko-KR" sz="2500" b="1" smtClean="0">
                        <a:latin typeface="Cambria Math" panose="02040503050406030204" pitchFamily="18" charset="0"/>
                      </a:rPr>
                      <m:t>∈</m:t>
                    </m:r>
                    <m:r>
                      <a:rPr lang="en-US" altLang="ko-KR" sz="2500" b="1" i="1">
                        <a:latin typeface="Cambria Math" panose="02040503050406030204" pitchFamily="18" charset="0"/>
                      </a:rPr>
                      <m:t>{</m:t>
                    </m:r>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𝑓</m:t>
                        </m:r>
                      </m:e>
                      <m:sub>
                        <m:r>
                          <a:rPr lang="en-US" altLang="ko-KR" sz="2500" i="1">
                            <a:latin typeface="Cambria Math" panose="02040503050406030204" pitchFamily="18" charset="0"/>
                          </a:rPr>
                          <m:t>𝑤</m:t>
                        </m:r>
                        <m:r>
                          <a:rPr lang="en-US" altLang="ko-KR" sz="2500" i="1">
                            <a:latin typeface="Cambria Math" panose="02040503050406030204" pitchFamily="18" charset="0"/>
                          </a:rPr>
                          <m:t>,1</m:t>
                        </m:r>
                      </m:sub>
                    </m:sSub>
                    <m:r>
                      <a:rPr lang="en-US" altLang="ko-KR" sz="2500" b="1" i="1">
                        <a:latin typeface="Cambria Math" panose="02040503050406030204" pitchFamily="18" charset="0"/>
                      </a:rPr>
                      <m:t>,</m:t>
                    </m:r>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𝑓</m:t>
                        </m:r>
                      </m:e>
                      <m:sub>
                        <m:r>
                          <a:rPr lang="en-US" altLang="ko-KR" sz="2500" i="1">
                            <a:latin typeface="Cambria Math" panose="02040503050406030204" pitchFamily="18" charset="0"/>
                          </a:rPr>
                          <m:t>𝑤</m:t>
                        </m:r>
                        <m:r>
                          <a:rPr lang="en-US" altLang="ko-KR" sz="2500" i="1">
                            <a:latin typeface="Cambria Math" panose="02040503050406030204" pitchFamily="18" charset="0"/>
                          </a:rPr>
                          <m:t>,2</m:t>
                        </m:r>
                      </m:sub>
                    </m:sSub>
                    <m:r>
                      <a:rPr lang="en-US" altLang="ko-KR" sz="2500" b="1" i="1">
                        <a:latin typeface="Cambria Math" panose="02040503050406030204" pitchFamily="18" charset="0"/>
                      </a:rPr>
                      <m:t>,</m:t>
                    </m:r>
                    <m:r>
                      <a:rPr lang="en-US" altLang="ko-KR" sz="2500">
                        <a:latin typeface="Cambria Math" panose="02040503050406030204" pitchFamily="18" charset="0"/>
                      </a:rPr>
                      <m:t>…</m:t>
                    </m:r>
                    <m:r>
                      <a:rPr lang="en-US" altLang="ko-KR" sz="2500" b="1" i="1">
                        <a:latin typeface="Cambria Math" panose="02040503050406030204" pitchFamily="18" charset="0"/>
                      </a:rPr>
                      <m:t>,</m:t>
                    </m:r>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𝑓</m:t>
                        </m:r>
                      </m:e>
                      <m:sub>
                        <m:r>
                          <a:rPr lang="en-US" altLang="ko-KR" sz="2500" i="1">
                            <a:latin typeface="Cambria Math" panose="02040503050406030204" pitchFamily="18" charset="0"/>
                          </a:rPr>
                          <m:t>𝑤</m:t>
                        </m:r>
                        <m:r>
                          <a:rPr lang="en-US" altLang="ko-KR" sz="2500" i="1">
                            <a:latin typeface="Cambria Math" panose="02040503050406030204" pitchFamily="18" charset="0"/>
                          </a:rPr>
                          <m:t>,6</m:t>
                        </m:r>
                      </m:sub>
                    </m:sSub>
                    <m:r>
                      <a:rPr lang="en-US" altLang="ko-KR" sz="2500" b="1" i="1">
                        <a:latin typeface="Cambria Math" panose="02040503050406030204" pitchFamily="18" charset="0"/>
                      </a:rPr>
                      <m:t>}</m:t>
                    </m:r>
                  </m:oMath>
                </a14:m>
                <a:r>
                  <a:rPr lang="ko-KR" altLang="ko-KR" sz="2500" dirty="0"/>
                  <a:t>을 </a:t>
                </a:r>
                <a:r>
                  <a:rPr lang="ko-KR" altLang="ko-KR" sz="2500" dirty="0" smtClean="0"/>
                  <a:t>정의</a:t>
                </a:r>
                <a:r>
                  <a:rPr lang="en-US" altLang="ko-KR" sz="2500" dirty="0" smtClean="0"/>
                  <a:t>.</a:t>
                </a:r>
              </a:p>
              <a:p>
                <a:pPr marL="514350" indent="-514350">
                  <a:buFont typeface="Wingdings" panose="05000000000000000000" pitchFamily="2" charset="2"/>
                  <a:buChar char="§"/>
                </a:pPr>
                <a:endParaRPr lang="en-US" altLang="ko-KR" sz="3000" dirty="0" smtClean="0"/>
              </a:p>
              <a:p>
                <a:pPr/>
                <a14:m>
                  <m:oMathPara xmlns:m="http://schemas.openxmlformats.org/officeDocument/2006/math">
                    <m:oMathParaPr>
                      <m:jc m:val="centerGroup"/>
                    </m:oMathParaPr>
                    <m:oMath xmlns:m="http://schemas.openxmlformats.org/officeDocument/2006/math">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r>
                            <a:rPr lang="en-US" altLang="ko-KR" sz="2000" i="1">
                              <a:latin typeface="Cambria Math" panose="02040503050406030204" pitchFamily="18" charset="0"/>
                            </a:rPr>
                            <m:t>,</m:t>
                          </m:r>
                          <m:r>
                            <a:rPr lang="en-US" altLang="ko-KR" sz="2000" i="1">
                              <a:latin typeface="Cambria Math" panose="02040503050406030204" pitchFamily="18" charset="0"/>
                            </a:rPr>
                            <m:t>𝑥</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i="1">
                          <a:latin typeface="Cambria Math" panose="02040503050406030204" pitchFamily="18" charset="0"/>
                        </a:rPr>
                        <m:t>=</m:t>
                      </m:r>
                      <m:sSub>
                        <m:sSubPr>
                          <m:ctrlPr>
                            <a:rPr lang="ko-KR" altLang="ko-KR" sz="2000" b="1"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d>
                        <m:dPr>
                          <m:ctrlPr>
                            <a:rPr lang="ko-KR" altLang="ko-KR" sz="2000" b="1"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b="1" i="1">
                          <a:latin typeface="Cambria Math" panose="02040503050406030204" pitchFamily="18" charset="0"/>
                        </a:rPr>
                        <m:t>−</m:t>
                      </m:r>
                      <m:sSub>
                        <m:sSubPr>
                          <m:ctrlPr>
                            <a:rPr lang="ko-KR" altLang="ko-KR" sz="2000" b="1"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d>
                        <m:dPr>
                          <m:ctrlPr>
                            <a:rPr lang="ko-KR" altLang="ko-KR" sz="2000" b="1"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+1,</m:t>
                          </m:r>
                          <m:r>
                            <a:rPr lang="en-US" altLang="ko-KR" sz="2000" i="1">
                              <a:latin typeface="Cambria Math" panose="02040503050406030204" pitchFamily="18" charset="0"/>
                            </a:rPr>
                            <m:t>𝑣</m:t>
                          </m:r>
                        </m:e>
                      </m:d>
                      <m:r>
                        <a:rPr lang="en-US" altLang="ko-KR" sz="2000" b="0" i="0" smtClean="0">
                          <a:latin typeface="Cambria Math" panose="02040503050406030204" pitchFamily="18" charset="0"/>
                        </a:rPr>
                        <m:t>,</m:t>
                      </m:r>
                      <m:r>
                        <a:rPr lang="en-US" altLang="ko-KR" sz="2000" b="0" i="1" smtClean="0">
                          <a:latin typeface="Cambria Math" panose="02040503050406030204" pitchFamily="18" charset="0"/>
                        </a:rPr>
                        <m:t>  </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r>
                            <a:rPr lang="en-US" altLang="ko-KR" sz="2000" i="1">
                              <a:latin typeface="Cambria Math" panose="02040503050406030204" pitchFamily="18" charset="0"/>
                            </a:rPr>
                            <m:t>,</m:t>
                          </m:r>
                          <m:r>
                            <a:rPr lang="en-US" altLang="ko-KR" sz="2000" i="1">
                              <a:latin typeface="Cambria Math" panose="02040503050406030204" pitchFamily="18" charset="0"/>
                            </a:rPr>
                            <m:t>𝑦</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i="1">
                          <a:latin typeface="Cambria Math" panose="02040503050406030204" pitchFamily="18" charset="0"/>
                        </a:rPr>
                        <m:t>=</m:t>
                      </m:r>
                      <m:sSub>
                        <m:sSubPr>
                          <m:ctrlPr>
                            <a:rPr lang="ko-KR" altLang="ko-KR" sz="2000" b="1"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d>
                        <m:dPr>
                          <m:ctrlPr>
                            <a:rPr lang="ko-KR" altLang="ko-KR" sz="2000" b="1"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b="1" i="1">
                          <a:latin typeface="Cambria Math" panose="02040503050406030204" pitchFamily="18" charset="0"/>
                        </a:rPr>
                        <m:t>−</m:t>
                      </m:r>
                      <m:sSub>
                        <m:sSubPr>
                          <m:ctrlPr>
                            <a:rPr lang="ko-KR" altLang="ko-KR" sz="2000" b="1"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d>
                        <m:dPr>
                          <m:ctrlPr>
                            <a:rPr lang="ko-KR" altLang="ko-KR" sz="2000" b="1"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r>
                            <a:rPr lang="en-US" altLang="ko-KR" sz="2000" i="1">
                              <a:latin typeface="Cambria Math" panose="02040503050406030204" pitchFamily="18" charset="0"/>
                            </a:rPr>
                            <m:t>+1</m:t>
                          </m:r>
                        </m:e>
                      </m:d>
                    </m:oMath>
                  </m:oMathPara>
                </a14:m>
                <a:endParaRPr lang="en-US" altLang="ko-KR" sz="2000" dirty="0" smtClean="0"/>
              </a:p>
              <a:p>
                <a:pPr/>
                <a14:m>
                  <m:oMathPara xmlns:m="http://schemas.openxmlformats.org/officeDocument/2006/math">
                    <m:oMathParaPr>
                      <m:jc m:val="centerGroup"/>
                    </m:oMathParaPr>
                    <m:oMath xmlns:m="http://schemas.openxmlformats.org/officeDocument/2006/math">
                      <m:r>
                        <a:rPr lang="en-US" altLang="ko-KR" sz="2000">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r>
                            <a:rPr lang="en-US" altLang="ko-KR" sz="2000" i="1">
                              <a:latin typeface="Cambria Math" panose="02040503050406030204" pitchFamily="18" charset="0"/>
                            </a:rPr>
                            <m:t>,</m:t>
                          </m:r>
                          <m:r>
                            <a:rPr lang="en-US" altLang="ko-KR" sz="2000" i="1">
                              <a:latin typeface="Cambria Math" panose="02040503050406030204" pitchFamily="18" charset="0"/>
                            </a:rPr>
                            <m:t>𝑥</m:t>
                          </m:r>
                        </m:sub>
                      </m:sSub>
                      <m:r>
                        <a:rPr lang="en-US" altLang="ko-KR" sz="2000" i="1">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r>
                            <a:rPr lang="en-US" altLang="ko-KR" sz="2000" i="1">
                              <a:latin typeface="Cambria Math" panose="02040503050406030204" pitchFamily="18" charset="0"/>
                            </a:rPr>
                            <m:t>,</m:t>
                          </m:r>
                          <m:r>
                            <a:rPr lang="en-US" altLang="ko-KR" sz="2000" i="1">
                              <a:latin typeface="Cambria Math" panose="02040503050406030204" pitchFamily="18" charset="0"/>
                            </a:rPr>
                            <m:t>𝑦</m:t>
                          </m:r>
                        </m:sub>
                      </m:sSub>
                    </m:oMath>
                  </m:oMathPara>
                </a14:m>
                <a:endParaRPr lang="en-US" altLang="ko-KR" sz="2000" dirty="0" smtClean="0"/>
              </a:p>
              <a:p>
                <a:endParaRPr lang="en-US" altLang="ko-KR" sz="2000" dirty="0" smtClean="0"/>
              </a:p>
              <a:p>
                <a:pPr marL="457200" indent="-457200">
                  <a:buFont typeface="Wingdings" panose="05000000000000000000" pitchFamily="2" charset="2"/>
                  <a:buChar char="§"/>
                </a:pPr>
                <a:r>
                  <a:rPr lang="ko-KR" altLang="ko-KR" sz="2500" dirty="0"/>
                  <a:t>영상 내에 다양한 특성을 반영하기 위해 흑백영상 </a:t>
                </a:r>
                <a14:m>
                  <m:oMath xmlns:m="http://schemas.openxmlformats.org/officeDocument/2006/math">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𝐼</m:t>
                        </m:r>
                      </m:e>
                      <m:sub>
                        <m:r>
                          <a:rPr lang="en-US" altLang="ko-KR" sz="2500" i="1">
                            <a:latin typeface="Cambria Math" panose="02040503050406030204" pitchFamily="18" charset="0"/>
                          </a:rPr>
                          <m:t>𝑔</m:t>
                        </m:r>
                      </m:sub>
                    </m:sSub>
                  </m:oMath>
                </a14:m>
                <a:r>
                  <a:rPr lang="ko-KR" altLang="ko-KR" sz="2500" dirty="0"/>
                  <a:t>에 대한</a:t>
                </a:r>
                <a:r>
                  <a:rPr lang="en-US" altLang="ko-KR" sz="2500" dirty="0"/>
                  <a:t> 1</a:t>
                </a:r>
                <a:r>
                  <a:rPr lang="ko-KR" altLang="ko-KR" sz="2500" dirty="0"/>
                  <a:t>차 미분영상 </a:t>
                </a:r>
                <a14:m>
                  <m:oMath xmlns:m="http://schemas.openxmlformats.org/officeDocument/2006/math">
                    <m:r>
                      <a:rPr lang="en-US" altLang="ko-KR" sz="2500">
                        <a:latin typeface="Cambria Math" panose="02040503050406030204" pitchFamily="18" charset="0"/>
                      </a:rPr>
                      <m:t>𝛻</m:t>
                    </m:r>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𝐼</m:t>
                        </m:r>
                      </m:e>
                      <m:sub>
                        <m:r>
                          <a:rPr lang="en-US" altLang="ko-KR" sz="2500" i="1">
                            <a:latin typeface="Cambria Math" panose="02040503050406030204" pitchFamily="18" charset="0"/>
                          </a:rPr>
                          <m:t>𝑔</m:t>
                        </m:r>
                      </m:sub>
                    </m:sSub>
                  </m:oMath>
                </a14:m>
                <a:r>
                  <a:rPr lang="ko-KR" altLang="ko-KR" sz="2500" dirty="0"/>
                  <a:t>를 </a:t>
                </a:r>
                <a:r>
                  <a:rPr lang="ko-KR" altLang="ko-KR" sz="2500" dirty="0" smtClean="0"/>
                  <a:t>연산</a:t>
                </a:r>
                <a:r>
                  <a:rPr lang="ko-KR" altLang="en-US" sz="2500" dirty="0" smtClean="0"/>
                  <a:t>하며</a:t>
                </a:r>
                <a:r>
                  <a:rPr lang="en-US" altLang="ko-KR" sz="2500" dirty="0" smtClean="0"/>
                  <a:t> </a:t>
                </a:r>
                <a:r>
                  <a:rPr lang="ko-KR" altLang="en-US" sz="2500" dirty="0" smtClean="0"/>
                  <a:t>위와 같이 정의</a:t>
                </a:r>
                <a:r>
                  <a:rPr lang="en-US" altLang="ko-KR" sz="2500" dirty="0" smtClean="0"/>
                  <a:t>.</a:t>
                </a:r>
              </a:p>
              <a:p>
                <a:pPr marL="457200" indent="-457200">
                  <a:buFont typeface="Wingdings" panose="05000000000000000000" pitchFamily="2" charset="2"/>
                  <a:buChar char="§"/>
                </a:pPr>
                <a:endParaRPr lang="en-US" altLang="ko-KR" sz="2500" dirty="0"/>
              </a:p>
              <a:p>
                <a:pPr marL="457200" indent="-457200">
                  <a:buFont typeface="Wingdings" panose="05000000000000000000" pitchFamily="2" charset="2"/>
                  <a:buChar char="§"/>
                </a:pPr>
                <a:r>
                  <a:rPr lang="ko-KR" altLang="ko-KR" sz="2500" dirty="0"/>
                  <a:t>두 영상 </a:t>
                </a:r>
                <a14:m>
                  <m:oMath xmlns:m="http://schemas.openxmlformats.org/officeDocument/2006/math">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𝐼</m:t>
                        </m:r>
                      </m:e>
                      <m:sub>
                        <m:r>
                          <a:rPr lang="en-US" altLang="ko-KR" sz="2500" i="1">
                            <a:latin typeface="Cambria Math" panose="02040503050406030204" pitchFamily="18" charset="0"/>
                          </a:rPr>
                          <m:t>𝑔</m:t>
                        </m:r>
                      </m:sub>
                    </m:sSub>
                  </m:oMath>
                </a14:m>
                <a:r>
                  <a:rPr lang="ko-KR" altLang="ko-KR" sz="2500" dirty="0"/>
                  <a:t>와 </a:t>
                </a:r>
                <a14:m>
                  <m:oMath xmlns:m="http://schemas.openxmlformats.org/officeDocument/2006/math">
                    <m:r>
                      <a:rPr lang="en-US" altLang="ko-KR" sz="2500">
                        <a:latin typeface="Cambria Math" panose="02040503050406030204" pitchFamily="18" charset="0"/>
                      </a:rPr>
                      <m:t>𝛻</m:t>
                    </m:r>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𝐼</m:t>
                        </m:r>
                      </m:e>
                      <m:sub>
                        <m:r>
                          <a:rPr lang="en-US" altLang="ko-KR" sz="2500" i="1">
                            <a:latin typeface="Cambria Math" panose="02040503050406030204" pitchFamily="18" charset="0"/>
                          </a:rPr>
                          <m:t>𝑔</m:t>
                        </m:r>
                      </m:sub>
                    </m:sSub>
                  </m:oMath>
                </a14:m>
                <a:r>
                  <a:rPr lang="ko-KR" altLang="ko-KR" sz="2500" dirty="0"/>
                  <a:t>로부터 패턴 특징을 얻기 위해 </a:t>
                </a:r>
                <a14:m>
                  <m:oMath xmlns:m="http://schemas.openxmlformats.org/officeDocument/2006/math">
                    <m:sSub>
                      <m:sSubPr>
                        <m:ctrlPr>
                          <a:rPr lang="ko-KR" altLang="ko-KR" sz="2500" b="1" i="1">
                            <a:latin typeface="Cambria Math" panose="02040503050406030204" pitchFamily="18" charset="0"/>
                          </a:rPr>
                        </m:ctrlPr>
                      </m:sSubPr>
                      <m:e>
                        <m:r>
                          <a:rPr lang="en-US" altLang="ko-KR" sz="2500" b="1" i="1">
                            <a:latin typeface="Cambria Math" panose="02040503050406030204" pitchFamily="18" charset="0"/>
                          </a:rPr>
                          <m:t>𝐟</m:t>
                        </m:r>
                      </m:e>
                      <m:sub>
                        <m:r>
                          <a:rPr lang="en-US" altLang="ko-KR" sz="2500" i="1">
                            <a:latin typeface="Cambria Math" panose="02040503050406030204" pitchFamily="18" charset="0"/>
                          </a:rPr>
                          <m:t>𝑤</m:t>
                        </m:r>
                      </m:sub>
                    </m:sSub>
                  </m:oMath>
                </a14:m>
                <a:r>
                  <a:rPr lang="ko-KR" altLang="ko-KR" sz="2500" dirty="0"/>
                  <a:t>를 적용</a:t>
                </a:r>
                <a:r>
                  <a:rPr lang="ko-KR" altLang="en-US" sz="2500" dirty="0"/>
                  <a:t>하며</a:t>
                </a:r>
                <a:r>
                  <a:rPr lang="en-US" altLang="ko-KR" sz="2500" dirty="0"/>
                  <a:t>. </a:t>
                </a:r>
                <a14:m>
                  <m:oMath xmlns:m="http://schemas.openxmlformats.org/officeDocument/2006/math">
                    <m:sSub>
                      <m:sSubPr>
                        <m:ctrlPr>
                          <a:rPr lang="ko-KR" altLang="ko-KR" sz="2500" b="1" i="1">
                            <a:latin typeface="Cambria Math" panose="02040503050406030204" pitchFamily="18" charset="0"/>
                          </a:rPr>
                        </m:ctrlPr>
                      </m:sSubPr>
                      <m:e>
                        <m:r>
                          <a:rPr lang="en-US" altLang="ko-KR" sz="2500" b="1" i="1">
                            <a:latin typeface="Cambria Math" panose="02040503050406030204" pitchFamily="18" charset="0"/>
                          </a:rPr>
                          <m:t>𝐟</m:t>
                        </m:r>
                      </m:e>
                      <m:sub>
                        <m:r>
                          <a:rPr lang="en-US" altLang="ko-KR" sz="2500" i="1">
                            <a:latin typeface="Cambria Math" panose="02040503050406030204" pitchFamily="18" charset="0"/>
                          </a:rPr>
                          <m:t>𝑤</m:t>
                        </m:r>
                      </m:sub>
                    </m:sSub>
                  </m:oMath>
                </a14:m>
                <a:r>
                  <a:rPr lang="ko-KR" altLang="ko-KR" sz="2500" dirty="0"/>
                  <a:t>는</a:t>
                </a:r>
                <a:r>
                  <a:rPr lang="en-US" altLang="ko-KR" sz="2500" dirty="0"/>
                  <a:t> </a:t>
                </a:r>
                <a:r>
                  <a:rPr lang="ko-KR" altLang="en-US" sz="2500" dirty="0" smtClean="0"/>
                  <a:t>아래와 같이</a:t>
                </a:r>
                <a:r>
                  <a:rPr lang="ko-KR" altLang="ko-KR" sz="2500" dirty="0" smtClean="0"/>
                  <a:t> </a:t>
                </a:r>
                <a:r>
                  <a:rPr lang="ko-KR" altLang="ko-KR" sz="2500" dirty="0"/>
                  <a:t>총 세 가지 형태로 적용</a:t>
                </a:r>
                <a:r>
                  <a:rPr lang="en-US" altLang="ko-KR" sz="2500" dirty="0" smtClean="0"/>
                  <a:t>.</a:t>
                </a:r>
              </a:p>
              <a:p>
                <a:pPr marL="457200" indent="-457200">
                  <a:buFont typeface="Wingdings" panose="05000000000000000000" pitchFamily="2" charset="2"/>
                  <a:buChar char="§"/>
                </a:pPr>
                <a:endParaRPr lang="en-US" altLang="ko-KR" sz="3000" dirty="0"/>
              </a:p>
              <a:p>
                <a:pPr/>
                <a14:m>
                  <m:oMathPara xmlns:m="http://schemas.openxmlformats.org/officeDocument/2006/math">
                    <m:oMathParaPr>
                      <m:jc m:val="centerGroup"/>
                    </m:oMathParaPr>
                    <m:oMath xmlns:m="http://schemas.openxmlformats.org/officeDocument/2006/math">
                      <m:sSub>
                        <m:sSubPr>
                          <m:ctrlPr>
                            <a:rPr lang="ko-KR" altLang="ko-KR" sz="2000" i="1" smtClean="0">
                              <a:latin typeface="Cambria Math" panose="02040503050406030204" pitchFamily="18" charset="0"/>
                            </a:rPr>
                          </m:ctrlPr>
                        </m:sSubPr>
                        <m:e>
                          <m:r>
                            <a:rPr lang="en-US" altLang="ko-KR" sz="2000" b="0" i="1" smtClean="0">
                              <a:latin typeface="Cambria Math" panose="02040503050406030204" pitchFamily="18" charset="0"/>
                            </a:rPr>
                            <m:t>   </m:t>
                          </m:r>
                          <m:r>
                            <a:rPr lang="en-US" altLang="ko-KR" sz="2000" i="1">
                              <a:latin typeface="Cambria Math" panose="02040503050406030204" pitchFamily="18" charset="0"/>
                            </a:rPr>
                            <m:t>𝑏</m:t>
                          </m:r>
                        </m:e>
                        <m:sub>
                          <m:r>
                            <a:rPr lang="en-US" altLang="ko-KR" sz="2000" i="1">
                              <a:latin typeface="Cambria Math" panose="02040503050406030204" pitchFamily="18" charset="0"/>
                            </a:rPr>
                            <m:t>1,</m:t>
                          </m:r>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a:latin typeface="Cambria Math" panose="02040503050406030204" pitchFamily="18" charset="0"/>
                        </a:rPr>
                        <m:t> </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𝑤</m:t>
                          </m:r>
                          <m:r>
                            <a:rPr lang="en-US" altLang="ko-KR" sz="2000" i="1">
                              <a:latin typeface="Cambria Math" panose="02040503050406030204" pitchFamily="18" charset="0"/>
                            </a:rPr>
                            <m:t>,</m:t>
                          </m:r>
                          <m:r>
                            <a:rPr lang="en-US" altLang="ko-KR" sz="2000" i="1">
                              <a:latin typeface="Cambria Math" panose="02040503050406030204" pitchFamily="18" charset="0"/>
                            </a:rPr>
                            <m:t>𝑖</m:t>
                          </m:r>
                        </m:sub>
                      </m:sSub>
                      <m:r>
                        <a:rPr lang="en-US" altLang="ko-KR" sz="2000" b="0" i="1">
                          <a:latin typeface="Cambria Math" panose="02040503050406030204" pitchFamily="18" charset="0"/>
                        </a:rPr>
                        <m:t> </m:t>
                      </m:r>
                      <m:r>
                        <a:rPr lang="en-US" altLang="ko-KR" sz="2000" b="0" i="1" smtClean="0">
                          <a:latin typeface="Cambria Math" panose="02040503050406030204" pitchFamily="18" charset="0"/>
                        </a:rPr>
                        <m:t>         </m:t>
                      </m:r>
                      <m:r>
                        <a:rPr lang="en-US" altLang="ko-KR" sz="2000" i="1">
                          <a:latin typeface="Cambria Math" panose="02040503050406030204" pitchFamily="18" charset="0"/>
                        </a:rPr>
                        <m:t> </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2,</m:t>
                          </m:r>
                          <m:r>
                            <a:rPr lang="en-US" altLang="ko-KR" sz="2000" i="1">
                              <a:latin typeface="Cambria Math" panose="02040503050406030204" pitchFamily="18" charset="0"/>
                            </a:rPr>
                            <m:t>𝑖</m:t>
                          </m:r>
                        </m:sub>
                      </m:sSub>
                      <m:r>
                        <a:rPr lang="en-US" altLang="ko-KR" sz="2000" i="1">
                          <a:latin typeface="Cambria Math" panose="02040503050406030204" pitchFamily="18" charset="0"/>
                        </a:rPr>
                        <m:t>=</m:t>
                      </m:r>
                      <m:r>
                        <a:rPr lang="en-US" altLang="ko-KR" sz="2000">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a:latin typeface="Cambria Math" panose="02040503050406030204" pitchFamily="18" charset="0"/>
                        </a:rPr>
                        <m:t> </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𝑤</m:t>
                          </m:r>
                          <m:r>
                            <a:rPr lang="en-US" altLang="ko-KR" sz="2000" i="1">
                              <a:latin typeface="Cambria Math" panose="02040503050406030204" pitchFamily="18" charset="0"/>
                            </a:rPr>
                            <m:t>,</m:t>
                          </m:r>
                          <m:r>
                            <a:rPr lang="en-US" altLang="ko-KR" sz="2000" i="1">
                              <a:latin typeface="Cambria Math" panose="02040503050406030204" pitchFamily="18" charset="0"/>
                            </a:rPr>
                            <m:t>𝑖</m:t>
                          </m:r>
                        </m:sub>
                      </m:sSub>
                      <m:r>
                        <a:rPr lang="en-US" altLang="ko-KR" sz="2000">
                          <a:latin typeface="Cambria Math" panose="02040503050406030204" pitchFamily="18" charset="0"/>
                        </a:rPr>
                        <m:t> </m:t>
                      </m:r>
                    </m:oMath>
                  </m:oMathPara>
                </a14:m>
                <a:endParaRPr lang="en-US" altLang="ko-KR" sz="2000" dirty="0" smtClean="0">
                  <a:latin typeface="Cambria Math" panose="02040503050406030204" pitchFamily="18" charset="0"/>
                </a:endParaRPr>
              </a:p>
              <a:p>
                <a:endParaRPr lang="en-US" altLang="ko-KR" sz="2000" dirty="0" smtClean="0">
                  <a:latin typeface="Cambria Math" panose="02040503050406030204" pitchFamily="18" charset="0"/>
                </a:endParaRPr>
              </a:p>
              <a:p>
                <a:pPr marL="342900" indent="-342900">
                  <a:buFont typeface="Wingdings" panose="05000000000000000000" pitchFamily="2" charset="2"/>
                  <a:buChar char="§"/>
                </a:pPr>
                <a:r>
                  <a:rPr lang="ko-KR" altLang="en-US" sz="2500" dirty="0"/>
                  <a:t>첫 번째는 </a:t>
                </a:r>
                <a14:m>
                  <m:oMath xmlns:m="http://schemas.openxmlformats.org/officeDocument/2006/math">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𝑓</m:t>
                        </m:r>
                      </m:e>
                      <m:sub>
                        <m:r>
                          <a:rPr lang="en-US" altLang="ko-KR" sz="2500" i="1">
                            <a:latin typeface="Cambria Math" panose="02040503050406030204" pitchFamily="18" charset="0"/>
                          </a:rPr>
                          <m:t>𝑤</m:t>
                        </m:r>
                      </m:sub>
                    </m:sSub>
                  </m:oMath>
                </a14:m>
                <a:r>
                  <a:rPr lang="ko-KR" altLang="en-US" sz="2500" dirty="0"/>
                  <a:t> 의</a:t>
                </a:r>
                <a14:m>
                  <m:oMath xmlns:m="http://schemas.openxmlformats.org/officeDocument/2006/math">
                    <m:r>
                      <a:rPr lang="en-US" altLang="ko-KR" sz="2500">
                        <a:latin typeface="Cambria Math" panose="02040503050406030204" pitchFamily="18" charset="0"/>
                      </a:rPr>
                      <m:t> </m:t>
                    </m:r>
                    <m:r>
                      <a:rPr lang="en-US" altLang="ko-KR" sz="2500" i="1">
                        <a:latin typeface="Cambria Math" panose="02040503050406030204" pitchFamily="18" charset="0"/>
                      </a:rPr>
                      <m:t>𝑖</m:t>
                    </m:r>
                    <m:r>
                      <a:rPr lang="en-US" altLang="ko-KR" sz="2500" i="1">
                        <a:latin typeface="Cambria Math" panose="02040503050406030204" pitchFamily="18" charset="0"/>
                      </a:rPr>
                      <m:t> </m:t>
                    </m:r>
                    <m:r>
                      <a:rPr lang="ko-KR" altLang="en-US" sz="2500" i="1">
                        <a:latin typeface="Cambria Math" panose="02040503050406030204" pitchFamily="18" charset="0"/>
                      </a:rPr>
                      <m:t>번쨰</m:t>
                    </m:r>
                    <m:r>
                      <a:rPr lang="en-US" altLang="ko-KR" sz="2500" i="1">
                        <a:latin typeface="Cambria Math" panose="02040503050406030204" pitchFamily="18" charset="0"/>
                      </a:rPr>
                      <m:t> </m:t>
                    </m:r>
                    <m:r>
                      <a:rPr lang="ko-KR" altLang="en-US" sz="2500" i="1">
                        <a:latin typeface="Cambria Math" panose="02040503050406030204" pitchFamily="18" charset="0"/>
                      </a:rPr>
                      <m:t>원소</m:t>
                    </m:r>
                    <m:r>
                      <a:rPr lang="en-US" altLang="ko-KR" sz="2500" i="1">
                        <a:latin typeface="Cambria Math" panose="02040503050406030204" pitchFamily="18" charset="0"/>
                      </a:rPr>
                      <m:t> </m:t>
                    </m:r>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𝑓</m:t>
                        </m:r>
                      </m:e>
                      <m:sub>
                        <m:r>
                          <a:rPr lang="en-US" altLang="ko-KR" sz="2500" i="1">
                            <a:latin typeface="Cambria Math" panose="02040503050406030204" pitchFamily="18" charset="0"/>
                          </a:rPr>
                          <m:t>𝑤</m:t>
                        </m:r>
                        <m:r>
                          <a:rPr lang="en-US" altLang="ko-KR" sz="2500" i="1">
                            <a:latin typeface="Cambria Math" panose="02040503050406030204" pitchFamily="18" charset="0"/>
                          </a:rPr>
                          <m:t>,</m:t>
                        </m:r>
                        <m:r>
                          <a:rPr lang="en-US" altLang="ko-KR" sz="2500" i="1">
                            <a:latin typeface="Cambria Math" panose="02040503050406030204" pitchFamily="18" charset="0"/>
                          </a:rPr>
                          <m:t>𝑖</m:t>
                        </m:r>
                      </m:sub>
                    </m:sSub>
                  </m:oMath>
                </a14:m>
                <a:r>
                  <a:rPr lang="ko-KR" altLang="en-US" sz="2500" dirty="0"/>
                  <a:t>에 대한 </a:t>
                </a:r>
                <a:r>
                  <a:rPr lang="ko-KR" altLang="en-US" sz="2500" dirty="0" err="1"/>
                  <a:t>컨볼루션</a:t>
                </a:r>
                <a:r>
                  <a:rPr lang="ko-KR" altLang="en-US" sz="2500" dirty="0"/>
                  <a:t> 연산으로 </a:t>
                </a:r>
                <a:r>
                  <a:rPr lang="ko-KR" altLang="en-US" sz="2500" dirty="0" smtClean="0"/>
                  <a:t>적용</a:t>
                </a:r>
                <a:r>
                  <a:rPr lang="en-US" altLang="ko-KR" sz="2500" dirty="0" smtClean="0"/>
                  <a:t>.</a:t>
                </a:r>
                <a:r>
                  <a:rPr lang="en-US" altLang="ko-KR" sz="2500" dirty="0"/>
                  <a:t/>
                </a:r>
                <a:br>
                  <a:rPr lang="en-US" altLang="ko-KR" sz="2500" dirty="0"/>
                </a:br>
                <a:endParaRPr lang="en-US" altLang="ko-KR" sz="250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2000">
                          <a:latin typeface="Cambria Math" panose="02040503050406030204" pitchFamily="18" charset="0"/>
                        </a:rPr>
                        <m:t> </m:t>
                      </m:r>
                    </m:oMath>
                  </m:oMathPara>
                </a14:m>
                <a:endParaRPr lang="en-US" altLang="ko-KR" sz="2000" dirty="0" smtClean="0"/>
              </a:p>
              <a:p>
                <a:pPr/>
                <a14:m>
                  <m:oMathPara xmlns:m="http://schemas.openxmlformats.org/officeDocument/2006/math">
                    <m:oMathParaPr>
                      <m:jc m:val="centerGroup"/>
                    </m:oMathParaPr>
                    <m:oMath xmlns:m="http://schemas.openxmlformats.org/officeDocument/2006/math">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3,</m:t>
                          </m:r>
                          <m:r>
                            <a:rPr lang="en-US" altLang="ko-KR" sz="2000" i="1">
                              <a:latin typeface="Cambria Math" panose="02040503050406030204" pitchFamily="18" charset="0"/>
                            </a:rPr>
                            <m:t>𝑖</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1</m:t>
                          </m:r>
                        </m:num>
                        <m:den>
                          <m:sSup>
                            <m:sSupPr>
                              <m:ctrlPr>
                                <a:rPr lang="ko-KR" altLang="ko-KR" sz="2000" i="1">
                                  <a:latin typeface="Cambria Math" panose="02040503050406030204" pitchFamily="18" charset="0"/>
                                </a:rPr>
                              </m:ctrlPr>
                            </m:sSupPr>
                            <m:e>
                              <m:r>
                                <a:rPr lang="en-US" altLang="ko-KR" sz="2000" i="1">
                                  <a:latin typeface="Cambria Math" panose="02040503050406030204" pitchFamily="18" charset="0"/>
                                </a:rPr>
                                <m:t>𝑤</m:t>
                              </m:r>
                            </m:e>
                            <m:sup>
                              <m:r>
                                <a:rPr lang="en-US" altLang="ko-KR" sz="2000" i="1">
                                  <a:latin typeface="Cambria Math" panose="02040503050406030204" pitchFamily="18" charset="0"/>
                                </a:rPr>
                                <m:t>2</m:t>
                              </m:r>
                            </m:sup>
                          </m:sSup>
                        </m:den>
                      </m:f>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𝑥</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f>
                                <m:fPr>
                                  <m:type m:val="lin"/>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e>
                          </m:d>
                        </m:sup>
                        <m:e>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𝑦</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f>
                                    <m:fPr>
                                      <m:type m:val="lin"/>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e>
                              </m:d>
                            </m:sup>
                            <m:e>
                              <m:sSub>
                                <m:sSubPr>
                                  <m:ctrlPr>
                                    <a:rPr lang="ko-KR" altLang="ko-KR" sz="2000" i="1">
                                      <a:latin typeface="Cambria Math" panose="02040503050406030204" pitchFamily="18" charset="0"/>
                                    </a:rPr>
                                  </m:ctrlPr>
                                </m:sSubPr>
                                <m:e>
                                  <m:acc>
                                    <m:accPr>
                                      <m:chr m:val="̂"/>
                                      <m:ctrlPr>
                                        <a:rPr lang="ko-KR" altLang="ko-KR" sz="2000" i="1">
                                          <a:latin typeface="Cambria Math" panose="02040503050406030204" pitchFamily="18" charset="0"/>
                                        </a:rPr>
                                      </m:ctrlPr>
                                    </m:accPr>
                                    <m:e>
                                      <m:r>
                                        <a:rPr lang="en-US" altLang="ko-KR" sz="2000" i="1">
                                          <a:latin typeface="Cambria Math" panose="02040503050406030204" pitchFamily="18" charset="0"/>
                                        </a:rPr>
                                        <m:t>𝐼</m:t>
                                      </m:r>
                                    </m:e>
                                  </m:acc>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r>
                                <a:rPr lang="en-US" altLang="ko-KR" sz="2000" i="1">
                                  <a:latin typeface="Cambria Math" panose="02040503050406030204" pitchFamily="18" charset="0"/>
                                </a:rPr>
                                <m:t>;</m:t>
                              </m:r>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𝑦</m:t>
                              </m:r>
                              <m:r>
                                <a:rPr lang="en-US" altLang="ko-KR" sz="2000" i="1">
                                  <a:latin typeface="Cambria Math" panose="02040503050406030204" pitchFamily="18" charset="0"/>
                                </a:rPr>
                                <m:t>)</m:t>
                              </m:r>
                            </m:e>
                          </m:nary>
                        </m:e>
                      </m:nary>
                      <m:r>
                        <a:rPr lang="en-US" altLang="ko-KR" sz="2000" b="0" i="1" smtClean="0">
                          <a:latin typeface="Cambria Math" panose="02040503050406030204" pitchFamily="18" charset="0"/>
                        </a:rPr>
                        <m:t>,</m:t>
                      </m:r>
                      <m:r>
                        <a:rPr lang="en-US" altLang="ko-KR" sz="2000" i="1">
                          <a:latin typeface="Cambria Math" panose="02040503050406030204" pitchFamily="18" charset="0"/>
                        </a:rPr>
                        <m:t> </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4,</m:t>
                          </m:r>
                          <m:r>
                            <a:rPr lang="en-US" altLang="ko-KR" sz="2000" i="1">
                              <a:latin typeface="Cambria Math" panose="02040503050406030204" pitchFamily="18" charset="0"/>
                            </a:rPr>
                            <m:t>𝑖</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1</m:t>
                          </m:r>
                        </m:num>
                        <m:den>
                          <m:sSup>
                            <m:sSupPr>
                              <m:ctrlPr>
                                <a:rPr lang="ko-KR" altLang="ko-KR" sz="2000" i="1">
                                  <a:latin typeface="Cambria Math" panose="02040503050406030204" pitchFamily="18" charset="0"/>
                                </a:rPr>
                              </m:ctrlPr>
                            </m:sSupPr>
                            <m:e>
                              <m:r>
                                <a:rPr lang="en-US" altLang="ko-KR" sz="2000" i="1">
                                  <a:latin typeface="Cambria Math" panose="02040503050406030204" pitchFamily="18" charset="0"/>
                                </a:rPr>
                                <m:t>𝑤</m:t>
                              </m:r>
                            </m:e>
                            <m:sup>
                              <m:r>
                                <a:rPr lang="en-US" altLang="ko-KR" sz="2000" i="1">
                                  <a:latin typeface="Cambria Math" panose="02040503050406030204" pitchFamily="18" charset="0"/>
                                </a:rPr>
                                <m:t>2</m:t>
                              </m:r>
                            </m:sup>
                          </m:sSup>
                        </m:den>
                      </m:f>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𝑥</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f>
                                <m:fPr>
                                  <m:type m:val="lin"/>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e>
                          </m:d>
                        </m:sup>
                        <m:e>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𝑦</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f>
                                    <m:fPr>
                                      <m:type m:val="lin"/>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e>
                              </m:d>
                            </m:sup>
                            <m:e>
                              <m:r>
                                <a:rPr lang="en-US" altLang="ko-KR" sz="2000">
                                  <a:latin typeface="Cambria Math" panose="02040503050406030204" pitchFamily="18" charset="0"/>
                                </a:rPr>
                                <m:t>𝛻</m:t>
                              </m:r>
                              <m:sSub>
                                <m:sSubPr>
                                  <m:ctrlPr>
                                    <a:rPr lang="ko-KR" altLang="ko-KR" sz="2000" i="1">
                                      <a:latin typeface="Cambria Math" panose="02040503050406030204" pitchFamily="18" charset="0"/>
                                    </a:rPr>
                                  </m:ctrlPr>
                                </m:sSubPr>
                                <m:e>
                                  <m:acc>
                                    <m:accPr>
                                      <m:chr m:val="̂"/>
                                      <m:ctrlPr>
                                        <a:rPr lang="ko-KR" altLang="ko-KR" sz="2000" i="1">
                                          <a:latin typeface="Cambria Math" panose="02040503050406030204" pitchFamily="18" charset="0"/>
                                        </a:rPr>
                                      </m:ctrlPr>
                                    </m:accPr>
                                    <m:e>
                                      <m:r>
                                        <a:rPr lang="en-US" altLang="ko-KR" sz="2000" i="1">
                                          <a:latin typeface="Cambria Math" panose="02040503050406030204" pitchFamily="18" charset="0"/>
                                        </a:rPr>
                                        <m:t>𝐼</m:t>
                                      </m:r>
                                    </m:e>
                                  </m:acc>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r>
                                <a:rPr lang="en-US" altLang="ko-KR" sz="2000" i="1">
                                  <a:latin typeface="Cambria Math" panose="02040503050406030204" pitchFamily="18" charset="0"/>
                                </a:rPr>
                                <m:t>;</m:t>
                              </m:r>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𝑦</m:t>
                              </m:r>
                              <m:r>
                                <a:rPr lang="en-US" altLang="ko-KR" sz="2000" i="1">
                                  <a:latin typeface="Cambria Math" panose="02040503050406030204" pitchFamily="18" charset="0"/>
                                </a:rPr>
                                <m:t>)</m:t>
                              </m:r>
                            </m:e>
                          </m:nary>
                        </m:e>
                      </m:nary>
                      <m:r>
                        <a:rPr lang="en-US" altLang="ko-KR" sz="2000">
                          <a:latin typeface="Cambria Math" panose="02040503050406030204" pitchFamily="18" charset="0"/>
                        </a:rPr>
                        <m:t> </m:t>
                      </m:r>
                    </m:oMath>
                  </m:oMathPara>
                </a14:m>
                <a:endParaRPr lang="en-US" altLang="ko-KR" sz="2000" dirty="0" smtClean="0">
                  <a:latin typeface="Cambria Math" panose="02040503050406030204" pitchFamily="18" charset="0"/>
                </a:endParaRPr>
              </a:p>
              <a:p>
                <a:endParaRPr lang="en-US" altLang="ko-KR" sz="200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ko-KR" altLang="ko-KR" sz="2000" i="1">
                              <a:latin typeface="Cambria Math" panose="02040503050406030204" pitchFamily="18" charset="0"/>
                            </a:rPr>
                          </m:ctrlPr>
                        </m:sSubPr>
                        <m:e>
                          <m:acc>
                            <m:accPr>
                              <m:chr m:val="̂"/>
                              <m:ctrlPr>
                                <a:rPr lang="ko-KR" altLang="ko-KR" sz="2000" i="1">
                                  <a:latin typeface="Cambria Math" panose="02040503050406030204" pitchFamily="18" charset="0"/>
                                </a:rPr>
                              </m:ctrlPr>
                            </m:accPr>
                            <m:e>
                              <m:r>
                                <a:rPr lang="en-US" altLang="ko-KR" sz="2000" i="1">
                                  <a:latin typeface="Cambria Math" panose="02040503050406030204" pitchFamily="18" charset="0"/>
                                </a:rPr>
                                <m:t>𝐼</m:t>
                              </m:r>
                            </m:e>
                          </m:acc>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r>
                        <a:rPr lang="en-US" altLang="ko-KR" sz="2000" i="1">
                          <a:latin typeface="Cambria Math" panose="02040503050406030204" pitchFamily="18" charset="0"/>
                        </a:rPr>
                        <m:t>;</m:t>
                      </m:r>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𝑦</m:t>
                      </m:r>
                      <m:r>
                        <a:rPr lang="en-US" altLang="ko-KR" sz="2000" i="1">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𝑣</m:t>
                      </m:r>
                      <m:r>
                        <a:rPr lang="en-US" altLang="ko-KR" sz="2000" i="1">
                          <a:latin typeface="Cambria Math" panose="02040503050406030204" pitchFamily="18" charset="0"/>
                        </a:rPr>
                        <m:t>+ </m:t>
                      </m:r>
                      <m:r>
                        <a:rPr lang="en-US" altLang="ko-KR" sz="2000" i="1">
                          <a:latin typeface="Cambria Math" panose="02040503050406030204" pitchFamily="18" charset="0"/>
                        </a:rPr>
                        <m:t>𝑦</m:t>
                      </m:r>
                      <m:r>
                        <a:rPr lang="en-US" altLang="ko-KR" sz="2000" i="1">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𝑤</m:t>
                          </m:r>
                          <m:r>
                            <a:rPr lang="en-US" altLang="ko-KR" sz="2000" i="1">
                              <a:latin typeface="Cambria Math" panose="02040503050406030204" pitchFamily="18" charset="0"/>
                            </a:rPr>
                            <m:t>,</m:t>
                          </m:r>
                          <m:r>
                            <a:rPr lang="en-US" altLang="ko-KR" sz="2000" i="1">
                              <a:latin typeface="Cambria Math" panose="02040503050406030204" pitchFamily="18" charset="0"/>
                            </a:rPr>
                            <m:t>𝑖</m:t>
                          </m:r>
                        </m:sub>
                      </m:sSub>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𝑣</m:t>
                      </m:r>
                      <m:r>
                        <a:rPr lang="en-US" altLang="ko-KR" sz="2000" i="1">
                          <a:latin typeface="Cambria Math" panose="02040503050406030204" pitchFamily="18" charset="0"/>
                        </a:rPr>
                        <m:t>+</m:t>
                      </m:r>
                      <m:r>
                        <a:rPr lang="en-US" altLang="ko-KR" sz="2000" i="1">
                          <a:latin typeface="Cambria Math" panose="02040503050406030204" pitchFamily="18" charset="0"/>
                        </a:rPr>
                        <m:t>𝑦</m:t>
                      </m:r>
                      <m:r>
                        <a:rPr lang="en-US" altLang="ko-KR" sz="2000" i="1">
                          <a:latin typeface="Cambria Math" panose="02040503050406030204" pitchFamily="18" charset="0"/>
                        </a:rPr>
                        <m:t>)</m:t>
                      </m:r>
                    </m:oMath>
                  </m:oMathPara>
                </a14:m>
                <a:endParaRPr lang="ko-KR" altLang="ko-KR" sz="2000" dirty="0"/>
              </a:p>
              <a:p>
                <a:endParaRPr lang="en-US" altLang="ko-KR" sz="3000" dirty="0"/>
              </a:p>
              <a:p>
                <a:pPr marL="457200" indent="-457200">
                  <a:buFont typeface="Wingdings" panose="05000000000000000000" pitchFamily="2" charset="2"/>
                  <a:buChar char="§"/>
                </a:pPr>
                <a:r>
                  <a:rPr lang="ko-KR" altLang="en-US" sz="2500" dirty="0"/>
                  <a:t>픽셀 위치 </a:t>
                </a:r>
                <a14:m>
                  <m:oMath xmlns:m="http://schemas.openxmlformats.org/officeDocument/2006/math">
                    <m:d>
                      <m:dPr>
                        <m:ctrlPr>
                          <a:rPr lang="ko-KR" altLang="ko-KR" sz="2500" i="1">
                            <a:latin typeface="Cambria Math" panose="02040503050406030204" pitchFamily="18" charset="0"/>
                          </a:rPr>
                        </m:ctrlPr>
                      </m:dPr>
                      <m:e>
                        <m:r>
                          <a:rPr lang="en-US" altLang="ko-KR" sz="2500" i="1">
                            <a:latin typeface="Cambria Math" panose="02040503050406030204" pitchFamily="18" charset="0"/>
                          </a:rPr>
                          <m:t>𝑢</m:t>
                        </m:r>
                        <m:r>
                          <a:rPr lang="en-US" altLang="ko-KR" sz="2500" i="1">
                            <a:latin typeface="Cambria Math" panose="02040503050406030204" pitchFamily="18" charset="0"/>
                          </a:rPr>
                          <m:t>,</m:t>
                        </m:r>
                        <m:r>
                          <a:rPr lang="en-US" altLang="ko-KR" sz="2500" i="1">
                            <a:latin typeface="Cambria Math" panose="02040503050406030204" pitchFamily="18" charset="0"/>
                          </a:rPr>
                          <m:t>𝑣</m:t>
                        </m:r>
                      </m:e>
                    </m:d>
                  </m:oMath>
                </a14:m>
                <a:r>
                  <a:rPr lang="en-US" altLang="ko-KR" sz="2500" dirty="0"/>
                  <a:t> </a:t>
                </a:r>
                <a:r>
                  <a:rPr lang="ko-KR" altLang="ko-KR" sz="2500" dirty="0" smtClean="0"/>
                  <a:t>상에서의 </a:t>
                </a:r>
                <a:r>
                  <a:rPr lang="ko-KR" altLang="ko-KR" sz="2500" dirty="0" err="1"/>
                  <a:t>커널</a:t>
                </a:r>
                <a:r>
                  <a:rPr lang="ko-KR" altLang="ko-KR" sz="2500" dirty="0"/>
                  <a:t> 가중치 곱 </a:t>
                </a:r>
                <a14:m>
                  <m:oMath xmlns:m="http://schemas.openxmlformats.org/officeDocument/2006/math">
                    <m:sSub>
                      <m:sSubPr>
                        <m:ctrlPr>
                          <a:rPr lang="ko-KR" altLang="ko-KR" sz="2500" i="1">
                            <a:latin typeface="Cambria Math" panose="02040503050406030204" pitchFamily="18" charset="0"/>
                          </a:rPr>
                        </m:ctrlPr>
                      </m:sSubPr>
                      <m:e>
                        <m:acc>
                          <m:accPr>
                            <m:chr m:val="̂"/>
                            <m:ctrlPr>
                              <a:rPr lang="ko-KR" altLang="ko-KR" sz="2500" i="1">
                                <a:latin typeface="Cambria Math" panose="02040503050406030204" pitchFamily="18" charset="0"/>
                              </a:rPr>
                            </m:ctrlPr>
                          </m:accPr>
                          <m:e>
                            <m:r>
                              <a:rPr lang="en-US" altLang="ko-KR" sz="2500" i="1">
                                <a:latin typeface="Cambria Math" panose="02040503050406030204" pitchFamily="18" charset="0"/>
                              </a:rPr>
                              <m:t>𝐼</m:t>
                            </m:r>
                          </m:e>
                        </m:acc>
                      </m:e>
                      <m:sub>
                        <m:r>
                          <a:rPr lang="en-US" altLang="ko-KR" sz="2500" i="1">
                            <a:latin typeface="Cambria Math" panose="02040503050406030204" pitchFamily="18" charset="0"/>
                          </a:rPr>
                          <m:t>𝑔</m:t>
                        </m:r>
                      </m:sub>
                    </m:sSub>
                    <m:d>
                      <m:dPr>
                        <m:ctrlPr>
                          <a:rPr lang="en-US" altLang="ko-KR" sz="2500" i="1">
                            <a:latin typeface="Cambria Math" panose="02040503050406030204" pitchFamily="18" charset="0"/>
                          </a:rPr>
                        </m:ctrlPr>
                      </m:dPr>
                      <m:e>
                        <m:r>
                          <a:rPr lang="en-US" altLang="ko-KR" sz="2500" i="1">
                            <a:latin typeface="Cambria Math" panose="02040503050406030204" pitchFamily="18" charset="0"/>
                          </a:rPr>
                          <m:t>𝑢</m:t>
                        </m:r>
                        <m:r>
                          <a:rPr lang="en-US" altLang="ko-KR" sz="2500" i="1">
                            <a:latin typeface="Cambria Math" panose="02040503050406030204" pitchFamily="18" charset="0"/>
                          </a:rPr>
                          <m:t>,</m:t>
                        </m:r>
                        <m:r>
                          <a:rPr lang="en-US" altLang="ko-KR" sz="2500" i="1">
                            <a:latin typeface="Cambria Math" panose="02040503050406030204" pitchFamily="18" charset="0"/>
                          </a:rPr>
                          <m:t>𝑣</m:t>
                        </m:r>
                        <m:r>
                          <a:rPr lang="en-US" altLang="ko-KR" sz="2500" i="1">
                            <a:latin typeface="Cambria Math" panose="02040503050406030204" pitchFamily="18" charset="0"/>
                          </a:rPr>
                          <m:t>;</m:t>
                        </m:r>
                        <m:r>
                          <a:rPr lang="en-US" altLang="ko-KR" sz="2500" i="1">
                            <a:latin typeface="Cambria Math" panose="02040503050406030204" pitchFamily="18" charset="0"/>
                          </a:rPr>
                          <m:t>𝑥</m:t>
                        </m:r>
                        <m:r>
                          <a:rPr lang="en-US" altLang="ko-KR" sz="2500" i="1">
                            <a:latin typeface="Cambria Math" panose="02040503050406030204" pitchFamily="18" charset="0"/>
                          </a:rPr>
                          <m:t>,</m:t>
                        </m:r>
                        <m:r>
                          <a:rPr lang="en-US" altLang="ko-KR" sz="2500" i="1">
                            <a:latin typeface="Cambria Math" panose="02040503050406030204" pitchFamily="18" charset="0"/>
                          </a:rPr>
                          <m:t>𝑦</m:t>
                        </m:r>
                      </m:e>
                    </m:d>
                    <m:r>
                      <a:rPr lang="ko-KR" altLang="en-US" sz="2500" i="1">
                        <a:latin typeface="Cambria Math" panose="02040503050406030204" pitchFamily="18" charset="0"/>
                      </a:rPr>
                      <m:t>의</m:t>
                    </m:r>
                    <m:r>
                      <a:rPr lang="en-US" altLang="ko-KR" sz="2500" i="1">
                        <a:latin typeface="Cambria Math" panose="02040503050406030204" pitchFamily="18" charset="0"/>
                      </a:rPr>
                      <m:t> </m:t>
                    </m:r>
                    <m:r>
                      <a:rPr lang="ko-KR" altLang="en-US" sz="2500" i="1">
                        <a:latin typeface="Cambria Math" panose="02040503050406030204" pitchFamily="18" charset="0"/>
                      </a:rPr>
                      <m:t>정의는</m:t>
                    </m:r>
                    <m:r>
                      <a:rPr lang="en-US" altLang="ko-KR" sz="2500" i="1">
                        <a:latin typeface="Cambria Math" panose="02040503050406030204" pitchFamily="18" charset="0"/>
                      </a:rPr>
                      <m:t> </m:t>
                    </m:r>
                    <m:r>
                      <a:rPr lang="ko-KR" altLang="en-US" sz="2500" i="1">
                        <a:latin typeface="Cambria Math" panose="02040503050406030204" pitchFamily="18" charset="0"/>
                      </a:rPr>
                      <m:t>위와</m:t>
                    </m:r>
                    <m:r>
                      <a:rPr lang="en-US" altLang="ko-KR" sz="2500" i="1">
                        <a:latin typeface="Cambria Math" panose="02040503050406030204" pitchFamily="18" charset="0"/>
                      </a:rPr>
                      <m:t> </m:t>
                    </m:r>
                    <m:r>
                      <a:rPr lang="ko-KR" altLang="en-US" sz="2500" i="1">
                        <a:latin typeface="Cambria Math" panose="02040503050406030204" pitchFamily="18" charset="0"/>
                      </a:rPr>
                      <m:t>같음</m:t>
                    </m:r>
                    <m:r>
                      <a:rPr lang="en-US" altLang="ko-KR" sz="2500" b="0" i="1" smtClean="0">
                        <a:latin typeface="Cambria Math" panose="02040503050406030204" pitchFamily="18" charset="0"/>
                      </a:rPr>
                      <m:t>.</m:t>
                    </m:r>
                  </m:oMath>
                </a14:m>
                <a:endParaRPr lang="en-US" altLang="ko-KR" sz="2500" dirty="0" smtClean="0">
                  <a:latin typeface="Cambria Math" panose="02040503050406030204" pitchFamily="18" charset="0"/>
                </a:endParaRPr>
              </a:p>
              <a:p>
                <a:endParaRPr lang="en-US" altLang="ko-KR" sz="2000" dirty="0" smtClean="0">
                  <a:latin typeface="Cambria Math" panose="02040503050406030204" pitchFamily="18" charset="0"/>
                </a:endParaRPr>
              </a:p>
              <a:p>
                <a:pPr marL="342900" indent="-342900">
                  <a:buFont typeface="Wingdings" panose="05000000000000000000" pitchFamily="2" charset="2"/>
                  <a:buChar char="§"/>
                </a:pPr>
                <a:r>
                  <a:rPr lang="ko-KR" altLang="en-US" sz="2500" dirty="0"/>
                  <a:t>두 번째는 </a:t>
                </a:r>
                <a14:m>
                  <m:oMath xmlns:m="http://schemas.openxmlformats.org/officeDocument/2006/math">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𝑓</m:t>
                        </m:r>
                      </m:e>
                      <m:sub>
                        <m:r>
                          <a:rPr lang="en-US" altLang="ko-KR" sz="2500" i="1">
                            <a:latin typeface="Cambria Math" panose="02040503050406030204" pitchFamily="18" charset="0"/>
                          </a:rPr>
                          <m:t>𝑤</m:t>
                        </m:r>
                      </m:sub>
                    </m:sSub>
                  </m:oMath>
                </a14:m>
                <a:r>
                  <a:rPr lang="ko-KR" altLang="en-US" sz="2500" dirty="0"/>
                  <a:t> 의</a:t>
                </a:r>
                <a14:m>
                  <m:oMath xmlns:m="http://schemas.openxmlformats.org/officeDocument/2006/math">
                    <m:r>
                      <a:rPr lang="en-US" altLang="ko-KR" sz="2500">
                        <a:latin typeface="Cambria Math" panose="02040503050406030204" pitchFamily="18" charset="0"/>
                      </a:rPr>
                      <m:t> </m:t>
                    </m:r>
                    <m:r>
                      <a:rPr lang="en-US" altLang="ko-KR" sz="2500" i="1">
                        <a:latin typeface="Cambria Math" panose="02040503050406030204" pitchFamily="18" charset="0"/>
                      </a:rPr>
                      <m:t>𝑖</m:t>
                    </m:r>
                    <m:r>
                      <a:rPr lang="en-US" altLang="ko-KR" sz="2500" i="1">
                        <a:latin typeface="Cambria Math" panose="02040503050406030204" pitchFamily="18" charset="0"/>
                      </a:rPr>
                      <m:t> </m:t>
                    </m:r>
                    <m:r>
                      <a:rPr lang="ko-KR" altLang="en-US" sz="2500" i="1">
                        <a:latin typeface="Cambria Math" panose="02040503050406030204" pitchFamily="18" charset="0"/>
                      </a:rPr>
                      <m:t>번쨰</m:t>
                    </m:r>
                    <m:r>
                      <a:rPr lang="en-US" altLang="ko-KR" sz="2500" i="1">
                        <a:latin typeface="Cambria Math" panose="02040503050406030204" pitchFamily="18" charset="0"/>
                      </a:rPr>
                      <m:t> </m:t>
                    </m:r>
                    <m:r>
                      <a:rPr lang="ko-KR" altLang="en-US" sz="2500" i="1">
                        <a:latin typeface="Cambria Math" panose="02040503050406030204" pitchFamily="18" charset="0"/>
                      </a:rPr>
                      <m:t>원소</m:t>
                    </m:r>
                    <m:r>
                      <a:rPr lang="en-US" altLang="ko-KR" sz="2500" i="1">
                        <a:latin typeface="Cambria Math" panose="02040503050406030204" pitchFamily="18" charset="0"/>
                      </a:rPr>
                      <m:t> </m:t>
                    </m:r>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𝑓</m:t>
                        </m:r>
                      </m:e>
                      <m:sub>
                        <m:r>
                          <a:rPr lang="en-US" altLang="ko-KR" sz="2500" i="1">
                            <a:latin typeface="Cambria Math" panose="02040503050406030204" pitchFamily="18" charset="0"/>
                          </a:rPr>
                          <m:t>𝑤</m:t>
                        </m:r>
                        <m:r>
                          <a:rPr lang="en-US" altLang="ko-KR" sz="2500" i="1">
                            <a:latin typeface="Cambria Math" panose="02040503050406030204" pitchFamily="18" charset="0"/>
                          </a:rPr>
                          <m:t>,</m:t>
                        </m:r>
                        <m:r>
                          <a:rPr lang="en-US" altLang="ko-KR" sz="2500" i="1">
                            <a:latin typeface="Cambria Math" panose="02040503050406030204" pitchFamily="18" charset="0"/>
                          </a:rPr>
                          <m:t>𝑖</m:t>
                        </m:r>
                      </m:sub>
                    </m:sSub>
                  </m:oMath>
                </a14:m>
                <a:r>
                  <a:rPr lang="ko-KR" altLang="en-US" sz="2500" dirty="0"/>
                  <a:t>에 대한 가중치 평균을 </a:t>
                </a:r>
                <a:r>
                  <a:rPr lang="ko-KR" altLang="en-US" sz="2500" dirty="0" smtClean="0"/>
                  <a:t>추출</a:t>
                </a:r>
                <a:r>
                  <a:rPr lang="en-US" altLang="ko-KR" sz="2500" dirty="0" smtClean="0"/>
                  <a:t>.</a:t>
                </a:r>
                <a:r>
                  <a:rPr lang="en-US" altLang="ko-KR" sz="2500" dirty="0"/>
                  <a:t/>
                </a:r>
                <a:br>
                  <a:rPr lang="en-US" altLang="ko-KR" sz="2500" dirty="0"/>
                </a:br>
                <a14:m>
                  <m:oMath xmlns:m="http://schemas.openxmlformats.org/officeDocument/2006/math">
                    <m:r>
                      <a:rPr lang="en-US" altLang="ko-KR" sz="2000">
                        <a:latin typeface="Cambria Math" panose="02040503050406030204" pitchFamily="18" charset="0"/>
                      </a:rPr>
                      <m:t> </m:t>
                    </m:r>
                  </m:oMath>
                </a14:m>
                <a:endParaRPr lang="en-US" altLang="ko-KR" sz="2000" dirty="0" smtClean="0"/>
              </a:p>
              <a:p>
                <a:pPr/>
                <a14:m>
                  <m:oMathPara xmlns:m="http://schemas.openxmlformats.org/officeDocument/2006/math">
                    <m:oMathParaPr>
                      <m:jc m:val="center"/>
                    </m:oMathParaPr>
                    <m:oMath xmlns:m="http://schemas.openxmlformats.org/officeDocument/2006/math">
                      <m:sSub>
                        <m:sSubPr>
                          <m:ctrlPr>
                            <a:rPr lang="ko-KR" altLang="ko-KR" sz="2000" i="1" smtClean="0">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5,</m:t>
                          </m:r>
                          <m:r>
                            <a:rPr lang="en-US" altLang="ko-KR" sz="2000" i="1">
                              <a:latin typeface="Cambria Math" panose="02040503050406030204" pitchFamily="18" charset="0"/>
                            </a:rPr>
                            <m:t>𝑖</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i="1">
                          <a:latin typeface="Cambria Math" panose="02040503050406030204" pitchFamily="18" charset="0"/>
                        </a:rPr>
                        <m:t>=</m:t>
                      </m:r>
                      <m:sSup>
                        <m:sSupPr>
                          <m:ctrlPr>
                            <a:rPr lang="ko-KR" altLang="ko-KR" sz="2000" i="1">
                              <a:latin typeface="Cambria Math" panose="02040503050406030204" pitchFamily="18" charset="0"/>
                            </a:rPr>
                          </m:ctrlPr>
                        </m:sSupPr>
                        <m:e>
                          <m:d>
                            <m:dPr>
                              <m:ctrlPr>
                                <a:rPr lang="ko-KR" altLang="ko-KR" sz="2000" i="1">
                                  <a:latin typeface="Cambria Math" panose="02040503050406030204" pitchFamily="18" charset="0"/>
                                </a:rPr>
                              </m:ctrlPr>
                            </m:dPr>
                            <m:e>
                              <m:f>
                                <m:fPr>
                                  <m:ctrlPr>
                                    <a:rPr lang="ko-KR" altLang="ko-KR" sz="2000" i="1">
                                      <a:latin typeface="Cambria Math" panose="02040503050406030204" pitchFamily="18" charset="0"/>
                                    </a:rPr>
                                  </m:ctrlPr>
                                </m:fPr>
                                <m:num>
                                  <m:r>
                                    <a:rPr lang="en-US" altLang="ko-KR" sz="2000" i="1">
                                      <a:latin typeface="Cambria Math" panose="02040503050406030204" pitchFamily="18" charset="0"/>
                                    </a:rPr>
                                    <m:t>1</m:t>
                                  </m:r>
                                </m:num>
                                <m:den>
                                  <m:sSup>
                                    <m:sSupPr>
                                      <m:ctrlPr>
                                        <a:rPr lang="ko-KR" altLang="ko-KR" sz="2000" i="1">
                                          <a:latin typeface="Cambria Math" panose="02040503050406030204" pitchFamily="18" charset="0"/>
                                        </a:rPr>
                                      </m:ctrlPr>
                                    </m:sSupPr>
                                    <m:e>
                                      <m:r>
                                        <a:rPr lang="en-US" altLang="ko-KR" sz="2000" i="1">
                                          <a:latin typeface="Cambria Math" panose="02040503050406030204" pitchFamily="18" charset="0"/>
                                        </a:rPr>
                                        <m:t>𝑤</m:t>
                                      </m:r>
                                    </m:e>
                                    <m:sup>
                                      <m:r>
                                        <a:rPr lang="en-US" altLang="ko-KR" sz="2000" i="1">
                                          <a:latin typeface="Cambria Math" panose="02040503050406030204" pitchFamily="18" charset="0"/>
                                        </a:rPr>
                                        <m:t>2</m:t>
                                      </m:r>
                                    </m:sup>
                                  </m:sSup>
                                </m:den>
                              </m:f>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𝑥</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f>
                                        <m:fPr>
                                          <m:type m:val="lin"/>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e>
                                  </m:d>
                                </m:sup>
                                <m:e>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𝑦</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f>
                                            <m:fPr>
                                              <m:type m:val="lin"/>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e>
                                      </m:d>
                                    </m:sup>
                                    <m:e>
                                      <m:sSup>
                                        <m:sSupPr>
                                          <m:ctrlPr>
                                            <a:rPr lang="ko-KR" altLang="ko-KR" sz="2000" i="1">
                                              <a:latin typeface="Cambria Math" panose="02040503050406030204" pitchFamily="18" charset="0"/>
                                            </a:rPr>
                                          </m:ctrlPr>
                                        </m:sSupPr>
                                        <m:e>
                                          <m:d>
                                            <m:dPr>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acc>
                                                    <m:accPr>
                                                      <m:chr m:val="̂"/>
                                                      <m:ctrlPr>
                                                        <a:rPr lang="ko-KR" altLang="ko-KR" sz="2000" i="1">
                                                          <a:latin typeface="Cambria Math" panose="02040503050406030204" pitchFamily="18" charset="0"/>
                                                        </a:rPr>
                                                      </m:ctrlPr>
                                                    </m:accPr>
                                                    <m:e>
                                                      <m:r>
                                                        <a:rPr lang="en-US" altLang="ko-KR" sz="2000" i="1">
                                                          <a:latin typeface="Cambria Math" panose="02040503050406030204" pitchFamily="18" charset="0"/>
                                                        </a:rPr>
                                                        <m:t>𝐼</m:t>
                                                      </m:r>
                                                    </m:e>
                                                  </m:acc>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r>
                                                <a:rPr lang="en-US" altLang="ko-KR" sz="2000" i="1">
                                                  <a:latin typeface="Cambria Math" panose="02040503050406030204" pitchFamily="18" charset="0"/>
                                                </a:rPr>
                                                <m:t>;</m:t>
                                              </m:r>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𝑦</m:t>
                                              </m:r>
                                              <m:r>
                                                <a:rPr lang="en-US" altLang="ko-KR" sz="2000" i="1">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3,</m:t>
                                                  </m:r>
                                                  <m:r>
                                                    <a:rPr lang="en-US" altLang="ko-KR" sz="2000" i="1">
                                                      <a:latin typeface="Cambria Math" panose="02040503050406030204" pitchFamily="18" charset="0"/>
                                                    </a:rPr>
                                                    <m:t>𝑖</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e>
                                          </m:d>
                                        </m:e>
                                        <m:sup>
                                          <m:r>
                                            <a:rPr lang="en-US" altLang="ko-KR" sz="2000" i="1">
                                              <a:latin typeface="Cambria Math" panose="02040503050406030204" pitchFamily="18" charset="0"/>
                                            </a:rPr>
                                            <m:t>2</m:t>
                                          </m:r>
                                        </m:sup>
                                      </m:sSup>
                                    </m:e>
                                  </m:nary>
                                </m:e>
                              </m:nary>
                            </m:e>
                          </m:d>
                        </m:e>
                        <m:sup>
                          <m:f>
                            <m:fPr>
                              <m:ctrlPr>
                                <a:rPr lang="ko-KR" altLang="ko-KR" sz="2000" i="1">
                                  <a:latin typeface="Cambria Math" panose="02040503050406030204" pitchFamily="18" charset="0"/>
                                </a:rPr>
                              </m:ctrlPr>
                            </m:fPr>
                            <m:num>
                              <m:r>
                                <a:rPr lang="en-US" altLang="ko-KR" sz="2000" i="1">
                                  <a:latin typeface="Cambria Math" panose="02040503050406030204" pitchFamily="18" charset="0"/>
                                </a:rPr>
                                <m:t>1</m:t>
                              </m:r>
                            </m:num>
                            <m:den>
                              <m:r>
                                <a:rPr lang="en-US" altLang="ko-KR" sz="2000" i="1">
                                  <a:latin typeface="Cambria Math" panose="02040503050406030204" pitchFamily="18" charset="0"/>
                                </a:rPr>
                                <m:t>2</m:t>
                              </m:r>
                            </m:den>
                          </m:f>
                        </m:sup>
                      </m:sSup>
                      <m:r>
                        <a:rPr lang="en-US" altLang="ko-KR" sz="2000" i="1">
                          <a:latin typeface="Cambria Math" panose="02040503050406030204" pitchFamily="18" charset="0"/>
                        </a:rPr>
                        <m:t> </m:t>
                      </m:r>
                      <m:r>
                        <a:rPr lang="en-US" altLang="ko-KR" sz="2000" b="0" i="1">
                          <a:latin typeface="Cambria Math" panose="02040503050406030204" pitchFamily="18" charset="0"/>
                        </a:rPr>
                        <m:t>  </m:t>
                      </m:r>
                      <m:r>
                        <a:rPr lang="en-US" altLang="ko-KR" sz="2000" i="1">
                          <a:latin typeface="Cambria Math" panose="02040503050406030204" pitchFamily="18" charset="0"/>
                        </a:rPr>
                        <m:t> </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6,</m:t>
                          </m:r>
                          <m:r>
                            <a:rPr lang="en-US" altLang="ko-KR" sz="2000" i="1">
                              <a:latin typeface="Cambria Math" panose="02040503050406030204" pitchFamily="18" charset="0"/>
                            </a:rPr>
                            <m:t>𝑖</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i="1">
                          <a:latin typeface="Cambria Math" panose="02040503050406030204" pitchFamily="18" charset="0"/>
                        </a:rPr>
                        <m:t>=</m:t>
                      </m:r>
                      <m:sSup>
                        <m:sSupPr>
                          <m:ctrlPr>
                            <a:rPr lang="ko-KR" altLang="ko-KR" sz="2000" i="1">
                              <a:latin typeface="Cambria Math" panose="02040503050406030204" pitchFamily="18" charset="0"/>
                            </a:rPr>
                          </m:ctrlPr>
                        </m:sSupPr>
                        <m:e>
                          <m:d>
                            <m:dPr>
                              <m:ctrlPr>
                                <a:rPr lang="ko-KR" altLang="ko-KR" sz="2000" i="1">
                                  <a:latin typeface="Cambria Math" panose="02040503050406030204" pitchFamily="18" charset="0"/>
                                </a:rPr>
                              </m:ctrlPr>
                            </m:dPr>
                            <m:e>
                              <m:f>
                                <m:fPr>
                                  <m:ctrlPr>
                                    <a:rPr lang="ko-KR" altLang="ko-KR" sz="2000" i="1">
                                      <a:latin typeface="Cambria Math" panose="02040503050406030204" pitchFamily="18" charset="0"/>
                                    </a:rPr>
                                  </m:ctrlPr>
                                </m:fPr>
                                <m:num>
                                  <m:r>
                                    <a:rPr lang="en-US" altLang="ko-KR" sz="2000" i="1">
                                      <a:latin typeface="Cambria Math" panose="02040503050406030204" pitchFamily="18" charset="0"/>
                                    </a:rPr>
                                    <m:t>1</m:t>
                                  </m:r>
                                </m:num>
                                <m:den>
                                  <m:sSup>
                                    <m:sSupPr>
                                      <m:ctrlPr>
                                        <a:rPr lang="ko-KR" altLang="ko-KR" sz="2000" i="1">
                                          <a:latin typeface="Cambria Math" panose="02040503050406030204" pitchFamily="18" charset="0"/>
                                        </a:rPr>
                                      </m:ctrlPr>
                                    </m:sSupPr>
                                    <m:e>
                                      <m:r>
                                        <a:rPr lang="en-US" altLang="ko-KR" sz="2000" i="1">
                                          <a:latin typeface="Cambria Math" panose="02040503050406030204" pitchFamily="18" charset="0"/>
                                        </a:rPr>
                                        <m:t>𝑤</m:t>
                                      </m:r>
                                    </m:e>
                                    <m:sup>
                                      <m:r>
                                        <a:rPr lang="en-US" altLang="ko-KR" sz="2000" i="1">
                                          <a:latin typeface="Cambria Math" panose="02040503050406030204" pitchFamily="18" charset="0"/>
                                        </a:rPr>
                                        <m:t>2</m:t>
                                      </m:r>
                                    </m:sup>
                                  </m:sSup>
                                </m:den>
                              </m:f>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𝑥</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f>
                                        <m:fPr>
                                          <m:type m:val="lin"/>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e>
                                  </m:d>
                                </m:sup>
                                <m:e>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𝑦</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f>
                                            <m:fPr>
                                              <m:type m:val="lin"/>
                                              <m:ctrlPr>
                                                <a:rPr lang="ko-KR" altLang="ko-KR" sz="2000" i="1">
                                                  <a:latin typeface="Cambria Math" panose="02040503050406030204" pitchFamily="18" charset="0"/>
                                                </a:rPr>
                                              </m:ctrlPr>
                                            </m:fPr>
                                            <m:num>
                                              <m:r>
                                                <a:rPr lang="en-US" altLang="ko-KR" sz="2000" i="1">
                                                  <a:latin typeface="Cambria Math" panose="02040503050406030204" pitchFamily="18" charset="0"/>
                                                </a:rPr>
                                                <m:t>𝑤</m:t>
                                              </m:r>
                                            </m:num>
                                            <m:den>
                                              <m:r>
                                                <a:rPr lang="en-US" altLang="ko-KR" sz="2000" i="1">
                                                  <a:latin typeface="Cambria Math" panose="02040503050406030204" pitchFamily="18" charset="0"/>
                                                </a:rPr>
                                                <m:t>2</m:t>
                                              </m:r>
                                            </m:den>
                                          </m:f>
                                        </m:e>
                                      </m:d>
                                    </m:sup>
                                    <m:e>
                                      <m:sSup>
                                        <m:sSupPr>
                                          <m:ctrlPr>
                                            <a:rPr lang="ko-KR" altLang="ko-KR" sz="2000" i="1">
                                              <a:latin typeface="Cambria Math" panose="02040503050406030204" pitchFamily="18" charset="0"/>
                                            </a:rPr>
                                          </m:ctrlPr>
                                        </m:sSupPr>
                                        <m:e>
                                          <m:d>
                                            <m:dPr>
                                              <m:ctrlPr>
                                                <a:rPr lang="ko-KR" altLang="ko-KR" sz="2000" i="1">
                                                  <a:latin typeface="Cambria Math" panose="02040503050406030204" pitchFamily="18" charset="0"/>
                                                </a:rPr>
                                              </m:ctrlPr>
                                            </m:dPr>
                                            <m:e>
                                              <m:r>
                                                <a:rPr lang="en-US" altLang="ko-KR" sz="2000">
                                                  <a:latin typeface="Cambria Math" panose="02040503050406030204" pitchFamily="18" charset="0"/>
                                                </a:rPr>
                                                <m:t>𝛻</m:t>
                                              </m:r>
                                              <m:sSub>
                                                <m:sSubPr>
                                                  <m:ctrlPr>
                                                    <a:rPr lang="ko-KR" altLang="ko-KR" sz="2000" i="1">
                                                      <a:latin typeface="Cambria Math" panose="02040503050406030204" pitchFamily="18" charset="0"/>
                                                    </a:rPr>
                                                  </m:ctrlPr>
                                                </m:sSubPr>
                                                <m:e>
                                                  <m:acc>
                                                    <m:accPr>
                                                      <m:chr m:val="̂"/>
                                                      <m:ctrlPr>
                                                        <a:rPr lang="ko-KR" altLang="ko-KR" sz="2000" i="1">
                                                          <a:latin typeface="Cambria Math" panose="02040503050406030204" pitchFamily="18" charset="0"/>
                                                        </a:rPr>
                                                      </m:ctrlPr>
                                                    </m:accPr>
                                                    <m:e>
                                                      <m:r>
                                                        <a:rPr lang="en-US" altLang="ko-KR" sz="2000" i="1">
                                                          <a:latin typeface="Cambria Math" panose="02040503050406030204" pitchFamily="18" charset="0"/>
                                                        </a:rPr>
                                                        <m:t>𝐼</m:t>
                                                      </m:r>
                                                    </m:e>
                                                  </m:acc>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r>
                                                <a:rPr lang="en-US" altLang="ko-KR" sz="2000" i="1">
                                                  <a:latin typeface="Cambria Math" panose="02040503050406030204" pitchFamily="18" charset="0"/>
                                                </a:rPr>
                                                <m:t>;</m:t>
                                              </m:r>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𝑦</m:t>
                                              </m:r>
                                              <m:r>
                                                <a:rPr lang="en-US" altLang="ko-KR" sz="2000" i="1">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4,</m:t>
                                                  </m:r>
                                                  <m:r>
                                                    <a:rPr lang="en-US" altLang="ko-KR" sz="2000" i="1">
                                                      <a:latin typeface="Cambria Math" panose="02040503050406030204" pitchFamily="18" charset="0"/>
                                                    </a:rPr>
                                                    <m:t>𝑖</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e>
                                          </m:d>
                                        </m:e>
                                        <m:sup>
                                          <m:r>
                                            <a:rPr lang="en-US" altLang="ko-KR" sz="2000" i="1">
                                              <a:latin typeface="Cambria Math" panose="02040503050406030204" pitchFamily="18" charset="0"/>
                                            </a:rPr>
                                            <m:t>2</m:t>
                                          </m:r>
                                        </m:sup>
                                      </m:sSup>
                                    </m:e>
                                  </m:nary>
                                </m:e>
                              </m:nary>
                            </m:e>
                          </m:d>
                        </m:e>
                        <m:sup>
                          <m:f>
                            <m:fPr>
                              <m:ctrlPr>
                                <a:rPr lang="ko-KR" altLang="ko-KR" sz="2000" i="1">
                                  <a:latin typeface="Cambria Math" panose="02040503050406030204" pitchFamily="18" charset="0"/>
                                </a:rPr>
                              </m:ctrlPr>
                            </m:fPr>
                            <m:num>
                              <m:r>
                                <a:rPr lang="en-US" altLang="ko-KR" sz="2000" i="1">
                                  <a:latin typeface="Cambria Math" panose="02040503050406030204" pitchFamily="18" charset="0"/>
                                </a:rPr>
                                <m:t>1</m:t>
                              </m:r>
                            </m:num>
                            <m:den>
                              <m:r>
                                <a:rPr lang="en-US" altLang="ko-KR" sz="2000" i="1">
                                  <a:latin typeface="Cambria Math" panose="02040503050406030204" pitchFamily="18" charset="0"/>
                                </a:rPr>
                                <m:t>2</m:t>
                              </m:r>
                            </m:den>
                          </m:f>
                        </m:sup>
                      </m:sSup>
                      <m:r>
                        <a:rPr lang="en-US" altLang="ko-KR" sz="2000">
                          <a:latin typeface="Cambria Math" panose="02040503050406030204" pitchFamily="18" charset="0"/>
                        </a:rPr>
                        <m:t> </m:t>
                      </m:r>
                    </m:oMath>
                  </m:oMathPara>
                </a14:m>
                <a:endParaRPr lang="en-US" altLang="ko-KR" sz="2000" dirty="0" smtClean="0"/>
              </a:p>
              <a:p>
                <a:endParaRPr lang="en-US" altLang="ko-KR" sz="2000" dirty="0" smtClean="0"/>
              </a:p>
              <a:p>
                <a:pPr marL="342900" indent="-342900">
                  <a:buFont typeface="Wingdings" panose="05000000000000000000" pitchFamily="2" charset="2"/>
                  <a:buChar char="§"/>
                </a:pPr>
                <a:r>
                  <a:rPr lang="ko-KR" altLang="ko-KR" sz="2500" dirty="0"/>
                  <a:t>세 번째</a:t>
                </a:r>
                <a:r>
                  <a:rPr lang="ko-KR" altLang="en-US" sz="2500" dirty="0"/>
                  <a:t>는 </a:t>
                </a:r>
                <a14:m>
                  <m:oMath xmlns:m="http://schemas.openxmlformats.org/officeDocument/2006/math">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𝑓</m:t>
                        </m:r>
                      </m:e>
                      <m:sub>
                        <m:r>
                          <a:rPr lang="en-US" altLang="ko-KR" sz="2500" i="1">
                            <a:latin typeface="Cambria Math" panose="02040503050406030204" pitchFamily="18" charset="0"/>
                          </a:rPr>
                          <m:t>𝑤</m:t>
                        </m:r>
                      </m:sub>
                    </m:sSub>
                  </m:oMath>
                </a14:m>
                <a:r>
                  <a:rPr lang="ko-KR" altLang="en-US" sz="2500" dirty="0"/>
                  <a:t> 의</a:t>
                </a:r>
                <a14:m>
                  <m:oMath xmlns:m="http://schemas.openxmlformats.org/officeDocument/2006/math">
                    <m:r>
                      <a:rPr lang="en-US" altLang="ko-KR" sz="2500">
                        <a:latin typeface="Cambria Math" panose="02040503050406030204" pitchFamily="18" charset="0"/>
                      </a:rPr>
                      <m:t> </m:t>
                    </m:r>
                    <m:r>
                      <a:rPr lang="en-US" altLang="ko-KR" sz="2500" i="1">
                        <a:latin typeface="Cambria Math" panose="02040503050406030204" pitchFamily="18" charset="0"/>
                      </a:rPr>
                      <m:t>𝑖</m:t>
                    </m:r>
                    <m:r>
                      <a:rPr lang="en-US" altLang="ko-KR" sz="2500" i="1">
                        <a:latin typeface="Cambria Math" panose="02040503050406030204" pitchFamily="18" charset="0"/>
                      </a:rPr>
                      <m:t> </m:t>
                    </m:r>
                    <m:r>
                      <a:rPr lang="ko-KR" altLang="en-US" sz="2500" i="1">
                        <a:latin typeface="Cambria Math" panose="02040503050406030204" pitchFamily="18" charset="0"/>
                      </a:rPr>
                      <m:t>번쨰</m:t>
                    </m:r>
                    <m:r>
                      <a:rPr lang="en-US" altLang="ko-KR" sz="2500" i="1">
                        <a:latin typeface="Cambria Math" panose="02040503050406030204" pitchFamily="18" charset="0"/>
                      </a:rPr>
                      <m:t> </m:t>
                    </m:r>
                    <m:r>
                      <a:rPr lang="ko-KR" altLang="en-US" sz="2500" i="1">
                        <a:latin typeface="Cambria Math" panose="02040503050406030204" pitchFamily="18" charset="0"/>
                      </a:rPr>
                      <m:t>원소</m:t>
                    </m:r>
                    <m:r>
                      <a:rPr lang="en-US" altLang="ko-KR" sz="2500" i="1">
                        <a:latin typeface="Cambria Math" panose="02040503050406030204" pitchFamily="18" charset="0"/>
                      </a:rPr>
                      <m:t> </m:t>
                    </m:r>
                    <m:sSub>
                      <m:sSubPr>
                        <m:ctrlPr>
                          <a:rPr lang="ko-KR" altLang="ko-KR" sz="2500" i="1">
                            <a:latin typeface="Cambria Math" panose="02040503050406030204" pitchFamily="18" charset="0"/>
                          </a:rPr>
                        </m:ctrlPr>
                      </m:sSubPr>
                      <m:e>
                        <m:r>
                          <a:rPr lang="en-US" altLang="ko-KR" sz="2500" i="1">
                            <a:latin typeface="Cambria Math" panose="02040503050406030204" pitchFamily="18" charset="0"/>
                          </a:rPr>
                          <m:t>𝑓</m:t>
                        </m:r>
                      </m:e>
                      <m:sub>
                        <m:r>
                          <a:rPr lang="en-US" altLang="ko-KR" sz="2500" i="1">
                            <a:latin typeface="Cambria Math" panose="02040503050406030204" pitchFamily="18" charset="0"/>
                          </a:rPr>
                          <m:t>𝑤</m:t>
                        </m:r>
                        <m:r>
                          <a:rPr lang="en-US" altLang="ko-KR" sz="2500" i="1">
                            <a:latin typeface="Cambria Math" panose="02040503050406030204" pitchFamily="18" charset="0"/>
                          </a:rPr>
                          <m:t>,</m:t>
                        </m:r>
                        <m:r>
                          <a:rPr lang="en-US" altLang="ko-KR" sz="2500" i="1">
                            <a:latin typeface="Cambria Math" panose="02040503050406030204" pitchFamily="18" charset="0"/>
                          </a:rPr>
                          <m:t>𝑖</m:t>
                        </m:r>
                      </m:sub>
                    </m:sSub>
                  </m:oMath>
                </a14:m>
                <a:r>
                  <a:rPr lang="ko-KR" altLang="en-US" sz="2500" dirty="0"/>
                  <a:t>에 </a:t>
                </a:r>
                <a:r>
                  <a:rPr lang="ko-KR" altLang="en-US" sz="2500" dirty="0" smtClean="0"/>
                  <a:t>대한 가중치표준편차 값으로 추출</a:t>
                </a:r>
                <a:r>
                  <a:rPr lang="en-US" altLang="ko-KR" sz="2500" dirty="0" smtClean="0"/>
                  <a:t>.</a:t>
                </a:r>
              </a:p>
              <a:p>
                <a:r>
                  <a:rPr lang="ko-KR" altLang="ko-KR" sz="2500" dirty="0" smtClean="0"/>
                  <a:t> </a:t>
                </a:r>
                <a:endParaRPr lang="ko-KR" altLang="ko-KR" sz="2500" dirty="0"/>
              </a:p>
              <a:p>
                <a:pPr/>
                <a14:m>
                  <m:oMathPara xmlns:m="http://schemas.openxmlformats.org/officeDocument/2006/math">
                    <m:oMathParaPr>
                      <m:jc m:val="centerGroup"/>
                    </m:oMathParaPr>
                    <m:oMath xmlns:m="http://schemas.openxmlformats.org/officeDocument/2006/math">
                      <m:r>
                        <a:rPr lang="en-US" altLang="ko-KR" sz="2500" i="1" smtClean="0">
                          <a:latin typeface="Cambria Math" panose="02040503050406030204" pitchFamily="18" charset="0"/>
                        </a:rPr>
                        <m:t> </m:t>
                      </m:r>
                    </m:oMath>
                  </m:oMathPara>
                </a14:m>
                <a:endParaRPr lang="en-US" altLang="ko-KR" sz="3000" dirty="0" smtClean="0"/>
              </a:p>
              <a:p>
                <a:r>
                  <a:rPr lang="en-US" altLang="ko-KR" sz="3000" dirty="0" smtClean="0"/>
                  <a:t>2. </a:t>
                </a:r>
                <a:r>
                  <a:rPr lang="ko-KR" altLang="en-US" sz="3000" dirty="0" smtClean="0"/>
                  <a:t>적응적 패턴 특징 추출</a:t>
                </a:r>
                <a:endParaRPr lang="en-US" altLang="ko-KR" sz="3000" dirty="0" smtClean="0"/>
              </a:p>
              <a:p>
                <a:pPr/>
                <a14:m>
                  <m:oMathPara xmlns:m="http://schemas.openxmlformats.org/officeDocument/2006/math">
                    <m:oMathParaPr>
                      <m:jc m:val="centerGroup"/>
                    </m:oMathParaPr>
                    <m:oMath xmlns:m="http://schemas.openxmlformats.org/officeDocument/2006/math">
                      <m:d>
                        <m:dPr>
                          <m:begChr m:val="{"/>
                          <m:endChr m:val=""/>
                          <m:ctrlPr>
                            <a:rPr lang="ko-KR" altLang="ko-KR" sz="2000" i="1">
                              <a:latin typeface="Cambria Math" panose="02040503050406030204" pitchFamily="18" charset="0"/>
                            </a:rPr>
                          </m:ctrlPr>
                        </m:dPr>
                        <m:e>
                          <m:m>
                            <m:mPr>
                              <m:mcs>
                                <m:mc>
                                  <m:mcPr>
                                    <m:count m:val="1"/>
                                    <m:mcJc m:val="center"/>
                                  </m:mcPr>
                                </m:mc>
                              </m:mcs>
                              <m:ctrlPr>
                                <a:rPr lang="ko-KR" altLang="ko-KR" sz="2000" i="1">
                                  <a:latin typeface="Cambria Math" panose="02040503050406030204" pitchFamily="18" charset="0"/>
                                </a:rPr>
                              </m:ctrlPr>
                            </m:mPr>
                            <m:mr>
                              <m:e>
                                <m:r>
                                  <a:rPr lang="en-US" altLang="ko-KR" sz="2000" i="1">
                                    <a:latin typeface="Cambria Math" panose="02040503050406030204" pitchFamily="18" charset="0"/>
                                  </a:rPr>
                                  <m:t>𝑃</m:t>
                                </m:r>
                                <m:d>
                                  <m:dPr>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i="1">
                                    <a:latin typeface="Cambria Math" panose="02040503050406030204" pitchFamily="18" charset="0"/>
                                  </a:rPr>
                                  <m:t>  </m:t>
                                </m:r>
                                <m:r>
                                  <m:rPr>
                                    <m:sty m:val="p"/>
                                  </m:rPr>
                                  <a:rPr lang="en-US" altLang="ko-KR" sz="2000">
                                    <a:latin typeface="Cambria Math" panose="02040503050406030204" pitchFamily="18" charset="0"/>
                                  </a:rPr>
                                  <m:t>if</m:t>
                                </m:r>
                                <m:r>
                                  <a:rPr lang="en-US" altLang="ko-KR" sz="2000" i="1">
                                    <a:latin typeface="Cambria Math" panose="02040503050406030204" pitchFamily="18" charset="0"/>
                                  </a:rPr>
                                  <m:t> </m:t>
                                </m:r>
                                <m:r>
                                  <a:rPr lang="en-US" altLang="ko-KR" sz="2000" i="1">
                                    <a:latin typeface="Cambria Math" panose="02040503050406030204" pitchFamily="18" charset="0"/>
                                  </a:rPr>
                                  <m:t>𝑘</m:t>
                                </m:r>
                                <m:r>
                                  <a:rPr lang="en-US" altLang="ko-KR" sz="2000" i="1">
                                    <a:latin typeface="Cambria Math" panose="02040503050406030204" pitchFamily="18" charset="0"/>
                                  </a:rPr>
                                  <m:t>&gt;</m:t>
                                </m:r>
                                <m:r>
                                  <a:rPr lang="en-US" altLang="ko-KR" sz="2000" i="1">
                                    <a:latin typeface="Cambria Math" panose="02040503050406030204" pitchFamily="18" charset="0"/>
                                  </a:rPr>
                                  <m:t>𝛼</m:t>
                                </m:r>
                              </m:e>
                            </m:mr>
                            <m:mr>
                              <m:e>
                                <m:r>
                                  <a:rPr lang="en-US" altLang="ko-KR" sz="2000">
                                    <a:latin typeface="Cambria Math" panose="02040503050406030204" pitchFamily="18" charset="0"/>
                                  </a:rPr>
                                  <m:t>∅   </m:t>
                                </m:r>
                                <m:r>
                                  <m:rPr>
                                    <m:sty m:val="p"/>
                                  </m:rPr>
                                  <a:rPr lang="en-US" altLang="ko-KR" sz="2000">
                                    <a:latin typeface="Cambria Math" panose="02040503050406030204" pitchFamily="18" charset="0"/>
                                  </a:rPr>
                                  <m:t>otherwise</m:t>
                                </m:r>
                              </m:e>
                            </m:mr>
                          </m:m>
                        </m:e>
                      </m:d>
                      <m:r>
                        <a:rPr lang="en-US" altLang="ko-KR" sz="2000">
                          <a:latin typeface="Cambria Math" panose="02040503050406030204" pitchFamily="18" charset="0"/>
                        </a:rPr>
                        <m:t>, </m:t>
                      </m:r>
                      <m:r>
                        <a:rPr lang="en-US" altLang="ko-KR" sz="2000" i="1">
                          <a:latin typeface="Cambria Math" panose="02040503050406030204" pitchFamily="18" charset="0"/>
                        </a:rPr>
                        <m:t>𝑘</m:t>
                      </m:r>
                      <m:r>
                        <a:rPr lang="en-US" altLang="ko-KR" sz="2000" i="1">
                          <a:latin typeface="Cambria Math" panose="02040503050406030204" pitchFamily="18" charset="0"/>
                        </a:rPr>
                        <m:t>=</m:t>
                      </m:r>
                      <m:d>
                        <m:dPr>
                          <m:begChr m:val="⌈"/>
                          <m:endChr m:val="⌉"/>
                          <m:ctrlPr>
                            <a:rPr lang="ko-KR" altLang="ko-KR" sz="2000" i="1">
                              <a:latin typeface="Cambria Math" panose="02040503050406030204" pitchFamily="18" charset="0"/>
                            </a:rPr>
                          </m:ctrlPr>
                        </m:dPr>
                        <m:e>
                          <m:f>
                            <m:fPr>
                              <m:ctrlPr>
                                <a:rPr lang="ko-KR" altLang="ko-KR" sz="2000" i="1">
                                  <a:latin typeface="Cambria Math" panose="02040503050406030204" pitchFamily="18" charset="0"/>
                                </a:rPr>
                              </m:ctrlPr>
                            </m:fPr>
                            <m:num>
                              <m:func>
                                <m:funcPr>
                                  <m:ctrlPr>
                                    <a:rPr lang="ko-KR" altLang="ko-KR" sz="2000" i="1">
                                      <a:latin typeface="Cambria Math" panose="02040503050406030204" pitchFamily="18" charset="0"/>
                                    </a:rPr>
                                  </m:ctrlPr>
                                </m:funcPr>
                                <m:fName>
                                  <m:r>
                                    <m:rPr>
                                      <m:sty m:val="p"/>
                                    </m:rPr>
                                    <a:rPr lang="en-US" altLang="ko-KR" sz="2000">
                                      <a:latin typeface="Cambria Math" panose="02040503050406030204" pitchFamily="18" charset="0"/>
                                    </a:rPr>
                                    <m:t>max</m:t>
                                  </m:r>
                                </m:fName>
                                <m:e>
                                  <m:r>
                                    <a:rPr lang="en-US" altLang="ko-KR" sz="2000" i="1">
                                      <a:latin typeface="Cambria Math" panose="02040503050406030204" pitchFamily="18" charset="0"/>
                                    </a:rPr>
                                    <m:t>𝑧</m:t>
                                  </m:r>
                                </m:e>
                              </m:func>
                              <m:r>
                                <a:rPr lang="en-US" altLang="ko-KR" sz="2000" i="1">
                                  <a:latin typeface="Cambria Math" panose="02040503050406030204" pitchFamily="18" charset="0"/>
                                </a:rPr>
                                <m:t>−</m:t>
                              </m:r>
                              <m:func>
                                <m:funcPr>
                                  <m:ctrlPr>
                                    <a:rPr lang="ko-KR" altLang="ko-KR" sz="2000" i="1">
                                      <a:latin typeface="Cambria Math" panose="02040503050406030204" pitchFamily="18" charset="0"/>
                                    </a:rPr>
                                  </m:ctrlPr>
                                </m:funcPr>
                                <m:fName>
                                  <m:r>
                                    <m:rPr>
                                      <m:sty m:val="p"/>
                                    </m:rPr>
                                    <a:rPr lang="en-US" altLang="ko-KR" sz="2000">
                                      <a:latin typeface="Cambria Math" panose="02040503050406030204" pitchFamily="18" charset="0"/>
                                    </a:rPr>
                                    <m:t>min</m:t>
                                  </m:r>
                                </m:fName>
                                <m:e>
                                  <m:r>
                                    <a:rPr lang="en-US" altLang="ko-KR" sz="2000" i="1">
                                      <a:latin typeface="Cambria Math" panose="02040503050406030204" pitchFamily="18" charset="0"/>
                                    </a:rPr>
                                    <m:t>𝑧</m:t>
                                  </m:r>
                                </m:e>
                              </m:func>
                            </m:num>
                            <m:den>
                              <m:r>
                                <a:rPr lang="en-US" altLang="ko-KR" sz="2000" i="1">
                                  <a:latin typeface="Cambria Math" panose="02040503050406030204" pitchFamily="18" charset="0"/>
                                </a:rPr>
                                <m:t>h</m:t>
                              </m:r>
                            </m:den>
                          </m:f>
                        </m:e>
                      </m:d>
                      <m:r>
                        <a:rPr lang="en-US" altLang="ko-KR" sz="2000" b="0" i="0" smtClean="0">
                          <a:latin typeface="Cambria Math" panose="02040503050406030204" pitchFamily="18" charset="0"/>
                        </a:rPr>
                        <m:t> </m:t>
                      </m:r>
                      <m:r>
                        <a:rPr lang="en-US" altLang="ko-KR" sz="2000" b="0" i="1" smtClean="0">
                          <a:latin typeface="Cambria Math" panose="02040503050406030204" pitchFamily="18" charset="0"/>
                        </a:rPr>
                        <m:t>        </m:t>
                      </m:r>
                      <m:sSub>
                        <m:sSubPr>
                          <m:ctrlPr>
                            <a:rPr lang="ko-KR" altLang="ko-KR" sz="2000" i="1">
                              <a:latin typeface="Cambria Math" panose="02040503050406030204" pitchFamily="18" charset="0"/>
                            </a:rPr>
                          </m:ctrlPr>
                        </m:sSubPr>
                        <m:e>
                          <m:acc>
                            <m:accPr>
                              <m:chr m:val="̃"/>
                              <m:ctrlPr>
                                <a:rPr lang="ko-KR" altLang="ko-KR" sz="2000" i="1">
                                  <a:latin typeface="Cambria Math" panose="02040503050406030204" pitchFamily="18" charset="0"/>
                                </a:rPr>
                              </m:ctrlPr>
                            </m:accPr>
                            <m:e>
                              <m:r>
                                <a:rPr lang="en-US" altLang="ko-KR" sz="2000" i="1">
                                  <a:latin typeface="Cambria Math" panose="02040503050406030204" pitchFamily="18" charset="0"/>
                                </a:rPr>
                                <m:t>𝐼</m:t>
                              </m:r>
                            </m:e>
                          </m:acc>
                        </m:e>
                        <m:sub>
                          <m:r>
                            <a:rPr lang="en-US" altLang="ko-KR" sz="2000" i="1">
                              <a:latin typeface="Cambria Math" panose="02040503050406030204" pitchFamily="18" charset="0"/>
                            </a:rPr>
                            <m:t>𝑔</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𝑣</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1</m:t>
                          </m:r>
                        </m:num>
                        <m:den>
                          <m:sSup>
                            <m:sSupPr>
                              <m:ctrlPr>
                                <a:rPr lang="ko-KR" altLang="ko-KR" sz="2000" i="1">
                                  <a:latin typeface="Cambria Math" panose="02040503050406030204" pitchFamily="18" charset="0"/>
                                </a:rPr>
                              </m:ctrlPr>
                            </m:sSupPr>
                            <m:e>
                              <m:r>
                                <a:rPr lang="en-US" altLang="ko-KR" sz="2000" i="1">
                                  <a:latin typeface="Cambria Math" panose="02040503050406030204" pitchFamily="18" charset="0"/>
                                </a:rPr>
                                <m:t>𝑙</m:t>
                              </m:r>
                            </m:e>
                            <m:sup>
                              <m:r>
                                <a:rPr lang="en-US" altLang="ko-KR" sz="2000" i="1">
                                  <a:latin typeface="Cambria Math" panose="02040503050406030204" pitchFamily="18" charset="0"/>
                                </a:rPr>
                                <m:t>2</m:t>
                              </m:r>
                            </m:sup>
                          </m:sSup>
                        </m:den>
                      </m:f>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𝑥</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𝑙</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f>
                                <m:fPr>
                                  <m:type m:val="lin"/>
                                  <m:ctrlPr>
                                    <a:rPr lang="ko-KR" altLang="ko-KR" sz="2000" i="1">
                                      <a:latin typeface="Cambria Math" panose="02040503050406030204" pitchFamily="18" charset="0"/>
                                    </a:rPr>
                                  </m:ctrlPr>
                                </m:fPr>
                                <m:num>
                                  <m:r>
                                    <a:rPr lang="en-US" altLang="ko-KR" sz="2000" i="1">
                                      <a:latin typeface="Cambria Math" panose="02040503050406030204" pitchFamily="18" charset="0"/>
                                    </a:rPr>
                                    <m:t>𝑙</m:t>
                                  </m:r>
                                </m:num>
                                <m:den>
                                  <m:r>
                                    <a:rPr lang="en-US" altLang="ko-KR" sz="2000" i="1">
                                      <a:latin typeface="Cambria Math" panose="02040503050406030204" pitchFamily="18" charset="0"/>
                                    </a:rPr>
                                    <m:t>2</m:t>
                                  </m:r>
                                </m:den>
                              </m:f>
                            </m:e>
                          </m:d>
                        </m:sup>
                        <m:e>
                          <m:nary>
                            <m:naryPr>
                              <m:chr m:val="∑"/>
                              <m:limLoc m:val="undOvr"/>
                              <m:ctrlPr>
                                <a:rPr lang="ko-KR" altLang="ko-KR" sz="2000" i="1">
                                  <a:latin typeface="Cambria Math" panose="02040503050406030204" pitchFamily="18" charset="0"/>
                                </a:rPr>
                              </m:ctrlPr>
                            </m:naryPr>
                            <m:sub>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𝑦</m:t>
                                  </m:r>
                                </m:e>
                              </m:d>
                              <m:r>
                                <a:rPr lang="en-US" altLang="ko-KR" sz="2000" i="1">
                                  <a:latin typeface="Cambria Math" panose="02040503050406030204" pitchFamily="18" charset="0"/>
                                </a:rPr>
                                <m:t>=−</m:t>
                              </m:r>
                              <m:f>
                                <m:fPr>
                                  <m:ctrlPr>
                                    <a:rPr lang="ko-KR" altLang="ko-KR" sz="2000" i="1">
                                      <a:latin typeface="Cambria Math" panose="02040503050406030204" pitchFamily="18" charset="0"/>
                                    </a:rPr>
                                  </m:ctrlPr>
                                </m:fPr>
                                <m:num>
                                  <m:r>
                                    <a:rPr lang="en-US" altLang="ko-KR" sz="2000" i="1">
                                      <a:latin typeface="Cambria Math" panose="02040503050406030204" pitchFamily="18" charset="0"/>
                                    </a:rPr>
                                    <m:t>𝑙</m:t>
                                  </m:r>
                                </m:num>
                                <m:den>
                                  <m:r>
                                    <a:rPr lang="en-US" altLang="ko-KR" sz="2000" i="1">
                                      <a:latin typeface="Cambria Math" panose="02040503050406030204" pitchFamily="18" charset="0"/>
                                    </a:rPr>
                                    <m:t>2</m:t>
                                  </m:r>
                                </m:den>
                              </m:f>
                            </m:sub>
                            <m:sup>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𝑙</m:t>
                                  </m:r>
                                  <m:r>
                                    <a:rPr lang="en-US" altLang="ko-KR" sz="2000" i="1">
                                      <a:latin typeface="Cambria Math" panose="02040503050406030204" pitchFamily="18" charset="0"/>
                                    </a:rPr>
                                    <m:t>/2</m:t>
                                  </m:r>
                                </m:e>
                              </m:d>
                            </m:sup>
                            <m:e>
                              <m:sSub>
                                <m:sSubPr>
                                  <m:ctrlPr>
                                    <a:rPr lang="ko-KR" altLang="ko-KR" sz="2000" b="1" i="1">
                                      <a:latin typeface="Cambria Math" panose="02040503050406030204" pitchFamily="18" charset="0"/>
                                    </a:rPr>
                                  </m:ctrlPr>
                                </m:sSubPr>
                                <m:e>
                                  <m:r>
                                    <a:rPr lang="en-US" altLang="ko-KR" sz="2000" i="1">
                                      <a:latin typeface="Cambria Math" panose="02040503050406030204" pitchFamily="18" charset="0"/>
                                    </a:rPr>
                                    <m:t>𝐼</m:t>
                                  </m:r>
                                </m:e>
                                <m:sub>
                                  <m:r>
                                    <a:rPr lang="en-US" altLang="ko-KR" sz="2000" i="1">
                                      <a:latin typeface="Cambria Math" panose="02040503050406030204" pitchFamily="18" charset="0"/>
                                    </a:rPr>
                                    <m:t>𝑔</m:t>
                                  </m:r>
                                </m:sub>
                              </m:sSub>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𝑣</m:t>
                              </m:r>
                              <m:r>
                                <a:rPr lang="en-US" altLang="ko-KR" sz="2000" i="1">
                                  <a:latin typeface="Cambria Math" panose="02040503050406030204" pitchFamily="18" charset="0"/>
                                </a:rPr>
                                <m:t>+</m:t>
                              </m:r>
                              <m:r>
                                <a:rPr lang="en-US" altLang="ko-KR" sz="2000" i="1">
                                  <a:latin typeface="Cambria Math" panose="02040503050406030204" pitchFamily="18" charset="0"/>
                                </a:rPr>
                                <m:t>𝑦</m:t>
                              </m:r>
                              <m:r>
                                <a:rPr lang="en-US" altLang="ko-KR" sz="2000" i="1">
                                  <a:latin typeface="Cambria Math" panose="02040503050406030204" pitchFamily="18" charset="0"/>
                                </a:rPr>
                                <m:t>)</m:t>
                              </m:r>
                            </m:e>
                          </m:nary>
                        </m:e>
                      </m:nary>
                    </m:oMath>
                  </m:oMathPara>
                </a14:m>
                <a:endParaRPr lang="en-US" altLang="ko-KR" sz="2000" dirty="0" smtClean="0"/>
              </a:p>
              <a:p>
                <a:endParaRPr lang="en-US" altLang="ko-KR" sz="2000" dirty="0" smtClean="0"/>
              </a:p>
              <a:p>
                <a:pPr marL="457200" indent="-457200">
                  <a:buFont typeface="Wingdings" panose="05000000000000000000" pitchFamily="2" charset="2"/>
                  <a:buChar char="§"/>
                </a:pPr>
                <a14:m>
                  <m:oMath xmlns:m="http://schemas.openxmlformats.org/officeDocument/2006/math">
                    <m:r>
                      <a:rPr lang="en-US" altLang="ko-KR" sz="2500" i="1">
                        <a:latin typeface="Cambria Math" panose="02040503050406030204" pitchFamily="18" charset="0"/>
                      </a:rPr>
                      <m:t>𝛼</m:t>
                    </m:r>
                  </m:oMath>
                </a14:m>
                <a:r>
                  <a:rPr lang="ko-KR" altLang="en-US" sz="2500" dirty="0" smtClean="0"/>
                  <a:t>는 텍스처 정보에 대한 처리 민감도를 결정하는 </a:t>
                </a:r>
                <a:r>
                  <a:rPr lang="ko-KR" altLang="en-US" sz="2500" dirty="0" err="1" smtClean="0"/>
                  <a:t>파라미터로</a:t>
                </a:r>
                <a:r>
                  <a:rPr lang="ko-KR" altLang="en-US" sz="2500" dirty="0" smtClean="0"/>
                  <a:t>  영상의 배경이나 지나치게 텍스처 정보가 존재하지 않는 영역에서 패턴 특징 추출 수행 유무를 결정하는데 사용</a:t>
                </a:r>
                <a:r>
                  <a:rPr lang="en-US" altLang="ko-KR" sz="2500" dirty="0" smtClean="0"/>
                  <a:t>.</a:t>
                </a:r>
              </a:p>
            </p:txBody>
          </p:sp>
        </mc:Choice>
        <mc:Fallback>
          <p:sp>
            <p:nvSpPr>
              <p:cNvPr id="13" name="TextBox 12"/>
              <p:cNvSpPr txBox="1">
                <a:spLocks noRot="1" noChangeAspect="1" noMove="1" noResize="1" noEditPoints="1" noAdjustHandles="1" noChangeArrowheads="1" noChangeShapeType="1" noTextEdit="1"/>
              </p:cNvSpPr>
              <p:nvPr/>
            </p:nvSpPr>
            <p:spPr>
              <a:xfrm>
                <a:off x="900429" y="23115477"/>
                <a:ext cx="15193479" cy="18468000"/>
              </a:xfrm>
              <a:prstGeom prst="rect">
                <a:avLst/>
              </a:prstGeom>
              <a:blipFill rotWithShape="0">
                <a:blip r:embed="rId5" cstate="print"/>
                <a:stretch>
                  <a:fillRect/>
                </a:stretch>
              </a:blipFill>
              <a:ln w="158750">
                <a:solidFill>
                  <a:schemeClr val="bg1">
                    <a:lumMod val="65000"/>
                  </a:schemeClr>
                </a:solidFill>
              </a:ln>
            </p:spPr>
            <p:txBody>
              <a:bodyPr/>
              <a:lstStyle/>
              <a:p>
                <a:r>
                  <a:rPr lang="ko-KR" altLang="en-US">
                    <a:noFill/>
                  </a:rPr>
                  <a:t> </a:t>
                </a:r>
              </a:p>
            </p:txBody>
          </p:sp>
        </mc:Fallback>
      </mc:AlternateContent>
      <p:sp>
        <p:nvSpPr>
          <p:cNvPr id="19" name="TextBox 18"/>
          <p:cNvSpPr txBox="1"/>
          <p:nvPr/>
        </p:nvSpPr>
        <p:spPr>
          <a:xfrm>
            <a:off x="16559770" y="17877008"/>
            <a:ext cx="15210482" cy="17177185"/>
          </a:xfrm>
          <a:prstGeom prst="rect">
            <a:avLst/>
          </a:prstGeom>
          <a:noFill/>
          <a:ln w="158750">
            <a:solidFill>
              <a:schemeClr val="bg1">
                <a:lumMod val="65000"/>
              </a:schemeClr>
            </a:solidFill>
          </a:ln>
          <a:scene3d>
            <a:camera prst="orthographicFront"/>
            <a:lightRig rig="threePt" dir="t"/>
          </a:scene3d>
          <a:sp3d>
            <a:bevelT w="165100" prst="coolSlant"/>
          </a:sp3d>
        </p:spPr>
        <p:txBody>
          <a:bodyPr wrap="square" lIns="205884" tIns="205884" rIns="205884" bIns="41177" rtlCol="0">
            <a:spAutoFit/>
          </a:bodyPr>
          <a:lstStyle/>
          <a:p>
            <a:pPr algn="ctr"/>
            <a:r>
              <a:rPr lang="en-US" altLang="ko-KR" sz="3500" b="1" u="sng" dirty="0" smtClean="0">
                <a:solidFill>
                  <a:srgbClr val="0070C0"/>
                </a:solidFill>
                <a:latin typeface="HY견고딕" pitchFamily="18" charset="-127"/>
                <a:ea typeface="HY견고딕" pitchFamily="18" charset="-127"/>
              </a:rPr>
              <a:t>EXPERIMENTAL RESULT</a:t>
            </a:r>
          </a:p>
          <a:p>
            <a:pPr algn="just"/>
            <a:endParaRPr lang="en-US" altLang="ko-KR" sz="3000" dirty="0" smtClean="0">
              <a:latin typeface="+mj-ea"/>
              <a:ea typeface="+mj-ea"/>
            </a:endParaRPr>
          </a:p>
          <a:p>
            <a:pPr marL="457200" indent="-457200" algn="just">
              <a:buFont typeface="Wingdings" pitchFamily="2" charset="2"/>
              <a:buChar char="§"/>
            </a:pPr>
            <a:r>
              <a:rPr lang="ko-KR" altLang="en-US" sz="3000" dirty="0" smtClean="0">
                <a:latin typeface="+mj-ea"/>
                <a:ea typeface="+mj-ea"/>
              </a:rPr>
              <a:t>가상 이미지와 실제 이미지의 분류 정확도에 대한 비교 결과</a:t>
            </a:r>
            <a:endParaRPr lang="en-US" altLang="ko-KR" sz="3000" dirty="0" smtClean="0">
              <a:latin typeface="+mj-ea"/>
              <a:ea typeface="+mj-ea"/>
            </a:endParaRPr>
          </a:p>
          <a:p>
            <a:pPr algn="ctr"/>
            <a:endParaRPr lang="en-US" altLang="ko-KR" sz="3500" b="1" u="sng" dirty="0" smtClean="0">
              <a:solidFill>
                <a:srgbClr val="0070C0"/>
              </a:solidFill>
              <a:latin typeface="HY견고딕" pitchFamily="18" charset="-127"/>
              <a:ea typeface="HY견고딕" pitchFamily="18" charset="-127"/>
            </a:endParaRPr>
          </a:p>
          <a:p>
            <a:pPr algn="ctr"/>
            <a:endParaRPr lang="en-US" altLang="ko-KR" sz="3500" b="1" u="sng" dirty="0">
              <a:solidFill>
                <a:srgbClr val="0070C0"/>
              </a:solidFill>
              <a:latin typeface="HY견고딕" pitchFamily="18" charset="-127"/>
              <a:ea typeface="HY견고딕" pitchFamily="18" charset="-127"/>
            </a:endParaRPr>
          </a:p>
          <a:p>
            <a:pPr algn="ctr"/>
            <a:endParaRPr lang="en-US" altLang="ko-KR" sz="3500" b="1" u="sng" dirty="0" smtClean="0">
              <a:solidFill>
                <a:srgbClr val="0070C0"/>
              </a:solidFill>
              <a:latin typeface="HY견고딕" pitchFamily="18" charset="-127"/>
              <a:ea typeface="HY견고딕" pitchFamily="18" charset="-127"/>
            </a:endParaRPr>
          </a:p>
          <a:p>
            <a:pPr algn="ctr"/>
            <a:endParaRPr lang="en-US" altLang="ko-KR" sz="3500" b="1" u="sng" dirty="0">
              <a:solidFill>
                <a:srgbClr val="0070C0"/>
              </a:solidFill>
              <a:latin typeface="HY견고딕" pitchFamily="18" charset="-127"/>
              <a:ea typeface="HY견고딕" pitchFamily="18" charset="-127"/>
            </a:endParaRPr>
          </a:p>
          <a:p>
            <a:pPr algn="ctr"/>
            <a:endParaRPr lang="en-US" altLang="ko-KR" sz="3500" b="1" u="sng" dirty="0" smtClean="0">
              <a:solidFill>
                <a:srgbClr val="0070C0"/>
              </a:solidFill>
              <a:latin typeface="HY견고딕" pitchFamily="18" charset="-127"/>
              <a:ea typeface="HY견고딕" pitchFamily="18" charset="-127"/>
            </a:endParaRPr>
          </a:p>
          <a:p>
            <a:r>
              <a:rPr lang="en-US" altLang="ko-KR" sz="3000" dirty="0" smtClean="0"/>
              <a:t> 	</a:t>
            </a:r>
            <a:endParaRPr lang="en-US" altLang="ko-KR" sz="2500" dirty="0" smtClean="0"/>
          </a:p>
          <a:p>
            <a:endParaRPr lang="ko-KR" altLang="ko-KR" sz="3000" dirty="0"/>
          </a:p>
          <a:p>
            <a:pPr algn="ctr"/>
            <a:endParaRPr lang="en-US" altLang="ko-KR" sz="3500" b="1" u="sng" dirty="0">
              <a:solidFill>
                <a:srgbClr val="0070C0"/>
              </a:solidFill>
              <a:latin typeface="HY견고딕" pitchFamily="18" charset="-127"/>
              <a:ea typeface="HY견고딕" pitchFamily="18" charset="-127"/>
            </a:endParaRPr>
          </a:p>
          <a:p>
            <a:pPr algn="ctr"/>
            <a:endParaRPr lang="en-US" altLang="ko-KR" sz="3500" b="1" u="sng" dirty="0" smtClean="0">
              <a:solidFill>
                <a:srgbClr val="0070C0"/>
              </a:solidFill>
              <a:latin typeface="HY견고딕" pitchFamily="18" charset="-127"/>
              <a:ea typeface="HY견고딕" pitchFamily="18" charset="-127"/>
            </a:endParaRPr>
          </a:p>
          <a:p>
            <a:pPr algn="ctr"/>
            <a:endParaRPr lang="en-US" altLang="ko-KR" sz="3500" b="1" u="sng" dirty="0">
              <a:solidFill>
                <a:srgbClr val="0070C0"/>
              </a:solidFill>
              <a:latin typeface="HY견고딕" pitchFamily="18" charset="-127"/>
              <a:ea typeface="HY견고딕" pitchFamily="18" charset="-127"/>
            </a:endParaRPr>
          </a:p>
          <a:p>
            <a:pPr algn="ctr"/>
            <a:endParaRPr lang="en-US" altLang="ko-KR" sz="3500" b="1" u="sng" dirty="0" smtClean="0">
              <a:solidFill>
                <a:srgbClr val="0070C0"/>
              </a:solidFill>
              <a:latin typeface="HY견고딕" pitchFamily="18" charset="-127"/>
              <a:ea typeface="HY견고딕" pitchFamily="18" charset="-127"/>
            </a:endParaRPr>
          </a:p>
          <a:p>
            <a:pPr algn="ctr"/>
            <a:r>
              <a:rPr lang="en-US" altLang="ko-KR" sz="3000" dirty="0" smtClean="0"/>
              <a:t>	</a:t>
            </a:r>
            <a:endParaRPr lang="en-US" altLang="ko-KR" sz="3000" dirty="0"/>
          </a:p>
          <a:p>
            <a:pPr algn="ctr"/>
            <a:endParaRPr lang="en-US" altLang="ko-KR" sz="3000" dirty="0" smtClean="0"/>
          </a:p>
          <a:p>
            <a:pPr algn="ctr"/>
            <a:endParaRPr lang="en-US" altLang="ko-KR" sz="3000" dirty="0"/>
          </a:p>
          <a:p>
            <a:pPr algn="ctr"/>
            <a:endParaRPr lang="en-US" altLang="ko-KR" sz="3000" dirty="0" smtClean="0"/>
          </a:p>
          <a:p>
            <a:pPr algn="ctr"/>
            <a:endParaRPr lang="en-US" altLang="ko-KR" sz="3000" dirty="0" smtClean="0"/>
          </a:p>
          <a:p>
            <a:pPr algn="ctr"/>
            <a:r>
              <a:rPr lang="en-US" altLang="ko-KR" sz="3000" dirty="0" smtClean="0"/>
              <a:t>  </a:t>
            </a:r>
            <a:endParaRPr lang="en-US" altLang="ko-KR" sz="3000" dirty="0"/>
          </a:p>
          <a:p>
            <a:pPr algn="ctr"/>
            <a:r>
              <a:rPr lang="en-US" altLang="ko-KR" sz="3000" dirty="0" smtClean="0"/>
              <a:t>	</a:t>
            </a:r>
            <a:endParaRPr lang="en-US" altLang="ko-KR" sz="2500" dirty="0" smtClean="0"/>
          </a:p>
          <a:p>
            <a:endParaRPr lang="en-US" altLang="ko-KR" sz="3600" dirty="0" smtClean="0"/>
          </a:p>
          <a:p>
            <a:endParaRPr lang="en-US" altLang="ko-KR" sz="3600" dirty="0"/>
          </a:p>
          <a:p>
            <a:endParaRPr lang="en-US" altLang="ko-KR" sz="3600" dirty="0" smtClean="0"/>
          </a:p>
          <a:p>
            <a:endParaRPr lang="en-US" altLang="ko-KR" sz="3600" dirty="0"/>
          </a:p>
          <a:p>
            <a:endParaRPr lang="en-US" altLang="ko-KR" sz="3600" dirty="0" smtClean="0"/>
          </a:p>
          <a:p>
            <a:pPr marL="457200" indent="-457200">
              <a:buFont typeface="Wingdings" panose="05000000000000000000" pitchFamily="2" charset="2"/>
              <a:buChar char="§"/>
            </a:pPr>
            <a:r>
              <a:rPr lang="ko-KR" altLang="ko-KR" sz="3000" dirty="0" smtClean="0"/>
              <a:t>알고리즘의 </a:t>
            </a:r>
            <a:r>
              <a:rPr lang="ko-KR" altLang="ko-KR" sz="3000" dirty="0"/>
              <a:t>성능 평가를 위해 각 부류 별 총</a:t>
            </a:r>
            <a:r>
              <a:rPr lang="en-US" altLang="ko-KR" sz="3000" dirty="0"/>
              <a:t> 100</a:t>
            </a:r>
            <a:r>
              <a:rPr lang="ko-KR" altLang="ko-KR" sz="3000" dirty="0" smtClean="0"/>
              <a:t>장</a:t>
            </a:r>
            <a:r>
              <a:rPr lang="ko-KR" altLang="en-US" sz="3000" dirty="0" smtClean="0"/>
              <a:t>의</a:t>
            </a:r>
            <a:r>
              <a:rPr lang="ko-KR" altLang="ko-KR" sz="3000" dirty="0" smtClean="0"/>
              <a:t> </a:t>
            </a:r>
            <a:r>
              <a:rPr lang="ko-KR" altLang="ko-KR" sz="3000" dirty="0"/>
              <a:t>가상</a:t>
            </a:r>
            <a:r>
              <a:rPr lang="en-US" altLang="ko-KR" sz="3000" dirty="0"/>
              <a:t>/</a:t>
            </a:r>
            <a:r>
              <a:rPr lang="ko-KR" altLang="ko-KR" sz="3000" dirty="0"/>
              <a:t>실제 영상을 수집하여</a:t>
            </a:r>
            <a:r>
              <a:rPr lang="en-US" altLang="ko-KR" sz="3000" dirty="0"/>
              <a:t> 5-fold cross validation</a:t>
            </a:r>
            <a:r>
              <a:rPr lang="ko-KR" altLang="ko-KR" sz="3000" dirty="0"/>
              <a:t>을 </a:t>
            </a:r>
            <a:r>
              <a:rPr lang="ko-KR" altLang="ko-KR" sz="3000" dirty="0" smtClean="0"/>
              <a:t>수행</a:t>
            </a:r>
            <a:r>
              <a:rPr lang="en-US" altLang="ko-KR" sz="3000" dirty="0" smtClean="0"/>
              <a:t>. </a:t>
            </a:r>
          </a:p>
          <a:p>
            <a:pPr marL="571500" indent="-571500">
              <a:buFont typeface="Wingdings" panose="05000000000000000000" pitchFamily="2" charset="2"/>
              <a:buChar char="§"/>
            </a:pPr>
            <a:r>
              <a:rPr lang="ko-KR" altLang="ko-KR" sz="3000" dirty="0" smtClean="0"/>
              <a:t>총</a:t>
            </a:r>
            <a:r>
              <a:rPr lang="en-US" altLang="ko-KR" sz="3000" dirty="0" smtClean="0"/>
              <a:t> </a:t>
            </a:r>
            <a:r>
              <a:rPr lang="en-US" altLang="ko-KR" sz="3000" dirty="0"/>
              <a:t>80</a:t>
            </a:r>
            <a:r>
              <a:rPr lang="ko-KR" altLang="ko-KR" sz="3000" dirty="0"/>
              <a:t>장에 해당하는 가상</a:t>
            </a:r>
            <a:r>
              <a:rPr lang="en-US" altLang="ko-KR" sz="3000" dirty="0" smtClean="0"/>
              <a:t>/</a:t>
            </a:r>
            <a:r>
              <a:rPr lang="ko-KR" altLang="en-US" sz="3000" dirty="0" err="1" smtClean="0"/>
              <a:t>실제</a:t>
            </a:r>
            <a:r>
              <a:rPr lang="ko-KR" altLang="ko-KR" sz="3000" dirty="0" err="1" smtClean="0"/>
              <a:t>제</a:t>
            </a:r>
            <a:r>
              <a:rPr lang="ko-KR" altLang="ko-KR" sz="3000" dirty="0" smtClean="0"/>
              <a:t> </a:t>
            </a:r>
            <a:r>
              <a:rPr lang="ko-KR" altLang="ko-KR" sz="3000" dirty="0"/>
              <a:t>영상으로부터 분류기를 구축하고</a:t>
            </a:r>
            <a:r>
              <a:rPr lang="en-US" altLang="ko-KR" sz="3000" dirty="0"/>
              <a:t>, 20</a:t>
            </a:r>
            <a:r>
              <a:rPr lang="ko-KR" altLang="ko-KR" sz="3000" dirty="0"/>
              <a:t>장의 가상</a:t>
            </a:r>
            <a:r>
              <a:rPr lang="en-US" altLang="ko-KR" sz="3000" dirty="0"/>
              <a:t>/</a:t>
            </a:r>
            <a:r>
              <a:rPr lang="ko-KR" altLang="ko-KR" sz="3000" dirty="0"/>
              <a:t>실제 </a:t>
            </a:r>
            <a:r>
              <a:rPr lang="ko-KR" altLang="ko-KR" sz="3000" dirty="0" smtClean="0"/>
              <a:t>영상으로 </a:t>
            </a:r>
            <a:r>
              <a:rPr lang="ko-KR" altLang="ko-KR" sz="3000" dirty="0"/>
              <a:t>분류를 </a:t>
            </a:r>
            <a:r>
              <a:rPr lang="ko-KR" altLang="ko-KR" sz="3000" dirty="0" smtClean="0"/>
              <a:t>수행</a:t>
            </a:r>
            <a:r>
              <a:rPr lang="en-US" altLang="ko-KR" sz="3000" dirty="0" smtClean="0"/>
              <a:t>. </a:t>
            </a:r>
            <a:r>
              <a:rPr lang="ko-KR" altLang="ko-KR" sz="3000" dirty="0"/>
              <a:t>학습과 테스트하는 영상의 내부 구성을 변경하여 총</a:t>
            </a:r>
            <a:r>
              <a:rPr lang="en-US" altLang="ko-KR" sz="3000" dirty="0"/>
              <a:t> 21</a:t>
            </a:r>
            <a:r>
              <a:rPr lang="ko-KR" altLang="ko-KR" sz="3000" dirty="0"/>
              <a:t>번의 실험을 수행하였다</a:t>
            </a:r>
            <a:r>
              <a:rPr lang="en-US" altLang="ko-KR" sz="3000" dirty="0"/>
              <a:t>. </a:t>
            </a:r>
            <a:r>
              <a:rPr lang="ko-KR" altLang="ko-KR" sz="3000" dirty="0"/>
              <a:t>수행된 실험 결과로부터</a:t>
            </a:r>
            <a:r>
              <a:rPr lang="en-US" altLang="ko-KR" sz="3000" dirty="0"/>
              <a:t> precision</a:t>
            </a:r>
            <a:r>
              <a:rPr lang="ko-KR" altLang="ko-KR" sz="3000" dirty="0"/>
              <a:t>과</a:t>
            </a:r>
            <a:r>
              <a:rPr lang="en-US" altLang="ko-KR" sz="3000" dirty="0"/>
              <a:t> recall </a:t>
            </a:r>
            <a:r>
              <a:rPr lang="ko-KR" altLang="ko-KR" sz="3000" dirty="0"/>
              <a:t>값을 </a:t>
            </a:r>
            <a:r>
              <a:rPr lang="ko-KR" altLang="ko-KR" sz="3000" dirty="0" smtClean="0"/>
              <a:t>연산</a:t>
            </a:r>
            <a:r>
              <a:rPr lang="en-US" altLang="ko-KR" sz="3000" dirty="0" smtClean="0"/>
              <a:t>.</a:t>
            </a:r>
            <a:endParaRPr lang="en-US" altLang="ko-KR" sz="3000" dirty="0"/>
          </a:p>
          <a:p>
            <a:pPr marL="457200" indent="-457200">
              <a:buFont typeface="Wingdings" panose="05000000000000000000" pitchFamily="2" charset="2"/>
              <a:buChar char="§"/>
            </a:pPr>
            <a:r>
              <a:rPr lang="en-US" altLang="ko-KR" sz="3000" dirty="0"/>
              <a:t>[</a:t>
            </a:r>
            <a:r>
              <a:rPr lang="ko-KR" altLang="ko-KR" sz="3000" dirty="0"/>
              <a:t>표</a:t>
            </a:r>
            <a:r>
              <a:rPr lang="en-US" altLang="ko-KR" sz="3000" dirty="0"/>
              <a:t> 1,2,3]</a:t>
            </a:r>
            <a:r>
              <a:rPr lang="ko-KR" altLang="ko-KR" sz="3000" dirty="0"/>
              <a:t>에서 볼 수 있듯이 제안된 알고리즘이</a:t>
            </a:r>
            <a:r>
              <a:rPr lang="en-US" altLang="ko-KR" sz="3000" dirty="0"/>
              <a:t> </a:t>
            </a:r>
            <a:r>
              <a:rPr lang="en-US" altLang="ko-KR" sz="3000" dirty="0" err="1"/>
              <a:t>HoG</a:t>
            </a:r>
            <a:r>
              <a:rPr lang="ko-KR" altLang="ko-KR" sz="3000" dirty="0"/>
              <a:t>와</a:t>
            </a:r>
            <a:r>
              <a:rPr lang="en-US" altLang="ko-KR" sz="3000" dirty="0"/>
              <a:t> SIFT</a:t>
            </a:r>
            <a:r>
              <a:rPr lang="ko-KR" altLang="ko-KR" sz="3000" dirty="0"/>
              <a:t>에 비해 전체 평균</a:t>
            </a:r>
            <a:r>
              <a:rPr lang="en-US" altLang="ko-KR" sz="3000" dirty="0"/>
              <a:t> precision</a:t>
            </a:r>
            <a:r>
              <a:rPr lang="ko-KR" altLang="ko-KR" sz="3000" dirty="0"/>
              <a:t>에서 가장 높은 성능을 나타내었으며 특히 가상 영상에 대한 평균</a:t>
            </a:r>
            <a:r>
              <a:rPr lang="en-US" altLang="ko-KR" sz="3000" dirty="0"/>
              <a:t> precision</a:t>
            </a:r>
            <a:r>
              <a:rPr lang="ko-KR" altLang="ko-KR" sz="3000" dirty="0"/>
              <a:t>이 가장 높게 나타난 것으로 나타났다</a:t>
            </a:r>
            <a:r>
              <a:rPr lang="en-US" altLang="ko-KR" sz="3000" dirty="0"/>
              <a:t>.</a:t>
            </a:r>
            <a:endParaRPr lang="en-US" altLang="ko-KR" sz="3000" b="1" u="sng" dirty="0" smtClean="0">
              <a:solidFill>
                <a:srgbClr val="0070C0"/>
              </a:solidFill>
              <a:latin typeface="HY견고딕" pitchFamily="18" charset="-127"/>
              <a:ea typeface="HY견고딕" pitchFamily="18" charset="-127"/>
            </a:endParaRPr>
          </a:p>
        </p:txBody>
      </p:sp>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7727306" y="1656484"/>
            <a:ext cx="3956439" cy="24065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그림 14"/>
          <p:cNvPicPr>
            <a:picLocks noChangeAspect="1"/>
          </p:cNvPicPr>
          <p:nvPr/>
        </p:nvPicPr>
        <p:blipFill>
          <a:blip r:embed="rId7" cstate="print"/>
          <a:stretch>
            <a:fillRect/>
          </a:stretch>
        </p:blipFill>
        <p:spPr>
          <a:xfrm>
            <a:off x="868429" y="2124129"/>
            <a:ext cx="5888726" cy="1573916"/>
          </a:xfrm>
          <a:prstGeom prst="rect">
            <a:avLst/>
          </a:prstGeom>
        </p:spPr>
      </p:pic>
      <p:graphicFrame>
        <p:nvGraphicFramePr>
          <p:cNvPr id="3" name="표 2"/>
          <p:cNvGraphicFramePr>
            <a:graphicFrameLocks noGrp="1"/>
          </p:cNvGraphicFramePr>
          <p:nvPr>
            <p:extLst>
              <p:ext uri="{D42A27DB-BD31-4B8C-83A1-F6EECF244321}">
                <p14:modId xmlns:p14="http://schemas.microsoft.com/office/powerpoint/2010/main" xmlns="" val="382702209"/>
              </p:ext>
            </p:extLst>
          </p:nvPr>
        </p:nvGraphicFramePr>
        <p:xfrm>
          <a:off x="24770976" y="19670212"/>
          <a:ext cx="6632956" cy="2302512"/>
        </p:xfrm>
        <a:graphic>
          <a:graphicData uri="http://schemas.openxmlformats.org/drawingml/2006/table">
            <a:tbl>
              <a:tblPr firstRow="1" firstCol="1" bandRow="1">
                <a:tableStyleId>{5C22544A-7EE6-4342-B048-85BDC9FD1C3A}</a:tableStyleId>
              </a:tblPr>
              <a:tblGrid>
                <a:gridCol w="1658906"/>
                <a:gridCol w="1657572"/>
                <a:gridCol w="1657572"/>
                <a:gridCol w="1658906"/>
              </a:tblGrid>
              <a:tr h="499428">
                <a:tc>
                  <a:txBody>
                    <a:bodyPr/>
                    <a:lstStyle/>
                    <a:p>
                      <a:pPr algn="just" latinLnBrk="1">
                        <a:spcAft>
                          <a:spcPts val="0"/>
                        </a:spcAft>
                      </a:pPr>
                      <a:r>
                        <a:rPr lang="en-US" sz="2000" dirty="0" err="1">
                          <a:effectLst/>
                        </a:rPr>
                        <a:t>HoG</a:t>
                      </a:r>
                      <a:r>
                        <a:rPr lang="en-US" sz="2000" dirty="0">
                          <a:effectLst/>
                        </a:rPr>
                        <a:t> </a:t>
                      </a:r>
                      <a:r>
                        <a:rPr lang="en-US" sz="2000" dirty="0" smtClean="0">
                          <a:effectLst/>
                        </a:rPr>
                        <a:t>[8]</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real</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synthetic</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precision</a:t>
                      </a:r>
                      <a:endParaRPr lang="ko-KR" sz="2000">
                        <a:effectLst/>
                        <a:latin typeface="Times New Roman" panose="02020603050405020304" pitchFamily="18" charset="0"/>
                        <a:ea typeface="바탕체" panose="02030609000101010101" pitchFamily="17" charset="-127"/>
                      </a:endParaRPr>
                    </a:p>
                  </a:txBody>
                  <a:tcPr marL="68580" marR="68580" marT="0" marB="0"/>
                </a:tc>
              </a:tr>
              <a:tr h="249714">
                <a:tc>
                  <a:txBody>
                    <a:bodyPr/>
                    <a:lstStyle/>
                    <a:p>
                      <a:pPr algn="just" latinLnBrk="1">
                        <a:spcAft>
                          <a:spcPts val="0"/>
                        </a:spcAft>
                      </a:pPr>
                      <a:r>
                        <a:rPr lang="en-US" sz="2000">
                          <a:effectLst/>
                        </a:rPr>
                        <a:t>real</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679</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161</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0.808</a:t>
                      </a:r>
                      <a:endParaRPr lang="ko-KR" sz="2000">
                        <a:effectLst/>
                        <a:latin typeface="Times New Roman" panose="02020603050405020304" pitchFamily="18" charset="0"/>
                        <a:ea typeface="바탕체" panose="02030609000101010101" pitchFamily="17" charset="-127"/>
                      </a:endParaRPr>
                    </a:p>
                  </a:txBody>
                  <a:tcPr marL="68580" marR="68580" marT="0" marB="0"/>
                </a:tc>
              </a:tr>
              <a:tr h="499428">
                <a:tc>
                  <a:txBody>
                    <a:bodyPr/>
                    <a:lstStyle/>
                    <a:p>
                      <a:pPr algn="just" latinLnBrk="1">
                        <a:spcAft>
                          <a:spcPts val="0"/>
                        </a:spcAft>
                      </a:pPr>
                      <a:r>
                        <a:rPr lang="en-US" sz="2000" dirty="0">
                          <a:effectLst/>
                        </a:rPr>
                        <a:t>synthetic</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576</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679</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0.314</a:t>
                      </a:r>
                      <a:endParaRPr lang="ko-KR" sz="2000">
                        <a:effectLst/>
                        <a:latin typeface="Times New Roman" panose="02020603050405020304" pitchFamily="18" charset="0"/>
                        <a:ea typeface="바탕체" panose="02030609000101010101" pitchFamily="17" charset="-127"/>
                      </a:endParaRPr>
                    </a:p>
                  </a:txBody>
                  <a:tcPr marL="68580" marR="68580" marT="0" marB="0"/>
                </a:tc>
              </a:tr>
              <a:tr h="499428">
                <a:tc rowSpan="2">
                  <a:txBody>
                    <a:bodyPr/>
                    <a:lstStyle/>
                    <a:p>
                      <a:pPr algn="just" latinLnBrk="1">
                        <a:spcAft>
                          <a:spcPts val="0"/>
                        </a:spcAft>
                      </a:pPr>
                      <a:r>
                        <a:rPr lang="en-US" sz="2000" dirty="0">
                          <a:effectLst/>
                        </a:rPr>
                        <a:t>recall</a:t>
                      </a:r>
                      <a:endParaRPr lang="ko-KR" sz="2000" dirty="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0.541</a:t>
                      </a:r>
                      <a:endParaRPr lang="ko-KR" sz="2000" dirty="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0.621</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(p) 0.561</a:t>
                      </a:r>
                      <a:endParaRPr lang="ko-KR" sz="2000">
                        <a:effectLst/>
                        <a:latin typeface="Times New Roman" panose="02020603050405020304" pitchFamily="18" charset="0"/>
                        <a:ea typeface="바탕체" panose="02030609000101010101" pitchFamily="17" charset="-127"/>
                      </a:endParaRPr>
                    </a:p>
                  </a:txBody>
                  <a:tcPr marL="68580" marR="68580" marT="0" marB="0"/>
                </a:tc>
              </a:tr>
              <a:tr h="49942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spcAft>
                          <a:spcPts val="0"/>
                        </a:spcAft>
                      </a:pPr>
                      <a:r>
                        <a:rPr lang="en-US" sz="2000" dirty="0">
                          <a:effectLst/>
                        </a:rPr>
                        <a:t>(r) 0.581</a:t>
                      </a:r>
                      <a:endParaRPr lang="ko-KR" sz="2000" dirty="0">
                        <a:effectLst/>
                        <a:latin typeface="Times New Roman" panose="02020603050405020304" pitchFamily="18" charset="0"/>
                        <a:ea typeface="바탕체" panose="02030609000101010101" pitchFamily="17" charset="-127"/>
                      </a:endParaRPr>
                    </a:p>
                  </a:txBody>
                  <a:tcPr marL="68580" marR="68580" marT="0" marB="0"/>
                </a:tc>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xmlns="" val="2060655306"/>
              </p:ext>
            </p:extLst>
          </p:nvPr>
        </p:nvGraphicFramePr>
        <p:xfrm>
          <a:off x="24737616" y="22610812"/>
          <a:ext cx="6666316" cy="2308753"/>
        </p:xfrm>
        <a:graphic>
          <a:graphicData uri="http://schemas.openxmlformats.org/drawingml/2006/table">
            <a:tbl>
              <a:tblPr firstRow="1" firstCol="1" bandRow="1">
                <a:tableStyleId>{5C22544A-7EE6-4342-B048-85BDC9FD1C3A}</a:tableStyleId>
              </a:tblPr>
              <a:tblGrid>
                <a:gridCol w="1667250"/>
                <a:gridCol w="1665908"/>
                <a:gridCol w="1665908"/>
                <a:gridCol w="1667250"/>
              </a:tblGrid>
              <a:tr h="452509">
                <a:tc>
                  <a:txBody>
                    <a:bodyPr/>
                    <a:lstStyle/>
                    <a:p>
                      <a:pPr algn="just" latinLnBrk="1">
                        <a:spcAft>
                          <a:spcPts val="0"/>
                        </a:spcAft>
                      </a:pPr>
                      <a:r>
                        <a:rPr lang="en-US" sz="2000" dirty="0">
                          <a:effectLst/>
                        </a:rPr>
                        <a:t>SIFT </a:t>
                      </a:r>
                      <a:r>
                        <a:rPr lang="en-US" sz="2000" dirty="0" smtClean="0">
                          <a:effectLst/>
                        </a:rPr>
                        <a:t>[4]</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real</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synthetic</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precision</a:t>
                      </a:r>
                      <a:endParaRPr lang="ko-KR" sz="2000">
                        <a:effectLst/>
                        <a:latin typeface="Times New Roman" panose="02020603050405020304" pitchFamily="18" charset="0"/>
                        <a:ea typeface="바탕체" panose="02030609000101010101" pitchFamily="17" charset="-127"/>
                      </a:endParaRPr>
                    </a:p>
                  </a:txBody>
                  <a:tcPr marL="68580" marR="68580" marT="0" marB="0"/>
                </a:tc>
              </a:tr>
              <a:tr h="464061">
                <a:tc>
                  <a:txBody>
                    <a:bodyPr/>
                    <a:lstStyle/>
                    <a:p>
                      <a:pPr algn="just" latinLnBrk="1">
                        <a:spcAft>
                          <a:spcPts val="0"/>
                        </a:spcAft>
                      </a:pPr>
                      <a:r>
                        <a:rPr lang="en-US" sz="2000" dirty="0">
                          <a:effectLst/>
                        </a:rPr>
                        <a:t>real</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730</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110</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0.869</a:t>
                      </a:r>
                      <a:endParaRPr lang="ko-KR" sz="2000">
                        <a:effectLst/>
                        <a:latin typeface="Times New Roman" panose="02020603050405020304" pitchFamily="18" charset="0"/>
                        <a:ea typeface="바탕체" panose="02030609000101010101" pitchFamily="17" charset="-127"/>
                      </a:endParaRPr>
                    </a:p>
                  </a:txBody>
                  <a:tcPr marL="68580" marR="68580" marT="0" marB="0"/>
                </a:tc>
              </a:tr>
              <a:tr h="464061">
                <a:tc>
                  <a:txBody>
                    <a:bodyPr/>
                    <a:lstStyle/>
                    <a:p>
                      <a:pPr algn="just" latinLnBrk="1">
                        <a:spcAft>
                          <a:spcPts val="0"/>
                        </a:spcAft>
                      </a:pPr>
                      <a:r>
                        <a:rPr lang="en-US" sz="2000" dirty="0">
                          <a:effectLst/>
                        </a:rPr>
                        <a:t>synthetic</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621</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730</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0.2607</a:t>
                      </a:r>
                      <a:endParaRPr lang="ko-KR" sz="2000">
                        <a:effectLst/>
                        <a:latin typeface="Times New Roman" panose="02020603050405020304" pitchFamily="18" charset="0"/>
                        <a:ea typeface="바탕체" panose="02030609000101010101" pitchFamily="17" charset="-127"/>
                      </a:endParaRPr>
                    </a:p>
                  </a:txBody>
                  <a:tcPr marL="68580" marR="68580" marT="0" marB="0"/>
                </a:tc>
              </a:tr>
              <a:tr h="464061">
                <a:tc rowSpan="2">
                  <a:txBody>
                    <a:bodyPr/>
                    <a:lstStyle/>
                    <a:p>
                      <a:pPr algn="just" latinLnBrk="1">
                        <a:spcAft>
                          <a:spcPts val="0"/>
                        </a:spcAft>
                      </a:pPr>
                      <a:r>
                        <a:rPr lang="en-US" sz="2000" dirty="0">
                          <a:effectLst/>
                        </a:rPr>
                        <a:t>recall</a:t>
                      </a:r>
                      <a:endParaRPr lang="ko-KR" sz="2000" dirty="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0.5403</a:t>
                      </a:r>
                      <a:endParaRPr lang="ko-KR" sz="2000" dirty="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0.665</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(p) 0.564</a:t>
                      </a:r>
                      <a:endParaRPr lang="ko-KR" sz="2000">
                        <a:effectLst/>
                        <a:latin typeface="Times New Roman" panose="02020603050405020304" pitchFamily="18" charset="0"/>
                        <a:ea typeface="바탕체" panose="02030609000101010101" pitchFamily="17" charset="-127"/>
                      </a:endParaRPr>
                    </a:p>
                  </a:txBody>
                  <a:tcPr marL="68580" marR="68580" marT="0" marB="0"/>
                </a:tc>
              </a:tr>
              <a:tr h="464061">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spcAft>
                          <a:spcPts val="0"/>
                        </a:spcAft>
                      </a:pPr>
                      <a:r>
                        <a:rPr lang="en-US" sz="2000" dirty="0">
                          <a:effectLst/>
                        </a:rPr>
                        <a:t>(r) 0.603</a:t>
                      </a:r>
                      <a:endParaRPr lang="ko-KR" sz="2000" dirty="0">
                        <a:effectLst/>
                        <a:latin typeface="Times New Roman" panose="02020603050405020304" pitchFamily="18" charset="0"/>
                        <a:ea typeface="바탕체" panose="02030609000101010101" pitchFamily="17" charset="-127"/>
                      </a:endParaRPr>
                    </a:p>
                  </a:txBody>
                  <a:tcPr marL="68580" marR="68580" marT="0" marB="0"/>
                </a:tc>
              </a:tr>
            </a:tbl>
          </a:graphicData>
        </a:graphic>
      </p:graphicFrame>
      <p:graphicFrame>
        <p:nvGraphicFramePr>
          <p:cNvPr id="14" name="표 13"/>
          <p:cNvGraphicFramePr>
            <a:graphicFrameLocks noGrp="1"/>
          </p:cNvGraphicFramePr>
          <p:nvPr>
            <p:extLst>
              <p:ext uri="{D42A27DB-BD31-4B8C-83A1-F6EECF244321}">
                <p14:modId xmlns:p14="http://schemas.microsoft.com/office/powerpoint/2010/main" xmlns="" val="1362736345"/>
              </p:ext>
            </p:extLst>
          </p:nvPr>
        </p:nvGraphicFramePr>
        <p:xfrm>
          <a:off x="24691762" y="25754479"/>
          <a:ext cx="6668598" cy="2272807"/>
        </p:xfrm>
        <a:graphic>
          <a:graphicData uri="http://schemas.openxmlformats.org/drawingml/2006/table">
            <a:tbl>
              <a:tblPr firstRow="1" firstCol="1" bandRow="1">
                <a:tableStyleId>{5C22544A-7EE6-4342-B048-85BDC9FD1C3A}</a:tableStyleId>
              </a:tblPr>
              <a:tblGrid>
                <a:gridCol w="1667822"/>
                <a:gridCol w="1666477"/>
                <a:gridCol w="1666477"/>
                <a:gridCol w="1667822"/>
              </a:tblGrid>
              <a:tr h="804951">
                <a:tc>
                  <a:txBody>
                    <a:bodyPr/>
                    <a:lstStyle/>
                    <a:p>
                      <a:pPr algn="just" latinLnBrk="1">
                        <a:spcAft>
                          <a:spcPts val="0"/>
                        </a:spcAft>
                      </a:pPr>
                      <a:r>
                        <a:rPr lang="en-US" sz="2000" dirty="0" smtClean="0">
                          <a:effectLst/>
                        </a:rPr>
                        <a:t>Proposed method</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real</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synthetic</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Precision</a:t>
                      </a:r>
                      <a:endParaRPr lang="ko-KR" sz="2000">
                        <a:effectLst/>
                        <a:latin typeface="Times New Roman" panose="02020603050405020304" pitchFamily="18" charset="0"/>
                        <a:ea typeface="바탕체" panose="02030609000101010101" pitchFamily="17" charset="-127"/>
                      </a:endParaRPr>
                    </a:p>
                  </a:txBody>
                  <a:tcPr marL="68580" marR="68580" marT="0" marB="0"/>
                </a:tc>
              </a:tr>
              <a:tr h="366964">
                <a:tc>
                  <a:txBody>
                    <a:bodyPr/>
                    <a:lstStyle/>
                    <a:p>
                      <a:pPr algn="just" latinLnBrk="1">
                        <a:spcAft>
                          <a:spcPts val="0"/>
                        </a:spcAft>
                      </a:pPr>
                      <a:r>
                        <a:rPr lang="en-US" sz="2000">
                          <a:effectLst/>
                        </a:rPr>
                        <a:t>real</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629</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211</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0.749</a:t>
                      </a:r>
                      <a:endParaRPr lang="ko-KR" sz="2000">
                        <a:effectLst/>
                        <a:latin typeface="Times New Roman" panose="02020603050405020304" pitchFamily="18" charset="0"/>
                        <a:ea typeface="바탕체" panose="02030609000101010101" pitchFamily="17" charset="-127"/>
                      </a:endParaRPr>
                    </a:p>
                  </a:txBody>
                  <a:tcPr marL="68580" marR="68580" marT="0" marB="0"/>
                </a:tc>
              </a:tr>
              <a:tr h="366964">
                <a:tc>
                  <a:txBody>
                    <a:bodyPr/>
                    <a:lstStyle/>
                    <a:p>
                      <a:pPr algn="just" latinLnBrk="1">
                        <a:spcAft>
                          <a:spcPts val="0"/>
                        </a:spcAft>
                      </a:pPr>
                      <a:r>
                        <a:rPr lang="en-US" sz="2000">
                          <a:effectLst/>
                        </a:rPr>
                        <a:t>synthetic</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489</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351</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0.418</a:t>
                      </a:r>
                      <a:endParaRPr lang="ko-KR" sz="2000" dirty="0">
                        <a:effectLst/>
                        <a:latin typeface="Times New Roman" panose="02020603050405020304" pitchFamily="18" charset="0"/>
                        <a:ea typeface="바탕체" panose="02030609000101010101" pitchFamily="17" charset="-127"/>
                      </a:endParaRPr>
                    </a:p>
                  </a:txBody>
                  <a:tcPr marL="68580" marR="68580" marT="0" marB="0"/>
                </a:tc>
              </a:tr>
              <a:tr h="366964">
                <a:tc rowSpan="2">
                  <a:txBody>
                    <a:bodyPr/>
                    <a:lstStyle/>
                    <a:p>
                      <a:pPr algn="just" latinLnBrk="1">
                        <a:spcAft>
                          <a:spcPts val="0"/>
                        </a:spcAft>
                      </a:pPr>
                      <a:r>
                        <a:rPr lang="en-US" sz="2000" dirty="0">
                          <a:effectLst/>
                        </a:rPr>
                        <a:t>Recall</a:t>
                      </a:r>
                      <a:endParaRPr lang="ko-KR" sz="2000" dirty="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0.563</a:t>
                      </a:r>
                      <a:endParaRPr lang="ko-KR" sz="2000" dirty="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0.623</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0.583</a:t>
                      </a:r>
                      <a:endParaRPr lang="ko-KR" sz="2000" dirty="0">
                        <a:effectLst/>
                        <a:latin typeface="Times New Roman" panose="02020603050405020304" pitchFamily="18" charset="0"/>
                        <a:ea typeface="바탕체" panose="02030609000101010101" pitchFamily="17" charset="-127"/>
                      </a:endParaRPr>
                    </a:p>
                  </a:txBody>
                  <a:tcPr marL="68580" marR="68580" marT="0" marB="0"/>
                </a:tc>
              </a:tr>
              <a:tr h="36696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spcAft>
                          <a:spcPts val="0"/>
                        </a:spcAft>
                      </a:pPr>
                      <a:r>
                        <a:rPr lang="en-US" sz="2000" dirty="0">
                          <a:effectLst/>
                        </a:rPr>
                        <a:t>0.594</a:t>
                      </a:r>
                      <a:endParaRPr lang="ko-KR" sz="2000" dirty="0">
                        <a:effectLst/>
                        <a:latin typeface="Times New Roman" panose="02020603050405020304" pitchFamily="18" charset="0"/>
                        <a:ea typeface="바탕체" panose="02030609000101010101" pitchFamily="17" charset="-127"/>
                      </a:endParaRPr>
                    </a:p>
                  </a:txBody>
                  <a:tcPr marL="68580" marR="68580" marT="0" marB="0"/>
                </a:tc>
              </a:tr>
            </a:tbl>
          </a:graphicData>
        </a:graphic>
      </p:graphicFrame>
      <p:pic>
        <p:nvPicPr>
          <p:cNvPr id="21" name="그림 20"/>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120903" y="10925239"/>
            <a:ext cx="4684085" cy="3272367"/>
          </a:xfrm>
          <a:prstGeom prst="rect">
            <a:avLst/>
          </a:prstGeom>
          <a:noFill/>
          <a:ln>
            <a:noFill/>
          </a:ln>
        </p:spPr>
      </p:pic>
      <p:pic>
        <p:nvPicPr>
          <p:cNvPr id="22" name="그림 2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496940" y="18218324"/>
            <a:ext cx="5932009" cy="3964939"/>
          </a:xfrm>
          <a:prstGeom prst="rect">
            <a:avLst/>
          </a:prstGeom>
          <a:noFill/>
          <a:ln>
            <a:noFill/>
          </a:ln>
        </p:spPr>
      </p:pic>
      <p:graphicFrame>
        <p:nvGraphicFramePr>
          <p:cNvPr id="5" name="표 4"/>
          <p:cNvGraphicFramePr>
            <a:graphicFrameLocks noGrp="1"/>
          </p:cNvGraphicFramePr>
          <p:nvPr>
            <p:extLst>
              <p:ext uri="{D42A27DB-BD31-4B8C-83A1-F6EECF244321}">
                <p14:modId xmlns:p14="http://schemas.microsoft.com/office/powerpoint/2010/main" xmlns="" val="2588928384"/>
              </p:ext>
            </p:extLst>
          </p:nvPr>
        </p:nvGraphicFramePr>
        <p:xfrm>
          <a:off x="17031728" y="19690827"/>
          <a:ext cx="6587120" cy="2174502"/>
        </p:xfrm>
        <a:graphic>
          <a:graphicData uri="http://schemas.openxmlformats.org/drawingml/2006/table">
            <a:tbl>
              <a:tblPr firstRow="1" firstCol="1" bandRow="1">
                <a:tableStyleId>{5C22544A-7EE6-4342-B048-85BDC9FD1C3A}</a:tableStyleId>
              </a:tblPr>
              <a:tblGrid>
                <a:gridCol w="1647443"/>
                <a:gridCol w="1646117"/>
                <a:gridCol w="1646117"/>
                <a:gridCol w="1647443"/>
              </a:tblGrid>
              <a:tr h="367186">
                <a:tc>
                  <a:txBody>
                    <a:bodyPr/>
                    <a:lstStyle/>
                    <a:p>
                      <a:pPr algn="just" latinLnBrk="1">
                        <a:spcAft>
                          <a:spcPts val="0"/>
                        </a:spcAft>
                      </a:pPr>
                      <a:r>
                        <a:rPr lang="en-US" sz="2000" dirty="0">
                          <a:effectLst/>
                        </a:rPr>
                        <a:t>apple</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real</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synthetic</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precision</a:t>
                      </a:r>
                      <a:endParaRPr lang="ko-KR" sz="2000">
                        <a:effectLst/>
                        <a:latin typeface="Times New Roman" panose="02020603050405020304" pitchFamily="18" charset="0"/>
                        <a:ea typeface="바탕체" panose="02030609000101010101" pitchFamily="17" charset="-127"/>
                      </a:endParaRPr>
                    </a:p>
                  </a:txBody>
                  <a:tcPr marL="68580" marR="68580" marT="0" marB="0"/>
                </a:tc>
              </a:tr>
              <a:tr h="451829">
                <a:tc>
                  <a:txBody>
                    <a:bodyPr/>
                    <a:lstStyle/>
                    <a:p>
                      <a:pPr algn="just" latinLnBrk="1">
                        <a:spcAft>
                          <a:spcPts val="0"/>
                        </a:spcAft>
                      </a:pPr>
                      <a:r>
                        <a:rPr lang="en-US" sz="2000">
                          <a:effectLst/>
                        </a:rPr>
                        <a:t>Real</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144</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66</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0.686</a:t>
                      </a:r>
                      <a:endParaRPr lang="ko-KR" sz="2000">
                        <a:effectLst/>
                        <a:latin typeface="Times New Roman" panose="02020603050405020304" pitchFamily="18" charset="0"/>
                        <a:ea typeface="바탕체" panose="02030609000101010101" pitchFamily="17" charset="-127"/>
                      </a:endParaRPr>
                    </a:p>
                  </a:txBody>
                  <a:tcPr marL="68580" marR="68580" marT="0" marB="0"/>
                </a:tc>
              </a:tr>
              <a:tr h="451829">
                <a:tc>
                  <a:txBody>
                    <a:bodyPr/>
                    <a:lstStyle/>
                    <a:p>
                      <a:pPr algn="just" latinLnBrk="1">
                        <a:spcAft>
                          <a:spcPts val="0"/>
                        </a:spcAft>
                      </a:pPr>
                      <a:r>
                        <a:rPr lang="en-US" sz="2000">
                          <a:effectLst/>
                        </a:rPr>
                        <a:t>synthetic</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137</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73</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0.348</a:t>
                      </a:r>
                      <a:endParaRPr lang="ko-KR" sz="2000">
                        <a:effectLst/>
                        <a:latin typeface="Times New Roman" panose="02020603050405020304" pitchFamily="18" charset="0"/>
                        <a:ea typeface="바탕체" panose="02030609000101010101" pitchFamily="17" charset="-127"/>
                      </a:endParaRPr>
                    </a:p>
                  </a:txBody>
                  <a:tcPr marL="68580" marR="68580" marT="0" marB="0"/>
                </a:tc>
              </a:tr>
              <a:tr h="451829">
                <a:tc rowSpan="2">
                  <a:txBody>
                    <a:bodyPr/>
                    <a:lstStyle/>
                    <a:p>
                      <a:pPr algn="just" latinLnBrk="1">
                        <a:spcAft>
                          <a:spcPts val="0"/>
                        </a:spcAft>
                      </a:pPr>
                      <a:r>
                        <a:rPr lang="en-US" sz="2000" dirty="0">
                          <a:effectLst/>
                        </a:rPr>
                        <a:t>recall</a:t>
                      </a:r>
                      <a:endParaRPr lang="ko-KR" sz="2000" dirty="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a:effectLst/>
                        </a:rPr>
                        <a:t>0.512</a:t>
                      </a:r>
                      <a:endParaRPr lang="ko-KR" sz="200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0.525</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0.517</a:t>
                      </a:r>
                      <a:endParaRPr lang="ko-KR" sz="2000" dirty="0">
                        <a:effectLst/>
                        <a:latin typeface="Times New Roman" panose="02020603050405020304" pitchFamily="18" charset="0"/>
                        <a:ea typeface="바탕체" panose="02030609000101010101" pitchFamily="17" charset="-127"/>
                      </a:endParaRPr>
                    </a:p>
                  </a:txBody>
                  <a:tcPr marL="68580" marR="68580" marT="0" marB="0"/>
                </a:tc>
              </a:tr>
              <a:tr h="45182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spcAft>
                          <a:spcPts val="0"/>
                        </a:spcAft>
                      </a:pPr>
                      <a:r>
                        <a:rPr lang="en-US" sz="2000" dirty="0">
                          <a:effectLst/>
                        </a:rPr>
                        <a:t>0.519</a:t>
                      </a:r>
                      <a:endParaRPr lang="ko-KR" sz="2000" dirty="0">
                        <a:effectLst/>
                        <a:latin typeface="Times New Roman" panose="02020603050405020304" pitchFamily="18" charset="0"/>
                        <a:ea typeface="바탕체" panose="02030609000101010101" pitchFamily="17" charset="-127"/>
                      </a:endParaRPr>
                    </a:p>
                  </a:txBody>
                  <a:tcPr marL="68580" marR="68580" marT="0" marB="0"/>
                </a:tc>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xmlns="" val="3262410423"/>
              </p:ext>
            </p:extLst>
          </p:nvPr>
        </p:nvGraphicFramePr>
        <p:xfrm>
          <a:off x="17031728" y="22610812"/>
          <a:ext cx="6628694" cy="2209600"/>
        </p:xfrm>
        <a:graphic>
          <a:graphicData uri="http://schemas.openxmlformats.org/drawingml/2006/table">
            <a:tbl>
              <a:tblPr firstRow="1" firstCol="1" bandRow="1">
                <a:tableStyleId>{5C22544A-7EE6-4342-B048-85BDC9FD1C3A}</a:tableStyleId>
              </a:tblPr>
              <a:tblGrid>
                <a:gridCol w="1657841"/>
                <a:gridCol w="1656506"/>
                <a:gridCol w="1656506"/>
                <a:gridCol w="1657841"/>
              </a:tblGrid>
              <a:tr h="441920">
                <a:tc>
                  <a:txBody>
                    <a:bodyPr/>
                    <a:lstStyle/>
                    <a:p>
                      <a:pPr algn="just" latinLnBrk="1">
                        <a:spcAft>
                          <a:spcPts val="0"/>
                        </a:spcAft>
                      </a:pPr>
                      <a:r>
                        <a:rPr lang="en-US" sz="2000" dirty="0">
                          <a:effectLst/>
                        </a:rPr>
                        <a:t>face</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real</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synthetic</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precision</a:t>
                      </a:r>
                      <a:endParaRPr lang="ko-KR" sz="2000">
                        <a:effectLst/>
                        <a:latin typeface="Times New Roman" panose="02020603050405020304" pitchFamily="18" charset="0"/>
                        <a:ea typeface="바탕체" panose="02030609000101010101" pitchFamily="17" charset="-127"/>
                      </a:endParaRPr>
                    </a:p>
                  </a:txBody>
                  <a:tcPr marL="68580" marR="68580" marT="0" marB="0"/>
                </a:tc>
              </a:tr>
              <a:tr h="441920">
                <a:tc>
                  <a:txBody>
                    <a:bodyPr/>
                    <a:lstStyle/>
                    <a:p>
                      <a:pPr algn="just" latinLnBrk="1">
                        <a:spcAft>
                          <a:spcPts val="0"/>
                        </a:spcAft>
                      </a:pPr>
                      <a:r>
                        <a:rPr lang="en-US" sz="2000" dirty="0">
                          <a:effectLst/>
                        </a:rPr>
                        <a:t>real</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189</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21</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0.9</a:t>
                      </a:r>
                      <a:endParaRPr lang="ko-KR" sz="2000">
                        <a:effectLst/>
                        <a:latin typeface="Times New Roman" panose="02020603050405020304" pitchFamily="18" charset="0"/>
                        <a:ea typeface="바탕체" panose="02030609000101010101" pitchFamily="17" charset="-127"/>
                      </a:endParaRPr>
                    </a:p>
                  </a:txBody>
                  <a:tcPr marL="68580" marR="68580" marT="0" marB="0"/>
                </a:tc>
              </a:tr>
              <a:tr h="441920">
                <a:tc>
                  <a:txBody>
                    <a:bodyPr/>
                    <a:lstStyle/>
                    <a:p>
                      <a:pPr algn="just" latinLnBrk="1">
                        <a:spcAft>
                          <a:spcPts val="0"/>
                        </a:spcAft>
                      </a:pPr>
                      <a:r>
                        <a:rPr lang="en-US" sz="2000">
                          <a:effectLst/>
                        </a:rPr>
                        <a:t>synthetic</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89</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121</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0.576</a:t>
                      </a:r>
                      <a:endParaRPr lang="ko-KR" sz="2000">
                        <a:effectLst/>
                        <a:latin typeface="Times New Roman" panose="02020603050405020304" pitchFamily="18" charset="0"/>
                        <a:ea typeface="바탕체" panose="02030609000101010101" pitchFamily="17" charset="-127"/>
                      </a:endParaRPr>
                    </a:p>
                  </a:txBody>
                  <a:tcPr marL="68580" marR="68580" marT="0" marB="0"/>
                </a:tc>
              </a:tr>
              <a:tr h="441920">
                <a:tc rowSpan="2">
                  <a:txBody>
                    <a:bodyPr/>
                    <a:lstStyle/>
                    <a:p>
                      <a:pPr algn="just" latinLnBrk="1">
                        <a:spcAft>
                          <a:spcPts val="0"/>
                        </a:spcAft>
                      </a:pPr>
                      <a:r>
                        <a:rPr lang="en-US" sz="2000" dirty="0">
                          <a:effectLst/>
                        </a:rPr>
                        <a:t>recall</a:t>
                      </a:r>
                      <a:endParaRPr lang="ko-KR" sz="2000" dirty="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a:effectLst/>
                        </a:rPr>
                        <a:t>0.68</a:t>
                      </a:r>
                      <a:endParaRPr lang="ko-KR" sz="200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0.852</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0.738</a:t>
                      </a:r>
                      <a:endParaRPr lang="ko-KR" sz="2000">
                        <a:effectLst/>
                        <a:latin typeface="Times New Roman" panose="02020603050405020304" pitchFamily="18" charset="0"/>
                        <a:ea typeface="바탕체" panose="02030609000101010101" pitchFamily="17" charset="-127"/>
                      </a:endParaRPr>
                    </a:p>
                  </a:txBody>
                  <a:tcPr marL="68580" marR="68580" marT="0" marB="0"/>
                </a:tc>
              </a:tr>
              <a:tr h="4419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spcAft>
                          <a:spcPts val="0"/>
                        </a:spcAft>
                      </a:pPr>
                      <a:r>
                        <a:rPr lang="en-US" sz="2000" dirty="0">
                          <a:effectLst/>
                        </a:rPr>
                        <a:t>0.766</a:t>
                      </a:r>
                      <a:endParaRPr lang="ko-KR" sz="2000" dirty="0">
                        <a:effectLst/>
                        <a:latin typeface="Times New Roman" panose="02020603050405020304" pitchFamily="18" charset="0"/>
                        <a:ea typeface="바탕체" panose="02030609000101010101" pitchFamily="17" charset="-127"/>
                      </a:endParaRPr>
                    </a:p>
                  </a:txBody>
                  <a:tcPr marL="68580" marR="68580" marT="0" marB="0"/>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xmlns="" val="3854033212"/>
              </p:ext>
            </p:extLst>
          </p:nvPr>
        </p:nvGraphicFramePr>
        <p:xfrm>
          <a:off x="17031728" y="25594308"/>
          <a:ext cx="6644186" cy="2417105"/>
        </p:xfrm>
        <a:graphic>
          <a:graphicData uri="http://schemas.openxmlformats.org/drawingml/2006/table">
            <a:tbl>
              <a:tblPr firstRow="1" firstCol="1" bandRow="1">
                <a:tableStyleId>{5C22544A-7EE6-4342-B048-85BDC9FD1C3A}</a:tableStyleId>
              </a:tblPr>
              <a:tblGrid>
                <a:gridCol w="1661716"/>
                <a:gridCol w="1660377"/>
                <a:gridCol w="1660377"/>
                <a:gridCol w="1661716"/>
              </a:tblGrid>
              <a:tr h="483421">
                <a:tc>
                  <a:txBody>
                    <a:bodyPr/>
                    <a:lstStyle/>
                    <a:p>
                      <a:pPr algn="just" latinLnBrk="1">
                        <a:spcAft>
                          <a:spcPts val="0"/>
                        </a:spcAft>
                      </a:pPr>
                      <a:r>
                        <a:rPr lang="en-US" sz="2000" dirty="0">
                          <a:effectLst/>
                        </a:rPr>
                        <a:t>landscape</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real</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synthetic</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precision</a:t>
                      </a:r>
                      <a:endParaRPr lang="ko-KR" sz="2000">
                        <a:effectLst/>
                        <a:latin typeface="Times New Roman" panose="02020603050405020304" pitchFamily="18" charset="0"/>
                        <a:ea typeface="바탕체" panose="02030609000101010101" pitchFamily="17" charset="-127"/>
                      </a:endParaRPr>
                    </a:p>
                  </a:txBody>
                  <a:tcPr marL="68580" marR="68580" marT="0" marB="0"/>
                </a:tc>
              </a:tr>
              <a:tr h="483421">
                <a:tc>
                  <a:txBody>
                    <a:bodyPr/>
                    <a:lstStyle/>
                    <a:p>
                      <a:pPr algn="just" latinLnBrk="1">
                        <a:spcAft>
                          <a:spcPts val="0"/>
                        </a:spcAft>
                      </a:pPr>
                      <a:r>
                        <a:rPr lang="en-US" sz="2000">
                          <a:effectLst/>
                        </a:rPr>
                        <a:t>real</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127</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83</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0.605</a:t>
                      </a:r>
                      <a:endParaRPr lang="ko-KR" sz="2000">
                        <a:effectLst/>
                        <a:latin typeface="Times New Roman" panose="02020603050405020304" pitchFamily="18" charset="0"/>
                        <a:ea typeface="바탕체" panose="02030609000101010101" pitchFamily="17" charset="-127"/>
                      </a:endParaRPr>
                    </a:p>
                  </a:txBody>
                  <a:tcPr marL="68580" marR="68580" marT="0" marB="0"/>
                </a:tc>
              </a:tr>
              <a:tr h="483421">
                <a:tc>
                  <a:txBody>
                    <a:bodyPr/>
                    <a:lstStyle/>
                    <a:p>
                      <a:pPr algn="just" latinLnBrk="1">
                        <a:spcAft>
                          <a:spcPts val="0"/>
                        </a:spcAft>
                      </a:pPr>
                      <a:r>
                        <a:rPr lang="en-US" sz="2000">
                          <a:effectLst/>
                        </a:rPr>
                        <a:t>synthetic</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139</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71</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0.338</a:t>
                      </a:r>
                      <a:endParaRPr lang="ko-KR" sz="2000">
                        <a:effectLst/>
                        <a:latin typeface="Times New Roman" panose="02020603050405020304" pitchFamily="18" charset="0"/>
                        <a:ea typeface="바탕체" panose="02030609000101010101" pitchFamily="17" charset="-127"/>
                      </a:endParaRPr>
                    </a:p>
                  </a:txBody>
                  <a:tcPr marL="68580" marR="68580" marT="0" marB="0"/>
                </a:tc>
              </a:tr>
              <a:tr h="483421">
                <a:tc rowSpan="2">
                  <a:txBody>
                    <a:bodyPr/>
                    <a:lstStyle/>
                    <a:p>
                      <a:pPr algn="just" latinLnBrk="1">
                        <a:spcAft>
                          <a:spcPts val="0"/>
                        </a:spcAft>
                      </a:pPr>
                      <a:r>
                        <a:rPr lang="en-US" sz="2000" dirty="0">
                          <a:effectLst/>
                        </a:rPr>
                        <a:t>recall</a:t>
                      </a:r>
                      <a:endParaRPr lang="ko-KR" sz="2000" dirty="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a:effectLst/>
                        </a:rPr>
                        <a:t>0.477</a:t>
                      </a:r>
                      <a:endParaRPr lang="ko-KR" sz="200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0.461</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0.471</a:t>
                      </a:r>
                      <a:endParaRPr lang="ko-KR" sz="2000" dirty="0">
                        <a:effectLst/>
                        <a:latin typeface="Times New Roman" panose="02020603050405020304" pitchFamily="18" charset="0"/>
                        <a:ea typeface="바탕체" panose="02030609000101010101" pitchFamily="17" charset="-127"/>
                      </a:endParaRPr>
                    </a:p>
                  </a:txBody>
                  <a:tcPr marL="68580" marR="68580" marT="0" marB="0"/>
                </a:tc>
              </a:tr>
              <a:tr h="483421">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spcAft>
                          <a:spcPts val="0"/>
                        </a:spcAft>
                      </a:pPr>
                      <a:r>
                        <a:rPr lang="en-US" sz="2000" dirty="0">
                          <a:effectLst/>
                        </a:rPr>
                        <a:t>0.469</a:t>
                      </a:r>
                      <a:endParaRPr lang="ko-KR" sz="2000" dirty="0">
                        <a:effectLst/>
                        <a:latin typeface="Times New Roman" panose="02020603050405020304" pitchFamily="18" charset="0"/>
                        <a:ea typeface="바탕체" panose="02030609000101010101" pitchFamily="17" charset="-127"/>
                      </a:endParaRPr>
                    </a:p>
                  </a:txBody>
                  <a:tcPr marL="68580" marR="68580" marT="0" marB="0"/>
                </a:tc>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xmlns="" val="4011521225"/>
              </p:ext>
            </p:extLst>
          </p:nvPr>
        </p:nvGraphicFramePr>
        <p:xfrm>
          <a:off x="17020615" y="28764611"/>
          <a:ext cx="6644186" cy="2343145"/>
        </p:xfrm>
        <a:graphic>
          <a:graphicData uri="http://schemas.openxmlformats.org/drawingml/2006/table">
            <a:tbl>
              <a:tblPr firstRow="1" firstCol="1" bandRow="1">
                <a:tableStyleId>{5C22544A-7EE6-4342-B048-85BDC9FD1C3A}</a:tableStyleId>
              </a:tblPr>
              <a:tblGrid>
                <a:gridCol w="1661715"/>
                <a:gridCol w="1660378"/>
                <a:gridCol w="1660378"/>
                <a:gridCol w="1661715"/>
              </a:tblGrid>
              <a:tr h="468629">
                <a:tc>
                  <a:txBody>
                    <a:bodyPr/>
                    <a:lstStyle/>
                    <a:p>
                      <a:pPr algn="just" latinLnBrk="1">
                        <a:spcAft>
                          <a:spcPts val="0"/>
                        </a:spcAft>
                      </a:pPr>
                      <a:r>
                        <a:rPr lang="en-US" sz="2000" dirty="0">
                          <a:effectLst/>
                        </a:rPr>
                        <a:t>building</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real</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synthetic</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precision</a:t>
                      </a:r>
                      <a:endParaRPr lang="ko-KR" sz="2000" dirty="0">
                        <a:effectLst/>
                        <a:latin typeface="Times New Roman" panose="02020603050405020304" pitchFamily="18" charset="0"/>
                        <a:ea typeface="바탕체" panose="02030609000101010101" pitchFamily="17" charset="-127"/>
                      </a:endParaRPr>
                    </a:p>
                  </a:txBody>
                  <a:tcPr marL="68580" marR="68580" marT="0" marB="0"/>
                </a:tc>
              </a:tr>
              <a:tr h="468629">
                <a:tc>
                  <a:txBody>
                    <a:bodyPr/>
                    <a:lstStyle/>
                    <a:p>
                      <a:pPr algn="just" latinLnBrk="1">
                        <a:spcAft>
                          <a:spcPts val="0"/>
                        </a:spcAft>
                      </a:pPr>
                      <a:r>
                        <a:rPr lang="en-US" sz="2000">
                          <a:effectLst/>
                        </a:rPr>
                        <a:t>real</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169</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41</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dirty="0">
                          <a:effectLst/>
                        </a:rPr>
                        <a:t>0.804</a:t>
                      </a:r>
                      <a:endParaRPr lang="ko-KR" sz="2000" dirty="0">
                        <a:effectLst/>
                        <a:latin typeface="Times New Roman" panose="02020603050405020304" pitchFamily="18" charset="0"/>
                        <a:ea typeface="바탕체" panose="02030609000101010101" pitchFamily="17" charset="-127"/>
                      </a:endParaRPr>
                    </a:p>
                  </a:txBody>
                  <a:tcPr marL="68580" marR="68580" marT="0" marB="0"/>
                </a:tc>
              </a:tr>
              <a:tr h="468629">
                <a:tc>
                  <a:txBody>
                    <a:bodyPr/>
                    <a:lstStyle/>
                    <a:p>
                      <a:pPr algn="just" latinLnBrk="1">
                        <a:spcAft>
                          <a:spcPts val="0"/>
                        </a:spcAft>
                      </a:pPr>
                      <a:r>
                        <a:rPr lang="en-US" sz="2000">
                          <a:effectLst/>
                        </a:rPr>
                        <a:t>synthetic</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124</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83</a:t>
                      </a:r>
                      <a:endParaRPr lang="ko-KR" sz="200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0.41</a:t>
                      </a:r>
                      <a:endParaRPr lang="ko-KR" sz="2000">
                        <a:effectLst/>
                        <a:latin typeface="Times New Roman" panose="02020603050405020304" pitchFamily="18" charset="0"/>
                        <a:ea typeface="바탕체" panose="02030609000101010101" pitchFamily="17" charset="-127"/>
                      </a:endParaRPr>
                    </a:p>
                  </a:txBody>
                  <a:tcPr marL="68580" marR="68580" marT="0" marB="0"/>
                </a:tc>
              </a:tr>
              <a:tr h="468629">
                <a:tc rowSpan="2">
                  <a:txBody>
                    <a:bodyPr/>
                    <a:lstStyle/>
                    <a:p>
                      <a:pPr algn="just" latinLnBrk="1">
                        <a:spcAft>
                          <a:spcPts val="0"/>
                        </a:spcAft>
                      </a:pPr>
                      <a:r>
                        <a:rPr lang="en-US" sz="2000">
                          <a:effectLst/>
                        </a:rPr>
                        <a:t>recall</a:t>
                      </a:r>
                      <a:endParaRPr lang="ko-KR" sz="200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a:effectLst/>
                        </a:rPr>
                        <a:t>0.577</a:t>
                      </a:r>
                      <a:endParaRPr lang="ko-KR" sz="2000">
                        <a:effectLst/>
                        <a:latin typeface="Times New Roman" panose="02020603050405020304" pitchFamily="18" charset="0"/>
                        <a:ea typeface="바탕체" panose="02030609000101010101" pitchFamily="17" charset="-127"/>
                      </a:endParaRPr>
                    </a:p>
                  </a:txBody>
                  <a:tcPr marL="68580" marR="68580" marT="0" marB="0"/>
                </a:tc>
                <a:tc rowSpan="2">
                  <a:txBody>
                    <a:bodyPr/>
                    <a:lstStyle/>
                    <a:p>
                      <a:pPr algn="just" latinLnBrk="1">
                        <a:spcAft>
                          <a:spcPts val="0"/>
                        </a:spcAft>
                      </a:pPr>
                      <a:r>
                        <a:rPr lang="en-US" sz="2000" dirty="0">
                          <a:effectLst/>
                        </a:rPr>
                        <a:t>0.677</a:t>
                      </a:r>
                      <a:endParaRPr lang="ko-KR" sz="2000" dirty="0">
                        <a:effectLst/>
                        <a:latin typeface="Times New Roman" panose="02020603050405020304" pitchFamily="18" charset="0"/>
                        <a:ea typeface="바탕체" panose="02030609000101010101" pitchFamily="17" charset="-127"/>
                      </a:endParaRPr>
                    </a:p>
                  </a:txBody>
                  <a:tcPr marL="68580" marR="68580" marT="0" marB="0"/>
                </a:tc>
                <a:tc>
                  <a:txBody>
                    <a:bodyPr/>
                    <a:lstStyle/>
                    <a:p>
                      <a:pPr algn="just" latinLnBrk="1">
                        <a:spcAft>
                          <a:spcPts val="0"/>
                        </a:spcAft>
                      </a:pPr>
                      <a:r>
                        <a:rPr lang="en-US" sz="2000">
                          <a:effectLst/>
                        </a:rPr>
                        <a:t>0.607</a:t>
                      </a:r>
                      <a:endParaRPr lang="ko-KR" sz="2000">
                        <a:effectLst/>
                        <a:latin typeface="Times New Roman" panose="02020603050405020304" pitchFamily="18" charset="0"/>
                        <a:ea typeface="바탕체" panose="02030609000101010101" pitchFamily="17" charset="-127"/>
                      </a:endParaRPr>
                    </a:p>
                  </a:txBody>
                  <a:tcPr marL="68580" marR="68580" marT="0" marB="0"/>
                </a:tc>
              </a:tr>
              <a:tr h="46862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spcAft>
                          <a:spcPts val="0"/>
                        </a:spcAft>
                      </a:pPr>
                      <a:r>
                        <a:rPr lang="en-US" sz="2000" dirty="0">
                          <a:effectLst/>
                        </a:rPr>
                        <a:t>0.627</a:t>
                      </a:r>
                      <a:endParaRPr lang="ko-KR" sz="2000" dirty="0">
                        <a:effectLst/>
                        <a:latin typeface="Times New Roman" panose="02020603050405020304" pitchFamily="18" charset="0"/>
                        <a:ea typeface="바탕체" panose="02030609000101010101" pitchFamily="17" charset="-127"/>
                      </a:endParaRPr>
                    </a:p>
                  </a:txBody>
                  <a:tcPr marL="68580" marR="68580" marT="0" marB="0"/>
                </a:tc>
              </a:tr>
            </a:tbl>
          </a:graphicData>
        </a:graphic>
      </p:graphicFrame>
      <p:sp>
        <p:nvSpPr>
          <p:cNvPr id="12" name="모서리가 둥근 직사각형 11"/>
          <p:cNvSpPr/>
          <p:nvPr/>
        </p:nvSpPr>
        <p:spPr>
          <a:xfrm>
            <a:off x="6480944" y="30603700"/>
            <a:ext cx="4032448" cy="7205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모서리가 둥근 직사각형 15"/>
          <p:cNvSpPr/>
          <p:nvPr/>
        </p:nvSpPr>
        <p:spPr>
          <a:xfrm>
            <a:off x="3812792" y="32438406"/>
            <a:ext cx="9220881" cy="1409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모서리가 둥근 직사각형 17"/>
          <p:cNvSpPr/>
          <p:nvPr/>
        </p:nvSpPr>
        <p:spPr>
          <a:xfrm>
            <a:off x="1707897" y="35932292"/>
            <a:ext cx="13486016" cy="1656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TextBox 28"/>
          <p:cNvSpPr txBox="1"/>
          <p:nvPr/>
        </p:nvSpPr>
        <p:spPr>
          <a:xfrm>
            <a:off x="16559769" y="35346795"/>
            <a:ext cx="15193688" cy="6228000"/>
          </a:xfrm>
          <a:prstGeom prst="rect">
            <a:avLst/>
          </a:prstGeom>
          <a:noFill/>
          <a:ln w="158750">
            <a:solidFill>
              <a:schemeClr val="bg1">
                <a:lumMod val="65000"/>
              </a:schemeClr>
            </a:solidFill>
          </a:ln>
          <a:scene3d>
            <a:camera prst="orthographicFront"/>
            <a:lightRig rig="threePt" dir="t"/>
          </a:scene3d>
          <a:sp3d>
            <a:bevelT w="165100" prst="coolSlant"/>
          </a:sp3d>
        </p:spPr>
        <p:txBody>
          <a:bodyPr wrap="square" lIns="205884" tIns="205884" rIns="205884" bIns="41177" rtlCol="0">
            <a:spAutoFit/>
          </a:bodyPr>
          <a:lstStyle/>
          <a:p>
            <a:pPr algn="ctr"/>
            <a:r>
              <a:rPr lang="en-US" altLang="ko-KR" sz="3500" b="1" u="sng" dirty="0" smtClean="0">
                <a:solidFill>
                  <a:srgbClr val="0070C0"/>
                </a:solidFill>
                <a:latin typeface="HY견고딕" pitchFamily="18" charset="-127"/>
                <a:ea typeface="HY견고딕" pitchFamily="18" charset="-127"/>
              </a:rPr>
              <a:t>CONCLUSIONS</a:t>
            </a:r>
          </a:p>
          <a:p>
            <a:pPr algn="ctr"/>
            <a:endParaRPr lang="en-US" altLang="ko-KR" sz="3000" dirty="0"/>
          </a:p>
          <a:p>
            <a:r>
              <a:rPr lang="ko-KR" altLang="en-US" sz="3000" dirty="0" smtClean="0"/>
              <a:t>본 </a:t>
            </a:r>
            <a:r>
              <a:rPr lang="ko-KR" altLang="ko-KR" sz="3200" dirty="0"/>
              <a:t>논문에서는 영상에 대한 부류 내 분류를 위한 </a:t>
            </a:r>
            <a:r>
              <a:rPr lang="ko-KR" altLang="ko-KR" sz="3200" dirty="0" err="1"/>
              <a:t>커널</a:t>
            </a:r>
            <a:r>
              <a:rPr lang="ko-KR" altLang="ko-KR" sz="3200" dirty="0"/>
              <a:t> 기반의 패턴 특징을 </a:t>
            </a:r>
            <a:r>
              <a:rPr lang="ko-KR" altLang="ko-KR" sz="3200" dirty="0" smtClean="0"/>
              <a:t>제안하</a:t>
            </a:r>
            <a:r>
              <a:rPr lang="ko-KR" altLang="en-US" sz="3200" dirty="0" smtClean="0"/>
              <a:t>였으며</a:t>
            </a:r>
            <a:r>
              <a:rPr lang="en-US" altLang="ko-KR" sz="3200" dirty="0" smtClean="0"/>
              <a:t>, </a:t>
            </a:r>
            <a:r>
              <a:rPr lang="ko-KR" altLang="ko-KR" sz="3200" dirty="0"/>
              <a:t>패턴 특징은 기존의 </a:t>
            </a:r>
            <a:r>
              <a:rPr lang="ko-KR" altLang="ko-KR" sz="3200" dirty="0" err="1"/>
              <a:t>특징점</a:t>
            </a:r>
            <a:r>
              <a:rPr lang="ko-KR" altLang="ko-KR" sz="3200" dirty="0"/>
              <a:t> 및 에지 기반의 특징과 다르게 클래스 내 분류 정확도를 향상 시키기 위한 텍스처 기반의 특징으로 기존의 알고리즘에 비해 상대적으로 높은 분류 정확도를 </a:t>
            </a:r>
            <a:r>
              <a:rPr lang="ko-KR" altLang="ko-KR" sz="3200" dirty="0" smtClean="0"/>
              <a:t>달성</a:t>
            </a:r>
            <a:r>
              <a:rPr lang="en-US" altLang="ko-KR" sz="3200" dirty="0" smtClean="0"/>
              <a:t>.</a:t>
            </a:r>
          </a:p>
          <a:p>
            <a:endParaRPr lang="en-US" altLang="ko-KR" sz="3200" dirty="0" smtClean="0"/>
          </a:p>
          <a:p>
            <a:pPr algn="ctr"/>
            <a:r>
              <a:rPr lang="en-US" altLang="ko-KR" sz="3200" b="1" u="sng" dirty="0" smtClean="0">
                <a:solidFill>
                  <a:srgbClr val="0070C0"/>
                </a:solidFill>
                <a:latin typeface="HY견고딕" pitchFamily="18" charset="-127"/>
                <a:ea typeface="HY견고딕" pitchFamily="18" charset="-127"/>
              </a:rPr>
              <a:t>FUTURE WORK</a:t>
            </a:r>
          </a:p>
          <a:p>
            <a:pPr algn="ctr"/>
            <a:endParaRPr lang="en-US" altLang="ko-KR" sz="3200" b="1" u="sng" dirty="0" smtClean="0">
              <a:solidFill>
                <a:srgbClr val="0070C0"/>
              </a:solidFill>
              <a:latin typeface="HY견고딕" pitchFamily="18" charset="-127"/>
              <a:ea typeface="HY견고딕" pitchFamily="18" charset="-127"/>
            </a:endParaRPr>
          </a:p>
          <a:p>
            <a:r>
              <a:rPr lang="ko-KR" altLang="ko-KR" sz="3200" dirty="0"/>
              <a:t>제안하는 </a:t>
            </a:r>
            <a:r>
              <a:rPr lang="ko-KR" altLang="ko-KR" sz="3200" dirty="0" err="1"/>
              <a:t>커널의</a:t>
            </a:r>
            <a:r>
              <a:rPr lang="ko-KR" altLang="ko-KR" sz="3200" dirty="0"/>
              <a:t> 형태 뿐 아니라</a:t>
            </a:r>
            <a:r>
              <a:rPr lang="en-US" altLang="ko-KR" sz="3200" dirty="0"/>
              <a:t>, </a:t>
            </a:r>
            <a:r>
              <a:rPr lang="ko-KR" altLang="ko-KR" sz="3200" dirty="0"/>
              <a:t>확장된 패턴을 활용한 특징의 추출이 가능하고</a:t>
            </a:r>
            <a:r>
              <a:rPr lang="en-US" altLang="ko-KR" sz="3200" dirty="0"/>
              <a:t>, </a:t>
            </a:r>
            <a:r>
              <a:rPr lang="ko-KR" altLang="ko-KR" sz="3200" dirty="0"/>
              <a:t>특정 지역적 영역 내에서 활용할 수 있는 다른 통계적 특성을 모색할 수 있을 </a:t>
            </a:r>
            <a:r>
              <a:rPr lang="ko-KR" altLang="ko-KR" sz="3200" dirty="0" smtClean="0"/>
              <a:t>것</a:t>
            </a:r>
            <a:r>
              <a:rPr lang="en-US" altLang="ko-KR" sz="3200" dirty="0" smtClean="0"/>
              <a:t>.</a:t>
            </a:r>
          </a:p>
          <a:p>
            <a:endParaRPr lang="en-US" altLang="ko-KR" sz="3000" dirty="0" smtClean="0"/>
          </a:p>
        </p:txBody>
      </p:sp>
      <p:sp>
        <p:nvSpPr>
          <p:cNvPr id="31" name="TextBox 30"/>
          <p:cNvSpPr txBox="1"/>
          <p:nvPr/>
        </p:nvSpPr>
        <p:spPr>
          <a:xfrm>
            <a:off x="1331640" y="2348880"/>
            <a:ext cx="184731" cy="369332"/>
          </a:xfrm>
          <a:prstGeom prst="rect">
            <a:avLst/>
          </a:prstGeom>
          <a:noFill/>
        </p:spPr>
        <p:txBody>
          <a:bodyPr wrap="none" rtlCol="0">
            <a:spAutoFit/>
          </a:bodyPr>
          <a:lstStyle/>
          <a:p>
            <a:endParaRPr lang="ko-KR" altLang="en-US" dirty="0"/>
          </a:p>
        </p:txBody>
      </p:sp>
      <p:sp>
        <p:nvSpPr>
          <p:cNvPr id="32" name="TextBox 31"/>
          <p:cNvSpPr txBox="1"/>
          <p:nvPr/>
        </p:nvSpPr>
        <p:spPr>
          <a:xfrm>
            <a:off x="1484040" y="2501280"/>
            <a:ext cx="184731" cy="369332"/>
          </a:xfrm>
          <a:prstGeom prst="rect">
            <a:avLst/>
          </a:prstGeom>
          <a:noFill/>
        </p:spPr>
        <p:txBody>
          <a:bodyPr wrap="none" rtlCol="0">
            <a:spAutoFit/>
          </a:bodyPr>
          <a:lstStyle/>
          <a:p>
            <a:endParaRPr lang="ko-KR" altLang="en-US" dirty="0"/>
          </a:p>
        </p:txBody>
      </p:sp>
      <p:sp>
        <p:nvSpPr>
          <p:cNvPr id="33" name="TextBox 32"/>
          <p:cNvSpPr txBox="1"/>
          <p:nvPr/>
        </p:nvSpPr>
        <p:spPr>
          <a:xfrm>
            <a:off x="20018449" y="24843060"/>
            <a:ext cx="184731" cy="369332"/>
          </a:xfrm>
          <a:prstGeom prst="rect">
            <a:avLst/>
          </a:prstGeom>
          <a:noFill/>
        </p:spPr>
        <p:txBody>
          <a:bodyPr wrap="none" rtlCol="0">
            <a:spAutoFit/>
          </a:bodyPr>
          <a:lstStyle/>
          <a:p>
            <a:endParaRPr lang="ko-KR" altLang="en-US" dirty="0"/>
          </a:p>
        </p:txBody>
      </p:sp>
      <p:sp>
        <p:nvSpPr>
          <p:cNvPr id="34" name="TextBox 33"/>
          <p:cNvSpPr txBox="1"/>
          <p:nvPr/>
        </p:nvSpPr>
        <p:spPr>
          <a:xfrm>
            <a:off x="24696934" y="28011412"/>
            <a:ext cx="6264696" cy="477054"/>
          </a:xfrm>
          <a:prstGeom prst="rect">
            <a:avLst/>
          </a:prstGeom>
          <a:noFill/>
        </p:spPr>
        <p:txBody>
          <a:bodyPr wrap="square" rtlCol="0">
            <a:spAutoFit/>
          </a:bodyPr>
          <a:lstStyle/>
          <a:p>
            <a:r>
              <a:rPr lang="en-US" altLang="ko-KR" sz="2500" dirty="0"/>
              <a:t>[</a:t>
            </a:r>
            <a:r>
              <a:rPr lang="ko-KR" altLang="ko-KR" sz="2500" dirty="0"/>
              <a:t>표</a:t>
            </a:r>
            <a:r>
              <a:rPr lang="en-US" altLang="ko-KR" sz="2500" dirty="0"/>
              <a:t>3] </a:t>
            </a:r>
            <a:r>
              <a:rPr lang="ko-KR" altLang="en-US" sz="2500" dirty="0"/>
              <a:t>패턴</a:t>
            </a:r>
            <a:r>
              <a:rPr lang="en-US" altLang="ko-KR" sz="2500" dirty="0"/>
              <a:t> </a:t>
            </a:r>
            <a:r>
              <a:rPr lang="ko-KR" altLang="ko-KR" sz="2500" dirty="0"/>
              <a:t>특징에 대한</a:t>
            </a:r>
            <a:r>
              <a:rPr lang="en-US" altLang="ko-KR" sz="2500" dirty="0"/>
              <a:t> precision-recall</a:t>
            </a:r>
            <a:endParaRPr lang="ko-KR" altLang="en-US" sz="2500" dirty="0"/>
          </a:p>
        </p:txBody>
      </p:sp>
      <p:sp>
        <p:nvSpPr>
          <p:cNvPr id="35" name="TextBox 34"/>
          <p:cNvSpPr txBox="1"/>
          <p:nvPr/>
        </p:nvSpPr>
        <p:spPr>
          <a:xfrm>
            <a:off x="24698969" y="24843060"/>
            <a:ext cx="6264696" cy="477054"/>
          </a:xfrm>
          <a:prstGeom prst="rect">
            <a:avLst/>
          </a:prstGeom>
          <a:noFill/>
        </p:spPr>
        <p:txBody>
          <a:bodyPr wrap="square" rtlCol="0">
            <a:spAutoFit/>
          </a:bodyPr>
          <a:lstStyle/>
          <a:p>
            <a:r>
              <a:rPr lang="en-US" altLang="ko-KR" sz="2500" dirty="0"/>
              <a:t>[</a:t>
            </a:r>
            <a:r>
              <a:rPr lang="ko-KR" altLang="ko-KR" sz="2500" dirty="0"/>
              <a:t>표</a:t>
            </a:r>
            <a:r>
              <a:rPr lang="en-US" altLang="ko-KR" sz="2500" dirty="0"/>
              <a:t>2] SIFT </a:t>
            </a:r>
            <a:r>
              <a:rPr lang="ko-KR" altLang="ko-KR" sz="2500" dirty="0"/>
              <a:t>특징에 대한</a:t>
            </a:r>
            <a:r>
              <a:rPr lang="en-US" altLang="ko-KR" sz="2500" dirty="0"/>
              <a:t> precision-recall</a:t>
            </a:r>
            <a:endParaRPr lang="ko-KR" altLang="en-US" sz="2500" dirty="0"/>
          </a:p>
        </p:txBody>
      </p:sp>
      <p:sp>
        <p:nvSpPr>
          <p:cNvPr id="38" name="TextBox 37"/>
          <p:cNvSpPr txBox="1"/>
          <p:nvPr/>
        </p:nvSpPr>
        <p:spPr>
          <a:xfrm>
            <a:off x="24698969" y="21954674"/>
            <a:ext cx="5832648" cy="477054"/>
          </a:xfrm>
          <a:prstGeom prst="rect">
            <a:avLst/>
          </a:prstGeom>
          <a:noFill/>
        </p:spPr>
        <p:txBody>
          <a:bodyPr wrap="square" rtlCol="0">
            <a:spAutoFit/>
          </a:bodyPr>
          <a:lstStyle/>
          <a:p>
            <a:r>
              <a:rPr lang="en-US" altLang="ko-KR" sz="2500" dirty="0"/>
              <a:t>[</a:t>
            </a:r>
            <a:r>
              <a:rPr lang="ko-KR" altLang="ko-KR" sz="2500" dirty="0"/>
              <a:t>표</a:t>
            </a:r>
            <a:r>
              <a:rPr lang="en-US" altLang="ko-KR" sz="2500" dirty="0"/>
              <a:t>1] </a:t>
            </a:r>
            <a:r>
              <a:rPr lang="en-US" altLang="ko-KR" sz="2500" dirty="0" err="1"/>
              <a:t>HoG</a:t>
            </a:r>
            <a:r>
              <a:rPr lang="en-US" altLang="ko-KR" sz="2500" dirty="0"/>
              <a:t> </a:t>
            </a:r>
            <a:r>
              <a:rPr lang="ko-KR" altLang="ko-KR" sz="2500" dirty="0"/>
              <a:t>특징에 대한</a:t>
            </a:r>
            <a:r>
              <a:rPr lang="en-US" altLang="ko-KR" sz="2500" dirty="0"/>
              <a:t> precision-recall</a:t>
            </a:r>
            <a:endParaRPr lang="ko-KR" altLang="en-US" sz="2500" dirty="0"/>
          </a:p>
        </p:txBody>
      </p:sp>
    </p:spTree>
    <p:extLst>
      <p:ext uri="{BB962C8B-B14F-4D97-AF65-F5344CB8AC3E}">
        <p14:creationId xmlns:p14="http://schemas.microsoft.com/office/powerpoint/2010/main" xmlns="" val="2567458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58750">
          <a:solidFill>
            <a:schemeClr val="bg1">
              <a:lumMod val="65000"/>
            </a:schemeClr>
          </a:solidFill>
        </a:ln>
        <a:scene3d>
          <a:camera prst="orthographicFront"/>
          <a:lightRig rig="threePt" dir="t"/>
        </a:scene3d>
        <a:sp3d>
          <a:bevelT w="165100" prst="coolSlant"/>
        </a:sp3d>
      </a:spPr>
      <a:bodyPr wrap="square" lIns="205884" tIns="205884" rIns="205884" bIns="41177" rtlCol="0">
        <a:spAutoFit/>
      </a:bodyPr>
      <a:lstStyle>
        <a:defPPr algn="ctr">
          <a:defRPr sz="3300" b="1" u="sng" dirty="0" smtClean="0">
            <a:solidFill>
              <a:srgbClr val="0070C0"/>
            </a:solidFill>
            <a:latin typeface="HY견고딕" pitchFamily="18" charset="-127"/>
            <a:ea typeface="HY견고딕" pitchFamily="18" charset="-127"/>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7186</TotalTime>
  <Words>859</Words>
  <Application>Microsoft Office PowerPoint</Application>
  <PresentationFormat>사용자 지정</PresentationFormat>
  <Paragraphs>228</Paragraphs>
  <Slides>1</Slides>
  <Notes>1</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Office 테마</vt:lpstr>
      <vt:lpstr>슬라이드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Sandy</dc:creator>
  <cp:lastModifiedBy>user</cp:lastModifiedBy>
  <cp:revision>185</cp:revision>
  <dcterms:created xsi:type="dcterms:W3CDTF">2013-02-13T05:02:43Z</dcterms:created>
  <dcterms:modified xsi:type="dcterms:W3CDTF">2015-10-20T22:50:42Z</dcterms:modified>
</cp:coreProperties>
</file>