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0" r:id="rId2"/>
    <p:sldId id="556" r:id="rId3"/>
    <p:sldId id="557" r:id="rId4"/>
    <p:sldId id="534" r:id="rId5"/>
    <p:sldId id="558" r:id="rId6"/>
    <p:sldId id="549" r:id="rId7"/>
    <p:sldId id="552" r:id="rId8"/>
    <p:sldId id="550" r:id="rId9"/>
    <p:sldId id="548" r:id="rId10"/>
    <p:sldId id="536" r:id="rId11"/>
    <p:sldId id="553" r:id="rId12"/>
    <p:sldId id="551" r:id="rId13"/>
    <p:sldId id="554" r:id="rId14"/>
    <p:sldId id="543" r:id="rId15"/>
    <p:sldId id="539" r:id="rId16"/>
    <p:sldId id="555" r:id="rId17"/>
    <p:sldId id="544" r:id="rId18"/>
    <p:sldId id="560" r:id="rId19"/>
    <p:sldId id="561" r:id="rId20"/>
    <p:sldId id="563" r:id="rId21"/>
    <p:sldId id="562" r:id="rId22"/>
    <p:sldId id="403" r:id="rId23"/>
  </p:sldIdLst>
  <p:sldSz cx="9144000" cy="6858000" type="screen4x3"/>
  <p:notesSz cx="9866313" cy="67357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  <a:srgbClr val="E41CCC"/>
    <a:srgbClr val="993300"/>
    <a:srgbClr val="87272E"/>
    <a:srgbClr val="B4ECFF"/>
    <a:srgbClr val="9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1606" autoAdjust="0"/>
  </p:normalViewPr>
  <p:slideViewPr>
    <p:cSldViewPr>
      <p:cViewPr varScale="1">
        <p:scale>
          <a:sx n="90" d="100"/>
          <a:sy n="90" d="100"/>
        </p:scale>
        <p:origin x="216" y="84"/>
      </p:cViewPr>
      <p:guideLst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1738" y="58"/>
      </p:cViewPr>
      <p:guideLst>
        <p:guide orient="horz" pos="2122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1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1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6AD16-5D09-406D-A9D5-7D90EEDC99D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97807"/>
            <a:ext cx="4275401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8628" y="6397807"/>
            <a:ext cx="4275401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19EEA-93CB-4CBE-B210-0F433243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88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1" cy="336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1" cy="336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9141A76-E607-4D23-B50E-D2B3CF93E892}" type="datetimeFigureOut">
              <a:rPr lang="ko-KR" altLang="en-US"/>
              <a:pPr>
                <a:defRPr/>
              </a:pPr>
              <a:t>2017-06-14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450495"/>
            <a:ext cx="7893050" cy="578008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1" cy="336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1" cy="336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185895-3671-42A5-A56E-B8DFED5F6D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28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185895-3671-42A5-A56E-B8DFED5F6DEC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59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185895-3671-42A5-A56E-B8DFED5F6DEC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2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185895-3671-42A5-A56E-B8DFED5F6DEC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21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185895-3671-42A5-A56E-B8DFED5F6DEC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70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185895-3671-42A5-A56E-B8DFED5F6DEC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1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185895-3671-42A5-A56E-B8DFED5F6DEC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09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185895-3671-42A5-A56E-B8DFED5F6DEC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56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185895-3671-42A5-A56E-B8DFED5F6DEC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8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img_02_02-[변환됨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4213" y="236538"/>
            <a:ext cx="202088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3635896" y="6432195"/>
            <a:ext cx="556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Environmental</a:t>
            </a:r>
            <a:r>
              <a:rPr lang="en-US" altLang="ko-KR" sz="1800" b="1" baseline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Management System Engineering Lab.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Environmental management system engineering laboratory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512F2-576F-4279-8C43-AB68C019A3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Environmental management system engineering laboratory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3CABD-9B97-473F-8B5C-3D7E14E20C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1134" y="0"/>
            <a:ext cx="9155133" cy="54868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1520" y="548680"/>
            <a:ext cx="8640960" cy="604867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1800" b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 b="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buFontTx/>
              <a:buChar char="-"/>
              <a:defRPr sz="1400"/>
            </a:lvl4pPr>
          </a:lstStyle>
          <a:p>
            <a:pPr lvl="0"/>
            <a:r>
              <a:rPr lang="en-US" altLang="ko-KR" dirty="0"/>
              <a:t>First level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3"/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97352"/>
            <a:ext cx="6019800" cy="260648"/>
          </a:xfrm>
          <a:prstGeom prst="rect">
            <a:avLst/>
          </a:prstGeom>
        </p:spPr>
        <p:txBody>
          <a:bodyPr anchor="ctr" anchorCtr="0"/>
          <a:lstStyle>
            <a:lvl1pPr algn="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Environmental management system engineering laboratory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515" y="6597352"/>
            <a:ext cx="1905000" cy="260648"/>
          </a:xfrm>
          <a:prstGeom prst="rect">
            <a:avLst/>
          </a:prstGeom>
        </p:spPr>
        <p:txBody>
          <a:bodyPr anchor="ctr" anchorCtr="0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3" descr="img_02_02-[변환됨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4213" y="44624"/>
            <a:ext cx="202088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Environmental management system engineering laboratory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12A92-D054-4DA3-8939-3984AAFF2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Environmental management system engineering laboratory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7650-5A64-4070-9436-A927358283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Environmental management system engineering laboratory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87478-5A77-436B-B68B-B1116B94D8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Environmental management system engineering laboratory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34C68-52F5-467F-93CB-82DFF5F35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Environmental management system engineering laboratory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C457C-7527-44B3-BEEB-F3BD73052F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Environmental management system engineering laboratory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6D140-D35A-4A24-BD26-A47EE0A6B5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Environmental management system engineering laboratory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BFB38-3DC5-4F9C-B325-7A5869630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26987"/>
            <a:ext cx="9144000" cy="575668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515" y="6597352"/>
            <a:ext cx="1905000" cy="260648"/>
          </a:xfrm>
          <a:prstGeom prst="rect">
            <a:avLst/>
          </a:prstGeom>
        </p:spPr>
        <p:txBody>
          <a:bodyPr anchor="ctr" anchorCtr="0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51520" y="1772816"/>
            <a:ext cx="8721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tx1"/>
                  </a:solidFill>
                </a:ln>
                <a:latin typeface="210 역전다방 B" panose="02020603020101020101" pitchFamily="18" charset="-127"/>
                <a:ea typeface="210 역전다방 B" panose="02020603020101020101" pitchFamily="18" charset="-127"/>
              </a:rPr>
              <a:t>지하철 역사내 실내공기질</a:t>
            </a:r>
            <a:r>
              <a:rPr lang="en-US" altLang="ko-KR" sz="3600" dirty="0">
                <a:ln>
                  <a:solidFill>
                    <a:schemeClr val="tx1"/>
                  </a:solidFill>
                </a:ln>
                <a:latin typeface="210 역전다방 B" panose="02020603020101020101" pitchFamily="18" charset="-127"/>
                <a:ea typeface="210 역전다방 B" panose="02020603020101020101" pitchFamily="18" charset="-127"/>
              </a:rPr>
              <a:t> </a:t>
            </a:r>
            <a:r>
              <a:rPr lang="ko-KR" altLang="en-US" sz="3600" dirty="0">
                <a:ln>
                  <a:solidFill>
                    <a:schemeClr val="tx1"/>
                  </a:solidFill>
                </a:ln>
                <a:latin typeface="210 역전다방 B" panose="02020603020101020101" pitchFamily="18" charset="-127"/>
                <a:ea typeface="210 역전다방 B" panose="02020603020101020101" pitchFamily="18" charset="-127"/>
              </a:rPr>
              <a:t>데이터를 이용</a:t>
            </a:r>
            <a:r>
              <a:rPr lang="en-US" altLang="ko-KR" sz="3600" dirty="0">
                <a:ln>
                  <a:solidFill>
                    <a:schemeClr val="tx1"/>
                  </a:solidFill>
                </a:ln>
                <a:latin typeface="210 역전다방 B" panose="02020603020101020101" pitchFamily="18" charset="-127"/>
                <a:ea typeface="210 역전다방 B" panose="02020603020101020101" pitchFamily="18" charset="-127"/>
              </a:rPr>
              <a:t>,</a:t>
            </a:r>
          </a:p>
          <a:p>
            <a:r>
              <a:rPr lang="en-US" altLang="ko-KR" sz="3600" dirty="0" err="1">
                <a:ln>
                  <a:solidFill>
                    <a:schemeClr val="tx1"/>
                  </a:solidFill>
                </a:ln>
                <a:latin typeface="210 역전다방 B" panose="02020603020101020101" pitchFamily="18" charset="-127"/>
                <a:ea typeface="210 역전다방 B" panose="02020603020101020101" pitchFamily="18" charset="-127"/>
              </a:rPr>
              <a:t>DeepLearning</a:t>
            </a:r>
            <a:r>
              <a:rPr lang="ko-KR" altLang="en-US" sz="3600" dirty="0">
                <a:ln>
                  <a:solidFill>
                    <a:schemeClr val="tx1"/>
                  </a:solidFill>
                </a:ln>
                <a:latin typeface="210 역전다방 B" panose="02020603020101020101" pitchFamily="18" charset="-127"/>
                <a:ea typeface="210 역전다방 B" panose="02020603020101020101" pitchFamily="18" charset="-127"/>
              </a:rPr>
              <a:t>을 적용한 </a:t>
            </a:r>
            <a:r>
              <a:rPr lang="en-US" altLang="ko-KR" sz="3600" dirty="0">
                <a:ln>
                  <a:solidFill>
                    <a:schemeClr val="tx1"/>
                  </a:solidFill>
                </a:ln>
                <a:latin typeface="210 역전다방 B" panose="02020603020101020101" pitchFamily="18" charset="-127"/>
                <a:ea typeface="210 역전다방 B" panose="02020603020101020101" pitchFamily="18" charset="-127"/>
              </a:rPr>
              <a:t>PM2.5 </a:t>
            </a:r>
            <a:r>
              <a:rPr lang="ko-KR" altLang="en-US" sz="3600" dirty="0">
                <a:ln>
                  <a:solidFill>
                    <a:schemeClr val="tx1"/>
                  </a:solidFill>
                </a:ln>
                <a:latin typeface="210 역전다방 B" panose="02020603020101020101" pitchFamily="18" charset="-127"/>
                <a:ea typeface="210 역전다방 B" panose="02020603020101020101" pitchFamily="18" charset="-127"/>
              </a:rPr>
              <a:t>농도 예측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2120" y="4149080"/>
            <a:ext cx="332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역전다방"/>
              </a:rPr>
              <a:t>경희대학교</a:t>
            </a:r>
            <a:endParaRPr lang="en-US" altLang="ko-KR" sz="2400" dirty="0">
              <a:latin typeface="210 역전다방"/>
            </a:endParaRPr>
          </a:p>
          <a:p>
            <a:r>
              <a:rPr lang="ko-KR" altLang="en-US" sz="2400" dirty="0" err="1">
                <a:latin typeface="210 역전다방"/>
              </a:rPr>
              <a:t>환경학</a:t>
            </a:r>
            <a:r>
              <a:rPr lang="ko-KR" altLang="en-US" sz="2400" dirty="0">
                <a:latin typeface="210 역전다방"/>
              </a:rPr>
              <a:t> 및 환경공학과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3289" y="5602628"/>
            <a:ext cx="2277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역전다방"/>
              </a:rPr>
              <a:t>2011101172</a:t>
            </a:r>
          </a:p>
          <a:p>
            <a:r>
              <a:rPr lang="ko-KR" altLang="en-US" sz="2400" dirty="0">
                <a:latin typeface="210 역전다방"/>
              </a:rPr>
              <a:t>전 현 준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6056" y="5060520"/>
            <a:ext cx="391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210 역전다방"/>
              </a:rPr>
              <a:t>환경관리시스템공학연구실</a:t>
            </a:r>
            <a:endParaRPr lang="ko-KR" altLang="en-US" sz="2400" dirty="0">
              <a:latin typeface="210 역전다방"/>
            </a:endParaRPr>
          </a:p>
        </p:txBody>
      </p:sp>
    </p:spTree>
    <p:extLst>
      <p:ext uri="{BB962C8B-B14F-4D97-AF65-F5344CB8AC3E}">
        <p14:creationId xmlns:p14="http://schemas.microsoft.com/office/powerpoint/2010/main" val="333710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35495" y="692696"/>
            <a:ext cx="9108503" cy="5904656"/>
          </a:xfrm>
        </p:spPr>
        <p:txBody>
          <a:bodyPr/>
          <a:lstStyle/>
          <a:p>
            <a:r>
              <a:rPr lang="en-US" altLang="ko-KR" sz="2400" dirty="0"/>
              <a:t>Deep Neural Network </a:t>
            </a:r>
            <a:r>
              <a:rPr lang="ko-KR" altLang="en-US" sz="2400" dirty="0"/>
              <a:t>구조</a:t>
            </a:r>
            <a:endParaRPr lang="en-US" altLang="ko-KR" sz="2400" dirty="0"/>
          </a:p>
          <a:p>
            <a:pPr lvl="1"/>
            <a:r>
              <a:rPr lang="en-US" altLang="ko-KR" b="1" dirty="0"/>
              <a:t>Layers</a:t>
            </a:r>
          </a:p>
          <a:p>
            <a:pPr lvl="2"/>
            <a:r>
              <a:rPr lang="en-US" altLang="ko-KR" dirty="0"/>
              <a:t>7 </a:t>
            </a:r>
            <a:r>
              <a:rPr lang="ko-KR" altLang="en-US" dirty="0"/>
              <a:t>개의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</a:p>
          <a:p>
            <a:pPr lvl="2"/>
            <a:r>
              <a:rPr lang="en-US" altLang="ko-KR" dirty="0"/>
              <a:t>3 </a:t>
            </a:r>
            <a:r>
              <a:rPr lang="ko-KR" altLang="en-US" dirty="0"/>
              <a:t>개의 </a:t>
            </a:r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 (512</a:t>
            </a:r>
            <a:r>
              <a:rPr lang="ko-KR" altLang="en-US" dirty="0"/>
              <a:t>개의 노드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1 </a:t>
            </a:r>
            <a:r>
              <a:rPr lang="ko-KR" altLang="en-US" dirty="0"/>
              <a:t>개의 </a:t>
            </a:r>
            <a:r>
              <a:rPr lang="en-US" altLang="ko-KR" dirty="0"/>
              <a:t>Output Layer </a:t>
            </a:r>
          </a:p>
          <a:p>
            <a:pPr marL="914400" lvl="2" indent="0">
              <a:buNone/>
            </a:pPr>
            <a:endParaRPr lang="en-US" altLang="ko-KR" b="1" dirty="0"/>
          </a:p>
          <a:p>
            <a:pPr marL="914400" lvl="2" indent="0">
              <a:buNone/>
            </a:pPr>
            <a:r>
              <a:rPr lang="en-US" altLang="ko-KR" b="1" dirty="0"/>
              <a:t>Cost function</a:t>
            </a:r>
          </a:p>
          <a:p>
            <a:pPr lvl="2"/>
            <a:r>
              <a:rPr lang="en-US" altLang="ko-KR" dirty="0"/>
              <a:t>RMSE Error Test / 7</a:t>
            </a:r>
            <a:r>
              <a:rPr lang="ko-KR" altLang="en-US" dirty="0"/>
              <a:t>개의 입력데이터 </a:t>
            </a:r>
            <a:r>
              <a:rPr lang="en-US" altLang="ko-KR" dirty="0"/>
              <a:t>VS 1</a:t>
            </a:r>
            <a:r>
              <a:rPr lang="ko-KR" altLang="en-US" dirty="0"/>
              <a:t>개의 출력데이터</a:t>
            </a:r>
            <a:r>
              <a:rPr lang="en-US" altLang="ko-KR" dirty="0"/>
              <a:t>(PM2.5)</a:t>
            </a:r>
          </a:p>
          <a:p>
            <a:pPr lvl="2"/>
            <a:r>
              <a:rPr lang="en-US" altLang="ko-KR" b="1" dirty="0"/>
              <a:t>Optimizer</a:t>
            </a:r>
            <a:r>
              <a:rPr lang="en-US" altLang="ko-KR" dirty="0"/>
              <a:t>: Adam-optimizer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b="1" dirty="0"/>
              <a:t>Learning rate</a:t>
            </a:r>
            <a:r>
              <a:rPr lang="en-US" altLang="ko-KR" dirty="0"/>
              <a:t>: 0.001</a:t>
            </a:r>
          </a:p>
          <a:p>
            <a:pPr lvl="1"/>
            <a:r>
              <a:rPr lang="en-US" altLang="ko-KR" b="1" dirty="0"/>
              <a:t>Training epoch</a:t>
            </a:r>
            <a:r>
              <a:rPr lang="en-US" altLang="ko-KR" dirty="0"/>
              <a:t>: 4000 </a:t>
            </a:r>
            <a:r>
              <a:rPr lang="ko-KR" altLang="en-US" dirty="0"/>
              <a:t>번</a:t>
            </a:r>
            <a:endParaRPr lang="en-US" altLang="ko-KR" dirty="0"/>
          </a:p>
          <a:p>
            <a:pPr lvl="1"/>
            <a:r>
              <a:rPr lang="ko-KR" altLang="en-US" dirty="0"/>
              <a:t>학습시 주의사항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Drop-out</a:t>
            </a:r>
            <a:r>
              <a:rPr lang="ko-KR" altLang="en-US" dirty="0"/>
              <a:t>기법</a:t>
            </a:r>
            <a:r>
              <a:rPr lang="en-US" altLang="ko-KR" dirty="0"/>
              <a:t>(0.6)</a:t>
            </a:r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89040"/>
            <a:ext cx="4428776" cy="25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6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Error </a:t>
            </a:r>
            <a:r>
              <a:rPr lang="en-US" altLang="ko-KR" dirty="0"/>
              <a:t>T</a:t>
            </a:r>
            <a:r>
              <a:rPr kumimoji="1" lang="en-US" altLang="ko-KR" dirty="0"/>
              <a:t>est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MSE &amp; RMSE</a:t>
            </a:r>
            <a:endParaRPr kumimoji="1"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5" name="텍스트 상자 4"/>
          <p:cNvSpPr txBox="1"/>
          <p:nvPr/>
        </p:nvSpPr>
        <p:spPr>
          <a:xfrm>
            <a:off x="389968" y="107504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Mean Square Error(MSE)(</a:t>
            </a:r>
            <a:r>
              <a:rPr lang="ko-KR" altLang="en-US" dirty="0"/>
              <a:t>평균제곱오차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Root MSE(</a:t>
            </a:r>
            <a:r>
              <a:rPr lang="ko-KR" altLang="en-US" dirty="0"/>
              <a:t>제곱근 평균제곱오차</a:t>
            </a:r>
            <a:r>
              <a:rPr lang="en-US" altLang="ko-KR" dirty="0"/>
              <a:t>)</a:t>
            </a:r>
            <a:endParaRPr kumimoji="1"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8" y="2549656"/>
            <a:ext cx="6224290" cy="11346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9596" y="4448354"/>
            <a:ext cx="804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예측이 얼마나 잘되었는가 확인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(0</a:t>
            </a:r>
            <a:r>
              <a:rPr lang="ko-KR" altLang="en-US" dirty="0">
                <a:solidFill>
                  <a:srgbClr val="FF0000"/>
                </a:solidFill>
              </a:rPr>
              <a:t>에 가까울수록 잘 된 것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8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2" y="1083618"/>
            <a:ext cx="8424936" cy="504056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1520" y="548680"/>
            <a:ext cx="8640960" cy="60486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 b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Char char="-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400" kern="0" dirty="0"/>
              <a:t>PLS </a:t>
            </a:r>
            <a:r>
              <a:rPr lang="ko-KR" altLang="en-US" sz="2400" kern="0" dirty="0"/>
              <a:t>예측 결과</a:t>
            </a:r>
            <a:endParaRPr lang="en-US" altLang="ko-KR" sz="2400" kern="0" dirty="0"/>
          </a:p>
        </p:txBody>
      </p:sp>
    </p:spTree>
    <p:extLst>
      <p:ext uri="{BB962C8B-B14F-4D97-AF65-F5344CB8AC3E}">
        <p14:creationId xmlns:p14="http://schemas.microsoft.com/office/powerpoint/2010/main" val="34333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708648"/>
              </p:ext>
            </p:extLst>
          </p:nvPr>
        </p:nvGraphicFramePr>
        <p:xfrm>
          <a:off x="395536" y="1147216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Hourly Training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Hourly 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8.93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915162"/>
              </p:ext>
            </p:extLst>
          </p:nvPr>
        </p:nvGraphicFramePr>
        <p:xfrm>
          <a:off x="395536" y="264007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Weekday Training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Weekday 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82677"/>
              </p:ext>
            </p:extLst>
          </p:nvPr>
        </p:nvGraphicFramePr>
        <p:xfrm>
          <a:off x="395536" y="347560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Weekend Training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Weekend 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32648"/>
              </p:ext>
            </p:extLst>
          </p:nvPr>
        </p:nvGraphicFramePr>
        <p:xfrm>
          <a:off x="395536" y="439512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Season Training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Season 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251520" y="548680"/>
            <a:ext cx="8640960" cy="60486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 b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Char char="-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400" kern="0" dirty="0"/>
              <a:t>PLS </a:t>
            </a:r>
            <a:r>
              <a:rPr lang="ko-KR" altLang="en-US" sz="2400" kern="0" dirty="0"/>
              <a:t>방법의 </a:t>
            </a:r>
            <a:r>
              <a:rPr lang="en-US" altLang="ko-KR" sz="2400" kern="0" dirty="0"/>
              <a:t>RMSE </a:t>
            </a:r>
            <a:r>
              <a:rPr lang="ko-KR" altLang="en-US" sz="2400" kern="0" dirty="0"/>
              <a:t>비교</a:t>
            </a:r>
            <a:endParaRPr lang="en-US" altLang="ko-KR" sz="2400" kern="0" dirty="0"/>
          </a:p>
        </p:txBody>
      </p:sp>
    </p:spTree>
    <p:extLst>
      <p:ext uri="{BB962C8B-B14F-4D97-AF65-F5344CB8AC3E}">
        <p14:creationId xmlns:p14="http://schemas.microsoft.com/office/powerpoint/2010/main" val="76183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35496" y="548680"/>
            <a:ext cx="9001000" cy="6048672"/>
          </a:xfrm>
        </p:spPr>
        <p:txBody>
          <a:bodyPr/>
          <a:lstStyle/>
          <a:p>
            <a:r>
              <a:rPr lang="en-US" altLang="ko-KR" sz="2400" dirty="0"/>
              <a:t>DNN </a:t>
            </a:r>
            <a:r>
              <a:rPr lang="ko-KR" altLang="en-US" sz="2400" dirty="0"/>
              <a:t>예측 결과</a:t>
            </a:r>
            <a:endParaRPr lang="en-US" altLang="ko-KR" sz="2400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ko-KR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>
            <a:off x="251520" y="1079094"/>
            <a:ext cx="8640960" cy="5230226"/>
            <a:chOff x="1331640" y="1196752"/>
            <a:chExt cx="6552728" cy="505931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196752"/>
              <a:ext cx="6552728" cy="505423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839250" y="6026371"/>
              <a:ext cx="504056" cy="229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65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35496" y="548680"/>
            <a:ext cx="9001000" cy="6048672"/>
          </a:xfrm>
        </p:spPr>
        <p:txBody>
          <a:bodyPr/>
          <a:lstStyle/>
          <a:p>
            <a:r>
              <a:rPr lang="en-US" altLang="ko-KR" sz="2800" dirty="0"/>
              <a:t>RMSE </a:t>
            </a:r>
            <a:r>
              <a:rPr lang="ko-KR" altLang="en-US" sz="2800" dirty="0"/>
              <a:t>비교</a:t>
            </a:r>
            <a:endParaRPr lang="en-US" altLang="ko-KR" sz="2800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197712"/>
              </p:ext>
            </p:extLst>
          </p:nvPr>
        </p:nvGraphicFramePr>
        <p:xfrm>
          <a:off x="3325392" y="1163815"/>
          <a:ext cx="5400601" cy="1368152"/>
        </p:xfrm>
        <a:graphic>
          <a:graphicData uri="http://schemas.openxmlformats.org/drawingml/2006/table">
            <a:tbl>
              <a:tblPr firstRow="1" firstCol="1" bandRow="1"/>
              <a:tblGrid>
                <a:gridCol w="2638087">
                  <a:extLst>
                    <a:ext uri="{9D8B030D-6E8A-4147-A177-3AD203B41FA5}">
                      <a16:colId xmlns:a16="http://schemas.microsoft.com/office/drawing/2014/main" val="3053078723"/>
                    </a:ext>
                  </a:extLst>
                </a:gridCol>
                <a:gridCol w="1381045">
                  <a:extLst>
                    <a:ext uri="{9D8B030D-6E8A-4147-A177-3AD203B41FA5}">
                      <a16:colId xmlns:a16="http://schemas.microsoft.com/office/drawing/2014/main" val="1514553288"/>
                    </a:ext>
                  </a:extLst>
                </a:gridCol>
                <a:gridCol w="1381469">
                  <a:extLst>
                    <a:ext uri="{9D8B030D-6E8A-4147-A177-3AD203B41FA5}">
                      <a16:colId xmlns:a16="http://schemas.microsoft.com/office/drawing/2014/main" val="1895676322"/>
                    </a:ext>
                  </a:extLst>
                </a:gridCol>
              </a:tblGrid>
              <a:tr h="44356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RMSE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475565"/>
                  </a:ext>
                </a:extLst>
              </a:tr>
              <a:tr h="481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Training data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Test data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179661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DNN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5.88</a:t>
                      </a:r>
                      <a:endParaRPr lang="ko-KR" sz="16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12.62</a:t>
                      </a:r>
                      <a:endParaRPr lang="ko-KR" sz="16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4395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11760" y="4653136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&lt;&lt; Over-Fitting(</a:t>
            </a:r>
            <a:r>
              <a:rPr lang="ko-KR" altLang="en-US" dirty="0">
                <a:solidFill>
                  <a:srgbClr val="FF0000"/>
                </a:solidFill>
              </a:rPr>
              <a:t>과적합문제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발생</a:t>
            </a:r>
            <a:r>
              <a:rPr lang="en-US" altLang="ko-KR" dirty="0">
                <a:solidFill>
                  <a:srgbClr val="FF0000"/>
                </a:solidFill>
              </a:rPr>
              <a:t> &gt;&gt;</a:t>
            </a: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많은 </a:t>
            </a:r>
            <a:r>
              <a:rPr lang="en-US" altLang="ko-KR" dirty="0">
                <a:solidFill>
                  <a:srgbClr val="FF0000"/>
                </a:solidFill>
              </a:rPr>
              <a:t>Training </a:t>
            </a:r>
            <a:r>
              <a:rPr lang="ko-KR" altLang="en-US" dirty="0">
                <a:solidFill>
                  <a:srgbClr val="FF0000"/>
                </a:solidFill>
              </a:rPr>
              <a:t>데이터 사용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입력층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특성값</a:t>
            </a:r>
            <a:r>
              <a:rPr lang="ko-KR" altLang="en-US" dirty="0">
                <a:solidFill>
                  <a:srgbClr val="FF0000"/>
                </a:solidFill>
              </a:rPr>
              <a:t> 개수 조절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u="sng" dirty="0" err="1">
                <a:solidFill>
                  <a:srgbClr val="FF0000"/>
                </a:solidFill>
              </a:rPr>
              <a:t>Rugularization</a:t>
            </a:r>
            <a:r>
              <a:rPr lang="en-US" altLang="ko-KR" u="sng" dirty="0">
                <a:solidFill>
                  <a:srgbClr val="FF0000"/>
                </a:solidFill>
              </a:rPr>
              <a:t> (</a:t>
            </a:r>
            <a:r>
              <a:rPr lang="ko-KR" altLang="en-US" u="sng" dirty="0">
                <a:solidFill>
                  <a:srgbClr val="FF0000"/>
                </a:solidFill>
              </a:rPr>
              <a:t>규칙화</a:t>
            </a:r>
            <a:r>
              <a:rPr lang="en-US" altLang="ko-KR" u="sng" dirty="0">
                <a:solidFill>
                  <a:srgbClr val="FF0000"/>
                </a:solidFill>
              </a:rPr>
              <a:t>)</a:t>
            </a:r>
            <a:endParaRPr lang="ko-KR" altLang="en-US" u="sng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5" y="1163815"/>
            <a:ext cx="2766444" cy="3257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66432" y="2924944"/>
            <a:ext cx="3190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역표준화하면서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RMSE</a:t>
            </a:r>
            <a:r>
              <a:rPr lang="ko-KR" altLang="en-US" dirty="0"/>
              <a:t>도 값이 </a:t>
            </a:r>
            <a:r>
              <a:rPr lang="ko-KR" altLang="en-US" dirty="0" err="1"/>
              <a:t>변경됌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21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5923437"/>
          </a:xfrm>
        </p:spPr>
        <p:txBody>
          <a:bodyPr/>
          <a:lstStyle/>
          <a:p>
            <a:r>
              <a:rPr lang="en-US" altLang="ko-KR" sz="2400" dirty="0"/>
              <a:t>Auto-Correlation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395536" y="1097360"/>
            <a:ext cx="7892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현재의 상태가 과거 및 미래의 상태와 밀접한 관계를 가지고 있기 때문에 시간의 진행에 따라 독립적이지 않다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경우 시계열자료는 자기상관을 가진다고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시간영역에서의 시계열분석은 자기상관함수를 통해 시계열의 특성을 파악한다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645024"/>
            <a:ext cx="5616624" cy="24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35496" y="548680"/>
            <a:ext cx="9001000" cy="6048672"/>
          </a:xfrm>
        </p:spPr>
        <p:txBody>
          <a:bodyPr/>
          <a:lstStyle/>
          <a:p>
            <a:r>
              <a:rPr lang="en-US" altLang="ko-KR" sz="2400" dirty="0"/>
              <a:t>Recurrent Neural Network(RNN)</a:t>
            </a:r>
          </a:p>
          <a:p>
            <a:pPr lvl="1"/>
            <a:r>
              <a:rPr lang="en-US" altLang="ko-KR" dirty="0"/>
              <a:t>RNN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또한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DNN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과 비슷하게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입력층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개의 출력층으로 구성할 것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시계열 자료</a:t>
            </a:r>
            <a:r>
              <a:rPr lang="en-US" altLang="ko-KR" dirty="0"/>
              <a:t>(Time-Series)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분석 시 주로 사용하는 학습모델</a:t>
            </a:r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581660" y="2030724"/>
            <a:ext cx="2664296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(7 Features , 7296 data)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50811" y="2092277"/>
            <a:ext cx="853119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56176" y="2153833"/>
            <a:ext cx="1518364" cy="3385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r>
              <a:rPr lang="en-US" altLang="ko-K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conc.</a:t>
            </a:r>
          </a:p>
        </p:txBody>
      </p:sp>
      <p:cxnSp>
        <p:nvCxnSpPr>
          <p:cNvPr id="12" name="직선 화살표 연결선 11"/>
          <p:cNvCxnSpPr>
            <a:cxnSpLocks/>
            <a:stCxn id="8" idx="3"/>
            <a:endCxn id="9" idx="1"/>
          </p:cNvCxnSpPr>
          <p:nvPr/>
        </p:nvCxnSpPr>
        <p:spPr>
          <a:xfrm flipV="1">
            <a:off x="3245956" y="2323110"/>
            <a:ext cx="1004855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3"/>
            <a:endCxn id="10" idx="1"/>
          </p:cNvCxnSpPr>
          <p:nvPr/>
        </p:nvCxnSpPr>
        <p:spPr>
          <a:xfrm>
            <a:off x="5103930" y="2323110"/>
            <a:ext cx="10522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00141" y="5119957"/>
            <a:ext cx="460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Year (Hourly)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Year(Hourly)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43" y="2794047"/>
            <a:ext cx="6624736" cy="227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5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35495" y="692696"/>
            <a:ext cx="9108503" cy="5904656"/>
          </a:xfrm>
        </p:spPr>
        <p:txBody>
          <a:bodyPr/>
          <a:lstStyle/>
          <a:p>
            <a:r>
              <a:rPr lang="en-US" altLang="ko-KR" sz="2400" dirty="0"/>
              <a:t>Recurrent Neural Network </a:t>
            </a:r>
            <a:r>
              <a:rPr lang="ko-KR" altLang="en-US" sz="2400" dirty="0"/>
              <a:t>구조</a:t>
            </a:r>
            <a:endParaRPr lang="en-US" altLang="ko-KR" sz="2400" dirty="0"/>
          </a:p>
          <a:p>
            <a:pPr lvl="1"/>
            <a:r>
              <a:rPr lang="en-US" altLang="ko-KR" b="1" dirty="0"/>
              <a:t>Layers</a:t>
            </a:r>
          </a:p>
          <a:p>
            <a:pPr lvl="2"/>
            <a:r>
              <a:rPr lang="en-US" altLang="ko-KR" dirty="0"/>
              <a:t>7 </a:t>
            </a:r>
            <a:r>
              <a:rPr lang="ko-KR" altLang="en-US" dirty="0"/>
              <a:t>개의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Layer (24step)</a:t>
            </a:r>
          </a:p>
          <a:p>
            <a:pPr lvl="2"/>
            <a:r>
              <a:rPr lang="en-US" altLang="ko-KR" dirty="0"/>
              <a:t>10 </a:t>
            </a:r>
            <a:r>
              <a:rPr lang="ko-KR" altLang="en-US" dirty="0"/>
              <a:t>개의 </a:t>
            </a:r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/>
              <a:t>Layer </a:t>
            </a:r>
            <a:endParaRPr lang="en-US" altLang="ko-KR" dirty="0"/>
          </a:p>
          <a:p>
            <a:pPr lvl="2"/>
            <a:r>
              <a:rPr lang="en-US" altLang="ko-KR" dirty="0"/>
              <a:t>1 </a:t>
            </a:r>
            <a:r>
              <a:rPr lang="ko-KR" altLang="en-US" dirty="0"/>
              <a:t>개의 </a:t>
            </a:r>
            <a:r>
              <a:rPr lang="en-US" altLang="ko-KR" dirty="0"/>
              <a:t>Output Layer (PM2.5)</a:t>
            </a:r>
          </a:p>
          <a:p>
            <a:pPr marL="914400" lvl="2" indent="0">
              <a:buNone/>
            </a:pPr>
            <a:r>
              <a:rPr lang="en-US" altLang="ko-KR" b="1" dirty="0"/>
              <a:t>Cost function</a:t>
            </a:r>
          </a:p>
          <a:p>
            <a:pPr lvl="2"/>
            <a:r>
              <a:rPr lang="en-US" altLang="ko-KR" dirty="0"/>
              <a:t>RMSE Error Test / 9</a:t>
            </a:r>
            <a:r>
              <a:rPr lang="ko-KR" altLang="en-US" dirty="0"/>
              <a:t>개의 입력데이터 </a:t>
            </a:r>
            <a:r>
              <a:rPr lang="en-US" altLang="ko-KR" dirty="0"/>
              <a:t>VS 1</a:t>
            </a:r>
            <a:r>
              <a:rPr lang="ko-KR" altLang="en-US" dirty="0"/>
              <a:t>개의 출력데이터</a:t>
            </a:r>
            <a:r>
              <a:rPr lang="en-US" altLang="ko-KR" dirty="0"/>
              <a:t>(PM2.5)</a:t>
            </a:r>
          </a:p>
          <a:p>
            <a:pPr lvl="2"/>
            <a:r>
              <a:rPr lang="en-US" altLang="ko-KR" b="1" dirty="0"/>
              <a:t>Optimizer</a:t>
            </a:r>
            <a:r>
              <a:rPr lang="en-US" altLang="ko-KR" dirty="0"/>
              <a:t>: Adam-optimizer</a:t>
            </a:r>
          </a:p>
          <a:p>
            <a:pPr lvl="1"/>
            <a:r>
              <a:rPr lang="en-US" altLang="ko-KR" b="1" dirty="0"/>
              <a:t>Learning rate</a:t>
            </a:r>
            <a:r>
              <a:rPr lang="en-US" altLang="ko-KR" dirty="0"/>
              <a:t>: 0.01</a:t>
            </a:r>
          </a:p>
          <a:p>
            <a:pPr lvl="1"/>
            <a:r>
              <a:rPr lang="en-US" altLang="ko-KR" b="1" dirty="0"/>
              <a:t>Training epoch</a:t>
            </a:r>
            <a:r>
              <a:rPr lang="en-US" altLang="ko-KR" dirty="0"/>
              <a:t>: 3500 </a:t>
            </a:r>
            <a:r>
              <a:rPr lang="ko-KR" altLang="en-US" dirty="0"/>
              <a:t>번</a:t>
            </a:r>
            <a:endParaRPr lang="en-US" altLang="ko-KR" dirty="0"/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LSTM(Long-short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Memory)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/>
              <a:t>Network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학습 마지막 </a:t>
            </a:r>
            <a:r>
              <a:rPr lang="en-US" altLang="ko-KR" dirty="0"/>
              <a:t>Layer </a:t>
            </a:r>
            <a:r>
              <a:rPr lang="ko-KR" altLang="en-US" dirty="0"/>
              <a:t>는 </a:t>
            </a:r>
            <a:r>
              <a:rPr lang="en-US" altLang="ko-KR" dirty="0"/>
              <a:t>Fully-Connected </a:t>
            </a:r>
            <a:r>
              <a:rPr lang="ko-KR" altLang="en-US" dirty="0"/>
              <a:t>를 사용하여 학습효율 향상</a:t>
            </a:r>
            <a:endParaRPr lang="en-US" altLang="ko-KR" dirty="0"/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493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8977"/>
            <a:ext cx="5040560" cy="6048375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57806"/>
              </p:ext>
            </p:extLst>
          </p:nvPr>
        </p:nvGraphicFramePr>
        <p:xfrm>
          <a:off x="5148064" y="3861048"/>
          <a:ext cx="3980656" cy="1438173"/>
        </p:xfrm>
        <a:graphic>
          <a:graphicData uri="http://schemas.openxmlformats.org/drawingml/2006/table">
            <a:tbl>
              <a:tblPr firstRow="1" firstCol="1" bandRow="1"/>
              <a:tblGrid>
                <a:gridCol w="1944472">
                  <a:extLst>
                    <a:ext uri="{9D8B030D-6E8A-4147-A177-3AD203B41FA5}">
                      <a16:colId xmlns:a16="http://schemas.microsoft.com/office/drawing/2014/main" val="3053078723"/>
                    </a:ext>
                  </a:extLst>
                </a:gridCol>
                <a:gridCol w="1017936">
                  <a:extLst>
                    <a:ext uri="{9D8B030D-6E8A-4147-A177-3AD203B41FA5}">
                      <a16:colId xmlns:a16="http://schemas.microsoft.com/office/drawing/2014/main" val="1514553288"/>
                    </a:ext>
                  </a:extLst>
                </a:gridCol>
                <a:gridCol w="1018248">
                  <a:extLst>
                    <a:ext uri="{9D8B030D-6E8A-4147-A177-3AD203B41FA5}">
                      <a16:colId xmlns:a16="http://schemas.microsoft.com/office/drawing/2014/main" val="1895676322"/>
                    </a:ext>
                  </a:extLst>
                </a:gridCol>
              </a:tblGrid>
              <a:tr h="44356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RMSE (%)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475565"/>
                  </a:ext>
                </a:extLst>
              </a:tr>
              <a:tr h="481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Training data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Test data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179661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RNN(LSTM cell)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0.026</a:t>
                      </a:r>
                      <a:endParaRPr lang="ko-KR" sz="16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3.39</a:t>
                      </a:r>
                      <a:endParaRPr lang="ko-KR" sz="16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43954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764704"/>
            <a:ext cx="3240360" cy="294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7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4024" y="1196752"/>
            <a:ext cx="3672408" cy="3600400"/>
          </a:xfrm>
        </p:spPr>
        <p:txBody>
          <a:bodyPr/>
          <a:lstStyle/>
          <a:p>
            <a:r>
              <a:rPr lang="ko-KR" altLang="en-US" sz="2400" dirty="0"/>
              <a:t>연구 목적 및 배경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연구 데이터 및 방법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연구 결과 및 고찰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참고 문헌 및 연구 환경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273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결과 및 고찰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89428"/>
              </p:ext>
            </p:extLst>
          </p:nvPr>
        </p:nvGraphicFramePr>
        <p:xfrm>
          <a:off x="214933" y="1983591"/>
          <a:ext cx="4005419" cy="1438173"/>
        </p:xfrm>
        <a:graphic>
          <a:graphicData uri="http://schemas.openxmlformats.org/drawingml/2006/table">
            <a:tbl>
              <a:tblPr firstRow="1" firstCol="1" bandRow="1"/>
              <a:tblGrid>
                <a:gridCol w="1956568">
                  <a:extLst>
                    <a:ext uri="{9D8B030D-6E8A-4147-A177-3AD203B41FA5}">
                      <a16:colId xmlns:a16="http://schemas.microsoft.com/office/drawing/2014/main" val="3053078723"/>
                    </a:ext>
                  </a:extLst>
                </a:gridCol>
                <a:gridCol w="1024268">
                  <a:extLst>
                    <a:ext uri="{9D8B030D-6E8A-4147-A177-3AD203B41FA5}">
                      <a16:colId xmlns:a16="http://schemas.microsoft.com/office/drawing/2014/main" val="1514553288"/>
                    </a:ext>
                  </a:extLst>
                </a:gridCol>
                <a:gridCol w="1024583">
                  <a:extLst>
                    <a:ext uri="{9D8B030D-6E8A-4147-A177-3AD203B41FA5}">
                      <a16:colId xmlns:a16="http://schemas.microsoft.com/office/drawing/2014/main" val="1895676322"/>
                    </a:ext>
                  </a:extLst>
                </a:gridCol>
              </a:tblGrid>
              <a:tr h="44356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RMSE(%)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475565"/>
                  </a:ext>
                </a:extLst>
              </a:tr>
              <a:tr h="481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Training data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Test data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179661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DNN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5.88</a:t>
                      </a:r>
                      <a:endParaRPr lang="ko-KR" sz="16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12.62</a:t>
                      </a:r>
                      <a:endParaRPr lang="ko-KR" sz="16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43954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51346"/>
              </p:ext>
            </p:extLst>
          </p:nvPr>
        </p:nvGraphicFramePr>
        <p:xfrm>
          <a:off x="212055" y="895295"/>
          <a:ext cx="4030968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5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Hourly Training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Hourly 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8.93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16016" y="742791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Training data</a:t>
            </a:r>
          </a:p>
          <a:p>
            <a:r>
              <a:rPr lang="en-US" altLang="ko-KR" dirty="0"/>
              <a:t>- Test data</a:t>
            </a:r>
          </a:p>
          <a:p>
            <a:r>
              <a:rPr lang="en-US" altLang="ko-KR" dirty="0"/>
              <a:t>RMSE </a:t>
            </a:r>
            <a:r>
              <a:rPr lang="ko-KR" altLang="en-US" dirty="0"/>
              <a:t>차이 발생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RNN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PLS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DNN</a:t>
            </a:r>
            <a:r>
              <a:rPr lang="ko-KR" altLang="en-US" dirty="0"/>
              <a:t> 순으로 효율 저하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16016" y="3933056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으로 실내공기질 모델링 수행이 가능하며 앞으로 더 많은 데이터</a:t>
            </a:r>
            <a:r>
              <a:rPr lang="en-US" altLang="ko-KR" dirty="0"/>
              <a:t>, </a:t>
            </a:r>
            <a:r>
              <a:rPr lang="ko-KR" altLang="en-US" dirty="0"/>
              <a:t>다양한 장소에서 시행될 수 있을 것임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70525"/>
              </p:ext>
            </p:extLst>
          </p:nvPr>
        </p:nvGraphicFramePr>
        <p:xfrm>
          <a:off x="262367" y="3933056"/>
          <a:ext cx="3980656" cy="1438173"/>
        </p:xfrm>
        <a:graphic>
          <a:graphicData uri="http://schemas.openxmlformats.org/drawingml/2006/table">
            <a:tbl>
              <a:tblPr firstRow="1" firstCol="1" bandRow="1"/>
              <a:tblGrid>
                <a:gridCol w="1944472">
                  <a:extLst>
                    <a:ext uri="{9D8B030D-6E8A-4147-A177-3AD203B41FA5}">
                      <a16:colId xmlns:a16="http://schemas.microsoft.com/office/drawing/2014/main" val="3053078723"/>
                    </a:ext>
                  </a:extLst>
                </a:gridCol>
                <a:gridCol w="1017936">
                  <a:extLst>
                    <a:ext uri="{9D8B030D-6E8A-4147-A177-3AD203B41FA5}">
                      <a16:colId xmlns:a16="http://schemas.microsoft.com/office/drawing/2014/main" val="1514553288"/>
                    </a:ext>
                  </a:extLst>
                </a:gridCol>
                <a:gridCol w="1018248">
                  <a:extLst>
                    <a:ext uri="{9D8B030D-6E8A-4147-A177-3AD203B41FA5}">
                      <a16:colId xmlns:a16="http://schemas.microsoft.com/office/drawing/2014/main" val="1895676322"/>
                    </a:ext>
                  </a:extLst>
                </a:gridCol>
              </a:tblGrid>
              <a:tr h="44356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RMSE (%)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475565"/>
                  </a:ext>
                </a:extLst>
              </a:tr>
              <a:tr h="481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Training data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Test data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179661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RNN(LSTM cell)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0.026</a:t>
                      </a:r>
                      <a:endParaRPr lang="ko-KR" sz="16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3.39</a:t>
                      </a:r>
                      <a:endParaRPr lang="ko-KR" sz="16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43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638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문헌 및 연구환경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3717032"/>
            <a:ext cx="3672408" cy="2376264"/>
          </a:xfrm>
        </p:spPr>
        <p:txBody>
          <a:bodyPr/>
          <a:lstStyle/>
          <a:p>
            <a:r>
              <a:rPr lang="ko-KR" altLang="en-US" dirty="0"/>
              <a:t>연구 환경</a:t>
            </a:r>
            <a:r>
              <a:rPr lang="en-US" altLang="ko-KR" dirty="0"/>
              <a:t>(</a:t>
            </a:r>
            <a:r>
              <a:rPr lang="ko-KR" altLang="en-US" dirty="0"/>
              <a:t>프로그램 및 버전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0" dirty="0"/>
              <a:t> 1. MATLAB</a:t>
            </a:r>
            <a:r>
              <a:rPr lang="ko-KR" altLang="en-US" b="0" dirty="0"/>
              <a:t> </a:t>
            </a:r>
            <a:r>
              <a:rPr lang="en-US" altLang="ko-KR" b="0" dirty="0"/>
              <a:t>2016b</a:t>
            </a:r>
          </a:p>
          <a:p>
            <a:pPr marL="0" indent="0">
              <a:buNone/>
            </a:pPr>
            <a:r>
              <a:rPr lang="en-US" altLang="ko-KR" b="0" dirty="0"/>
              <a:t> 2. Python 3.5.3</a:t>
            </a:r>
          </a:p>
          <a:p>
            <a:pPr marL="0" indent="0">
              <a:buNone/>
            </a:pPr>
            <a:r>
              <a:rPr lang="en-US" altLang="ko-KR" b="0" dirty="0"/>
              <a:t>   - </a:t>
            </a:r>
            <a:r>
              <a:rPr lang="en-US" altLang="ko-KR" b="0" dirty="0" err="1"/>
              <a:t>Tensorflow</a:t>
            </a:r>
            <a:r>
              <a:rPr lang="en-US" altLang="ko-KR" b="0" dirty="0"/>
              <a:t> 1.2</a:t>
            </a:r>
          </a:p>
          <a:p>
            <a:pPr marL="0" indent="0">
              <a:buNone/>
            </a:pPr>
            <a:r>
              <a:rPr lang="en-US" altLang="ko-KR" b="0" dirty="0"/>
              <a:t>   - </a:t>
            </a:r>
            <a:r>
              <a:rPr lang="en-US" altLang="ko-KR" b="0" dirty="0" err="1"/>
              <a:t>Numpy</a:t>
            </a:r>
            <a:r>
              <a:rPr lang="en-US" altLang="ko-KR" b="0" dirty="0"/>
              <a:t> 1.12.1</a:t>
            </a:r>
          </a:p>
          <a:p>
            <a:pPr marL="0" indent="0">
              <a:buNone/>
            </a:pPr>
            <a:r>
              <a:rPr lang="en-US" altLang="ko-KR" b="0" dirty="0"/>
              <a:t>   - </a:t>
            </a:r>
            <a:r>
              <a:rPr lang="en-US" altLang="ko-KR" b="0" dirty="0" err="1"/>
              <a:t>Matplotlib</a:t>
            </a:r>
            <a:r>
              <a:rPr lang="en-US" altLang="ko-KR" b="0" dirty="0"/>
              <a:t> 2.0.2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23528" y="692696"/>
            <a:ext cx="8712968" cy="33123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 b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Char char="-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참고 문헌</a:t>
            </a:r>
            <a:endParaRPr lang="en-US" altLang="ko-KR" kern="0" dirty="0"/>
          </a:p>
          <a:p>
            <a:pPr marL="0" indent="0">
              <a:buNone/>
            </a:pPr>
            <a:r>
              <a:rPr lang="en-US" altLang="ko-KR" b="0" kern="0" dirty="0"/>
              <a:t>1. Data-driven prediction model of indoor air quality in an underground space(Kim et al,2010)</a:t>
            </a:r>
          </a:p>
          <a:p>
            <a:pPr marL="0" indent="0">
              <a:buNone/>
            </a:pPr>
            <a:r>
              <a:rPr lang="en-US" altLang="ko-KR" b="0" kern="0" dirty="0"/>
              <a:t>2. Development of toxicity prediction and assessment index of particular matters with deep learning – driven QSAR model(Kim et al, 2017)</a:t>
            </a:r>
          </a:p>
          <a:p>
            <a:pPr marL="0" indent="0">
              <a:buNone/>
            </a:pPr>
            <a:r>
              <a:rPr lang="en-US" altLang="ko-KR" b="0" kern="0" dirty="0"/>
              <a:t>3. Analysis and prediction of indoor air pollutants in a subway station using a new key variable selection method(Lim et al, 2011)</a:t>
            </a:r>
          </a:p>
          <a:p>
            <a:pPr marL="0" indent="0">
              <a:buNone/>
            </a:pP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881786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altLang="ko-KR" sz="3200" dirty="0"/>
          </a:p>
          <a:p>
            <a:pPr marL="57150" indent="0" algn="ctr">
              <a:buNone/>
            </a:pPr>
            <a:endParaRPr lang="en-US" altLang="ko-KR" sz="3200" dirty="0"/>
          </a:p>
          <a:p>
            <a:pPr marL="57150" indent="0" algn="ctr">
              <a:buNone/>
            </a:pPr>
            <a:endParaRPr lang="en-US" altLang="ko-KR" sz="3200" dirty="0"/>
          </a:p>
          <a:p>
            <a:pPr marL="57150" indent="0" algn="ctr">
              <a:buNone/>
            </a:pPr>
            <a:endParaRPr lang="en-US" altLang="ko-KR" sz="3200" dirty="0"/>
          </a:p>
          <a:p>
            <a:pPr marL="57150" indent="0" algn="ctr">
              <a:buNone/>
            </a:pPr>
            <a:endParaRPr lang="en-US" altLang="ko-KR" sz="3200" dirty="0"/>
          </a:p>
          <a:p>
            <a:pPr marL="57150" indent="0" algn="ctr">
              <a:buNone/>
            </a:pPr>
            <a:r>
              <a:rPr lang="ko-KR" altLang="en-US" sz="3200" dirty="0"/>
              <a:t>감사합니다</a:t>
            </a:r>
            <a:r>
              <a:rPr lang="en-US" altLang="ko-KR" sz="3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586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5952" y="764704"/>
            <a:ext cx="8640960" cy="5616624"/>
          </a:xfrm>
        </p:spPr>
        <p:txBody>
          <a:bodyPr/>
          <a:lstStyle/>
          <a:p>
            <a:r>
              <a:rPr lang="ko-KR" altLang="en-US" sz="2400" dirty="0"/>
              <a:t>연구 목적 및 배경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53964" y="1484784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지하철 실내공기 중 </a:t>
            </a:r>
            <a:r>
              <a:rPr lang="en-US" altLang="ko-KR" dirty="0"/>
              <a:t>PM2.5</a:t>
            </a:r>
            <a:r>
              <a:rPr lang="ko-KR" altLang="en-US" dirty="0"/>
              <a:t>는 공중 보건에 독성 영향을 끼치는 대기오염 물질로써 가장 </a:t>
            </a:r>
            <a:r>
              <a:rPr lang="ko-KR" altLang="en-US" dirty="0" err="1"/>
              <a:t>우려됌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IAQ </a:t>
            </a:r>
            <a:r>
              <a:rPr lang="ko-KR" altLang="en-US" dirty="0"/>
              <a:t>농도 예측 모델을 개발하기 위해 기존의 사용하던 </a:t>
            </a:r>
            <a:endParaRPr lang="en-US" altLang="ko-KR" dirty="0"/>
          </a:p>
          <a:p>
            <a:r>
              <a:rPr lang="ko-KR" altLang="en-US" dirty="0"/>
              <a:t>수식방식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-PLS)</a:t>
            </a:r>
            <a:r>
              <a:rPr lang="ko-KR" altLang="en-US" dirty="0"/>
              <a:t>이 아닌 기계학습 모델 중 </a:t>
            </a:r>
            <a:r>
              <a:rPr lang="en-US" altLang="ko-KR" dirty="0"/>
              <a:t>RNN</a:t>
            </a:r>
            <a:r>
              <a:rPr lang="ko-KR" altLang="en-US" dirty="0"/>
              <a:t>을 통해 더욱 정확하게 예측할 수 있고 또 추가되는 데이터들을 계속해서 사용할 수 있으므로 자체적으로 발전하는 모델을 구축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964" y="4520565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Keyword: Air Quality prediction, Nonlinear Modeling, Indoor Air Quality, Subway particulate Matters(PMs), Machine Learning, Deep Learning, Recurrent Neural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0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35496" y="548680"/>
            <a:ext cx="9001000" cy="6048672"/>
          </a:xfrm>
        </p:spPr>
        <p:txBody>
          <a:bodyPr/>
          <a:lstStyle/>
          <a:p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원본 데이터 측정장소 및 시간</a:t>
            </a:r>
            <a:r>
              <a:rPr lang="en-US" altLang="ko-KR" dirty="0"/>
              <a:t>: 2009</a:t>
            </a:r>
            <a:r>
              <a:rPr lang="ko-KR" altLang="en-US" dirty="0"/>
              <a:t>년 </a:t>
            </a:r>
            <a:r>
              <a:rPr lang="en-US" altLang="ko-KR" dirty="0"/>
              <a:t>D-subway station in Seoul</a:t>
            </a:r>
          </a:p>
          <a:p>
            <a:pPr lvl="1"/>
            <a:r>
              <a:rPr lang="ko-KR" altLang="en-US" dirty="0"/>
              <a:t>측정값 </a:t>
            </a:r>
            <a:r>
              <a:rPr lang="en-US" altLang="ko-KR" dirty="0"/>
              <a:t>( 8</a:t>
            </a:r>
            <a:r>
              <a:rPr lang="ko-KR" altLang="en-US" dirty="0"/>
              <a:t>개</a:t>
            </a:r>
            <a:r>
              <a:rPr lang="en-US" altLang="ko-KR" dirty="0"/>
              <a:t>) : </a:t>
            </a:r>
            <a:r>
              <a:rPr lang="ko-KR" altLang="en-US" dirty="0"/>
              <a:t>시간별로 측정한 </a:t>
            </a:r>
            <a:r>
              <a:rPr lang="en-US" altLang="ko-KR" dirty="0"/>
              <a:t>7296</a:t>
            </a:r>
            <a:r>
              <a:rPr lang="ko-KR" altLang="en-US" dirty="0"/>
              <a:t>개</a:t>
            </a:r>
            <a:r>
              <a:rPr lang="en-US" altLang="ko-KR" dirty="0"/>
              <a:t>(8</a:t>
            </a:r>
            <a:r>
              <a:rPr lang="ko-KR" altLang="en-US" dirty="0"/>
              <a:t>개 </a:t>
            </a:r>
            <a:r>
              <a:rPr lang="en-US" altLang="ko-KR" dirty="0"/>
              <a:t>1set)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PM</a:t>
            </a:r>
            <a:r>
              <a:rPr lang="en-US" altLang="ko-KR" baseline="-25000" dirty="0"/>
              <a:t>2.5</a:t>
            </a:r>
            <a:r>
              <a:rPr lang="en-US" altLang="ko-KR" dirty="0"/>
              <a:t> </a:t>
            </a:r>
            <a:r>
              <a:rPr lang="en-US" altLang="ko-KR" dirty="0" err="1"/>
              <a:t>conc</a:t>
            </a:r>
            <a:endParaRPr lang="en-US" altLang="ko-KR" dirty="0"/>
          </a:p>
          <a:p>
            <a:pPr lvl="2"/>
            <a:r>
              <a:rPr lang="en-US" altLang="ko-KR" dirty="0"/>
              <a:t>PM</a:t>
            </a:r>
            <a:r>
              <a:rPr lang="en-US" altLang="ko-KR" baseline="-25000" dirty="0"/>
              <a:t>10</a:t>
            </a:r>
            <a:r>
              <a:rPr lang="en-US" altLang="ko-KR" dirty="0"/>
              <a:t> </a:t>
            </a:r>
            <a:r>
              <a:rPr lang="en-US" altLang="ko-KR" dirty="0" err="1"/>
              <a:t>conc</a:t>
            </a:r>
            <a:endParaRPr lang="en-US" altLang="ko-KR" dirty="0"/>
          </a:p>
          <a:p>
            <a:pPr lvl="2"/>
            <a:r>
              <a:rPr lang="en-US" altLang="ko-KR" dirty="0"/>
              <a:t>NO / NO</a:t>
            </a:r>
            <a:r>
              <a:rPr lang="en-US" altLang="ko-KR" baseline="-25000" dirty="0"/>
              <a:t>2 </a:t>
            </a:r>
            <a:r>
              <a:rPr lang="en-US" altLang="ko-KR" dirty="0"/>
              <a:t>/ CO / CO</a:t>
            </a:r>
            <a:r>
              <a:rPr lang="en-US" altLang="ko-KR" baseline="-25000" dirty="0"/>
              <a:t>2</a:t>
            </a:r>
            <a:endParaRPr lang="en-US" altLang="ko-KR" dirty="0"/>
          </a:p>
          <a:p>
            <a:pPr lvl="2"/>
            <a:r>
              <a:rPr lang="en-US" altLang="ko-KR" dirty="0"/>
              <a:t>Humidity / Temperature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ko-KR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17" name="직사각형 16"/>
          <p:cNvSpPr/>
          <p:nvPr/>
        </p:nvSpPr>
        <p:spPr>
          <a:xfrm>
            <a:off x="606723" y="4104878"/>
            <a:ext cx="79194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0" y="882302"/>
            <a:ext cx="6906561" cy="369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7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PLS (Partial Least Square – </a:t>
            </a:r>
            <a:r>
              <a:rPr lang="ko-KR" altLang="en-US" dirty="0" err="1"/>
              <a:t>부분최소제곱법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: </a:t>
            </a:r>
            <a:r>
              <a:rPr lang="ko-KR" altLang="en-US" dirty="0"/>
              <a:t>동일한 데이터를 사용한 기존 논문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b="0" dirty="0"/>
              <a:t>Development of toxicity prediction and assessment index of particular matters with deep learning – driven QSAR model(Kim at el, 2017) </a:t>
            </a:r>
            <a:r>
              <a:rPr lang="ko-KR" altLang="en-US" dirty="0"/>
              <a:t>비교용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DNN (Deep Neural Network)</a:t>
            </a:r>
          </a:p>
          <a:p>
            <a:pPr marL="0" indent="0">
              <a:buNone/>
            </a:pPr>
            <a:r>
              <a:rPr lang="en-US" altLang="ko-KR" dirty="0"/>
              <a:t>   : </a:t>
            </a:r>
            <a:r>
              <a:rPr lang="ko-KR" altLang="en-US" dirty="0"/>
              <a:t>기계학습 방법 중 가장 간단한 방법인 단순 </a:t>
            </a:r>
            <a:r>
              <a:rPr lang="en-US" altLang="ko-KR" dirty="0"/>
              <a:t>Deep Neural Network</a:t>
            </a:r>
            <a:r>
              <a:rPr lang="ko-KR" altLang="en-US" dirty="0"/>
              <a:t>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학습이 가능함을 보이고</a:t>
            </a:r>
            <a:r>
              <a:rPr lang="en-US" altLang="ko-KR" dirty="0"/>
              <a:t>, </a:t>
            </a:r>
            <a:r>
              <a:rPr lang="ko-KR" altLang="en-US" dirty="0"/>
              <a:t>또 학습 시 데이터의 특성에 관한 문제점이 있음을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밝힌다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RNN</a:t>
            </a:r>
          </a:p>
          <a:p>
            <a:pPr marL="0" indent="0">
              <a:buNone/>
            </a:pPr>
            <a:r>
              <a:rPr lang="en-US" altLang="ko-KR" dirty="0"/>
              <a:t>   : </a:t>
            </a:r>
            <a:r>
              <a:rPr lang="ko-KR" altLang="en-US" dirty="0"/>
              <a:t>해당 연구의 주 학습모델로 </a:t>
            </a:r>
            <a:r>
              <a:rPr lang="en-US" altLang="ko-KR" dirty="0"/>
              <a:t>Time-Series </a:t>
            </a:r>
            <a:r>
              <a:rPr lang="ko-KR" altLang="en-US" dirty="0"/>
              <a:t>데이터에 적합하고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기존 논문에서 학습시켜볼 가치가 있다고 판단한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51520" y="4865808"/>
            <a:ext cx="215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데이터 확인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2133" y="5487612"/>
            <a:ext cx="249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데이터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전처리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2330" y="4839540"/>
            <a:ext cx="1181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학습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2330" y="5487613"/>
            <a:ext cx="182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학습평가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4374" y="487416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5. Error test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94374" y="5487611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고찰</a:t>
            </a:r>
          </a:p>
        </p:txBody>
      </p:sp>
    </p:spTree>
    <p:extLst>
      <p:ext uri="{BB962C8B-B14F-4D97-AF65-F5344CB8AC3E}">
        <p14:creationId xmlns:p14="http://schemas.microsoft.com/office/powerpoint/2010/main" val="356130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데이터</a:t>
            </a:r>
            <a:r>
              <a:rPr kumimoji="1" lang="en-US" altLang="ko-KR" sz="2400" dirty="0"/>
              <a:t> </a:t>
            </a:r>
            <a:r>
              <a:rPr kumimoji="1" lang="ko-KR" altLang="en-US" sz="2400" dirty="0" err="1"/>
              <a:t>전처리</a:t>
            </a:r>
            <a:r>
              <a:rPr kumimoji="1" lang="en-US" altLang="ko-KR" sz="2400" dirty="0"/>
              <a:t>( PLS &amp; DNN)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517903" y="1196752"/>
                <a:ext cx="7798513" cy="4679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457200">
                  <a:buAutoNum type="arabicPeriod"/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7296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개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연간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측정자료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( 8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개의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특성값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457200" lvl="0" indent="-457200">
                  <a:buAutoNum type="arabicPeriod"/>
                </a:pPr>
                <a:endParaRPr lang="ko-KR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이상치 확인 및 제거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Rosner’s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Outlier test in </a:t>
                </a:r>
                <a:r>
                  <a:rPr lang="en-US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Matlab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0"/>
                <a:endParaRPr lang="ko-KR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3.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표준화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( X: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데이터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m: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평균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s: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표준편차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0"/>
                <a:endParaRPr lang="ko-KR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4. 8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개의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특성값중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PM</a:t>
                </a:r>
                <a:r>
                  <a:rPr lang="en-US" altLang="ko-KR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를 제외한 나머지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개를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   X1,X2 (training / test data set)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으로 나눔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ko-KR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5. PM</a:t>
                </a:r>
                <a:r>
                  <a:rPr lang="en-US" altLang="ko-KR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는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Y1,Y2 (training / test data set)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으로 나눔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ko-KR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  (X1,Y1) (X2,Y2) -&gt; Normalization</a:t>
                </a:r>
                <a:endParaRPr lang="ko-KR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03" y="1196752"/>
                <a:ext cx="7798513" cy="4679486"/>
              </a:xfrm>
              <a:prstGeom prst="rect">
                <a:avLst/>
              </a:prstGeom>
              <a:blipFill rotWithShape="0">
                <a:blip r:embed="rId2"/>
                <a:stretch>
                  <a:fillRect l="-1251" t="-14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90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707318" y="4429055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이상치 검정 및 제거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6" y="681219"/>
            <a:ext cx="4310955" cy="36075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60" y="657512"/>
            <a:ext cx="4581525" cy="36549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5706" y="4390359"/>
            <a:ext cx="4598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측정값</a:t>
            </a:r>
            <a:endParaRPr lang="en-US" altLang="ko-KR" dirty="0"/>
          </a:p>
          <a:p>
            <a:r>
              <a:rPr lang="ko-KR" altLang="en-US" dirty="0"/>
              <a:t>결과 범위에 맞게 표준화</a:t>
            </a:r>
          </a:p>
        </p:txBody>
      </p:sp>
      <p:sp>
        <p:nvSpPr>
          <p:cNvPr id="7" name="타원 6"/>
          <p:cNvSpPr/>
          <p:nvPr/>
        </p:nvSpPr>
        <p:spPr>
          <a:xfrm>
            <a:off x="386588" y="1052736"/>
            <a:ext cx="342248" cy="473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77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5" name="그림 4" descr="../스크린샷%202017-03-03%20오후%204.20.5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1" y="561638"/>
            <a:ext cx="3896063" cy="3305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../스크린샷%202017-03-03%20오후%204.22.5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653" y="555159"/>
            <a:ext cx="4047429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텍스트 상자 6"/>
          <p:cNvSpPr txBox="1"/>
          <p:nvPr/>
        </p:nvSpPr>
        <p:spPr>
          <a:xfrm>
            <a:off x="5679352" y="4481164"/>
            <a:ext cx="271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개의 집단을 발견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강한 연관성</a:t>
            </a:r>
            <a:r>
              <a:rPr lang="en-US" altLang="ko-KR" dirty="0"/>
              <a:t>)</a:t>
            </a:r>
            <a:endParaRPr lang="ko-KR" altLang="ko-KR" dirty="0"/>
          </a:p>
          <a:p>
            <a:endParaRPr kumimoji="1" lang="ko-KR" altLang="en-US" dirty="0"/>
          </a:p>
        </p:txBody>
      </p:sp>
      <p:sp>
        <p:nvSpPr>
          <p:cNvPr id="8" name="타원 7"/>
          <p:cNvSpPr/>
          <p:nvPr/>
        </p:nvSpPr>
        <p:spPr>
          <a:xfrm rot="20529177">
            <a:off x="6516216" y="836712"/>
            <a:ext cx="2347841" cy="1224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/>
          <p:cNvSpPr/>
          <p:nvPr/>
        </p:nvSpPr>
        <p:spPr>
          <a:xfrm rot="20529177">
            <a:off x="6884886" y="2206176"/>
            <a:ext cx="1610499" cy="1224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/>
          <p:cNvSpPr/>
          <p:nvPr/>
        </p:nvSpPr>
        <p:spPr>
          <a:xfrm rot="20529177">
            <a:off x="4831030" y="1084407"/>
            <a:ext cx="754811" cy="728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806931" y="1364606"/>
            <a:ext cx="744995" cy="3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547664" y="1368097"/>
            <a:ext cx="0" cy="198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/>
          <p:nvPr/>
        </p:nvSpPr>
        <p:spPr>
          <a:xfrm>
            <a:off x="200088" y="4170387"/>
            <a:ext cx="49839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</a:t>
            </a:r>
            <a:r>
              <a:rPr lang="ko-KR" altLang="en-US" dirty="0"/>
              <a:t>데이터의 </a:t>
            </a:r>
            <a:r>
              <a:rPr lang="en-US" altLang="ko-KR" dirty="0"/>
              <a:t>PCA</a:t>
            </a:r>
            <a:r>
              <a:rPr lang="ko-KR" altLang="en-US" dirty="0"/>
              <a:t>분석</a:t>
            </a:r>
            <a:r>
              <a:rPr lang="en-US" altLang="ko-KR" dirty="0"/>
              <a:t>(</a:t>
            </a:r>
            <a:r>
              <a:rPr lang="ko-KR" altLang="en-US" dirty="0"/>
              <a:t>주성분분석</a:t>
            </a:r>
            <a:r>
              <a:rPr lang="en-US" altLang="ko-KR" dirty="0"/>
              <a:t>)</a:t>
            </a:r>
            <a:r>
              <a:rPr lang="ko-KR" altLang="en-US" dirty="0"/>
              <a:t> 얼마나 예측에 도움이 되는가 측정</a:t>
            </a:r>
            <a:endParaRPr lang="ko-KR" altLang="ko-KR" dirty="0"/>
          </a:p>
          <a:p>
            <a:endParaRPr lang="en-US" altLang="ko-KR" dirty="0"/>
          </a:p>
          <a:p>
            <a:r>
              <a:rPr lang="en-US" altLang="ko-KR" dirty="0"/>
              <a:t>80%</a:t>
            </a:r>
            <a:r>
              <a:rPr lang="ko-KR" altLang="en-US" dirty="0"/>
              <a:t>까지 비슷하게 가능</a:t>
            </a:r>
            <a:r>
              <a:rPr lang="en-US" altLang="ko-KR" dirty="0"/>
              <a:t> -&gt; 5</a:t>
            </a:r>
            <a:r>
              <a:rPr lang="ko-KR" altLang="en-US" dirty="0"/>
              <a:t>개</a:t>
            </a:r>
            <a:endParaRPr lang="ko-KR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9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35496" y="548680"/>
            <a:ext cx="9001000" cy="6048672"/>
          </a:xfrm>
        </p:spPr>
        <p:txBody>
          <a:bodyPr/>
          <a:lstStyle/>
          <a:p>
            <a:r>
              <a:rPr lang="ko-KR" altLang="en-US" sz="2400" dirty="0"/>
              <a:t>실내공기질 모델 </a:t>
            </a:r>
            <a:r>
              <a:rPr lang="mr-IN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PLS</a:t>
            </a:r>
            <a:r>
              <a:rPr lang="ko-KR" altLang="en-US" sz="2400" dirty="0"/>
              <a:t> 기법</a:t>
            </a:r>
            <a:endParaRPr lang="en-US" altLang="ko-KR" sz="2400" dirty="0"/>
          </a:p>
          <a:p>
            <a:pPr lvl="1"/>
            <a:r>
              <a:rPr lang="en-US" altLang="ko-KR" dirty="0"/>
              <a:t>Partial Least Square(</a:t>
            </a:r>
            <a:r>
              <a:rPr lang="ko-KR" altLang="en-US" dirty="0"/>
              <a:t>부분 </a:t>
            </a:r>
            <a:r>
              <a:rPr lang="ko-KR" altLang="en-US" dirty="0" err="1"/>
              <a:t>최소제곱법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PLS</a:t>
            </a:r>
            <a:r>
              <a:rPr lang="ko-KR" altLang="en-US" dirty="0"/>
              <a:t>는 일반적으로 독립변수</a:t>
            </a:r>
            <a:r>
              <a:rPr lang="en-US" altLang="ko-KR" dirty="0"/>
              <a:t>(X)</a:t>
            </a:r>
            <a:r>
              <a:rPr lang="ko-KR" altLang="en-US" dirty="0"/>
              <a:t>와 종속변수</a:t>
            </a:r>
            <a:r>
              <a:rPr lang="en-US" altLang="ko-KR" dirty="0"/>
              <a:t>(Y)</a:t>
            </a:r>
            <a:r>
              <a:rPr lang="ko-KR" altLang="en-US" dirty="0"/>
              <a:t>간의 관계를 정의하는데 </a:t>
            </a:r>
            <a:r>
              <a:rPr lang="ko-KR" altLang="en-US" dirty="0" err="1"/>
              <a:t>사용됌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PLS </a:t>
            </a:r>
            <a:r>
              <a:rPr lang="ko-KR" altLang="en-US" dirty="0"/>
              <a:t>회귀 분석은 상당히 공선 성이 있고 잡음이 많으며 많은 </a:t>
            </a:r>
            <a:r>
              <a:rPr lang="en-US" altLang="ko-KR" dirty="0"/>
              <a:t>X </a:t>
            </a:r>
            <a:r>
              <a:rPr lang="ko-KR" altLang="en-US" dirty="0"/>
              <a:t>변수와 </a:t>
            </a:r>
            <a:r>
              <a:rPr lang="en-US" altLang="ko-KR" dirty="0"/>
              <a:t>Y </a:t>
            </a:r>
            <a:r>
              <a:rPr lang="ko-KR" altLang="en-US" dirty="0" err="1"/>
              <a:t>변수가있는</a:t>
            </a:r>
            <a:r>
              <a:rPr lang="ko-KR" altLang="en-US" dirty="0"/>
              <a:t> 데이터를 분석 할 수 있습니다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ko-KR" altLang="en-US" dirty="0"/>
              <a:t>이 방법은 </a:t>
            </a:r>
            <a:r>
              <a:rPr lang="en-US" altLang="ko-KR" dirty="0"/>
              <a:t>X </a:t>
            </a:r>
            <a:r>
              <a:rPr lang="ko-KR" altLang="en-US" dirty="0"/>
              <a:t>및 </a:t>
            </a:r>
            <a:r>
              <a:rPr lang="en-US" altLang="ko-KR" dirty="0"/>
              <a:t>Y </a:t>
            </a:r>
            <a:r>
              <a:rPr lang="ko-KR" altLang="en-US" dirty="0"/>
              <a:t>변수 사이의 공분산을 최대화 할 </a:t>
            </a:r>
            <a:r>
              <a:rPr lang="ko-KR" altLang="en-US" dirty="0" err="1"/>
              <a:t>수있는</a:t>
            </a:r>
            <a:r>
              <a:rPr lang="ko-KR" altLang="en-US" dirty="0"/>
              <a:t> 낮은 차원 공간으로 </a:t>
            </a:r>
            <a:r>
              <a:rPr lang="en-US" altLang="ko-KR" dirty="0"/>
              <a:t>X </a:t>
            </a:r>
            <a:r>
              <a:rPr lang="ko-KR" altLang="en-US" dirty="0"/>
              <a:t>및 </a:t>
            </a:r>
            <a:r>
              <a:rPr lang="en-US" altLang="ko-KR" dirty="0"/>
              <a:t>Y </a:t>
            </a:r>
            <a:r>
              <a:rPr lang="ko-KR" altLang="en-US" dirty="0"/>
              <a:t>변수의 크기를 축소하여 시작합니다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ko-KR" altLang="en-US" dirty="0"/>
              <a:t>일반적으로 </a:t>
            </a:r>
            <a:r>
              <a:rPr lang="en-US" altLang="ko-KR" dirty="0"/>
              <a:t>PLS </a:t>
            </a:r>
            <a:r>
              <a:rPr lang="ko-KR" altLang="en-US" dirty="0"/>
              <a:t>회귀 분석은 </a:t>
            </a:r>
            <a:r>
              <a:rPr lang="en-US" altLang="ko-KR" dirty="0"/>
              <a:t>X </a:t>
            </a:r>
            <a:r>
              <a:rPr lang="ko-KR" altLang="en-US" dirty="0"/>
              <a:t>및 </a:t>
            </a:r>
            <a:r>
              <a:rPr lang="en-US" altLang="ko-KR" dirty="0"/>
              <a:t>Y </a:t>
            </a:r>
            <a:r>
              <a:rPr lang="ko-KR" altLang="en-US" dirty="0"/>
              <a:t>변수를 사용하여 선형 모델을 개발하는 것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X &amp; Y</a:t>
            </a:r>
            <a:r>
              <a:rPr lang="ko-KR" altLang="en-US" dirty="0"/>
              <a:t>를 </a:t>
            </a:r>
            <a:r>
              <a:rPr lang="ko-KR" altLang="en-US" dirty="0" err="1"/>
              <a:t>저차원</a:t>
            </a:r>
            <a:r>
              <a:rPr lang="ko-KR" altLang="en-US" dirty="0"/>
              <a:t> 공간으로 투영 할 때부터 </a:t>
            </a:r>
            <a:r>
              <a:rPr lang="en-US" altLang="ko-KR" dirty="0"/>
              <a:t>X &amp; Y </a:t>
            </a:r>
            <a:r>
              <a:rPr lang="ko-KR" altLang="en-US" dirty="0"/>
              <a:t>변수는 각각 다음 방정식으로 나타낼 수 있습니다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sz="1100" dirty="0"/>
          </a:p>
          <a:p>
            <a:pPr marL="457200" lvl="1" indent="0">
              <a:buNone/>
            </a:pPr>
            <a:endParaRPr lang="en-US" altLang="ko-KR" sz="1100" dirty="0"/>
          </a:p>
          <a:p>
            <a:pPr lvl="1"/>
            <a:r>
              <a:rPr lang="en-US" altLang="ko-KR" dirty="0"/>
              <a:t>X = T(score matrix) * P</a:t>
            </a:r>
            <a:r>
              <a:rPr lang="en-US" altLang="ko-KR" baseline="30000" dirty="0"/>
              <a:t>T</a:t>
            </a:r>
            <a:r>
              <a:rPr lang="en-US" altLang="ko-KR" dirty="0"/>
              <a:t>(loading matrix) + E(residual of X)</a:t>
            </a:r>
            <a:endParaRPr lang="en-US" altLang="ko-KR" sz="1100" dirty="0"/>
          </a:p>
          <a:p>
            <a:pPr lvl="1"/>
            <a:r>
              <a:rPr lang="en-US" altLang="ko-KR" dirty="0"/>
              <a:t>Y = U(score matrix) * Q</a:t>
            </a:r>
            <a:r>
              <a:rPr lang="en-US" altLang="ko-KR" baseline="30000" dirty="0"/>
              <a:t>T</a:t>
            </a:r>
            <a:r>
              <a:rPr lang="en-US" altLang="ko-KR" dirty="0"/>
              <a:t>(loading matrix) + F(residual of Y)</a:t>
            </a:r>
          </a:p>
          <a:p>
            <a:pPr marL="914400" lvl="2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/>
          </a:p>
          <a:p>
            <a:pPr lvl="2"/>
            <a:endParaRPr lang="ko-KR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B233-A09B-446E-B1CF-623EE1ED6B88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649409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12865</TotalTime>
  <Words>1110</Words>
  <Application>Microsoft Office PowerPoint</Application>
  <PresentationFormat>화면 슬라이드 쇼(4:3)</PresentationFormat>
  <Paragraphs>313</Paragraphs>
  <Slides>22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210 역전다방</vt:lpstr>
      <vt:lpstr>210 역전다방 B</vt:lpstr>
      <vt:lpstr>굴림</vt:lpstr>
      <vt:lpstr>맑은 고딕</vt:lpstr>
      <vt:lpstr>Arial</vt:lpstr>
      <vt:lpstr>Cambria Math</vt:lpstr>
      <vt:lpstr>Times New Roman</vt:lpstr>
      <vt:lpstr>Wingdings</vt:lpstr>
      <vt:lpstr>기본 디자인</vt:lpstr>
      <vt:lpstr>PowerPoint 프레젠테이션</vt:lpstr>
      <vt:lpstr>목차</vt:lpstr>
      <vt:lpstr>서론</vt:lpstr>
      <vt:lpstr> </vt:lpstr>
      <vt:lpstr>연구 방법</vt:lpstr>
      <vt:lpstr>PowerPoint 프레젠테이션</vt:lpstr>
      <vt:lpstr>PowerPoint 프레젠테이션</vt:lpstr>
      <vt:lpstr>PowerPoint 프레젠테이션</vt:lpstr>
      <vt:lpstr> </vt:lpstr>
      <vt:lpstr> </vt:lpstr>
      <vt:lpstr>Error Test</vt:lpstr>
      <vt:lpstr>PowerPoint 프레젠테이션</vt:lpstr>
      <vt:lpstr>PowerPoint 프레젠테이션</vt:lpstr>
      <vt:lpstr> </vt:lpstr>
      <vt:lpstr> </vt:lpstr>
      <vt:lpstr>PowerPoint 프레젠테이션</vt:lpstr>
      <vt:lpstr> </vt:lpstr>
      <vt:lpstr> </vt:lpstr>
      <vt:lpstr>PowerPoint 프레젠테이션</vt:lpstr>
      <vt:lpstr>연구 결과 및 고찰</vt:lpstr>
      <vt:lpstr>참고 문헌 및 연구환경</vt:lpstr>
      <vt:lpstr> </vt:lpstr>
    </vt:vector>
  </TitlesOfParts>
  <Company>엠아이케이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김정배</dc:creator>
  <cp:lastModifiedBy>Jeonhyunjun</cp:lastModifiedBy>
  <cp:revision>776</cp:revision>
  <cp:lastPrinted>2016-10-14T00:59:41Z</cp:lastPrinted>
  <dcterms:created xsi:type="dcterms:W3CDTF">2006-04-07T04:49:08Z</dcterms:created>
  <dcterms:modified xsi:type="dcterms:W3CDTF">2017-06-14T06:57:38Z</dcterms:modified>
</cp:coreProperties>
</file>