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6" r:id="rId5"/>
    <p:sldId id="267" r:id="rId6"/>
    <p:sldId id="268" r:id="rId7"/>
    <p:sldId id="265" r:id="rId8"/>
    <p:sldId id="26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EB75"/>
    <a:srgbClr val="FAFAFA"/>
    <a:srgbClr val="FFFFFF"/>
    <a:srgbClr val="CEAE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4" autoAdjust="0"/>
    <p:restoredTop sz="78220" autoAdjust="0"/>
  </p:normalViewPr>
  <p:slideViewPr>
    <p:cSldViewPr>
      <p:cViewPr varScale="1">
        <p:scale>
          <a:sx n="89" d="100"/>
          <a:sy n="89" d="100"/>
        </p:scale>
        <p:origin x="205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0411B-275A-4D7E-8ED9-4ACA5460824A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3747D-A9A9-4229-9179-0B882F1C4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406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따릉이</a:t>
            </a:r>
            <a:r>
              <a:rPr lang="ko-KR" altLang="en-US" dirty="0"/>
              <a:t> 많이 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가장 가까운 정류소</a:t>
            </a:r>
            <a:endParaRPr lang="en-US" altLang="ko-KR" dirty="0"/>
          </a:p>
          <a:p>
            <a:r>
              <a:rPr lang="ko-KR" altLang="en-US" dirty="0"/>
              <a:t>추천 루트</a:t>
            </a:r>
            <a:r>
              <a:rPr lang="en-US" altLang="ko-KR" dirty="0"/>
              <a:t>? (</a:t>
            </a:r>
            <a:r>
              <a:rPr lang="ko-KR" altLang="en-US" dirty="0"/>
              <a:t>시간별로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3747D-A9A9-4229-9179-0B882F1C4EC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304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en-US" altLang="ko-KR" dirty="0"/>
              <a:t>/ </a:t>
            </a:r>
            <a:r>
              <a:rPr lang="ko-KR" altLang="en-US" dirty="0" err="1"/>
              <a:t>어플에</a:t>
            </a:r>
            <a:r>
              <a:rPr lang="ko-KR" altLang="en-US" dirty="0"/>
              <a:t> </a:t>
            </a:r>
            <a:r>
              <a:rPr lang="ko-KR" altLang="en-US" dirty="0" err="1"/>
              <a:t>따릉이</a:t>
            </a:r>
            <a:r>
              <a:rPr lang="ko-KR" altLang="en-US" dirty="0"/>
              <a:t> 대여소를 보여주는 기능이 있는데</a:t>
            </a:r>
            <a:r>
              <a:rPr lang="en-US" altLang="ko-KR" dirty="0"/>
              <a:t>, </a:t>
            </a:r>
            <a:r>
              <a:rPr lang="ko-KR" altLang="en-US" dirty="0"/>
              <a:t>만약 내가 가고자 하는 정류소에 </a:t>
            </a:r>
            <a:r>
              <a:rPr lang="ko-KR" altLang="en-US" dirty="0" err="1"/>
              <a:t>따릉이</a:t>
            </a:r>
            <a:r>
              <a:rPr lang="ko-KR" altLang="en-US" dirty="0"/>
              <a:t> 자전거가 없다면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가장 가까운 곳을 </a:t>
            </a:r>
            <a:r>
              <a:rPr lang="ko-KR" altLang="en-US" dirty="0" err="1"/>
              <a:t>가야할것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물론 </a:t>
            </a:r>
            <a:r>
              <a:rPr lang="ko-KR" altLang="en-US" dirty="0" err="1"/>
              <a:t>따릉이를</a:t>
            </a:r>
            <a:r>
              <a:rPr lang="ko-KR" altLang="en-US" dirty="0"/>
              <a:t> </a:t>
            </a:r>
            <a:r>
              <a:rPr lang="ko-KR" altLang="en-US" dirty="0" err="1"/>
              <a:t>빌릴때는</a:t>
            </a:r>
            <a:r>
              <a:rPr lang="ko-KR" altLang="en-US" dirty="0"/>
              <a:t> 이런 기능이 유효하겠지만 가장 가까운 정류소를 찾는 일도 중요할 것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3747D-A9A9-4229-9179-0B882F1C4EC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078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3747D-A9A9-4229-9179-0B882F1C4EC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32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3747D-A9A9-4229-9179-0B882F1C4EC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98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27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05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17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89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51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36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34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81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3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11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6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4AB46-BD42-4BC4-B764-DB1D21719BF0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23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611503" y="2901171"/>
            <a:ext cx="6263047" cy="3633465"/>
            <a:chOff x="2611503" y="2645877"/>
            <a:chExt cx="6263047" cy="3633465"/>
          </a:xfrm>
        </p:grpSpPr>
        <p:grpSp>
          <p:nvGrpSpPr>
            <p:cNvPr id="11" name="그룹 10"/>
            <p:cNvGrpSpPr/>
            <p:nvPr/>
          </p:nvGrpSpPr>
          <p:grpSpPr>
            <a:xfrm>
              <a:off x="2789730" y="2645877"/>
              <a:ext cx="3564540" cy="288032"/>
              <a:chOff x="2807660" y="2420888"/>
              <a:chExt cx="3564540" cy="288032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2807660" y="2420888"/>
                <a:ext cx="720080" cy="288032"/>
              </a:xfrm>
              <a:prstGeom prst="roundRect">
                <a:avLst/>
              </a:prstGeom>
              <a:solidFill>
                <a:srgbClr val="94EB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3563888" y="2420888"/>
                <a:ext cx="2808312" cy="28803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Problem Definition &amp; </a:t>
                </a:r>
                <a:r>
                  <a:rPr lang="en-US" altLang="ko-KR" sz="11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Modeling</a:t>
                </a:r>
                <a:endParaRPr lang="ko-KR" altLang="en-US" sz="12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2611503" y="2961380"/>
              <a:ext cx="3920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자료구조설계</a:t>
              </a:r>
              <a:endPara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803302" y="3408323"/>
              <a:ext cx="4794844" cy="45719"/>
            </a:xfrm>
            <a:prstGeom prst="roundRect">
              <a:avLst/>
            </a:prstGeom>
            <a:solidFill>
              <a:srgbClr val="94EB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20072" y="5910010"/>
              <a:ext cx="3654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컴퓨터공학부 </a:t>
              </a:r>
              <a:r>
                <a:rPr lang="en-US" altLang="ko-KR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20131409 </a:t>
              </a:r>
              <a:r>
                <a:rPr lang="ko-KR" altLang="en-US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주현준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F9A5648-E249-4C2F-A5DD-EE070EE8BD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90" y="2708920"/>
            <a:ext cx="1369962" cy="136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8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2931118" y="2424634"/>
            <a:ext cx="3281764" cy="2553922"/>
            <a:chOff x="949998" y="1268760"/>
            <a:chExt cx="2181842" cy="1989319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971600" y="1268760"/>
              <a:ext cx="858763" cy="288032"/>
            </a:xfrm>
            <a:prstGeom prst="roundRect">
              <a:avLst/>
            </a:prstGeom>
            <a:solidFill>
              <a:srgbClr val="94EB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864271" y="1323625"/>
              <a:ext cx="549693" cy="21640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949998" y="1700808"/>
              <a:ext cx="2181842" cy="1077218"/>
              <a:chOff x="949998" y="1700808"/>
              <a:chExt cx="2181842" cy="1077218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475656" y="1799765"/>
                <a:ext cx="16561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Problem Definition</a:t>
                </a:r>
                <a:endParaRPr lang="ko-KR" altLang="en-US" sz="16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949998" y="1700808"/>
                <a:ext cx="47525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01</a:t>
                </a:r>
                <a:endParaRPr lang="ko-KR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035571" y="1285104"/>
              <a:ext cx="718106" cy="263709"/>
            </a:xfrm>
            <a:prstGeom prst="rect">
              <a:avLst/>
            </a:prstGeom>
            <a:solidFill>
              <a:srgbClr val="94EB75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-윤고딕330" panose="02030504000101010101" pitchFamily="18" charset="-127"/>
                  <a:ea typeface="-윤고딕330" panose="02030504000101010101" pitchFamily="18" charset="-127"/>
                </a:rPr>
                <a:t>INDEX</a:t>
              </a:r>
              <a:endPara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949998" y="2180861"/>
              <a:ext cx="2181842" cy="1077218"/>
              <a:chOff x="949998" y="2165256"/>
              <a:chExt cx="2181842" cy="1077218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475656" y="2264213"/>
                <a:ext cx="16561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Modeling</a:t>
                </a:r>
                <a:endParaRPr lang="ko-KR" altLang="en-US" sz="16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949998" y="2165256"/>
                <a:ext cx="47525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02</a:t>
                </a:r>
                <a:endParaRPr lang="ko-KR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647B8CD-0112-4F26-8603-048F898269AC}"/>
              </a:ext>
            </a:extLst>
          </p:cNvPr>
          <p:cNvSpPr txBox="1"/>
          <p:nvPr/>
        </p:nvSpPr>
        <p:spPr>
          <a:xfrm>
            <a:off x="2931118" y="4287080"/>
            <a:ext cx="714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EAA362-46C9-48BF-88FD-9524DF08CD68}"/>
              </a:ext>
            </a:extLst>
          </p:cNvPr>
          <p:cNvSpPr txBox="1"/>
          <p:nvPr/>
        </p:nvSpPr>
        <p:spPr>
          <a:xfrm>
            <a:off x="3721774" y="4434519"/>
            <a:ext cx="2491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Problem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Solving</a:t>
            </a:r>
            <a:endParaRPr lang="ko-KR" altLang="en-US" sz="16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478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260648"/>
            <a:ext cx="720080" cy="288032"/>
          </a:xfrm>
          <a:prstGeom prst="roundRect">
            <a:avLst/>
          </a:prstGeom>
          <a:solidFill>
            <a:srgbClr val="94E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07748" y="260648"/>
            <a:ext cx="2808312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07748" y="6834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40" pitchFamily="18" charset="-127"/>
                <a:ea typeface="HU젊음의행진140" pitchFamily="18" charset="-127"/>
              </a:rPr>
              <a:t>Problem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40" pitchFamily="18" charset="-127"/>
                <a:ea typeface="HU젊음의행진140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40" pitchFamily="18" charset="-127"/>
                <a:ea typeface="HU젊음의행진140" pitchFamily="18" charset="-127"/>
              </a:rPr>
              <a:t>definition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U젊음의행진140" pitchFamily="18" charset="-127"/>
              <a:ea typeface="HU젊음의행진14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539969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60" pitchFamily="18" charset="-127"/>
                <a:ea typeface="HU젊음의행진160" pitchFamily="18" charset="-127"/>
              </a:rPr>
              <a:t>01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U젊음의행진160" pitchFamily="18" charset="-127"/>
              <a:ea typeface="HU젊음의행진160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366415" y="6515819"/>
            <a:ext cx="720080" cy="288032"/>
          </a:xfrm>
          <a:prstGeom prst="roundRect">
            <a:avLst/>
          </a:prstGeom>
          <a:solidFill>
            <a:srgbClr val="94E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579C1A-09D8-4074-BB45-DE34317F05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606" y="5895776"/>
            <a:ext cx="865906" cy="8659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3DC2D01-9EEE-4174-BF55-ACAA0D9DF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61" y="1404065"/>
            <a:ext cx="5436096" cy="17861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795D732-F4AB-4E63-B95D-26ACB1BDD2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982" y="3207971"/>
            <a:ext cx="4047513" cy="230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5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260648"/>
            <a:ext cx="720080" cy="288032"/>
          </a:xfrm>
          <a:prstGeom prst="roundRect">
            <a:avLst/>
          </a:prstGeom>
          <a:solidFill>
            <a:srgbClr val="94E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07748" y="260648"/>
            <a:ext cx="2808312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07748" y="6834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40" pitchFamily="18" charset="-127"/>
                <a:ea typeface="HU젊음의행진140" pitchFamily="18" charset="-127"/>
              </a:rPr>
              <a:t>Problem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40" pitchFamily="18" charset="-127"/>
                <a:ea typeface="HU젊음의행진140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40" pitchFamily="18" charset="-127"/>
                <a:ea typeface="HU젊음의행진140" pitchFamily="18" charset="-127"/>
              </a:rPr>
              <a:t>definition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U젊음의행진140" pitchFamily="18" charset="-127"/>
              <a:ea typeface="HU젊음의행진140" pitchFamily="18" charset="-127"/>
            </a:endParaRPr>
          </a:p>
        </p:txBody>
      </p:sp>
      <p:pic>
        <p:nvPicPr>
          <p:cNvPr id="3" name="그림 2" descr="텍스트, 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483364B-2547-4E10-BD93-CC1B46D75B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7"/>
          <a:stretch/>
        </p:blipFill>
        <p:spPr>
          <a:xfrm>
            <a:off x="3270051" y="1124744"/>
            <a:ext cx="2603895" cy="44103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520" y="539969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60" pitchFamily="18" charset="-127"/>
                <a:ea typeface="HU젊음의행진160" pitchFamily="18" charset="-127"/>
              </a:rPr>
              <a:t>01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U젊음의행진160" pitchFamily="18" charset="-127"/>
              <a:ea typeface="HU젊음의행진160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366415" y="6515819"/>
            <a:ext cx="720080" cy="288032"/>
          </a:xfrm>
          <a:prstGeom prst="roundRect">
            <a:avLst/>
          </a:prstGeom>
          <a:solidFill>
            <a:srgbClr val="94E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579C1A-09D8-4074-BB45-DE34317F05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606" y="5895776"/>
            <a:ext cx="865906" cy="8659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2AB265D-BC93-4664-8B13-4B8BB88D32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03" y="1587922"/>
            <a:ext cx="6768993" cy="36821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D6436D-3C56-4E5D-A2A9-482AB5AC352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991" y="2514992"/>
            <a:ext cx="986016" cy="98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5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260648"/>
            <a:ext cx="720080" cy="288032"/>
          </a:xfrm>
          <a:prstGeom prst="roundRect">
            <a:avLst/>
          </a:prstGeom>
          <a:solidFill>
            <a:srgbClr val="94E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07748" y="260648"/>
            <a:ext cx="2808312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07748" y="6834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40" pitchFamily="18" charset="-127"/>
                <a:ea typeface="HU젊음의행진140" pitchFamily="18" charset="-127"/>
              </a:rPr>
              <a:t>Problem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40" pitchFamily="18" charset="-127"/>
                <a:ea typeface="HU젊음의행진140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40" pitchFamily="18" charset="-127"/>
                <a:ea typeface="HU젊음의행진140" pitchFamily="18" charset="-127"/>
              </a:rPr>
              <a:t>definition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U젊음의행진140" pitchFamily="18" charset="-127"/>
              <a:ea typeface="HU젊음의행진14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539969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60" pitchFamily="18" charset="-127"/>
                <a:ea typeface="HU젊음의행진160" pitchFamily="18" charset="-127"/>
              </a:rPr>
              <a:t>01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U젊음의행진160" pitchFamily="18" charset="-127"/>
              <a:ea typeface="HU젊음의행진160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366415" y="6515819"/>
            <a:ext cx="720080" cy="288032"/>
          </a:xfrm>
          <a:prstGeom prst="roundRect">
            <a:avLst/>
          </a:prstGeom>
          <a:solidFill>
            <a:srgbClr val="94E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579C1A-09D8-4074-BB45-DE34317F05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606" y="5895776"/>
            <a:ext cx="865906" cy="8659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CAEBB82-413E-48DB-AF09-828C7425E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915" y="1397753"/>
            <a:ext cx="5896169" cy="450912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8B6381-95AE-416D-80B5-D5261E61E888}"/>
              </a:ext>
            </a:extLst>
          </p:cNvPr>
          <p:cNvSpPr/>
          <p:nvPr/>
        </p:nvSpPr>
        <p:spPr>
          <a:xfrm>
            <a:off x="1623915" y="3652313"/>
            <a:ext cx="5896169" cy="22434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E598E-80EA-473F-B262-7F0EBCF0085A}"/>
              </a:ext>
            </a:extLst>
          </p:cNvPr>
          <p:cNvSpPr txBox="1"/>
          <p:nvPr/>
        </p:nvSpPr>
        <p:spPr>
          <a:xfrm>
            <a:off x="116071" y="6478947"/>
            <a:ext cx="2148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* </a:t>
            </a:r>
            <a:r>
              <a:rPr lang="ko-KR" altLang="en-US" sz="1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출처 </a:t>
            </a:r>
            <a:r>
              <a:rPr lang="en-US" altLang="ko-KR" sz="1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1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서울 열린 데이터광장</a:t>
            </a:r>
          </a:p>
        </p:txBody>
      </p:sp>
    </p:spTree>
    <p:extLst>
      <p:ext uri="{BB962C8B-B14F-4D97-AF65-F5344CB8AC3E}">
        <p14:creationId xmlns:p14="http://schemas.microsoft.com/office/powerpoint/2010/main" val="413095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260648"/>
            <a:ext cx="720080" cy="288032"/>
          </a:xfrm>
          <a:prstGeom prst="roundRect">
            <a:avLst/>
          </a:prstGeom>
          <a:solidFill>
            <a:srgbClr val="94E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07748" y="260648"/>
            <a:ext cx="2808312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7748" y="6834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Modeling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539969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366415" y="6515819"/>
            <a:ext cx="720080" cy="288032"/>
          </a:xfrm>
          <a:prstGeom prst="roundRect">
            <a:avLst/>
          </a:prstGeom>
          <a:solidFill>
            <a:srgbClr val="94E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47CAEF-1951-4CE2-98B0-D6A9323927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606" y="5895776"/>
            <a:ext cx="865906" cy="86590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08F50F7B-BCB6-4DC0-A521-A786664B12AD}"/>
              </a:ext>
            </a:extLst>
          </p:cNvPr>
          <p:cNvGrpSpPr/>
          <p:nvPr/>
        </p:nvGrpSpPr>
        <p:grpSpPr>
          <a:xfrm>
            <a:off x="1583668" y="731837"/>
            <a:ext cx="5976664" cy="3937447"/>
            <a:chOff x="-649088" y="294427"/>
            <a:chExt cx="9793088" cy="5956787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445AF7DC-B487-4D83-A650-9D819B1636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50" b="19551"/>
            <a:stretch/>
          </p:blipFill>
          <p:spPr>
            <a:xfrm>
              <a:off x="-649088" y="294427"/>
              <a:ext cx="9793088" cy="5956787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858D39C-CEDB-49F1-B106-9F5B1A61A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41025" y="2886477"/>
              <a:ext cx="386343" cy="38634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43B4EF8-589D-4E2E-B117-3139767C0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32773" y="4583680"/>
              <a:ext cx="386343" cy="386343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94F84BC-2F79-43B9-971E-852ED3E2E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135092" y="2899153"/>
              <a:ext cx="386343" cy="386343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15522CC-5EE3-4C24-AB2B-6CDB32C5E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50070" y="2554212"/>
              <a:ext cx="386343" cy="386343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D6CC82F-88A7-4520-A015-17FA4904B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30304" y="4670879"/>
              <a:ext cx="386343" cy="386343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DD7FAE2-C83D-4A8B-B8D2-BCCC42176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44813" y="3769381"/>
              <a:ext cx="386343" cy="386343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B73AEC0-981B-4AA9-899D-DCE8EA421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37208" y="1090284"/>
              <a:ext cx="386343" cy="386343"/>
            </a:xfrm>
            <a:prstGeom prst="rect">
              <a:avLst/>
            </a:prstGeom>
          </p:spPr>
        </p:pic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56C463E-281E-4222-BF4C-CFC0F2399087}"/>
                </a:ext>
              </a:extLst>
            </p:cNvPr>
            <p:cNvSpPr/>
            <p:nvPr/>
          </p:nvSpPr>
          <p:spPr>
            <a:xfrm>
              <a:off x="3995936" y="3645024"/>
              <a:ext cx="504056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2EB4397-4F69-4592-991B-838F1EBA9DF3}"/>
                </a:ext>
              </a:extLst>
            </p:cNvPr>
            <p:cNvCxnSpPr>
              <a:cxnSpLocks/>
              <a:stCxn id="22" idx="7"/>
            </p:cNvCxnSpPr>
            <p:nvPr/>
          </p:nvCxnSpPr>
          <p:spPr>
            <a:xfrm flipV="1">
              <a:off x="4426175" y="2780931"/>
              <a:ext cx="1669684" cy="937910"/>
            </a:xfrm>
            <a:prstGeom prst="line">
              <a:avLst/>
            </a:prstGeom>
            <a:ln w="285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9FD0658-AD49-46BE-8815-3D4976083C42}"/>
                </a:ext>
              </a:extLst>
            </p:cNvPr>
            <p:cNvCxnSpPr>
              <a:cxnSpLocks/>
              <a:endCxn id="55" idx="2"/>
            </p:cNvCxnSpPr>
            <p:nvPr/>
          </p:nvCxnSpPr>
          <p:spPr>
            <a:xfrm flipV="1">
              <a:off x="4963445" y="3955909"/>
              <a:ext cx="1922512" cy="801411"/>
            </a:xfrm>
            <a:prstGeom prst="line">
              <a:avLst/>
            </a:prstGeom>
            <a:ln w="285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A7BDF35-C556-4C6F-ACE0-D784B1B4E786}"/>
                </a:ext>
              </a:extLst>
            </p:cNvPr>
            <p:cNvCxnSpPr>
              <a:cxnSpLocks/>
            </p:cNvCxnSpPr>
            <p:nvPr/>
          </p:nvCxnSpPr>
          <p:spPr>
            <a:xfrm>
              <a:off x="4349117" y="4133248"/>
              <a:ext cx="173036" cy="447880"/>
            </a:xfrm>
            <a:prstGeom prst="line">
              <a:avLst/>
            </a:prstGeom>
            <a:ln w="285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97F12AD-A40D-4E06-AA9C-C6D7D890F889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3098741" y="4075263"/>
              <a:ext cx="971012" cy="492060"/>
            </a:xfrm>
            <a:prstGeom prst="line">
              <a:avLst/>
            </a:prstGeom>
            <a:ln w="285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A44F575-633D-4F71-B791-C9270F63A831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3508283" y="3226783"/>
              <a:ext cx="561470" cy="492058"/>
            </a:xfrm>
            <a:prstGeom prst="line">
              <a:avLst/>
            </a:prstGeom>
            <a:ln w="285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7403FA7-42B9-43CE-819C-E420D2F50662}"/>
                </a:ext>
              </a:extLst>
            </p:cNvPr>
            <p:cNvCxnSpPr>
              <a:cxnSpLocks/>
              <a:endCxn id="63" idx="6"/>
            </p:cNvCxnSpPr>
            <p:nvPr/>
          </p:nvCxnSpPr>
          <p:spPr>
            <a:xfrm flipH="1" flipV="1">
              <a:off x="1390787" y="3062760"/>
              <a:ext cx="1286152" cy="1481595"/>
            </a:xfrm>
            <a:prstGeom prst="line">
              <a:avLst/>
            </a:prstGeom>
            <a:ln w="285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111F91B-BA13-4C00-A256-8994C3061B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5976" y="1538279"/>
              <a:ext cx="482798" cy="2106745"/>
            </a:xfrm>
            <a:prstGeom prst="line">
              <a:avLst/>
            </a:prstGeom>
            <a:ln w="285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4BDB703-4245-4C0B-852E-4641404CC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1499" y="3762737"/>
              <a:ext cx="315091" cy="315091"/>
            </a:xfrm>
            <a:prstGeom prst="rect">
              <a:avLst/>
            </a:prstGeom>
          </p:spPr>
        </p:pic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046CE6C3-769E-432C-87C2-3ED3DDD430DB}"/>
                </a:ext>
              </a:extLst>
            </p:cNvPr>
            <p:cNvSpPr/>
            <p:nvPr/>
          </p:nvSpPr>
          <p:spPr>
            <a:xfrm>
              <a:off x="2676939" y="4505292"/>
              <a:ext cx="504056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749CF9B8-748E-46C5-A5B1-61290A814B48}"/>
                </a:ext>
              </a:extLst>
            </p:cNvPr>
            <p:cNvSpPr/>
            <p:nvPr/>
          </p:nvSpPr>
          <p:spPr>
            <a:xfrm>
              <a:off x="4369821" y="4586719"/>
              <a:ext cx="504056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4BE4D08-8B51-4838-A2AE-CC9E349BBB57}"/>
                </a:ext>
              </a:extLst>
            </p:cNvPr>
            <p:cNvSpPr/>
            <p:nvPr/>
          </p:nvSpPr>
          <p:spPr>
            <a:xfrm>
              <a:off x="6885957" y="3703880"/>
              <a:ext cx="504056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53B3D013-D798-4147-BD98-AB547479C0E6}"/>
                </a:ext>
              </a:extLst>
            </p:cNvPr>
            <p:cNvSpPr/>
            <p:nvPr/>
          </p:nvSpPr>
          <p:spPr>
            <a:xfrm>
              <a:off x="6086569" y="2495356"/>
              <a:ext cx="504056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93A737C0-4916-46F6-B36D-D15AB8A74912}"/>
                </a:ext>
              </a:extLst>
            </p:cNvPr>
            <p:cNvSpPr/>
            <p:nvPr/>
          </p:nvSpPr>
          <p:spPr>
            <a:xfrm>
              <a:off x="4678352" y="1031428"/>
              <a:ext cx="504056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0A2B535-AFD1-4CD4-8C11-79315D31B1B6}"/>
                </a:ext>
              </a:extLst>
            </p:cNvPr>
            <p:cNvSpPr/>
            <p:nvPr/>
          </p:nvSpPr>
          <p:spPr>
            <a:xfrm>
              <a:off x="3076235" y="2833397"/>
              <a:ext cx="504056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E67AD8BA-27FA-45F9-8E0B-E2A4DD96F24E}"/>
                </a:ext>
              </a:extLst>
            </p:cNvPr>
            <p:cNvSpPr/>
            <p:nvPr/>
          </p:nvSpPr>
          <p:spPr>
            <a:xfrm>
              <a:off x="886732" y="2810732"/>
              <a:ext cx="504056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C538FABD-FC63-432D-A725-9C6275FE6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19" y="5101030"/>
            <a:ext cx="8147247" cy="1044855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현재 위치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따릉이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정류소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Node</a:t>
            </a:r>
          </a:p>
          <a:p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자전거가 비치되어 있는 정류장까지 안내</a:t>
            </a:r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60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분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/ 120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분 기준 루트 추천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!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31955DE-DAA2-4542-97F8-B96FE7EC27B2}"/>
              </a:ext>
            </a:extLst>
          </p:cNvPr>
          <p:cNvCxnSpPr>
            <a:cxnSpLocks/>
            <a:stCxn id="54" idx="2"/>
            <a:endCxn id="53" idx="6"/>
          </p:cNvCxnSpPr>
          <p:nvPr/>
        </p:nvCxnSpPr>
        <p:spPr>
          <a:xfrm flipH="1" flipV="1">
            <a:off x="3921145" y="3681817"/>
            <a:ext cx="725534" cy="53824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25A46FC-A1A6-458B-9FD1-93D3386DCBDC}"/>
              </a:ext>
            </a:extLst>
          </p:cNvPr>
          <p:cNvCxnSpPr>
            <a:cxnSpLocks/>
            <a:stCxn id="62" idx="2"/>
            <a:endCxn id="63" idx="6"/>
          </p:cNvCxnSpPr>
          <p:nvPr/>
        </p:nvCxnSpPr>
        <p:spPr>
          <a:xfrm flipH="1" flipV="1">
            <a:off x="2828592" y="2561710"/>
            <a:ext cx="1028619" cy="14982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AB828BD-69D0-4A2D-9CFB-646260BF2172}"/>
              </a:ext>
            </a:extLst>
          </p:cNvPr>
          <p:cNvCxnSpPr>
            <a:cxnSpLocks/>
            <a:stCxn id="62" idx="3"/>
            <a:endCxn id="53" idx="0"/>
          </p:cNvCxnSpPr>
          <p:nvPr/>
        </p:nvCxnSpPr>
        <p:spPr>
          <a:xfrm flipH="1">
            <a:off x="3767334" y="2694490"/>
            <a:ext cx="134927" cy="820736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EF3BC9A-074C-4FC4-A0F6-3BE7CA04AC74}"/>
              </a:ext>
            </a:extLst>
          </p:cNvPr>
          <p:cNvCxnSpPr>
            <a:cxnSpLocks/>
            <a:stCxn id="62" idx="7"/>
          </p:cNvCxnSpPr>
          <p:nvPr/>
        </p:nvCxnSpPr>
        <p:spPr>
          <a:xfrm flipV="1">
            <a:off x="4119783" y="1513273"/>
            <a:ext cx="707443" cy="945621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7860523-0DD2-4E07-BCFE-316763DCF335}"/>
              </a:ext>
            </a:extLst>
          </p:cNvPr>
          <p:cNvCxnSpPr>
            <a:cxnSpLocks/>
            <a:stCxn id="61" idx="5"/>
            <a:endCxn id="56" idx="1"/>
          </p:cNvCxnSpPr>
          <p:nvPr/>
        </p:nvCxnSpPr>
        <p:spPr>
          <a:xfrm>
            <a:off x="5097545" y="1503385"/>
            <a:ext cx="641905" cy="732063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ED3689A-B130-4780-A20A-98CE6CD3ABD3}"/>
              </a:ext>
            </a:extLst>
          </p:cNvPr>
          <p:cNvCxnSpPr>
            <a:cxnSpLocks/>
            <a:stCxn id="56" idx="4"/>
            <a:endCxn id="55" idx="1"/>
          </p:cNvCxnSpPr>
          <p:nvPr/>
        </p:nvCxnSpPr>
        <p:spPr>
          <a:xfrm>
            <a:off x="5848211" y="2519837"/>
            <a:ext cx="379101" cy="514448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696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260648"/>
            <a:ext cx="720080" cy="288032"/>
          </a:xfrm>
          <a:prstGeom prst="roundRect">
            <a:avLst/>
          </a:prstGeom>
          <a:solidFill>
            <a:srgbClr val="94E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07748" y="260648"/>
            <a:ext cx="2808312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7748" y="6834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Problem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Sloving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539969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366415" y="6515819"/>
            <a:ext cx="720080" cy="288032"/>
          </a:xfrm>
          <a:prstGeom prst="roundRect">
            <a:avLst/>
          </a:prstGeom>
          <a:solidFill>
            <a:srgbClr val="94E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39FE27C-BEB0-4E75-A884-80B2CF03E1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606" y="5895776"/>
            <a:ext cx="865906" cy="8659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B56260-AB18-483B-816E-AF2F508A6E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2089137" cy="20891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7CF179-FC49-4326-B95A-8FF2E6C0A17B}"/>
              </a:ext>
            </a:extLst>
          </p:cNvPr>
          <p:cNvSpPr txBox="1"/>
          <p:nvPr/>
        </p:nvSpPr>
        <p:spPr>
          <a:xfrm>
            <a:off x="2195736" y="2076655"/>
            <a:ext cx="272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60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분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/ 120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분 루트 추천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?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5BDF3C-5600-4E46-A63D-43CF47496800}"/>
              </a:ext>
            </a:extLst>
          </p:cNvPr>
          <p:cNvSpPr txBox="1"/>
          <p:nvPr/>
        </p:nvSpPr>
        <p:spPr>
          <a:xfrm>
            <a:off x="2374689" y="2617167"/>
            <a:ext cx="6312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→</a:t>
            </a:r>
            <a:r>
              <a:rPr lang="ko-KR" altLang="en-US" sz="14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따릉이</a:t>
            </a:r>
            <a:r>
              <a:rPr lang="ko-KR" altLang="en-US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정류소를 기준으로 루트를 추천해준다면 골목골목을 다니는 루트를 추천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E4988F6-4E6E-452F-B6E3-B95607DCA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716" y="5476605"/>
            <a:ext cx="8147247" cy="1039214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현재 위치에서 가장 가까운 </a:t>
            </a:r>
            <a:r>
              <a:rPr lang="ko-KR" altLang="en-US" sz="1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따릉이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정류소로 안내</a:t>
            </a:r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루트는 한강을 달리는 방법으로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한강에 있는 다리 기준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pic>
        <p:nvPicPr>
          <p:cNvPr id="13" name="그림 12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2C157AEC-7A8D-4644-A5C4-D718F57D2A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88" y="3162314"/>
            <a:ext cx="6312947" cy="213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4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260648"/>
            <a:ext cx="720080" cy="288032"/>
          </a:xfrm>
          <a:prstGeom prst="roundRect">
            <a:avLst/>
          </a:prstGeom>
          <a:solidFill>
            <a:srgbClr val="94E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07748" y="260648"/>
            <a:ext cx="2808312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7748" y="6834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Q &amp; 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539969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366415" y="6515819"/>
            <a:ext cx="720080" cy="288032"/>
          </a:xfrm>
          <a:prstGeom prst="roundRect">
            <a:avLst/>
          </a:prstGeom>
          <a:solidFill>
            <a:srgbClr val="94E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39FE27C-BEB0-4E75-A884-80B2CF03E1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606" y="5895776"/>
            <a:ext cx="865906" cy="86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74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3664</TotalTime>
  <Words>153</Words>
  <Application>Microsoft Office PowerPoint</Application>
  <PresentationFormat>화면 슬라이드 쇼(4:3)</PresentationFormat>
  <Paragraphs>40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HU젊음의행진140</vt:lpstr>
      <vt:lpstr>HU젊음의행진160</vt:lpstr>
      <vt:lpstr>맑은 고딕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Hyun Jun Joo</cp:lastModifiedBy>
  <cp:revision>29</cp:revision>
  <dcterms:created xsi:type="dcterms:W3CDTF">2017-03-03T04:17:19Z</dcterms:created>
  <dcterms:modified xsi:type="dcterms:W3CDTF">2018-09-17T05:01:22Z</dcterms:modified>
</cp:coreProperties>
</file>