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9.jpeg" ContentType="image/jpeg"/>
  <Override PartName="/ppt/media/image1.jpeg" ContentType="image/jpeg"/>
  <Override PartName="/ppt/media/image38.png" ContentType="image/png"/>
  <Override PartName="/ppt/media/image2.jpeg" ContentType="image/jpeg"/>
  <Override PartName="/ppt/media/image3.jpeg" ContentType="image/jpeg"/>
  <Override PartName="/ppt/media/image21.png" ContentType="image/png"/>
  <Override PartName="/ppt/media/image6.jpeg" ContentType="image/jpeg"/>
  <Override PartName="/ppt/media/image4.png" ContentType="image/png"/>
  <Override PartName="/ppt/media/image5.jpeg" ContentType="image/jpeg"/>
  <Override PartName="/ppt/media/image31.png" ContentType="image/png"/>
  <Override PartName="/ppt/media/image7.jpeg" ContentType="image/jpeg"/>
  <Override PartName="/ppt/media/image41.png" ContentType="image/png"/>
  <Override PartName="/ppt/media/image8.jpeg" ContentType="image/jpe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jpeg" ContentType="image/jpeg"/>
  <Override PartName="/ppt/media/image24.png" ContentType="image/png"/>
  <Override PartName="/ppt/media/image25.jpeg" ContentType="image/jpeg"/>
  <Override PartName="/ppt/media/image37.png" ContentType="image/pn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png" ContentType="image/png"/>
  <Override PartName="/ppt/media/image32.png" ContentType="image/png"/>
  <Override PartName="/ppt/media/image48.jpeg" ContentType="image/jpe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9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바탕"/>
              </a:rPr>
              <a:t>&lt;머리글&gt;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E67C7BF-07C7-4288-9384-144607B97722}" type="slidenum">
              <a:rPr b="0" lang="en-US" sz="1400" spc="-1" strike="noStrike">
                <a:latin typeface="바탕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굴림"/>
            </a:endParaRPr>
          </a:p>
        </p:txBody>
      </p:sp>
      <p:sp>
        <p:nvSpPr>
          <p:cNvPr id="5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5EBD45-0DFB-4AA8-915C-A046E5C7753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굴림"/>
            </a:endParaRPr>
          </a:p>
        </p:txBody>
      </p:sp>
      <p:sp>
        <p:nvSpPr>
          <p:cNvPr id="5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A3FF5B2-9AC4-4141-AF4A-4939E17849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395640" y="3003840"/>
            <a:ext cx="4032000" cy="1151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맑은 고딕"/>
              </a:rPr>
              <a:t>FREE PPT 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맑은 고딕"/>
              </a:rPr>
              <a:t>TEMPLATES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95280" y="4155840"/>
            <a:ext cx="403200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INSTERT THE TITLE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OF YOUR PRESENTATION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1"/>
          <p:cNvGrpSpPr/>
          <p:nvPr/>
        </p:nvGrpSpPr>
        <p:grpSpPr>
          <a:xfrm>
            <a:off x="2699640" y="699480"/>
            <a:ext cx="3744000" cy="3744000"/>
            <a:chOff x="2699640" y="699480"/>
            <a:chExt cx="3744000" cy="3744000"/>
          </a:xfrm>
        </p:grpSpPr>
        <p:sp>
          <p:nvSpPr>
            <p:cNvPr id="363" name="CustomShape 2"/>
            <p:cNvSpPr/>
            <p:nvPr/>
          </p:nvSpPr>
          <p:spPr>
            <a:xfrm>
              <a:off x="2699640" y="699480"/>
              <a:ext cx="3744000" cy="3744000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3"/>
            <p:cNvSpPr/>
            <p:nvPr/>
          </p:nvSpPr>
          <p:spPr>
            <a:xfrm>
              <a:off x="2836800" y="836640"/>
              <a:ext cx="3469680" cy="346968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5" name="Group 4"/>
          <p:cNvGrpSpPr/>
          <p:nvPr/>
        </p:nvGrpSpPr>
        <p:grpSpPr>
          <a:xfrm>
            <a:off x="5847840" y="984600"/>
            <a:ext cx="999720" cy="994680"/>
            <a:chOff x="5847840" y="984600"/>
            <a:chExt cx="999720" cy="994680"/>
          </a:xfrm>
        </p:grpSpPr>
        <p:sp>
          <p:nvSpPr>
            <p:cNvPr id="366" name="CustomShape 5"/>
            <p:cNvSpPr/>
            <p:nvPr/>
          </p:nvSpPr>
          <p:spPr>
            <a:xfrm>
              <a:off x="5847840" y="1259640"/>
              <a:ext cx="719640" cy="71964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CustomShape 6"/>
            <p:cNvSpPr/>
            <p:nvPr/>
          </p:nvSpPr>
          <p:spPr>
            <a:xfrm>
              <a:off x="6568200" y="1119240"/>
              <a:ext cx="279360" cy="27936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CustomShape 7"/>
            <p:cNvSpPr/>
            <p:nvPr/>
          </p:nvSpPr>
          <p:spPr>
            <a:xfrm>
              <a:off x="6196320" y="984600"/>
              <a:ext cx="139320" cy="13932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9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ko-K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ko-K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2286360" y="-398160"/>
            <a:ext cx="1331640" cy="590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0" y="2173680"/>
            <a:ext cx="4283640" cy="4730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SECTION BREAK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0" y="2647080"/>
            <a:ext cx="4283640" cy="287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4608360" y="1977840"/>
            <a:ext cx="1151640" cy="115164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Picture 2" descr=""/>
          <p:cNvPicPr/>
          <p:nvPr/>
        </p:nvPicPr>
        <p:blipFill>
          <a:blip r:embed="rId2"/>
          <a:stretch/>
        </p:blipFill>
        <p:spPr>
          <a:xfrm>
            <a:off x="4996080" y="1059480"/>
            <a:ext cx="3816000" cy="3589560"/>
          </a:xfrm>
          <a:prstGeom prst="rect">
            <a:avLst/>
          </a:prstGeom>
          <a:ln>
            <a:noFill/>
          </a:ln>
        </p:spPr>
      </p:pic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140080" y="1188360"/>
            <a:ext cx="3510720" cy="23256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323640" y="85320"/>
            <a:ext cx="720036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ko-KR" sz="4000" spc="-1" strike="noStrike">
                <a:solidFill>
                  <a:srgbClr val="ffffff"/>
                </a:solidFill>
                <a:latin typeface="Arial"/>
                <a:ea typeface="Arial Unicode MS"/>
              </a:rPr>
              <a:t>IMAGES &amp; CONTENTS</a:t>
            </a:r>
            <a:endParaRPr b="0" lang="ko-K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23640" y="661320"/>
            <a:ext cx="7200360" cy="287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0" y="0"/>
            <a:ext cx="193320" cy="103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323640" y="1315440"/>
            <a:ext cx="4176000" cy="1944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44000" y="2899440"/>
            <a:ext cx="4176000" cy="1944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 rot="5400000">
            <a:off x="2286360" y="-398160"/>
            <a:ext cx="1331640" cy="590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0" y="2173680"/>
            <a:ext cx="4283640" cy="4730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SECTION BREAK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0" y="2647080"/>
            <a:ext cx="4283640" cy="287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608360" y="1977840"/>
            <a:ext cx="1151640" cy="115164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323640" y="85320"/>
            <a:ext cx="720036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BASIC LAYOUT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323640" y="661320"/>
            <a:ext cx="7200360" cy="287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0" y="0"/>
            <a:ext cx="193320" cy="103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323640" y="85320"/>
            <a:ext cx="720036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ko-KR" sz="4000" spc="-1" strike="noStrike">
                <a:solidFill>
                  <a:srgbClr val="ffffff"/>
                </a:solidFill>
                <a:latin typeface="Arial"/>
                <a:ea typeface="Arial Unicode MS"/>
              </a:rPr>
              <a:t>IMAGES &amp; CONTENTS</a:t>
            </a:r>
            <a:endParaRPr b="0" lang="ko-K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323640" y="661320"/>
            <a:ext cx="7200360" cy="287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0"/>
            <a:ext cx="193320" cy="103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323640" y="1315440"/>
            <a:ext cx="4176000" cy="1944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644000" y="2899440"/>
            <a:ext cx="4176000" cy="1944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1619640" y="114120"/>
            <a:ext cx="752400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BASIC LAYOUT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619640" y="690120"/>
            <a:ext cx="7524000" cy="287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9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9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9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9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9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9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9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9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9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9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9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539640" y="3507840"/>
            <a:ext cx="49683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ko-KR" sz="2400" spc="-1" strike="noStrike">
                <a:solidFill>
                  <a:srgbClr val="ffffff"/>
                </a:solidFill>
                <a:latin typeface="Impact"/>
                <a:ea typeface="Arial Unicode MS"/>
              </a:rPr>
              <a:t>FootBall Tottenham  Site</a:t>
            </a:r>
            <a:endParaRPr b="0" lang="ko-K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467640" y="4371840"/>
            <a:ext cx="403200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Create By </a:t>
            </a:r>
            <a:r>
              <a:rPr b="1" lang="ko-KR" sz="1400" spc="-1" strike="noStrike">
                <a:solidFill>
                  <a:srgbClr val="ffffff"/>
                </a:solidFill>
                <a:latin typeface="돋움체"/>
                <a:ea typeface="돋움체"/>
              </a:rPr>
              <a:t>김 현기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467640" y="4011840"/>
            <a:ext cx="4032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JAVA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기반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DB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엔지니어링 구직자 과정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(3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기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)</a:t>
            </a:r>
            <a:endParaRPr b="0" lang="en-US" sz="1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323640" y="19548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2.2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시스템 구조 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1547640" y="1989360"/>
            <a:ext cx="930960" cy="930960"/>
          </a:xfrm>
          <a:prstGeom prst="ellipse">
            <a:avLst/>
          </a:prstGeom>
          <a:solidFill>
            <a:schemeClr val="bg1"/>
          </a:solidFill>
          <a:ln w="6336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3"/>
          <p:cNvSpPr/>
          <p:nvPr/>
        </p:nvSpPr>
        <p:spPr>
          <a:xfrm>
            <a:off x="3948120" y="1989360"/>
            <a:ext cx="930960" cy="930960"/>
          </a:xfrm>
          <a:prstGeom prst="ellipse">
            <a:avLst/>
          </a:prstGeom>
          <a:solidFill>
            <a:schemeClr val="bg1"/>
          </a:solidFill>
          <a:ln w="633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4"/>
          <p:cNvSpPr/>
          <p:nvPr/>
        </p:nvSpPr>
        <p:spPr>
          <a:xfrm>
            <a:off x="6377040" y="1989360"/>
            <a:ext cx="930960" cy="930960"/>
          </a:xfrm>
          <a:prstGeom prst="ellipse">
            <a:avLst/>
          </a:prstGeom>
          <a:solidFill>
            <a:schemeClr val="bg1"/>
          </a:solidFill>
          <a:ln w="6336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"/>
          <p:cNvSpPr/>
          <p:nvPr/>
        </p:nvSpPr>
        <p:spPr>
          <a:xfrm>
            <a:off x="1187640" y="1310400"/>
            <a:ext cx="1656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Chrome, Edge, FireFox, Opera,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Explorer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84" name="CustomShape 6"/>
          <p:cNvSpPr/>
          <p:nvPr/>
        </p:nvSpPr>
        <p:spPr>
          <a:xfrm>
            <a:off x="3585600" y="1492920"/>
            <a:ext cx="1656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Spring Tool Suite 3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85" name="CustomShape 7"/>
          <p:cNvSpPr/>
          <p:nvPr/>
        </p:nvSpPr>
        <p:spPr>
          <a:xfrm>
            <a:off x="6012000" y="1492920"/>
            <a:ext cx="1656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MySQL</a:t>
            </a:r>
            <a:endParaRPr b="0" lang="en-US" sz="1200" spc="-1" strike="noStrike">
              <a:latin typeface="굴림"/>
            </a:endParaRPr>
          </a:p>
        </p:txBody>
      </p:sp>
      <p:grpSp>
        <p:nvGrpSpPr>
          <p:cNvPr id="486" name="Group 8"/>
          <p:cNvGrpSpPr/>
          <p:nvPr/>
        </p:nvGrpSpPr>
        <p:grpSpPr>
          <a:xfrm>
            <a:off x="1144080" y="3112560"/>
            <a:ext cx="1699560" cy="1316520"/>
            <a:chOff x="1144080" y="3112560"/>
            <a:chExt cx="1699560" cy="1316520"/>
          </a:xfrm>
        </p:grpSpPr>
        <p:sp>
          <p:nvSpPr>
            <p:cNvPr id="487" name="CustomShape 9"/>
            <p:cNvSpPr/>
            <p:nvPr/>
          </p:nvSpPr>
          <p:spPr>
            <a:xfrm>
              <a:off x="1144080" y="3427200"/>
              <a:ext cx="1699560" cy="100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웹 프로그래밍에서 처리하는 데이터를 시각화 하여 브라우저를 통해 제공함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488" name="CustomShape 10"/>
            <p:cNvSpPr/>
            <p:nvPr/>
          </p:nvSpPr>
          <p:spPr>
            <a:xfrm>
              <a:off x="1144080" y="3112560"/>
              <a:ext cx="1699560" cy="27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HTML5 + CSS3</a:t>
              </a:r>
              <a:endParaRPr b="0" lang="en-US" sz="1200" spc="-1" strike="noStrike">
                <a:latin typeface="굴림"/>
              </a:endParaRPr>
            </a:p>
          </p:txBody>
        </p:sp>
      </p:grpSp>
      <p:grpSp>
        <p:nvGrpSpPr>
          <p:cNvPr id="489" name="Group 11"/>
          <p:cNvGrpSpPr/>
          <p:nvPr/>
        </p:nvGrpSpPr>
        <p:grpSpPr>
          <a:xfrm>
            <a:off x="3564000" y="3112560"/>
            <a:ext cx="1699560" cy="1043280"/>
            <a:chOff x="3564000" y="3112560"/>
            <a:chExt cx="1699560" cy="1043280"/>
          </a:xfrm>
        </p:grpSpPr>
        <p:sp>
          <p:nvSpPr>
            <p:cNvPr id="490" name="CustomShape 12"/>
            <p:cNvSpPr/>
            <p:nvPr/>
          </p:nvSpPr>
          <p:spPr>
            <a:xfrm>
              <a:off x="3564000" y="3700080"/>
              <a:ext cx="169956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데이터베이스와 연동하여 자료 제공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491" name="CustomShape 13"/>
            <p:cNvSpPr/>
            <p:nvPr/>
          </p:nvSpPr>
          <p:spPr>
            <a:xfrm>
              <a:off x="3564000" y="3112560"/>
              <a:ext cx="1699560" cy="27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Web Programming</a:t>
              </a:r>
              <a:endParaRPr b="0" lang="en-US" sz="1200" spc="-1" strike="noStrike">
                <a:latin typeface="굴림"/>
              </a:endParaRPr>
            </a:p>
          </p:txBody>
        </p:sp>
      </p:grpSp>
      <p:grpSp>
        <p:nvGrpSpPr>
          <p:cNvPr id="492" name="Group 14"/>
          <p:cNvGrpSpPr/>
          <p:nvPr/>
        </p:nvGrpSpPr>
        <p:grpSpPr>
          <a:xfrm>
            <a:off x="6012000" y="3112560"/>
            <a:ext cx="1728000" cy="1043280"/>
            <a:chOff x="6012000" y="3112560"/>
            <a:chExt cx="1728000" cy="1043280"/>
          </a:xfrm>
        </p:grpSpPr>
        <p:sp>
          <p:nvSpPr>
            <p:cNvPr id="493" name="CustomShape 15"/>
            <p:cNvSpPr/>
            <p:nvPr/>
          </p:nvSpPr>
          <p:spPr>
            <a:xfrm>
              <a:off x="6040440" y="3700080"/>
              <a:ext cx="169956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자료의 입력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, 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수정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, 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삭제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, 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조회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494" name="CustomShape 16"/>
            <p:cNvSpPr/>
            <p:nvPr/>
          </p:nvSpPr>
          <p:spPr>
            <a:xfrm>
              <a:off x="6012000" y="3112560"/>
              <a:ext cx="1699560" cy="27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DATABASE System</a:t>
              </a:r>
              <a:endParaRPr b="0" lang="en-US" sz="1200" spc="-1" strike="noStrike">
                <a:latin typeface="굴림"/>
              </a:endParaRPr>
            </a:p>
          </p:txBody>
        </p:sp>
      </p:grpSp>
      <p:sp>
        <p:nvSpPr>
          <p:cNvPr id="495" name="CustomShape 17"/>
          <p:cNvSpPr/>
          <p:nvPr/>
        </p:nvSpPr>
        <p:spPr>
          <a:xfrm>
            <a:off x="4234680" y="2280600"/>
            <a:ext cx="358200" cy="348480"/>
          </a:xfrm>
          <a:custGeom>
            <a:avLst/>
            <a:gdLst/>
            <a:ah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18"/>
          <p:cNvSpPr/>
          <p:nvPr/>
        </p:nvSpPr>
        <p:spPr>
          <a:xfrm>
            <a:off x="6672600" y="2285280"/>
            <a:ext cx="339480" cy="3394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19"/>
          <p:cNvSpPr/>
          <p:nvPr/>
        </p:nvSpPr>
        <p:spPr>
          <a:xfrm>
            <a:off x="1835640" y="2314800"/>
            <a:ext cx="335520" cy="28044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20"/>
          <p:cNvSpPr/>
          <p:nvPr/>
        </p:nvSpPr>
        <p:spPr>
          <a:xfrm>
            <a:off x="2478960" y="2275200"/>
            <a:ext cx="1499760" cy="359640"/>
          </a:xfrm>
          <a:custGeom>
            <a:avLst/>
            <a:gdLst/>
            <a:ahLst/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/>
              </a:gs>
              <a:gs pos="100000">
                <a:schemeClr val="accent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21"/>
          <p:cNvSpPr/>
          <p:nvPr/>
        </p:nvSpPr>
        <p:spPr>
          <a:xfrm>
            <a:off x="4876920" y="2275200"/>
            <a:ext cx="1499760" cy="359640"/>
          </a:xfrm>
          <a:custGeom>
            <a:avLst/>
            <a:gdLst/>
            <a:ahLst/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323640" y="19548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2.3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데이터베이스 구성  </a:t>
            </a:r>
            <a:r>
              <a:rPr b="0" lang="ko-KR" sz="2800" spc="-1" strike="noStrike">
                <a:solidFill>
                  <a:srgbClr val="d9d9d9"/>
                </a:solidFill>
                <a:latin typeface="Arial"/>
                <a:ea typeface="Arial Unicode MS"/>
              </a:rPr>
              <a:t>ERD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1" name="Picture 2" descr=""/>
          <p:cNvPicPr/>
          <p:nvPr/>
        </p:nvPicPr>
        <p:blipFill>
          <a:blip r:embed="rId1"/>
          <a:stretch/>
        </p:blipFill>
        <p:spPr>
          <a:xfrm>
            <a:off x="1461240" y="1059480"/>
            <a:ext cx="6134760" cy="408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323640" y="19548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2.4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테이블 명세서 </a:t>
            </a:r>
            <a:r>
              <a:rPr b="0" lang="ko-KR" sz="3200" spc="-1" strike="noStrike">
                <a:solidFill>
                  <a:srgbClr val="d9d9d9"/>
                </a:solidFill>
                <a:latin typeface="Arial"/>
                <a:ea typeface="Arial Unicode MS"/>
              </a:rPr>
              <a:t>user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  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3" name="Picture 2" descr=""/>
          <p:cNvPicPr/>
          <p:nvPr/>
        </p:nvPicPr>
        <p:blipFill>
          <a:blip r:embed="rId1"/>
          <a:stretch/>
        </p:blipFill>
        <p:spPr>
          <a:xfrm>
            <a:off x="179640" y="1905840"/>
            <a:ext cx="8908920" cy="210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323640" y="19548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2.4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테이블 명세서 </a:t>
            </a:r>
            <a:r>
              <a:rPr b="0" lang="ko-KR" sz="3200" spc="-1" strike="noStrike">
                <a:solidFill>
                  <a:srgbClr val="d9d9d9"/>
                </a:solidFill>
                <a:latin typeface="Arial"/>
                <a:ea typeface="Arial Unicode MS"/>
              </a:rPr>
              <a:t>board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  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5" name="Picture 2" descr=""/>
          <p:cNvPicPr/>
          <p:nvPr/>
        </p:nvPicPr>
        <p:blipFill>
          <a:blip r:embed="rId1"/>
          <a:stretch/>
        </p:blipFill>
        <p:spPr>
          <a:xfrm>
            <a:off x="389160" y="1704960"/>
            <a:ext cx="8430840" cy="26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323640" y="19548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2.4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테이블 명세서 </a:t>
            </a:r>
            <a:r>
              <a:rPr b="0" lang="ko-KR" sz="3200" spc="-1" strike="noStrike">
                <a:solidFill>
                  <a:srgbClr val="d9d9d9"/>
                </a:solidFill>
                <a:latin typeface="Arial"/>
                <a:ea typeface="Arial Unicode MS"/>
              </a:rPr>
              <a:t>file, comment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  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7" name="Picture 2" descr=""/>
          <p:cNvPicPr/>
          <p:nvPr/>
        </p:nvPicPr>
        <p:blipFill>
          <a:blip r:embed="rId1"/>
          <a:stretch/>
        </p:blipFill>
        <p:spPr>
          <a:xfrm>
            <a:off x="121320" y="1153800"/>
            <a:ext cx="8430840" cy="1561680"/>
          </a:xfrm>
          <a:prstGeom prst="rect">
            <a:avLst/>
          </a:prstGeom>
          <a:ln>
            <a:noFill/>
          </a:ln>
        </p:spPr>
      </p:pic>
      <p:pic>
        <p:nvPicPr>
          <p:cNvPr id="508" name="Picture 3" descr=""/>
          <p:cNvPicPr/>
          <p:nvPr/>
        </p:nvPicPr>
        <p:blipFill>
          <a:blip r:embed="rId2"/>
          <a:stretch/>
        </p:blipFill>
        <p:spPr>
          <a:xfrm>
            <a:off x="107640" y="2859840"/>
            <a:ext cx="8430840" cy="223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323640" y="19548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2.4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테이블 명세서 </a:t>
            </a:r>
            <a:r>
              <a:rPr b="0" lang="ko-KR" sz="3200" spc="-1" strike="noStrike">
                <a:solidFill>
                  <a:srgbClr val="d9d9d9"/>
                </a:solidFill>
                <a:latin typeface="Arial"/>
                <a:ea typeface="Arial Unicode MS"/>
              </a:rPr>
              <a:t>player</a:t>
            </a:r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0" name="Picture 2" descr=""/>
          <p:cNvPicPr/>
          <p:nvPr/>
        </p:nvPicPr>
        <p:blipFill>
          <a:blip r:embed="rId1"/>
          <a:stretch/>
        </p:blipFill>
        <p:spPr>
          <a:xfrm>
            <a:off x="179640" y="1789560"/>
            <a:ext cx="8430840" cy="243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23640" y="19548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2.4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테이블 명세서 </a:t>
            </a:r>
            <a:r>
              <a:rPr b="0" lang="ko-KR" sz="3200" spc="-1" strike="noStrike">
                <a:solidFill>
                  <a:srgbClr val="d9d9d9"/>
                </a:solidFill>
                <a:latin typeface="Arial"/>
                <a:ea typeface="Arial Unicode MS"/>
              </a:rPr>
              <a:t>league</a:t>
            </a:r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2" name="Picture 2" descr=""/>
          <p:cNvPicPr/>
          <p:nvPr/>
        </p:nvPicPr>
        <p:blipFill>
          <a:blip r:embed="rId1"/>
          <a:stretch/>
        </p:blipFill>
        <p:spPr>
          <a:xfrm>
            <a:off x="323640" y="1491480"/>
            <a:ext cx="8469000" cy="311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323640" y="19548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2.4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테이블 명세서 </a:t>
            </a:r>
            <a:r>
              <a:rPr b="0" lang="ko-KR" sz="3200" spc="-1" strike="noStrike">
                <a:solidFill>
                  <a:srgbClr val="d9d9d9"/>
                </a:solidFill>
                <a:latin typeface="Arial"/>
                <a:ea typeface="Arial Unicode MS"/>
              </a:rPr>
              <a:t>stats</a:t>
            </a:r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4" name="Picture 2" descr=""/>
          <p:cNvPicPr/>
          <p:nvPr/>
        </p:nvPicPr>
        <p:blipFill>
          <a:blip r:embed="rId1"/>
          <a:stretch/>
        </p:blipFill>
        <p:spPr>
          <a:xfrm>
            <a:off x="251640" y="1082160"/>
            <a:ext cx="8478360" cy="40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107640" y="2336040"/>
            <a:ext cx="4283640" cy="47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ko-KR" sz="3200" spc="-1" strike="noStrike">
                <a:solidFill>
                  <a:srgbClr val="404040"/>
                </a:solidFill>
                <a:latin typeface="Arial"/>
                <a:ea typeface="Arial Unicode MS"/>
              </a:rPr>
              <a:t>3. </a:t>
            </a:r>
            <a:r>
              <a:rPr b="0" lang="ko-KR" sz="3200" spc="-1" strike="noStrike">
                <a:solidFill>
                  <a:srgbClr val="404040"/>
                </a:solidFill>
                <a:latin typeface="Arial"/>
                <a:ea typeface="Arial Unicode MS"/>
              </a:rPr>
              <a:t>화면 구현 </a:t>
            </a:r>
            <a:r>
              <a:rPr b="0" lang="ko-KR" sz="3200" spc="-1" strike="noStrike">
                <a:solidFill>
                  <a:srgbClr val="404040"/>
                </a:solidFill>
                <a:latin typeface="Arial"/>
                <a:ea typeface="Arial Unicode MS"/>
              </a:rPr>
              <a:t>- </a:t>
            </a:r>
            <a:r>
              <a:rPr b="0" lang="ko-KR" sz="3200" spc="-1" strike="noStrike">
                <a:solidFill>
                  <a:srgbClr val="404040"/>
                </a:solidFill>
                <a:latin typeface="Arial"/>
                <a:ea typeface="Arial Unicode MS"/>
              </a:rPr>
              <a:t>사용자</a:t>
            </a:r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4860000" y="2211840"/>
            <a:ext cx="672840" cy="67860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1619640" y="114120"/>
            <a:ext cx="752400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화면 구현 – 사용자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-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메인페이지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2483640" y="771480"/>
            <a:ext cx="1656000" cy="287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메인 페이지  화면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9" name="Picture 2" descr=""/>
          <p:cNvPicPr/>
          <p:nvPr/>
        </p:nvPicPr>
        <p:blipFill>
          <a:blip r:embed="rId1"/>
          <a:stretch/>
        </p:blipFill>
        <p:spPr>
          <a:xfrm>
            <a:off x="1835640" y="1200960"/>
            <a:ext cx="2944440" cy="3110040"/>
          </a:xfrm>
          <a:prstGeom prst="rect">
            <a:avLst/>
          </a:prstGeom>
          <a:ln>
            <a:noFill/>
          </a:ln>
        </p:spPr>
      </p:pic>
      <p:pic>
        <p:nvPicPr>
          <p:cNvPr id="520" name="Picture 3" descr=""/>
          <p:cNvPicPr/>
          <p:nvPr/>
        </p:nvPicPr>
        <p:blipFill>
          <a:blip r:embed="rId2"/>
          <a:stretch/>
        </p:blipFill>
        <p:spPr>
          <a:xfrm>
            <a:off x="5136480" y="1818000"/>
            <a:ext cx="3893040" cy="1875960"/>
          </a:xfrm>
          <a:prstGeom prst="rect">
            <a:avLst/>
          </a:prstGeom>
          <a:ln>
            <a:noFill/>
          </a:ln>
        </p:spPr>
      </p:pic>
      <p:sp>
        <p:nvSpPr>
          <p:cNvPr id="521" name="CustomShape 3"/>
          <p:cNvSpPr/>
          <p:nvPr/>
        </p:nvSpPr>
        <p:spPr>
          <a:xfrm>
            <a:off x="5136480" y="1177560"/>
            <a:ext cx="3251520" cy="28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메인 페이지 – 메뉴 버튼 클릭 시 화면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6444360" y="1465560"/>
            <a:ext cx="63864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434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2411640" y="301320"/>
            <a:ext cx="6732000" cy="700560"/>
          </a:xfrm>
          <a:custGeom>
            <a:avLst/>
            <a:gdLst/>
            <a:ah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2"/>
          <p:cNvSpPr/>
          <p:nvPr/>
        </p:nvSpPr>
        <p:spPr>
          <a:xfrm>
            <a:off x="2797920" y="339480"/>
            <a:ext cx="634572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CONTENT</a:t>
            </a:r>
            <a:endParaRPr b="0" lang="en-US" sz="3600" spc="-1" strike="noStrike">
              <a:latin typeface="굴림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3132000" y="1386360"/>
            <a:ext cx="719640" cy="719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4"/>
          <p:cNvSpPr/>
          <p:nvPr/>
        </p:nvSpPr>
        <p:spPr>
          <a:xfrm>
            <a:off x="2579760" y="2277720"/>
            <a:ext cx="719640" cy="719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5"/>
          <p:cNvSpPr/>
          <p:nvPr/>
        </p:nvSpPr>
        <p:spPr>
          <a:xfrm>
            <a:off x="2027880" y="3168720"/>
            <a:ext cx="719640" cy="719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1475640" y="4060080"/>
            <a:ext cx="719640" cy="719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2" name="Group 7"/>
          <p:cNvGrpSpPr/>
          <p:nvPr/>
        </p:nvGrpSpPr>
        <p:grpSpPr>
          <a:xfrm>
            <a:off x="3996000" y="1518120"/>
            <a:ext cx="6048000" cy="455760"/>
            <a:chOff x="3996000" y="1518120"/>
            <a:chExt cx="6048000" cy="455760"/>
          </a:xfrm>
        </p:grpSpPr>
        <p:sp>
          <p:nvSpPr>
            <p:cNvPr id="423" name="CustomShape 8"/>
            <p:cNvSpPr/>
            <p:nvPr/>
          </p:nvSpPr>
          <p:spPr>
            <a:xfrm>
              <a:off x="5436000" y="1518120"/>
              <a:ext cx="4608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1.1 </a:t>
              </a: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기획의도    </a:t>
              </a:r>
              <a:endParaRPr b="0" lang="en-US" sz="12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1.2 </a:t>
              </a: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요구사항 정의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424" name="CustomShape 9"/>
            <p:cNvSpPr/>
            <p:nvPr/>
          </p:nvSpPr>
          <p:spPr>
            <a:xfrm>
              <a:off x="3996000" y="1576080"/>
              <a:ext cx="4608000" cy="27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1.</a:t>
              </a:r>
              <a:r>
                <a:rPr b="1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서비스소개</a:t>
              </a:r>
              <a:endParaRPr b="0" lang="en-US" sz="1200" spc="-1" strike="noStrike">
                <a:latin typeface="굴림"/>
              </a:endParaRPr>
            </a:p>
          </p:txBody>
        </p:sp>
      </p:grpSp>
      <p:grpSp>
        <p:nvGrpSpPr>
          <p:cNvPr id="425" name="Group 10"/>
          <p:cNvGrpSpPr/>
          <p:nvPr/>
        </p:nvGrpSpPr>
        <p:grpSpPr>
          <a:xfrm>
            <a:off x="3443040" y="2339640"/>
            <a:ext cx="6600960" cy="820800"/>
            <a:chOff x="3443040" y="2339640"/>
            <a:chExt cx="6600960" cy="820800"/>
          </a:xfrm>
        </p:grpSpPr>
        <p:sp>
          <p:nvSpPr>
            <p:cNvPr id="426" name="CustomShape 11"/>
            <p:cNvSpPr/>
            <p:nvPr/>
          </p:nvSpPr>
          <p:spPr>
            <a:xfrm>
              <a:off x="5436000" y="2339640"/>
              <a:ext cx="4608000" cy="82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2.1 </a:t>
              </a: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개발환경</a:t>
              </a:r>
              <a:endParaRPr b="0" lang="en-US" sz="12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2.2 </a:t>
              </a: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시스템 구조</a:t>
              </a:r>
              <a:endParaRPr b="0" lang="en-US" sz="12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2.3 </a:t>
              </a: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데이터 베이스 구성</a:t>
              </a:r>
              <a:endParaRPr b="0" lang="en-US" sz="12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2.4 </a:t>
              </a:r>
              <a:r>
                <a:rPr b="0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테이블 명세    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427" name="CustomShape 12"/>
            <p:cNvSpPr/>
            <p:nvPr/>
          </p:nvSpPr>
          <p:spPr>
            <a:xfrm>
              <a:off x="3443040" y="2512080"/>
              <a:ext cx="4608000" cy="27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2. </a:t>
              </a:r>
              <a:r>
                <a:rPr b="1" lang="en-US" sz="1200" spc="-1" strike="noStrike">
                  <a:solidFill>
                    <a:srgbClr val="404040"/>
                  </a:solidFill>
                  <a:latin typeface="돋움체"/>
                  <a:ea typeface="돋움체"/>
                </a:rPr>
                <a:t>프로젝트 개요</a:t>
              </a:r>
              <a:endParaRPr b="0" lang="en-US" sz="1200" spc="-1" strike="noStrike">
                <a:latin typeface="굴림"/>
              </a:endParaRPr>
            </a:p>
          </p:txBody>
        </p:sp>
      </p:grpSp>
      <p:sp>
        <p:nvSpPr>
          <p:cNvPr id="428" name="CustomShape 13"/>
          <p:cNvSpPr/>
          <p:nvPr/>
        </p:nvSpPr>
        <p:spPr>
          <a:xfrm>
            <a:off x="2849760" y="3436920"/>
            <a:ext cx="4608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돋움체"/>
                <a:ea typeface="돋움체"/>
              </a:rPr>
              <a:t>3. </a:t>
            </a:r>
            <a:r>
              <a:rPr b="1" lang="en-US" sz="1200" spc="-1" strike="noStrike">
                <a:solidFill>
                  <a:srgbClr val="404040"/>
                </a:solidFill>
                <a:latin typeface="돋움체"/>
                <a:ea typeface="돋움체"/>
              </a:rPr>
              <a:t>화면구현 </a:t>
            </a:r>
            <a:r>
              <a:rPr b="1" lang="en-US" sz="1200" spc="-1" strike="noStrike">
                <a:solidFill>
                  <a:srgbClr val="404040"/>
                </a:solidFill>
                <a:latin typeface="돋움체"/>
                <a:ea typeface="돋움체"/>
              </a:rPr>
              <a:t>- </a:t>
            </a:r>
            <a:r>
              <a:rPr b="1" lang="en-US" sz="1200" spc="-1" strike="noStrike">
                <a:solidFill>
                  <a:srgbClr val="404040"/>
                </a:solidFill>
                <a:latin typeface="돋움체"/>
                <a:ea typeface="돋움체"/>
              </a:rPr>
              <a:t>사용자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29" name="CustomShape 14"/>
          <p:cNvSpPr/>
          <p:nvPr/>
        </p:nvSpPr>
        <p:spPr>
          <a:xfrm>
            <a:off x="2401560" y="4282920"/>
            <a:ext cx="4608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돋움체"/>
                <a:ea typeface="돋움체"/>
              </a:rPr>
              <a:t>4. </a:t>
            </a:r>
            <a:r>
              <a:rPr b="1" lang="en-US" sz="1200" spc="-1" strike="noStrike">
                <a:solidFill>
                  <a:srgbClr val="404040"/>
                </a:solidFill>
                <a:latin typeface="돋움체"/>
                <a:ea typeface="돋움체"/>
              </a:rPr>
              <a:t>화면구현 </a:t>
            </a:r>
            <a:r>
              <a:rPr b="1" lang="en-US" sz="1200" spc="-1" strike="noStrike">
                <a:solidFill>
                  <a:srgbClr val="404040"/>
                </a:solidFill>
                <a:latin typeface="돋움체"/>
                <a:ea typeface="돋움체"/>
              </a:rPr>
              <a:t>- </a:t>
            </a:r>
            <a:r>
              <a:rPr b="1" lang="en-US" sz="1200" spc="-1" strike="noStrike">
                <a:solidFill>
                  <a:srgbClr val="404040"/>
                </a:solidFill>
                <a:latin typeface="돋움체"/>
                <a:ea typeface="돋움체"/>
              </a:rPr>
              <a:t>관리자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30" name="CustomShape 15"/>
          <p:cNvSpPr/>
          <p:nvPr/>
        </p:nvSpPr>
        <p:spPr>
          <a:xfrm>
            <a:off x="3132000" y="1517760"/>
            <a:ext cx="71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431" name="CustomShape 16"/>
          <p:cNvSpPr/>
          <p:nvPr/>
        </p:nvSpPr>
        <p:spPr>
          <a:xfrm>
            <a:off x="2579760" y="2409120"/>
            <a:ext cx="71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432" name="CustomShape 17"/>
          <p:cNvSpPr/>
          <p:nvPr/>
        </p:nvSpPr>
        <p:spPr>
          <a:xfrm>
            <a:off x="2027880" y="3300120"/>
            <a:ext cx="71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433" name="CustomShape 18"/>
          <p:cNvSpPr/>
          <p:nvPr/>
        </p:nvSpPr>
        <p:spPr>
          <a:xfrm>
            <a:off x="1475640" y="4191480"/>
            <a:ext cx="71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b="0" lang="en-US" sz="2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1619640" y="114120"/>
            <a:ext cx="752400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화면 구현 – 사용자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-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서브페이지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2195640" y="843480"/>
            <a:ext cx="2448000" cy="287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회원정보 수정 페이지  화면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5" name="Picture 2" descr=""/>
          <p:cNvPicPr/>
          <p:nvPr/>
        </p:nvPicPr>
        <p:blipFill>
          <a:blip r:embed="rId1"/>
          <a:stretch/>
        </p:blipFill>
        <p:spPr>
          <a:xfrm>
            <a:off x="2195640" y="1347480"/>
            <a:ext cx="6273720" cy="364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1619640" y="114120"/>
            <a:ext cx="752400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화면 구현 – 사용자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-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서브페이지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2195640" y="843480"/>
            <a:ext cx="3240000" cy="287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아이디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/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비밀번호 찾기 페이지  화면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8" name="Picture 2" descr=""/>
          <p:cNvPicPr/>
          <p:nvPr/>
        </p:nvPicPr>
        <p:blipFill>
          <a:blip r:embed="rId1"/>
          <a:stretch/>
        </p:blipFill>
        <p:spPr>
          <a:xfrm>
            <a:off x="2394360" y="1206720"/>
            <a:ext cx="5849640" cy="391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1619640" y="114120"/>
            <a:ext cx="752400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화면 구현 – 사용자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-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서브페이지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2339640" y="889560"/>
            <a:ext cx="1944000" cy="287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서브 팀 페이지  화면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5136480" y="1177560"/>
            <a:ext cx="3251520" cy="28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팀 페이지 – 선수 클릭 시 화면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532" name="CustomShape 4"/>
          <p:cNvSpPr/>
          <p:nvPr/>
        </p:nvSpPr>
        <p:spPr>
          <a:xfrm>
            <a:off x="6444360" y="1465560"/>
            <a:ext cx="63864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434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3" name="Picture 2" descr=""/>
          <p:cNvPicPr/>
          <p:nvPr/>
        </p:nvPicPr>
        <p:blipFill>
          <a:blip r:embed="rId1"/>
          <a:stretch/>
        </p:blipFill>
        <p:spPr>
          <a:xfrm>
            <a:off x="2339640" y="1321560"/>
            <a:ext cx="1786680" cy="3780720"/>
          </a:xfrm>
          <a:prstGeom prst="rect">
            <a:avLst/>
          </a:prstGeom>
          <a:ln>
            <a:noFill/>
          </a:ln>
        </p:spPr>
      </p:pic>
      <p:pic>
        <p:nvPicPr>
          <p:cNvPr id="534" name="Picture 3" descr=""/>
          <p:cNvPicPr/>
          <p:nvPr/>
        </p:nvPicPr>
        <p:blipFill>
          <a:blip r:embed="rId2"/>
          <a:stretch/>
        </p:blipFill>
        <p:spPr>
          <a:xfrm>
            <a:off x="6023520" y="1868760"/>
            <a:ext cx="2377080" cy="293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1619640" y="114120"/>
            <a:ext cx="752400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화면 구현 – 사용자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-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서브페이지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2837160" y="771480"/>
            <a:ext cx="1800000" cy="287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게시판 페이지  화면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6084000" y="1923840"/>
            <a:ext cx="2952000" cy="503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게시글의 제목을 눌렀을 시 </a:t>
            </a: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게시글 상세 화면 페이지로 이동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538" name="CustomShape 4"/>
          <p:cNvSpPr/>
          <p:nvPr/>
        </p:nvSpPr>
        <p:spPr>
          <a:xfrm flipH="1">
            <a:off x="5868000" y="2427840"/>
            <a:ext cx="1692000" cy="77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434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9" name="Picture 2" descr=""/>
          <p:cNvPicPr/>
          <p:nvPr/>
        </p:nvPicPr>
        <p:blipFill>
          <a:blip r:embed="rId1"/>
          <a:stretch/>
        </p:blipFill>
        <p:spPr>
          <a:xfrm>
            <a:off x="1606680" y="1276200"/>
            <a:ext cx="4261320" cy="3849840"/>
          </a:xfrm>
          <a:prstGeom prst="rect">
            <a:avLst/>
          </a:prstGeom>
          <a:ln>
            <a:noFill/>
          </a:ln>
        </p:spPr>
      </p:pic>
      <p:sp>
        <p:nvSpPr>
          <p:cNvPr id="540" name="CustomShape 5"/>
          <p:cNvSpPr/>
          <p:nvPr/>
        </p:nvSpPr>
        <p:spPr>
          <a:xfrm>
            <a:off x="6072840" y="3202200"/>
            <a:ext cx="2963520" cy="503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게시글 제목마다 댓글 수가 보이도록 구현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541" name="CustomShape 6"/>
          <p:cNvSpPr/>
          <p:nvPr/>
        </p:nvSpPr>
        <p:spPr>
          <a:xfrm flipH="1">
            <a:off x="5868000" y="3706200"/>
            <a:ext cx="1686240" cy="52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434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1619640" y="42120"/>
            <a:ext cx="7452360" cy="4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기술 상세 – 회원가입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3" name="" descr=""/>
          <p:cNvPicPr/>
          <p:nvPr/>
        </p:nvPicPr>
        <p:blipFill>
          <a:blip r:embed="rId1"/>
          <a:stretch/>
        </p:blipFill>
        <p:spPr>
          <a:xfrm>
            <a:off x="1548000" y="612000"/>
            <a:ext cx="2808000" cy="4063680"/>
          </a:xfrm>
          <a:prstGeom prst="rect">
            <a:avLst/>
          </a:prstGeom>
          <a:ln>
            <a:noFill/>
          </a:ln>
        </p:spPr>
      </p:pic>
      <p:pic>
        <p:nvPicPr>
          <p:cNvPr id="544" name="" descr=""/>
          <p:cNvPicPr/>
          <p:nvPr/>
        </p:nvPicPr>
        <p:blipFill>
          <a:blip r:embed="rId2"/>
          <a:stretch/>
        </p:blipFill>
        <p:spPr>
          <a:xfrm>
            <a:off x="6321960" y="720000"/>
            <a:ext cx="2750040" cy="2448000"/>
          </a:xfrm>
          <a:prstGeom prst="rect">
            <a:avLst/>
          </a:prstGeom>
          <a:ln>
            <a:noFill/>
          </a:ln>
        </p:spPr>
      </p:pic>
      <p:sp>
        <p:nvSpPr>
          <p:cNvPr id="545" name="TextShape 2"/>
          <p:cNvSpPr txBox="1"/>
          <p:nvPr/>
        </p:nvSpPr>
        <p:spPr>
          <a:xfrm>
            <a:off x="4305960" y="720000"/>
            <a:ext cx="2016000" cy="934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아이디 중복확인 클릭시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ajax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를 이용하여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DB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에서 전송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, DB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에 있는 정보 비교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6" name="" descr=""/>
          <p:cNvPicPr/>
          <p:nvPr/>
        </p:nvPicPr>
        <p:blipFill>
          <a:blip r:embed="rId3"/>
          <a:stretch/>
        </p:blipFill>
        <p:spPr>
          <a:xfrm>
            <a:off x="4032000" y="2520000"/>
            <a:ext cx="3240000" cy="25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1619640" y="42120"/>
            <a:ext cx="7452360" cy="4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기술 상세 – 회원가입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6480000" y="930240"/>
            <a:ext cx="2016000" cy="1157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Function (value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값 비교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,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길이 체크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,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아이디 정규식 이용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)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만든 후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,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가입 버튼을 눌렀을 때  작동 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9" name="" descr=""/>
          <p:cNvPicPr/>
          <p:nvPr/>
        </p:nvPicPr>
        <p:blipFill>
          <a:blip r:embed="rId1"/>
          <a:stretch/>
        </p:blipFill>
        <p:spPr>
          <a:xfrm>
            <a:off x="1548000" y="612000"/>
            <a:ext cx="2808000" cy="4063680"/>
          </a:xfrm>
          <a:prstGeom prst="rect">
            <a:avLst/>
          </a:prstGeom>
          <a:ln>
            <a:noFill/>
          </a:ln>
        </p:spPr>
      </p:pic>
      <p:pic>
        <p:nvPicPr>
          <p:cNvPr id="550" name="" descr=""/>
          <p:cNvPicPr/>
          <p:nvPr/>
        </p:nvPicPr>
        <p:blipFill>
          <a:blip r:embed="rId2"/>
          <a:stretch/>
        </p:blipFill>
        <p:spPr>
          <a:xfrm>
            <a:off x="4032000" y="540000"/>
            <a:ext cx="2448000" cy="2232000"/>
          </a:xfrm>
          <a:prstGeom prst="rect">
            <a:avLst/>
          </a:prstGeom>
          <a:ln>
            <a:noFill/>
          </a:ln>
        </p:spPr>
      </p:pic>
      <p:pic>
        <p:nvPicPr>
          <p:cNvPr id="551" name="" descr=""/>
          <p:cNvPicPr/>
          <p:nvPr/>
        </p:nvPicPr>
        <p:blipFill>
          <a:blip r:embed="rId3"/>
          <a:stretch/>
        </p:blipFill>
        <p:spPr>
          <a:xfrm>
            <a:off x="5184000" y="2556000"/>
            <a:ext cx="3911400" cy="2592000"/>
          </a:xfrm>
          <a:prstGeom prst="rect">
            <a:avLst/>
          </a:prstGeom>
          <a:ln>
            <a:noFill/>
          </a:ln>
        </p:spPr>
      </p:pic>
      <p:sp>
        <p:nvSpPr>
          <p:cNvPr id="552" name="TextShape 3"/>
          <p:cNvSpPr txBox="1"/>
          <p:nvPr/>
        </p:nvSpPr>
        <p:spPr>
          <a:xfrm>
            <a:off x="3600000" y="3240000"/>
            <a:ext cx="2016000" cy="1080000"/>
          </a:xfrm>
          <a:prstGeom prst="rect">
            <a:avLst/>
          </a:prstGeom>
          <a:solidFill>
            <a:srgbClr val="ffffd7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validate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를 이용하여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요구 값을정하고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pw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는 정규식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, pw2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는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pw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값 비교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, email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은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email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형식 이용 하도록 만듬 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1619640" y="42120"/>
            <a:ext cx="7452360" cy="4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기술 상세 – 비밀번호 찾기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4" name="" descr=""/>
          <p:cNvPicPr/>
          <p:nvPr/>
        </p:nvPicPr>
        <p:blipFill>
          <a:blip r:embed="rId1"/>
          <a:stretch/>
        </p:blipFill>
        <p:spPr>
          <a:xfrm>
            <a:off x="1584000" y="504000"/>
            <a:ext cx="3240000" cy="1872000"/>
          </a:xfrm>
          <a:prstGeom prst="rect">
            <a:avLst/>
          </a:prstGeom>
          <a:ln>
            <a:noFill/>
          </a:ln>
        </p:spPr>
      </p:pic>
      <p:pic>
        <p:nvPicPr>
          <p:cNvPr id="555" name="" descr=""/>
          <p:cNvPicPr/>
          <p:nvPr/>
        </p:nvPicPr>
        <p:blipFill>
          <a:blip r:embed="rId2"/>
          <a:stretch/>
        </p:blipFill>
        <p:spPr>
          <a:xfrm>
            <a:off x="1584000" y="2376000"/>
            <a:ext cx="2750040" cy="2448000"/>
          </a:xfrm>
          <a:prstGeom prst="rect">
            <a:avLst/>
          </a:prstGeom>
          <a:ln>
            <a:noFill/>
          </a:ln>
        </p:spPr>
      </p:pic>
      <p:sp>
        <p:nvSpPr>
          <p:cNvPr id="556" name="TextShape 2"/>
          <p:cNvSpPr txBox="1"/>
          <p:nvPr/>
        </p:nvSpPr>
        <p:spPr>
          <a:xfrm>
            <a:off x="2304000" y="4392000"/>
            <a:ext cx="2592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ajax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를 이용하여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id, email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값을 보내 성공적으로 처리했을 때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submit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발동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7" name="" descr=""/>
          <p:cNvPicPr/>
          <p:nvPr/>
        </p:nvPicPr>
        <p:blipFill>
          <a:blip r:embed="rId3"/>
          <a:stretch/>
        </p:blipFill>
        <p:spPr>
          <a:xfrm>
            <a:off x="4680000" y="1871280"/>
            <a:ext cx="4416480" cy="1944720"/>
          </a:xfrm>
          <a:prstGeom prst="rect">
            <a:avLst/>
          </a:prstGeom>
          <a:ln>
            <a:noFill/>
          </a:ln>
        </p:spPr>
      </p:pic>
      <p:sp>
        <p:nvSpPr>
          <p:cNvPr id="558" name="TextShape 3"/>
          <p:cNvSpPr txBox="1"/>
          <p:nvPr/>
        </p:nvSpPr>
        <p:spPr>
          <a:xfrm>
            <a:off x="5400000" y="1223280"/>
            <a:ext cx="2592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form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태그로 감싼 후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,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버튼을 눌렀을 시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post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방식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,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컨트롤러에 전송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1619640" y="42120"/>
            <a:ext cx="7452360" cy="4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기술 상세 – 비밀번호 찾기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0" name="" descr=""/>
          <p:cNvPicPr/>
          <p:nvPr/>
        </p:nvPicPr>
        <p:blipFill>
          <a:blip r:embed="rId1"/>
          <a:stretch/>
        </p:blipFill>
        <p:spPr>
          <a:xfrm>
            <a:off x="6048000" y="2050920"/>
            <a:ext cx="3071880" cy="1333080"/>
          </a:xfrm>
          <a:prstGeom prst="rect">
            <a:avLst/>
          </a:prstGeom>
          <a:ln>
            <a:noFill/>
          </a:ln>
        </p:spPr>
      </p:pic>
      <p:pic>
        <p:nvPicPr>
          <p:cNvPr id="561" name="" descr=""/>
          <p:cNvPicPr/>
          <p:nvPr/>
        </p:nvPicPr>
        <p:blipFill>
          <a:blip r:embed="rId2"/>
          <a:stretch/>
        </p:blipFill>
        <p:spPr>
          <a:xfrm>
            <a:off x="1844640" y="576000"/>
            <a:ext cx="2799360" cy="2256120"/>
          </a:xfrm>
          <a:prstGeom prst="rect">
            <a:avLst/>
          </a:prstGeom>
          <a:ln>
            <a:noFill/>
          </a:ln>
        </p:spPr>
      </p:pic>
      <p:sp>
        <p:nvSpPr>
          <p:cNvPr id="562" name="TextShape 2"/>
          <p:cNvSpPr txBox="1"/>
          <p:nvPr/>
        </p:nvSpPr>
        <p:spPr>
          <a:xfrm>
            <a:off x="4212000" y="1009800"/>
            <a:ext cx="1872000" cy="122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Controller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는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ajax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에 받아온 값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id,email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중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email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인코딩 한 후 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DB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에 있는 값과 비교 함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TextShape 3"/>
          <p:cNvSpPr txBox="1"/>
          <p:nvPr/>
        </p:nvSpPr>
        <p:spPr>
          <a:xfrm>
            <a:off x="1836000" y="4104000"/>
            <a:ext cx="3528000" cy="463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select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문을 이용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id,email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값 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4" name="" descr=""/>
          <p:cNvPicPr/>
          <p:nvPr/>
        </p:nvPicPr>
        <p:blipFill>
          <a:blip r:embed="rId3"/>
          <a:stretch/>
        </p:blipFill>
        <p:spPr>
          <a:xfrm>
            <a:off x="1552320" y="3202920"/>
            <a:ext cx="4515120" cy="875880"/>
          </a:xfrm>
          <a:prstGeom prst="rect">
            <a:avLst/>
          </a:prstGeom>
          <a:ln>
            <a:noFill/>
          </a:ln>
        </p:spPr>
      </p:pic>
      <p:sp>
        <p:nvSpPr>
          <p:cNvPr id="565" name="TextShape 4"/>
          <p:cNvSpPr txBox="1"/>
          <p:nvPr/>
        </p:nvSpPr>
        <p:spPr>
          <a:xfrm>
            <a:off x="6192000" y="3312000"/>
            <a:ext cx="2952000" cy="115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최종적으로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id, email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값이 일치할 경우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newPw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를 이메일로 발송함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" descr=""/>
          <p:cNvPicPr/>
          <p:nvPr/>
        </p:nvPicPr>
        <p:blipFill>
          <a:blip r:embed="rId1"/>
          <a:stretch/>
        </p:blipFill>
        <p:spPr>
          <a:xfrm>
            <a:off x="1619640" y="432000"/>
            <a:ext cx="5580360" cy="2312640"/>
          </a:xfrm>
          <a:prstGeom prst="rect">
            <a:avLst/>
          </a:prstGeom>
          <a:ln>
            <a:noFill/>
          </a:ln>
        </p:spPr>
      </p:pic>
      <p:sp>
        <p:nvSpPr>
          <p:cNvPr id="567" name="TextShape 1"/>
          <p:cNvSpPr txBox="1"/>
          <p:nvPr/>
        </p:nvSpPr>
        <p:spPr>
          <a:xfrm>
            <a:off x="1583640" y="-65880"/>
            <a:ext cx="752400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화면 구현 – 리그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2016000" y="3168360"/>
            <a:ext cx="1151640" cy="1655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forEach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문 을 이용 하여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DB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에 있는 정보 반복하여 출력 함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5457600" y="2571840"/>
            <a:ext cx="3251520" cy="28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리그 페이지 – 승점 순서대로 출력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570" name="CustomShape 4"/>
          <p:cNvSpPr/>
          <p:nvPr/>
        </p:nvSpPr>
        <p:spPr>
          <a:xfrm flipH="1">
            <a:off x="4833000" y="2715840"/>
            <a:ext cx="624240" cy="52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434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1" name="" descr=""/>
          <p:cNvPicPr/>
          <p:nvPr/>
        </p:nvPicPr>
        <p:blipFill>
          <a:blip r:embed="rId2"/>
          <a:stretch/>
        </p:blipFill>
        <p:spPr>
          <a:xfrm>
            <a:off x="3240000" y="1728000"/>
            <a:ext cx="5904000" cy="3384000"/>
          </a:xfrm>
          <a:prstGeom prst="rect">
            <a:avLst/>
          </a:prstGeom>
          <a:ln>
            <a:noFill/>
          </a:ln>
        </p:spPr>
      </p:pic>
      <p:sp>
        <p:nvSpPr>
          <p:cNvPr id="572" name="TextShape 5"/>
          <p:cNvSpPr txBox="1"/>
          <p:nvPr/>
        </p:nvSpPr>
        <p:spPr>
          <a:xfrm>
            <a:off x="7344360" y="216360"/>
            <a:ext cx="1151640" cy="1655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tablesorter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플러그 인을 이용하여 리그 테이블 작성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1619640" y="42120"/>
            <a:ext cx="7452360" cy="4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기술 상세 – 리그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1836000" y="4104000"/>
            <a:ext cx="3528000" cy="463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rank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함수를 이용하여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score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기준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desc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순으로 정렬 하도록 함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TextShape 3"/>
          <p:cNvSpPr txBox="1"/>
          <p:nvPr/>
        </p:nvSpPr>
        <p:spPr>
          <a:xfrm>
            <a:off x="6192000" y="3312000"/>
            <a:ext cx="2952000" cy="115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컨트롤러에서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list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배열 객체 생성 한후 서비스에서 시킨 값을 저장 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model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을 이용하여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jsp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에서 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DB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값을 출력 하게함</a:t>
            </a: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.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6" name="" descr=""/>
          <p:cNvPicPr/>
          <p:nvPr/>
        </p:nvPicPr>
        <p:blipFill>
          <a:blip r:embed="rId1"/>
          <a:stretch/>
        </p:blipFill>
        <p:spPr>
          <a:xfrm>
            <a:off x="1844640" y="576000"/>
            <a:ext cx="2799360" cy="2256120"/>
          </a:xfrm>
          <a:prstGeom prst="rect">
            <a:avLst/>
          </a:prstGeom>
          <a:ln>
            <a:noFill/>
          </a:ln>
        </p:spPr>
      </p:pic>
      <p:sp>
        <p:nvSpPr>
          <p:cNvPr id="577" name="TextShape 4"/>
          <p:cNvSpPr txBox="1"/>
          <p:nvPr/>
        </p:nvSpPr>
        <p:spPr>
          <a:xfrm>
            <a:off x="4644000" y="504000"/>
            <a:ext cx="1872000" cy="1584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첫 리그 화면이 출력 됐을 때 승점 순으로  나열 되도록 함 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8" name="" descr=""/>
          <p:cNvPicPr/>
          <p:nvPr/>
        </p:nvPicPr>
        <p:blipFill>
          <a:blip r:embed="rId2"/>
          <a:stretch/>
        </p:blipFill>
        <p:spPr>
          <a:xfrm>
            <a:off x="1552320" y="3202920"/>
            <a:ext cx="4515120" cy="875520"/>
          </a:xfrm>
          <a:prstGeom prst="rect">
            <a:avLst/>
          </a:prstGeom>
          <a:ln>
            <a:noFill/>
          </a:ln>
        </p:spPr>
      </p:pic>
      <p:pic>
        <p:nvPicPr>
          <p:cNvPr id="579" name="" descr=""/>
          <p:cNvPicPr/>
          <p:nvPr/>
        </p:nvPicPr>
        <p:blipFill>
          <a:blip r:embed="rId3"/>
          <a:stretch/>
        </p:blipFill>
        <p:spPr>
          <a:xfrm>
            <a:off x="6048000" y="2050920"/>
            <a:ext cx="3071880" cy="133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0" y="2355840"/>
            <a:ext cx="4283640" cy="47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1.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서비스 소개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4932000" y="2283840"/>
            <a:ext cx="514080" cy="470880"/>
          </a:xfrm>
          <a:custGeom>
            <a:avLst/>
            <a:gdLst/>
            <a:ah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107640" y="2336040"/>
            <a:ext cx="4283640" cy="47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ko-KR" sz="3200" spc="-1" strike="noStrike">
                <a:solidFill>
                  <a:srgbClr val="404040"/>
                </a:solidFill>
                <a:latin typeface="Arial"/>
                <a:ea typeface="Arial Unicode MS"/>
              </a:rPr>
              <a:t>4. </a:t>
            </a:r>
            <a:r>
              <a:rPr b="0" lang="ko-KR" sz="3200" spc="-1" strike="noStrike">
                <a:solidFill>
                  <a:srgbClr val="404040"/>
                </a:solidFill>
                <a:latin typeface="Arial"/>
                <a:ea typeface="Arial Unicode MS"/>
              </a:rPr>
              <a:t>화면 구현 </a:t>
            </a:r>
            <a:r>
              <a:rPr b="0" lang="ko-KR" sz="3200" spc="-1" strike="noStrike">
                <a:solidFill>
                  <a:srgbClr val="404040"/>
                </a:solidFill>
                <a:latin typeface="Arial"/>
                <a:ea typeface="Arial Unicode MS"/>
              </a:rPr>
              <a:t>- </a:t>
            </a:r>
            <a:r>
              <a:rPr b="0" lang="ko-KR" sz="3200" spc="-1" strike="noStrike">
                <a:solidFill>
                  <a:srgbClr val="404040"/>
                </a:solidFill>
                <a:latin typeface="Arial"/>
                <a:ea typeface="Arial Unicode MS"/>
              </a:rPr>
              <a:t>관리자</a:t>
            </a:r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4860000" y="2211840"/>
            <a:ext cx="672840" cy="67860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1619640" y="114120"/>
            <a:ext cx="752400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화면 구현 – 관리자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2843640" y="871200"/>
            <a:ext cx="2526480" cy="503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관리자 – 회원 리스트 페이지  화면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CustomShape 3"/>
          <p:cNvSpPr/>
          <p:nvPr/>
        </p:nvSpPr>
        <p:spPr>
          <a:xfrm>
            <a:off x="6180120" y="871200"/>
            <a:ext cx="2963520" cy="503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수정 목록에서 권한을 수정 시킬 수 있다</a:t>
            </a: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.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585" name="CustomShape 4"/>
          <p:cNvSpPr/>
          <p:nvPr/>
        </p:nvSpPr>
        <p:spPr>
          <a:xfrm flipH="1">
            <a:off x="7593120" y="1375200"/>
            <a:ext cx="68400" cy="33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434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6" name="Picture 2" descr=""/>
          <p:cNvPicPr/>
          <p:nvPr/>
        </p:nvPicPr>
        <p:blipFill>
          <a:blip r:embed="rId1"/>
          <a:stretch/>
        </p:blipFill>
        <p:spPr>
          <a:xfrm>
            <a:off x="1884600" y="1707480"/>
            <a:ext cx="6342840" cy="343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1619640" y="114120"/>
            <a:ext cx="752400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3.1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화면 구현 – 관리자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TextShape 2"/>
          <p:cNvSpPr txBox="1"/>
          <p:nvPr/>
        </p:nvSpPr>
        <p:spPr>
          <a:xfrm>
            <a:off x="2843640" y="871200"/>
            <a:ext cx="2526480" cy="503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관리자 – 게시글 리스트 페이지  화면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6180120" y="871200"/>
            <a:ext cx="2963520" cy="503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수정 목록에서 삭제 또는 복구 시킬 수 있다</a:t>
            </a: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.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590" name="CustomShape 4"/>
          <p:cNvSpPr/>
          <p:nvPr/>
        </p:nvSpPr>
        <p:spPr>
          <a:xfrm flipH="1">
            <a:off x="7380360" y="1375200"/>
            <a:ext cx="281520" cy="38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434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1" name="Picture 2" descr=""/>
          <p:cNvPicPr/>
          <p:nvPr/>
        </p:nvPicPr>
        <p:blipFill>
          <a:blip r:embed="rId1"/>
          <a:stretch/>
        </p:blipFill>
        <p:spPr>
          <a:xfrm>
            <a:off x="2837520" y="1762920"/>
            <a:ext cx="4824000" cy="337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2836800" y="2355840"/>
            <a:ext cx="3469680" cy="57564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000000"/>
                </a:solidFill>
                <a:latin typeface="Arial"/>
                <a:ea typeface="Arial Unicode MS"/>
              </a:rPr>
              <a:t>Thank you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 flipH="1">
            <a:off x="3635280" y="1469880"/>
            <a:ext cx="503640" cy="503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2"/>
          <p:cNvSpPr/>
          <p:nvPr/>
        </p:nvSpPr>
        <p:spPr>
          <a:xfrm flipH="1">
            <a:off x="3635280" y="2599560"/>
            <a:ext cx="503640" cy="503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3"/>
          <p:cNvSpPr/>
          <p:nvPr/>
        </p:nvSpPr>
        <p:spPr>
          <a:xfrm flipH="1">
            <a:off x="3635280" y="3710160"/>
            <a:ext cx="503640" cy="503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4"/>
          <p:cNvSpPr/>
          <p:nvPr/>
        </p:nvSpPr>
        <p:spPr>
          <a:xfrm flipH="1">
            <a:off x="467640" y="2467080"/>
            <a:ext cx="288000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돋움체"/>
                <a:ea typeface="돋움체"/>
              </a:rPr>
              <a:t>실제 토트넘 홈페이지 기반으로 만든 홈페이지 이며 이미지 형태로 한눈에 볼 수 있게 했습니다</a:t>
            </a:r>
            <a:r>
              <a:rPr b="1" lang="en-US" sz="1200" spc="-1" strike="noStrike">
                <a:solidFill>
                  <a:srgbClr val="000000"/>
                </a:solidFill>
                <a:latin typeface="돋움체"/>
                <a:ea typeface="돋움체"/>
              </a:rPr>
              <a:t>.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40" name="CustomShape 5"/>
          <p:cNvSpPr/>
          <p:nvPr/>
        </p:nvSpPr>
        <p:spPr>
          <a:xfrm flipH="1">
            <a:off x="482760" y="3474720"/>
            <a:ext cx="288000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돋움체"/>
                <a:ea typeface="돋움체"/>
              </a:rPr>
              <a:t>홈페이지 성격은 토트넘에 관한 정보를 보여주며</a:t>
            </a:r>
            <a:r>
              <a:rPr b="1" lang="en-US" sz="1200" spc="-1" strike="noStrike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돋움체"/>
                <a:ea typeface="돋움체"/>
              </a:rPr>
              <a:t>게시판을 추가하여 커뮤니티 성격도 가질 수 있도록 했습니다</a:t>
            </a:r>
            <a:r>
              <a:rPr b="1" lang="en-US" sz="1200" spc="-1" strike="noStrike">
                <a:solidFill>
                  <a:srgbClr val="000000"/>
                </a:solidFill>
                <a:latin typeface="돋움체"/>
                <a:ea typeface="돋움체"/>
              </a:rPr>
              <a:t>.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41" name="CustomShape 6"/>
          <p:cNvSpPr/>
          <p:nvPr/>
        </p:nvSpPr>
        <p:spPr>
          <a:xfrm flipH="1">
            <a:off x="3635280" y="1539720"/>
            <a:ext cx="50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42" name="CustomShape 7"/>
          <p:cNvSpPr/>
          <p:nvPr/>
        </p:nvSpPr>
        <p:spPr>
          <a:xfrm flipH="1">
            <a:off x="3635280" y="2669040"/>
            <a:ext cx="50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43" name="CustomShape 8"/>
          <p:cNvSpPr/>
          <p:nvPr/>
        </p:nvSpPr>
        <p:spPr>
          <a:xfrm flipH="1">
            <a:off x="3635280" y="3779640"/>
            <a:ext cx="50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44" name="CustomShape 9"/>
          <p:cNvSpPr/>
          <p:nvPr/>
        </p:nvSpPr>
        <p:spPr>
          <a:xfrm>
            <a:off x="395640" y="413280"/>
            <a:ext cx="367200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1.1 </a:t>
            </a: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기획의도</a:t>
            </a:r>
            <a:endParaRPr b="0" lang="en-US" sz="2800" spc="-1" strike="noStrike">
              <a:latin typeface="굴림"/>
            </a:endParaRPr>
          </a:p>
        </p:txBody>
      </p:sp>
      <p:pic>
        <p:nvPicPr>
          <p:cNvPr id="445" name="그림 개체 틀 27" descr=""/>
          <p:cNvPicPr/>
          <p:nvPr/>
        </p:nvPicPr>
        <p:blipFill>
          <a:blip r:embed="rId1"/>
          <a:srcRect l="0" t="18623" r="0" b="18623"/>
          <a:stretch/>
        </p:blipFill>
        <p:spPr>
          <a:xfrm>
            <a:off x="5140080" y="1188360"/>
            <a:ext cx="3510720" cy="2325600"/>
          </a:xfrm>
          <a:prstGeom prst="rect">
            <a:avLst/>
          </a:prstGeom>
          <a:ln>
            <a:noFill/>
          </a:ln>
        </p:spPr>
      </p:pic>
      <p:sp>
        <p:nvSpPr>
          <p:cNvPr id="446" name="CustomShape 10"/>
          <p:cNvSpPr/>
          <p:nvPr/>
        </p:nvSpPr>
        <p:spPr>
          <a:xfrm flipH="1">
            <a:off x="467640" y="1449000"/>
            <a:ext cx="28800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돋움체"/>
                <a:ea typeface="돋움체"/>
              </a:rPr>
              <a:t>손흥민 선수와 토트넘 팀을 좋아하는 사용자를 위해 만든 홈페이지 입니다</a:t>
            </a:r>
            <a:r>
              <a:rPr b="1" lang="en-US" sz="1200" spc="-1" strike="noStrike">
                <a:solidFill>
                  <a:srgbClr val="000000"/>
                </a:solidFill>
                <a:latin typeface="돋움체"/>
                <a:ea typeface="돋움체"/>
              </a:rPr>
              <a:t>. 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323640" y="19548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1.2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요구사항 분석 명세서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-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사용자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8" name="Picture 2" descr=""/>
          <p:cNvPicPr/>
          <p:nvPr/>
        </p:nvPicPr>
        <p:blipFill>
          <a:blip r:embed="rId1"/>
          <a:stretch/>
        </p:blipFill>
        <p:spPr>
          <a:xfrm>
            <a:off x="668160" y="987480"/>
            <a:ext cx="7720200" cy="413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323640" y="19548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ko-KR" sz="3200" spc="-1" strike="noStrike">
                <a:solidFill>
                  <a:srgbClr val="ffffff"/>
                </a:solidFill>
                <a:latin typeface="Arial"/>
                <a:ea typeface="Arial Unicode MS"/>
              </a:rPr>
              <a:t>1.2 </a:t>
            </a:r>
            <a:r>
              <a:rPr b="0" lang="ko-KR" sz="3200" spc="-1" strike="noStrike">
                <a:solidFill>
                  <a:srgbClr val="ffffff"/>
                </a:solidFill>
                <a:latin typeface="Arial"/>
                <a:ea typeface="Arial Unicode MS"/>
              </a:rPr>
              <a:t>요구사항 분석 명세서</a:t>
            </a:r>
            <a:r>
              <a:rPr b="0" lang="ko-KR" sz="3200" spc="-1" strike="noStrike">
                <a:solidFill>
                  <a:srgbClr val="ffffff"/>
                </a:solidFill>
                <a:latin typeface="Arial"/>
                <a:ea typeface="Arial Unicode MS"/>
              </a:rPr>
              <a:t>2 - </a:t>
            </a:r>
            <a:r>
              <a:rPr b="0" lang="ko-KR" sz="3200" spc="-1" strike="noStrike">
                <a:solidFill>
                  <a:srgbClr val="ffffff"/>
                </a:solidFill>
                <a:latin typeface="Arial"/>
                <a:ea typeface="Arial Unicode MS"/>
              </a:rPr>
              <a:t>사용자</a:t>
            </a:r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0" name="Picture 2" descr=""/>
          <p:cNvPicPr/>
          <p:nvPr/>
        </p:nvPicPr>
        <p:blipFill>
          <a:blip r:embed="rId1"/>
          <a:stretch/>
        </p:blipFill>
        <p:spPr>
          <a:xfrm>
            <a:off x="325440" y="1059120"/>
            <a:ext cx="8440200" cy="408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323640" y="19548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1.2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요구사항 분석 명세서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-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관리자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2" name="Picture 2" descr=""/>
          <p:cNvPicPr/>
          <p:nvPr/>
        </p:nvPicPr>
        <p:blipFill>
          <a:blip r:embed="rId1"/>
          <a:stretch/>
        </p:blipFill>
        <p:spPr>
          <a:xfrm>
            <a:off x="971640" y="1035000"/>
            <a:ext cx="7115760" cy="410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107640" y="2336040"/>
            <a:ext cx="4283640" cy="47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2. </a:t>
            </a: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프로젝트 개요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4932000" y="2283840"/>
            <a:ext cx="546480" cy="545040"/>
          </a:xfrm>
          <a:custGeom>
            <a:avLst/>
            <a:gdLst/>
            <a:ah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323640" y="8532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2.1 </a:t>
            </a: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개발환경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6" name="Group 2"/>
          <p:cNvGrpSpPr/>
          <p:nvPr/>
        </p:nvGrpSpPr>
        <p:grpSpPr>
          <a:xfrm>
            <a:off x="539640" y="1347480"/>
            <a:ext cx="2986560" cy="3072600"/>
            <a:chOff x="539640" y="1347480"/>
            <a:chExt cx="2986560" cy="3072600"/>
          </a:xfrm>
        </p:grpSpPr>
        <p:sp>
          <p:nvSpPr>
            <p:cNvPr id="457" name="CustomShape 3"/>
            <p:cNvSpPr/>
            <p:nvPr/>
          </p:nvSpPr>
          <p:spPr>
            <a:xfrm>
              <a:off x="1011600" y="4211280"/>
              <a:ext cx="921600" cy="208800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CustomShape 4"/>
            <p:cNvSpPr/>
            <p:nvPr/>
          </p:nvSpPr>
          <p:spPr>
            <a:xfrm>
              <a:off x="2132640" y="1347480"/>
              <a:ext cx="929160" cy="929160"/>
            </a:xfrm>
            <a:prstGeom prst="ellipse">
              <a:avLst/>
            </a:prstGeom>
            <a:solidFill>
              <a:schemeClr val="accent3"/>
            </a:solidFill>
            <a:ln w="12708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CustomShape 5"/>
            <p:cNvSpPr/>
            <p:nvPr/>
          </p:nvSpPr>
          <p:spPr>
            <a:xfrm>
              <a:off x="1601640" y="2025000"/>
              <a:ext cx="929160" cy="929160"/>
            </a:xfrm>
            <a:prstGeom prst="ellipse">
              <a:avLst/>
            </a:prstGeom>
            <a:solidFill>
              <a:schemeClr val="accent1"/>
            </a:solidFill>
            <a:ln w="12708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" name="CustomShape 6"/>
            <p:cNvSpPr/>
            <p:nvPr/>
          </p:nvSpPr>
          <p:spPr>
            <a:xfrm>
              <a:off x="1070640" y="2702520"/>
              <a:ext cx="929160" cy="929160"/>
            </a:xfrm>
            <a:prstGeom prst="ellipse">
              <a:avLst/>
            </a:prstGeom>
            <a:solidFill>
              <a:schemeClr val="accent3"/>
            </a:solidFill>
            <a:ln w="12708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CustomShape 7"/>
            <p:cNvSpPr/>
            <p:nvPr/>
          </p:nvSpPr>
          <p:spPr>
            <a:xfrm>
              <a:off x="539640" y="3380040"/>
              <a:ext cx="929160" cy="929160"/>
            </a:xfrm>
            <a:prstGeom prst="ellipse">
              <a:avLst/>
            </a:prstGeom>
            <a:solidFill>
              <a:schemeClr val="accent1"/>
            </a:solidFill>
            <a:ln w="12708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" name="CustomShape 8"/>
            <p:cNvSpPr/>
            <p:nvPr/>
          </p:nvSpPr>
          <p:spPr>
            <a:xfrm>
              <a:off x="1542600" y="3532680"/>
              <a:ext cx="921600" cy="208800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CustomShape 9"/>
            <p:cNvSpPr/>
            <p:nvPr/>
          </p:nvSpPr>
          <p:spPr>
            <a:xfrm>
              <a:off x="2073600" y="2853720"/>
              <a:ext cx="921600" cy="208800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CustomShape 10"/>
            <p:cNvSpPr/>
            <p:nvPr/>
          </p:nvSpPr>
          <p:spPr>
            <a:xfrm>
              <a:off x="2604600" y="2175120"/>
              <a:ext cx="921600" cy="208800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" name="CustomShape 11"/>
            <p:cNvSpPr/>
            <p:nvPr/>
          </p:nvSpPr>
          <p:spPr>
            <a:xfrm rot="16200000">
              <a:off x="1957680" y="2360160"/>
              <a:ext cx="253440" cy="302040"/>
            </a:xfrm>
            <a:custGeom>
              <a:avLst/>
              <a:gdLst/>
              <a:ah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CustomShape 12"/>
            <p:cNvSpPr/>
            <p:nvPr/>
          </p:nvSpPr>
          <p:spPr>
            <a:xfrm>
              <a:off x="844920" y="3719160"/>
              <a:ext cx="291600" cy="291600"/>
            </a:xfrm>
            <a:custGeom>
              <a:avLst/>
              <a:gdLst/>
              <a:ah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CustomShape 13"/>
            <p:cNvSpPr/>
            <p:nvPr/>
          </p:nvSpPr>
          <p:spPr>
            <a:xfrm>
              <a:off x="2445840" y="1679400"/>
              <a:ext cx="317880" cy="265680"/>
            </a:xfrm>
            <a:custGeom>
              <a:avLst/>
              <a:gdLst/>
              <a:ah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CustomShape 14"/>
            <p:cNvSpPr/>
            <p:nvPr/>
          </p:nvSpPr>
          <p:spPr>
            <a:xfrm>
              <a:off x="1388160" y="3011400"/>
              <a:ext cx="308520" cy="311040"/>
            </a:xfrm>
            <a:custGeom>
              <a:avLst/>
              <a:gdLst/>
              <a:ah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9" name="CustomShape 15"/>
          <p:cNvSpPr/>
          <p:nvPr/>
        </p:nvSpPr>
        <p:spPr>
          <a:xfrm>
            <a:off x="3517920" y="1895760"/>
            <a:ext cx="1641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eb494b"/>
                </a:solidFill>
                <a:latin typeface="Arial"/>
                <a:ea typeface="Arial Unicode MS"/>
              </a:rPr>
              <a:t>운영체제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eb494b"/>
                </a:solidFill>
                <a:latin typeface="Arial"/>
                <a:ea typeface="Arial Unicode MS"/>
              </a:rPr>
              <a:t>소스코드 작성도구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eb494b"/>
                </a:solidFill>
                <a:latin typeface="Arial"/>
                <a:ea typeface="Arial Unicode MS"/>
              </a:rPr>
              <a:t>형상관리 도구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70" name="CustomShape 16"/>
          <p:cNvSpPr/>
          <p:nvPr/>
        </p:nvSpPr>
        <p:spPr>
          <a:xfrm>
            <a:off x="2775240" y="2730240"/>
            <a:ext cx="1502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eb494b"/>
                </a:solidFill>
                <a:latin typeface="Arial"/>
                <a:ea typeface="Arial Unicode MS"/>
              </a:rPr>
              <a:t>웹 서버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eb494b"/>
                </a:solidFill>
                <a:latin typeface="Arial"/>
                <a:ea typeface="Arial Unicode MS"/>
              </a:rPr>
              <a:t>데이터베이스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71" name="CustomShape 17"/>
          <p:cNvSpPr/>
          <p:nvPr/>
        </p:nvSpPr>
        <p:spPr>
          <a:xfrm>
            <a:off x="2614320" y="3292560"/>
            <a:ext cx="1251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eb494b"/>
                </a:solidFill>
                <a:latin typeface="Arial"/>
                <a:ea typeface="Arial Unicode MS"/>
              </a:rPr>
              <a:t>FRONT – END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eb494b"/>
                </a:solidFill>
                <a:latin typeface="Arial"/>
                <a:ea typeface="Arial Unicode MS"/>
              </a:rPr>
              <a:t>LANGUAGE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eb494b"/>
                </a:solidFill>
                <a:latin typeface="Arial"/>
                <a:ea typeface="Arial Unicode MS"/>
              </a:rPr>
              <a:t>FRAMEWORK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72" name="CustomShape 18"/>
          <p:cNvSpPr/>
          <p:nvPr/>
        </p:nvSpPr>
        <p:spPr>
          <a:xfrm>
            <a:off x="2087640" y="3959640"/>
            <a:ext cx="1331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eb494b"/>
                </a:solidFill>
                <a:latin typeface="Arial"/>
                <a:ea typeface="Arial Unicode MS"/>
              </a:rPr>
              <a:t>BACK – END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eb494b"/>
                </a:solidFill>
                <a:latin typeface="Arial"/>
                <a:ea typeface="Arial Unicode MS"/>
              </a:rPr>
              <a:t>LANGUAGE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eb494b"/>
                </a:solidFill>
                <a:latin typeface="Arial"/>
                <a:ea typeface="Arial Unicode MS"/>
              </a:rPr>
              <a:t>FRAMEWORK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73" name="CustomShape 19"/>
          <p:cNvSpPr/>
          <p:nvPr/>
        </p:nvSpPr>
        <p:spPr>
          <a:xfrm>
            <a:off x="5041800" y="1851840"/>
            <a:ext cx="4102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Window10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74" name="CustomShape 20"/>
          <p:cNvSpPr/>
          <p:nvPr/>
        </p:nvSpPr>
        <p:spPr>
          <a:xfrm>
            <a:off x="4356000" y="2686320"/>
            <a:ext cx="4175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Spring Tool Suite3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MySQL Workbench 8.0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75" name="CustomShape 21"/>
          <p:cNvSpPr/>
          <p:nvPr/>
        </p:nvSpPr>
        <p:spPr>
          <a:xfrm>
            <a:off x="3996000" y="3369240"/>
            <a:ext cx="4175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HTML5, CSS3, JavaScript, Jquery, Bootstrap4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Visual Studio Code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76" name="CustomShape 22"/>
          <p:cNvSpPr/>
          <p:nvPr/>
        </p:nvSpPr>
        <p:spPr>
          <a:xfrm>
            <a:off x="3708000" y="4078440"/>
            <a:ext cx="4175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Ajax, Json, JAVA, JSP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MySQL, Spring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77" name="CustomShape 23"/>
          <p:cNvSpPr/>
          <p:nvPr/>
        </p:nvSpPr>
        <p:spPr>
          <a:xfrm>
            <a:off x="5055840" y="2078640"/>
            <a:ext cx="4102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Eclipse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478" name="CustomShape 24"/>
          <p:cNvSpPr/>
          <p:nvPr/>
        </p:nvSpPr>
        <p:spPr>
          <a:xfrm>
            <a:off x="5055840" y="2283840"/>
            <a:ext cx="4102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GitHub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3366</TotalTime>
  <Application>Neat_Office/6.1.3.2$Windows_x86 LibreOffice_project/</Application>
  <Words>420</Words>
  <Paragraphs>100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  <dc:description/>
  <dc:language>ko-KR</dc:language>
  <cp:lastModifiedBy/>
  <dcterms:modified xsi:type="dcterms:W3CDTF">2019-09-29T23:27:08Z</dcterms:modified>
  <cp:revision>139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29</vt:i4>
  </property>
</Properties>
</file>