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8" r:id="rId4"/>
    <p:sldId id="299" r:id="rId5"/>
    <p:sldId id="300" r:id="rId6"/>
    <p:sldId id="301" r:id="rId7"/>
    <p:sldId id="303" r:id="rId8"/>
    <p:sldId id="304" r:id="rId9"/>
    <p:sldId id="305" r:id="rId10"/>
    <p:sldId id="306" r:id="rId11"/>
    <p:sldId id="302" r:id="rId12"/>
    <p:sldId id="307" r:id="rId13"/>
    <p:sldId id="309" r:id="rId14"/>
    <p:sldId id="308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4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9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3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45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2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355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0408"/>
            <a:ext cx="10515600" cy="2852737"/>
          </a:xfrm>
        </p:spPr>
        <p:txBody>
          <a:bodyPr anchor="t" anchorCtr="0"/>
          <a:lstStyle>
            <a:lvl1pPr>
              <a:defRPr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3013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3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795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476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795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476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5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0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03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4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5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4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5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3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6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4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5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4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973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727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2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15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2/21/23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350" b="0" i="0" spc="75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oss-watch.ac.uk/apps/licdif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#06: Licenses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8A-B1ED-3449-A456-117ABB45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Software_license#Proprietary_software_licenses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DADB3-8C6F-A547-B797-44F16AEB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ADF75-8F0C-8945-81E6-E1BDBE52C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ADEE4-6AC2-524C-8AB5-0438ED34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9576"/>
            <a:ext cx="9144000" cy="42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A9DFD-60F1-EC4D-B3AD-CD5C8BEC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363787"/>
            <a:ext cx="9004300" cy="3594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73765-1E20-2345-ABE8-A80A412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575D-393D-9946-B771-BDBDB59D3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C1995-02D6-5A49-8A71-89F8E3555F4E}"/>
              </a:ext>
            </a:extLst>
          </p:cNvPr>
          <p:cNvSpPr/>
          <p:nvPr/>
        </p:nvSpPr>
        <p:spPr>
          <a:xfrm>
            <a:off x="1638300" y="5651731"/>
            <a:ext cx="8496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By David A. Wheeler - http://</a:t>
            </a:r>
            <a:r>
              <a:rPr lang="en-US" sz="1600" dirty="0" err="1"/>
              <a:t>www.dwheeler.com</a:t>
            </a:r>
            <a:r>
              <a:rPr lang="en-US" sz="1600" dirty="0"/>
              <a:t>/essays/floss-license-</a:t>
            </a:r>
            <a:r>
              <a:rPr lang="en-US" sz="1600" dirty="0" err="1"/>
              <a:t>slide.html</a:t>
            </a:r>
            <a:r>
              <a:rPr lang="en-US" sz="1600" dirty="0"/>
              <a:t>, CC BY-SA 3.0, https://</a:t>
            </a:r>
            <a:r>
              <a:rPr lang="en-US" sz="1600" dirty="0" err="1"/>
              <a:t>commons.wikimedia.org</a:t>
            </a:r>
            <a:r>
              <a:rPr lang="en-US" sz="1600" dirty="0"/>
              <a:t>/w/</a:t>
            </a:r>
            <a:r>
              <a:rPr lang="en-US" sz="1600" dirty="0" err="1"/>
              <a:t>index.php?curid</a:t>
            </a:r>
            <a:r>
              <a:rPr lang="en-US" sz="1600" dirty="0"/>
              <a:t>=41060008</a:t>
            </a:r>
          </a:p>
        </p:txBody>
      </p:sp>
    </p:spTree>
    <p:extLst>
      <p:ext uri="{BB962C8B-B14F-4D97-AF65-F5344CB8AC3E}">
        <p14:creationId xmlns:p14="http://schemas.microsoft.com/office/powerpoint/2010/main" val="9011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1167D1-1B51-6F44-D546-6A2FE819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200" b="1" i="0" dirty="0">
                <a:solidFill>
                  <a:srgbClr val="24292E"/>
                </a:solidFill>
                <a:effectLst/>
                <a:latin typeface="-apple-system"/>
              </a:rPr>
              <a:t>It’s complicated</a:t>
            </a:r>
          </a:p>
          <a:p>
            <a:pPr lvl="1"/>
            <a:r>
              <a:rPr lang="en-US" sz="2800" dirty="0">
                <a:solidFill>
                  <a:srgbClr val="24292E"/>
                </a:solidFill>
                <a:latin typeface="-apple-system"/>
              </a:rPr>
              <a:t>Copyright holders?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If it is only you or your company… no problems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Someone who contributed as part of their paid jo</a:t>
            </a:r>
            <a:r>
              <a:rPr lang="en-US" sz="2000" dirty="0">
                <a:solidFill>
                  <a:srgbClr val="24292E"/>
                </a:solidFill>
                <a:latin typeface="-apple-system"/>
              </a:rPr>
              <a:t>b?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All of them need to agree 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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sz="2800" dirty="0">
                <a:solidFill>
                  <a:srgbClr val="24292E"/>
                </a:solidFill>
                <a:latin typeface="-apple-system"/>
              </a:rPr>
              <a:t>Determine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 compatibility and compliance 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if license A is compatible with B, you’ll comply with the terms of A while complying with B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with a permissive license the copyright holders have given permission in advance to change licenses</a:t>
            </a:r>
          </a:p>
          <a:p>
            <a:pPr lvl="2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If you are in a non-permissive license (or no license)… It’s MORE complicated</a:t>
            </a:r>
          </a:p>
          <a:p>
            <a:pPr lvl="1"/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Switching for new releases is different from relicensing all existing releases. </a:t>
            </a:r>
          </a:p>
          <a:p>
            <a:pPr lvl="1"/>
            <a:r>
              <a:rPr lang="en-US" sz="2800" dirty="0">
                <a:solidFill>
                  <a:srgbClr val="24292E"/>
                </a:solidFill>
                <a:latin typeface="-apple-system"/>
              </a:rPr>
              <a:t>Consider the impact on new contributors and users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45BA8-16B3-0558-49A7-341360D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licenses</a:t>
            </a:r>
          </a:p>
        </p:txBody>
      </p:sp>
    </p:spTree>
    <p:extLst>
      <p:ext uri="{BB962C8B-B14F-4D97-AF65-F5344CB8AC3E}">
        <p14:creationId xmlns:p14="http://schemas.microsoft.com/office/powerpoint/2010/main" val="332831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7DED-6F24-6749-A5B1-DE4A9D1F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here and there: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https://choosealicense.com/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http://oss-watch.ac.uk/apps/licdiff/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B3E98-C6B3-5C4D-BA40-1AAFDD9D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C298C-9800-7841-920D-F172ADDEDE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am not a lawyer, so, this is not a legal advice</a:t>
            </a:r>
          </a:p>
          <a:p>
            <a:endParaRPr lang="en-US" dirty="0"/>
          </a:p>
          <a:p>
            <a:pPr lvl="1"/>
            <a:r>
              <a:rPr lang="en-US" dirty="0"/>
              <a:t>Actually, far from 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Anything</a:t>
            </a:r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ECDC-6D68-0C4A-9C83-89E90BF6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Copies</a:t>
            </a:r>
          </a:p>
          <a:p>
            <a:pPr lvl="1"/>
            <a:r>
              <a:rPr lang="en-US" dirty="0"/>
              <a:t>Derivative work</a:t>
            </a:r>
          </a:p>
          <a:p>
            <a:pPr lvl="1"/>
            <a:endParaRPr lang="en-US" dirty="0"/>
          </a:p>
          <a:p>
            <a:r>
              <a:rPr lang="en-US" dirty="0"/>
              <a:t>Patent law</a:t>
            </a:r>
          </a:p>
          <a:p>
            <a:pPr lvl="1"/>
            <a:r>
              <a:rPr lang="en-US" altLang="en-US" dirty="0"/>
              <a:t>New and useful process, machine, manufacture, composition of matter, or any new and useful improvement thereof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Licenses</a:t>
            </a:r>
          </a:p>
          <a:p>
            <a:pPr lvl="1"/>
            <a:r>
              <a:rPr lang="en-US" altLang="en-US" dirty="0"/>
              <a:t>permission to use a copyrighted work</a:t>
            </a:r>
          </a:p>
          <a:p>
            <a:pPr lvl="1"/>
            <a:r>
              <a:rPr lang="en-US" altLang="en-US" dirty="0"/>
              <a:t>Can impose other restrictions</a:t>
            </a:r>
          </a:p>
          <a:p>
            <a:pPr lvl="1"/>
            <a:r>
              <a:rPr lang="en-US" dirty="0"/>
              <a:t>Do not transfer ownership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2639-6850-1441-BF3D-2B244E5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55D3-A1E6-E44C-9A84-E262404270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eedom license FLOSS">
            <a:extLst>
              <a:ext uri="{FF2B5EF4-FFF2-40B4-BE49-F238E27FC236}">
                <a16:creationId xmlns:a16="http://schemas.microsoft.com/office/drawing/2014/main" id="{C990FE56-E25F-5A42-B036-D8C18BD2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50" y="3441698"/>
            <a:ext cx="461375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5B37-06A6-A24F-8FE6-983F7AF0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that is subject to an open source license</a:t>
            </a:r>
          </a:p>
          <a:p>
            <a:r>
              <a:rPr lang="en-US" altLang="en-US" dirty="0"/>
              <a:t>The author decides (it is copyright, right?)</a:t>
            </a:r>
          </a:p>
          <a:p>
            <a:r>
              <a:rPr lang="en-US" altLang="en-US" dirty="0"/>
              <a:t>Give the licensee </a:t>
            </a:r>
            <a:r>
              <a:rPr lang="en-US" altLang="en-US" b="1" dirty="0"/>
              <a:t>certain</a:t>
            </a:r>
            <a:r>
              <a:rPr lang="en-US" altLang="en-US" dirty="0"/>
              <a:t> rights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21BB4-CC91-1A4B-8196-E277BAA3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B71F-264F-6F48-9F93-E3A694B384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FD0E-EEA5-7A4B-BB99-2485E6EB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Developers vs. legal background?</a:t>
            </a:r>
          </a:p>
          <a:p>
            <a:endParaRPr lang="en-US" dirty="0"/>
          </a:p>
          <a:p>
            <a:r>
              <a:rPr lang="en-US" dirty="0"/>
              <a:t>Who would have know-how to write a license from scratch?</a:t>
            </a:r>
          </a:p>
          <a:p>
            <a:endParaRPr lang="en-US" dirty="0"/>
          </a:p>
          <a:p>
            <a:r>
              <a:rPr lang="en-US" dirty="0"/>
              <a:t>Open source = sharing</a:t>
            </a:r>
          </a:p>
          <a:p>
            <a:pPr lvl="1"/>
            <a:r>
              <a:rPr lang="en-US" dirty="0"/>
              <a:t>What about common licenses and building upon them?</a:t>
            </a:r>
          </a:p>
          <a:p>
            <a:pPr lvl="1"/>
            <a:r>
              <a:rPr lang="en-US" dirty="0"/>
              <a:t>100+ licenses commonly used!!!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D415B-E898-3445-B8AB-50B288AB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Licenses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DFA82-3FAF-E746-AF83-7FC38D1F4A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2DD-C2FB-5D4E-AF67-A90E3DA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Broader classification: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Copyleft or “strong reciprocal”</a:t>
            </a:r>
          </a:p>
          <a:p>
            <a:pPr lvl="2"/>
            <a:r>
              <a:rPr lang="en-US" sz="2000" dirty="0"/>
              <a:t>GPL, AGPL, and family</a:t>
            </a:r>
          </a:p>
          <a:p>
            <a:pPr lvl="2"/>
            <a:endParaRPr lang="en-US" sz="2000" dirty="0"/>
          </a:p>
          <a:p>
            <a:pPr lvl="1"/>
            <a:r>
              <a:rPr lang="en-US" sz="2800" dirty="0"/>
              <a:t>“Weak copyleft”</a:t>
            </a:r>
          </a:p>
          <a:p>
            <a:pPr lvl="2"/>
            <a:r>
              <a:rPr lang="en-US" sz="2000" dirty="0"/>
              <a:t>LGPL, MPL, etc.</a:t>
            </a:r>
          </a:p>
          <a:p>
            <a:pPr lvl="2"/>
            <a:endParaRPr lang="en-US" sz="2000" dirty="0"/>
          </a:p>
          <a:p>
            <a:pPr lvl="1"/>
            <a:r>
              <a:rPr lang="en-US" sz="2800" dirty="0"/>
              <a:t>Permissive</a:t>
            </a:r>
          </a:p>
          <a:p>
            <a:pPr lvl="2"/>
            <a:r>
              <a:rPr lang="en-US" sz="2000" dirty="0"/>
              <a:t>Apache, BSD, etc.</a:t>
            </a:r>
          </a:p>
          <a:p>
            <a:pPr lvl="1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EB807-8B36-7C41-B324-A6E0657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Licenses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874B7-5410-E145-B6E2-8F828F3462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7125-0B84-304B-B9E3-E2D58C74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Freedoms are guaranteed</a:t>
            </a:r>
          </a:p>
          <a:p>
            <a:r>
              <a:rPr lang="en-US" dirty="0"/>
              <a:t>Any changes you make must also be licensed under the same license.</a:t>
            </a:r>
          </a:p>
          <a:p>
            <a:pPr lvl="1"/>
            <a:r>
              <a:rPr lang="en-US" dirty="0"/>
              <a:t>You have to give everyone else the same rights as you got</a:t>
            </a:r>
          </a:p>
          <a:p>
            <a:r>
              <a:rPr lang="en-US" b="1" dirty="0"/>
              <a:t>Related work</a:t>
            </a:r>
            <a:r>
              <a:rPr lang="en-US" dirty="0"/>
              <a:t> must be licensed in some way under the same license as the original work</a:t>
            </a:r>
          </a:p>
          <a:p>
            <a:r>
              <a:rPr lang="en-US" dirty="0"/>
              <a:t>The most common is the GNU General Public License (GPL)</a:t>
            </a:r>
          </a:p>
          <a:p>
            <a:pPr lvl="1"/>
            <a:r>
              <a:rPr lang="en-US" dirty="0"/>
              <a:t>GPLv3: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E9F4D-31F6-7D48-9736-59BFE9C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Copyleft Licenses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5498-068B-7A4A-8FCB-1DE1F3D9D3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E0A88-B6E5-5F4E-B9AA-5E471947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47" y="4241800"/>
            <a:ext cx="7594600" cy="195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178B0-F42A-2A49-BF29-00AA3C8F96BD}"/>
              </a:ext>
            </a:extLst>
          </p:cNvPr>
          <p:cNvSpPr/>
          <p:nvPr/>
        </p:nvSpPr>
        <p:spPr>
          <a:xfrm>
            <a:off x="6540501" y="5948577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/licenses/gpl-3.0/</a:t>
            </a:r>
          </a:p>
        </p:txBody>
      </p:sp>
    </p:spTree>
    <p:extLst>
      <p:ext uri="{BB962C8B-B14F-4D97-AF65-F5344CB8AC3E}">
        <p14:creationId xmlns:p14="http://schemas.microsoft.com/office/powerpoint/2010/main" val="237914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DC6C-9808-5F42-8DFF-82EDA383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and modifications that are directly related must also be licensed under the same license</a:t>
            </a:r>
          </a:p>
          <a:p>
            <a:endParaRPr lang="en-US" dirty="0"/>
          </a:p>
          <a:p>
            <a:r>
              <a:rPr lang="en-US" dirty="0"/>
              <a:t>Licensee may include unmodified code in an independent work without being required to license the work under any OSS license</a:t>
            </a:r>
          </a:p>
          <a:p>
            <a:pPr lvl="1"/>
            <a:r>
              <a:rPr lang="en-US" dirty="0"/>
              <a:t>I can use a function! Libraries usually use these licenses</a:t>
            </a:r>
          </a:p>
          <a:p>
            <a:r>
              <a:rPr lang="en-US" dirty="0"/>
              <a:t>Lesser General Public License (LGPL), </a:t>
            </a:r>
            <a:r>
              <a:rPr lang="en-US" b="1" dirty="0"/>
              <a:t>Mozilla Public License, </a:t>
            </a:r>
            <a:r>
              <a:rPr lang="en-US" dirty="0"/>
              <a:t>Eclipse Public License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A01F-FF13-3E43-9A6F-889785EC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Copyleft Licenses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13F2-6ABC-A449-8ABC-713A11DA9A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0EB6-C0BA-0F4E-B168-0FFCD180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97" y="4226016"/>
            <a:ext cx="7734300" cy="195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9D3515-AE02-4449-A90C-1A6B24C8B79F}"/>
              </a:ext>
            </a:extLst>
          </p:cNvPr>
          <p:cNvSpPr/>
          <p:nvPr/>
        </p:nvSpPr>
        <p:spPr bwMode="auto">
          <a:xfrm>
            <a:off x="6639947" y="5216616"/>
            <a:ext cx="368300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B20A6-96BC-8A4C-A11A-5EA535DE9047}"/>
              </a:ext>
            </a:extLst>
          </p:cNvPr>
          <p:cNvSpPr/>
          <p:nvPr/>
        </p:nvSpPr>
        <p:spPr>
          <a:xfrm>
            <a:off x="6299200" y="5843262"/>
            <a:ext cx="436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/licenses/mpl-2.0/</a:t>
            </a:r>
          </a:p>
        </p:txBody>
      </p:sp>
    </p:spTree>
    <p:extLst>
      <p:ext uri="{BB962C8B-B14F-4D97-AF65-F5344CB8AC3E}">
        <p14:creationId xmlns:p14="http://schemas.microsoft.com/office/powerpoint/2010/main" val="16750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E8B-B554-1241-93F7-B7CEE2A9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restrictions</a:t>
            </a:r>
          </a:p>
          <a:p>
            <a:endParaRPr lang="en-US" dirty="0"/>
          </a:p>
          <a:p>
            <a:r>
              <a:rPr lang="en-US" dirty="0"/>
              <a:t>No requirement to allow copies of the work or modified work</a:t>
            </a:r>
          </a:p>
          <a:p>
            <a:pPr lvl="1"/>
            <a:r>
              <a:rPr lang="en-US" dirty="0"/>
              <a:t>It is possible to create closed source derivatives</a:t>
            </a:r>
          </a:p>
          <a:p>
            <a:pPr lvl="1"/>
            <a:endParaRPr lang="en-US" dirty="0"/>
          </a:p>
          <a:p>
            <a:r>
              <a:rPr lang="en-US" dirty="0"/>
              <a:t>Berkeley Software Distribution (BSD), Apache 2.0, </a:t>
            </a:r>
            <a:r>
              <a:rPr lang="en-US" b="1" dirty="0"/>
              <a:t>MIT License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0CC7-8826-D740-8A06-494E1E0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Permissive Licenses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D62E-56D5-9742-BE49-33EB49EC7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2000" y="6553200"/>
            <a:ext cx="2540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4EF30-6C7B-194C-9739-CC3C25B1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47" y="4445000"/>
            <a:ext cx="77216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0E62CB-96A8-C94F-B2D4-A2BA67AEB850}"/>
              </a:ext>
            </a:extLst>
          </p:cNvPr>
          <p:cNvSpPr/>
          <p:nvPr/>
        </p:nvSpPr>
        <p:spPr>
          <a:xfrm>
            <a:off x="6030347" y="5757446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</a:t>
            </a:r>
            <a:r>
              <a:rPr lang="en-US" sz="1600" dirty="0" err="1"/>
              <a:t>mit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55512176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13925</TotalTime>
  <Words>602</Words>
  <Application>Microsoft Macintosh PowerPoint</Application>
  <PresentationFormat>Widescreen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Arial Hebrew Scholar</vt:lpstr>
      <vt:lpstr>Arial MT Black</vt:lpstr>
      <vt:lpstr>Calibri</vt:lpstr>
      <vt:lpstr>Rial</vt:lpstr>
      <vt:lpstr>Times</vt:lpstr>
      <vt:lpstr>1_Dark-Blue-Vertical-PPT-Template</vt:lpstr>
      <vt:lpstr>1_Office Theme</vt:lpstr>
      <vt:lpstr>CS499 - Open Source software development</vt:lpstr>
      <vt:lpstr>Before Anything</vt:lpstr>
      <vt:lpstr>Basics</vt:lpstr>
      <vt:lpstr>Open Source Software</vt:lpstr>
      <vt:lpstr>Open Source Licenses</vt:lpstr>
      <vt:lpstr>Open Source Licenses</vt:lpstr>
      <vt:lpstr>Copyleft Licenses</vt:lpstr>
      <vt:lpstr>Weak Copyleft Licenses</vt:lpstr>
      <vt:lpstr>Permissive Licenses</vt:lpstr>
      <vt:lpstr>Comparison</vt:lpstr>
      <vt:lpstr>License Compatibility</vt:lpstr>
      <vt:lpstr>Changing licenses</vt:lpstr>
      <vt:lpstr>How to choose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349</cp:revision>
  <cp:lastPrinted>2018-08-27T03:34:43Z</cp:lastPrinted>
  <dcterms:created xsi:type="dcterms:W3CDTF">2014-02-19T16:49:03Z</dcterms:created>
  <dcterms:modified xsi:type="dcterms:W3CDTF">2023-02-21T21:10:52Z</dcterms:modified>
</cp:coreProperties>
</file>