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43" r:id="rId2"/>
    <p:sldId id="344" r:id="rId3"/>
    <p:sldId id="349" r:id="rId4"/>
    <p:sldId id="347" r:id="rId5"/>
    <p:sldId id="348" r:id="rId6"/>
    <p:sldId id="350" r:id="rId7"/>
    <p:sldId id="351" r:id="rId8"/>
    <p:sldId id="354" r:id="rId9"/>
    <p:sldId id="371" r:id="rId10"/>
    <p:sldId id="370" r:id="rId11"/>
    <p:sldId id="356" r:id="rId12"/>
    <p:sldId id="363" r:id="rId13"/>
    <p:sldId id="361" r:id="rId14"/>
    <p:sldId id="364" r:id="rId15"/>
    <p:sldId id="366" r:id="rId16"/>
    <p:sldId id="367" r:id="rId17"/>
    <p:sldId id="365" r:id="rId18"/>
    <p:sldId id="358" r:id="rId19"/>
    <p:sldId id="359" r:id="rId20"/>
    <p:sldId id="369" r:id="rId21"/>
    <p:sldId id="372" r:id="rId22"/>
    <p:sldId id="368" r:id="rId23"/>
  </p:sldIdLst>
  <p:sldSz cx="12192000" cy="6858000"/>
  <p:notesSz cx="6858000" cy="9144000"/>
  <p:embeddedFontLst>
    <p:embeddedFont>
      <p:font typeface="a시네마L" pitchFamily="18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a시네마B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767171"/>
    <a:srgbClr val="4AB8A1"/>
    <a:srgbClr val="C1D03E"/>
    <a:srgbClr val="1E2A38"/>
    <a:srgbClr val="524C4C"/>
    <a:srgbClr val="2F2F31"/>
    <a:srgbClr val="3A3434"/>
    <a:srgbClr val="4D4B4E"/>
    <a:srgbClr val="464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38" autoAdjust="0"/>
    <p:restoredTop sz="91169" autoAdjust="0"/>
  </p:normalViewPr>
  <p:slideViewPr>
    <p:cSldViewPr snapToGrid="0">
      <p:cViewPr varScale="1">
        <p:scale>
          <a:sx n="102" d="100"/>
          <a:sy n="102" d="100"/>
        </p:scale>
        <p:origin x="-64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BAB7-08A8-4459-B41D-2226EAF91569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4CBC-C0BD-4B01-8824-DD3A6B2B3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관계 없음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개봉 전 평점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개봉 전 평점은 영화를 관람하지 않은 채 점수를 부여하기 때문에 소비자는 이 지표를 신뢰하지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연구들마다 흥행에 영향을 미치는 장르가 다르게 나타남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그 시점에 그 장르가 흥행한 것이지 항상 그런 것은 아님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감독은 스크린에 직접 노출 되는 경우가 없어 인지가 낮음</a:t>
            </a:r>
            <a:r>
              <a:rPr lang="en-US" altLang="ko-KR" baseline="0" dirty="0" smtClean="0"/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작품과 작품 사이의 휴식기도 배우에 비해 길다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양</a:t>
            </a:r>
            <a:r>
              <a:rPr lang="en-US" altLang="ko-KR" dirty="0" smtClean="0"/>
              <a:t>(+)</a:t>
            </a:r>
            <a:endParaRPr lang="ko-KR" altLang="en-US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개봉 후 평점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실제 경험을 바탕으로 작성된 평가이기 때문에 영화 흥행에 긍정적인 영향을 미침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온라인 </a:t>
            </a:r>
            <a:r>
              <a:rPr lang="ko-KR" altLang="en-US" dirty="0" err="1" smtClean="0"/>
              <a:t>댓글의</a:t>
            </a:r>
            <a:r>
              <a:rPr lang="ko-KR" altLang="en-US" dirty="0" smtClean="0"/>
              <a:t> 규모</a:t>
            </a:r>
            <a:r>
              <a:rPr lang="en-US" altLang="ko-KR" dirty="0" smtClean="0"/>
              <a:t>:</a:t>
            </a:r>
            <a:r>
              <a:rPr lang="ko-KR" altLang="en-US" dirty="0" smtClean="0"/>
              <a:t> 규모가 커질수록 대중들에게 노출되는 횟수가 많아지기 때문에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스크린과 </a:t>
            </a:r>
            <a:r>
              <a:rPr lang="en-US" altLang="ko-KR" dirty="0" smtClean="0"/>
              <a:t>A</a:t>
            </a:r>
            <a:r>
              <a:rPr lang="ko-KR" altLang="en-US" dirty="0" smtClean="0"/>
              <a:t>급 배급사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급 배급사일수록 많은 스크린을 우선확보하기 때문에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전체관람가 영화와 청소년관람불가 등급의 영화가 그 중간 등급들의 영화와 비교해 유의한 부의 관계를 가짐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5.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제작국가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 본 연구 </a:t>
            </a:r>
            <a:r>
              <a:rPr lang="ko-KR" altLang="en-US" dirty="0" err="1" smtClean="0"/>
              <a:t>분석결과일뿐</a:t>
            </a:r>
            <a:r>
              <a:rPr lang="ko-KR" altLang="en-US" dirty="0" smtClean="0"/>
              <a:t> 항상 그런 것은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선행연구 결과가 다 다름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성수기</a:t>
            </a:r>
            <a:r>
              <a:rPr lang="en-US" altLang="ko-KR" dirty="0" smtClean="0"/>
              <a:t>: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~2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~8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배우</a:t>
            </a:r>
            <a:r>
              <a:rPr lang="en-US" altLang="ko-KR" dirty="0" smtClean="0"/>
              <a:t>:</a:t>
            </a:r>
            <a:r>
              <a:rPr lang="ko-KR" altLang="en-US" dirty="0" smtClean="0"/>
              <a:t> 스크린과 매체를 통해 인지도 높음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4CBC-C0BD-4B01-8824-DD3A6B2B31E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4CBC-C0BD-4B01-8824-DD3A6B2B31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40E6-8844-4B85-B91D-AF74FC6227DF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0533-6DCC-44BB-9125-6B1FFAF4F5B1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3CC3-0A29-445E-871A-4104092C9D89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E7C3-C524-4F4F-85D3-560575E11084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F890-56BC-45B5-9550-0329E81A1AF6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40D-28D2-41C2-8C7C-217891962FA6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1AB-DCB8-49ED-B1B9-A6CB99EBFF89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F7B8-F7BB-4682-9CBD-768339C9E9EF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AF74-6239-4A68-AB4E-C2730D0CA010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0688-38AE-46B5-89F9-55444B643C00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9E1F-975F-4989-BAE2-1D957E2A3A57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3624-F881-4939-B6D0-F8C7836280AF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mo-OH/SMU_Team_project/blob/master/facebook%20scraper.py" TargetMode="External"/><Relationship Id="rId2" Type="http://schemas.openxmlformats.org/officeDocument/2006/relationships/hyperlink" Target="https://github.com/Hyunmo-OH/SMU_Team_project/blob/master/Scraper/%ED%8A%B8%EC%9C%84%ED%84%B0%ED%81%AC%EB%A1%A4%EB%9F%ACver4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github.com/Hyunmo-OH/SMU_Team_project/blob/master/Decision_Tree/decision_tree.py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198235" y="611914"/>
            <a:ext cx="5808663" cy="5608038"/>
            <a:chOff x="2901" y="1264"/>
            <a:chExt cx="1853" cy="178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901" y="1760"/>
              <a:ext cx="1853" cy="1293"/>
            </a:xfrm>
            <a:custGeom>
              <a:avLst/>
              <a:gdLst>
                <a:gd name="T0" fmla="*/ 5560 w 5560"/>
                <a:gd name="T1" fmla="*/ 3658 h 3881"/>
                <a:gd name="T2" fmla="*/ 5560 w 5560"/>
                <a:gd name="T3" fmla="*/ 3681 h 3881"/>
                <a:gd name="T4" fmla="*/ 5552 w 5560"/>
                <a:gd name="T5" fmla="*/ 3724 h 3881"/>
                <a:gd name="T6" fmla="*/ 5535 w 5560"/>
                <a:gd name="T7" fmla="*/ 3765 h 3881"/>
                <a:gd name="T8" fmla="*/ 5510 w 5560"/>
                <a:gd name="T9" fmla="*/ 3799 h 3881"/>
                <a:gd name="T10" fmla="*/ 5480 w 5560"/>
                <a:gd name="T11" fmla="*/ 3830 h 3881"/>
                <a:gd name="T12" fmla="*/ 5444 w 5560"/>
                <a:gd name="T13" fmla="*/ 3854 h 3881"/>
                <a:gd name="T14" fmla="*/ 5405 w 5560"/>
                <a:gd name="T15" fmla="*/ 3871 h 3881"/>
                <a:gd name="T16" fmla="*/ 5362 w 5560"/>
                <a:gd name="T17" fmla="*/ 3880 h 3881"/>
                <a:gd name="T18" fmla="*/ 5339 w 5560"/>
                <a:gd name="T19" fmla="*/ 3881 h 3881"/>
                <a:gd name="T20" fmla="*/ 223 w 5560"/>
                <a:gd name="T21" fmla="*/ 3881 h 3881"/>
                <a:gd name="T22" fmla="*/ 200 w 5560"/>
                <a:gd name="T23" fmla="*/ 3880 h 3881"/>
                <a:gd name="T24" fmla="*/ 157 w 5560"/>
                <a:gd name="T25" fmla="*/ 3871 h 3881"/>
                <a:gd name="T26" fmla="*/ 117 w 5560"/>
                <a:gd name="T27" fmla="*/ 3854 h 3881"/>
                <a:gd name="T28" fmla="*/ 81 w 5560"/>
                <a:gd name="T29" fmla="*/ 3830 h 3881"/>
                <a:gd name="T30" fmla="*/ 50 w 5560"/>
                <a:gd name="T31" fmla="*/ 3799 h 3881"/>
                <a:gd name="T32" fmla="*/ 26 w 5560"/>
                <a:gd name="T33" fmla="*/ 3765 h 3881"/>
                <a:gd name="T34" fmla="*/ 10 w 5560"/>
                <a:gd name="T35" fmla="*/ 3724 h 3881"/>
                <a:gd name="T36" fmla="*/ 2 w 5560"/>
                <a:gd name="T37" fmla="*/ 3681 h 3881"/>
                <a:gd name="T38" fmla="*/ 0 w 5560"/>
                <a:gd name="T39" fmla="*/ 3658 h 3881"/>
                <a:gd name="T40" fmla="*/ 0 w 5560"/>
                <a:gd name="T41" fmla="*/ 0 h 3881"/>
                <a:gd name="T42" fmla="*/ 5560 w 5560"/>
                <a:gd name="T43" fmla="*/ 0 h 3881"/>
                <a:gd name="T44" fmla="*/ 5560 w 5560"/>
                <a:gd name="T45" fmla="*/ 3658 h 3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60" h="3881">
                  <a:moveTo>
                    <a:pt x="5560" y="3658"/>
                  </a:moveTo>
                  <a:lnTo>
                    <a:pt x="5560" y="3681"/>
                  </a:lnTo>
                  <a:lnTo>
                    <a:pt x="5552" y="3724"/>
                  </a:lnTo>
                  <a:lnTo>
                    <a:pt x="5535" y="3765"/>
                  </a:lnTo>
                  <a:lnTo>
                    <a:pt x="5510" y="3799"/>
                  </a:lnTo>
                  <a:lnTo>
                    <a:pt x="5480" y="3830"/>
                  </a:lnTo>
                  <a:lnTo>
                    <a:pt x="5444" y="3854"/>
                  </a:lnTo>
                  <a:lnTo>
                    <a:pt x="5405" y="3871"/>
                  </a:lnTo>
                  <a:lnTo>
                    <a:pt x="5362" y="3880"/>
                  </a:lnTo>
                  <a:lnTo>
                    <a:pt x="5339" y="3881"/>
                  </a:lnTo>
                  <a:lnTo>
                    <a:pt x="223" y="3881"/>
                  </a:lnTo>
                  <a:lnTo>
                    <a:pt x="200" y="3880"/>
                  </a:lnTo>
                  <a:lnTo>
                    <a:pt x="157" y="3871"/>
                  </a:lnTo>
                  <a:lnTo>
                    <a:pt x="117" y="3854"/>
                  </a:lnTo>
                  <a:lnTo>
                    <a:pt x="81" y="3830"/>
                  </a:lnTo>
                  <a:lnTo>
                    <a:pt x="50" y="3799"/>
                  </a:lnTo>
                  <a:lnTo>
                    <a:pt x="26" y="3765"/>
                  </a:lnTo>
                  <a:lnTo>
                    <a:pt x="10" y="3724"/>
                  </a:lnTo>
                  <a:lnTo>
                    <a:pt x="2" y="3681"/>
                  </a:lnTo>
                  <a:lnTo>
                    <a:pt x="0" y="3658"/>
                  </a:lnTo>
                  <a:lnTo>
                    <a:pt x="0" y="0"/>
                  </a:lnTo>
                  <a:lnTo>
                    <a:pt x="5560" y="0"/>
                  </a:lnTo>
                  <a:lnTo>
                    <a:pt x="5560" y="365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31" y="1760"/>
              <a:ext cx="369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1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588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39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293" y="1760"/>
              <a:ext cx="370" cy="250"/>
            </a:xfrm>
            <a:custGeom>
              <a:avLst/>
              <a:gdLst>
                <a:gd name="T0" fmla="*/ 541 w 1111"/>
                <a:gd name="T1" fmla="*/ 750 h 750"/>
                <a:gd name="T2" fmla="*/ 0 w 1111"/>
                <a:gd name="T3" fmla="*/ 750 h 750"/>
                <a:gd name="T4" fmla="*/ 571 w 1111"/>
                <a:gd name="T5" fmla="*/ 0 h 750"/>
                <a:gd name="T6" fmla="*/ 1111 w 1111"/>
                <a:gd name="T7" fmla="*/ 0 h 750"/>
                <a:gd name="T8" fmla="*/ 541 w 1111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750">
                  <a:moveTo>
                    <a:pt x="541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11" y="0"/>
                  </a:lnTo>
                  <a:lnTo>
                    <a:pt x="541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045" y="1444"/>
              <a:ext cx="397" cy="246"/>
            </a:xfrm>
            <a:custGeom>
              <a:avLst/>
              <a:gdLst>
                <a:gd name="T0" fmla="*/ 535 w 1192"/>
                <a:gd name="T1" fmla="*/ 0 h 737"/>
                <a:gd name="T2" fmla="*/ 0 w 1192"/>
                <a:gd name="T3" fmla="*/ 63 h 737"/>
                <a:gd name="T4" fmla="*/ 656 w 1192"/>
                <a:gd name="T5" fmla="*/ 737 h 737"/>
                <a:gd name="T6" fmla="*/ 1192 w 1192"/>
                <a:gd name="T7" fmla="*/ 671 h 737"/>
                <a:gd name="T8" fmla="*/ 535 w 1192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737">
                  <a:moveTo>
                    <a:pt x="535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2" y="67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22" y="1465"/>
              <a:ext cx="343" cy="246"/>
            </a:xfrm>
            <a:custGeom>
              <a:avLst/>
              <a:gdLst>
                <a:gd name="T0" fmla="*/ 375 w 1030"/>
                <a:gd name="T1" fmla="*/ 0 h 737"/>
                <a:gd name="T2" fmla="*/ 0 w 1030"/>
                <a:gd name="T3" fmla="*/ 43 h 737"/>
                <a:gd name="T4" fmla="*/ 496 w 1030"/>
                <a:gd name="T5" fmla="*/ 737 h 737"/>
                <a:gd name="T6" fmla="*/ 1030 w 1030"/>
                <a:gd name="T7" fmla="*/ 674 h 737"/>
                <a:gd name="T8" fmla="*/ 375 w 103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37">
                  <a:moveTo>
                    <a:pt x="375" y="0"/>
                  </a:moveTo>
                  <a:lnTo>
                    <a:pt x="0" y="43"/>
                  </a:lnTo>
                  <a:lnTo>
                    <a:pt x="496" y="737"/>
                  </a:lnTo>
                  <a:lnTo>
                    <a:pt x="1030" y="67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20" y="1423"/>
              <a:ext cx="397" cy="246"/>
            </a:xfrm>
            <a:custGeom>
              <a:avLst/>
              <a:gdLst>
                <a:gd name="T0" fmla="*/ 536 w 1191"/>
                <a:gd name="T1" fmla="*/ 0 h 738"/>
                <a:gd name="T2" fmla="*/ 0 w 1191"/>
                <a:gd name="T3" fmla="*/ 64 h 738"/>
                <a:gd name="T4" fmla="*/ 655 w 1191"/>
                <a:gd name="T5" fmla="*/ 738 h 738"/>
                <a:gd name="T6" fmla="*/ 1191 w 1191"/>
                <a:gd name="T7" fmla="*/ 671 h 738"/>
                <a:gd name="T8" fmla="*/ 536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6" y="0"/>
                  </a:moveTo>
                  <a:lnTo>
                    <a:pt x="0" y="64"/>
                  </a:lnTo>
                  <a:lnTo>
                    <a:pt x="655" y="738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396" y="1402"/>
              <a:ext cx="397" cy="246"/>
            </a:xfrm>
            <a:custGeom>
              <a:avLst/>
              <a:gdLst>
                <a:gd name="T0" fmla="*/ 536 w 1191"/>
                <a:gd name="T1" fmla="*/ 0 h 737"/>
                <a:gd name="T2" fmla="*/ 0 w 1191"/>
                <a:gd name="T3" fmla="*/ 63 h 737"/>
                <a:gd name="T4" fmla="*/ 656 w 1191"/>
                <a:gd name="T5" fmla="*/ 737 h 737"/>
                <a:gd name="T6" fmla="*/ 1191 w 1191"/>
                <a:gd name="T7" fmla="*/ 671 h 737"/>
                <a:gd name="T8" fmla="*/ 536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6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575" y="1380"/>
              <a:ext cx="397" cy="246"/>
            </a:xfrm>
            <a:custGeom>
              <a:avLst/>
              <a:gdLst>
                <a:gd name="T0" fmla="*/ 534 w 1191"/>
                <a:gd name="T1" fmla="*/ 0 h 737"/>
                <a:gd name="T2" fmla="*/ 0 w 1191"/>
                <a:gd name="T3" fmla="*/ 66 h 737"/>
                <a:gd name="T4" fmla="*/ 655 w 1191"/>
                <a:gd name="T5" fmla="*/ 737 h 737"/>
                <a:gd name="T6" fmla="*/ 1191 w 1191"/>
                <a:gd name="T7" fmla="*/ 674 h 737"/>
                <a:gd name="T8" fmla="*/ 534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4" y="0"/>
                  </a:moveTo>
                  <a:lnTo>
                    <a:pt x="0" y="66"/>
                  </a:lnTo>
                  <a:lnTo>
                    <a:pt x="655" y="737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50" y="1359"/>
              <a:ext cx="397" cy="246"/>
            </a:xfrm>
            <a:custGeom>
              <a:avLst/>
              <a:gdLst>
                <a:gd name="T0" fmla="*/ 535 w 1191"/>
                <a:gd name="T1" fmla="*/ 0 h 738"/>
                <a:gd name="T2" fmla="*/ 0 w 1191"/>
                <a:gd name="T3" fmla="*/ 64 h 738"/>
                <a:gd name="T4" fmla="*/ 656 w 1191"/>
                <a:gd name="T5" fmla="*/ 738 h 738"/>
                <a:gd name="T6" fmla="*/ 1191 w 1191"/>
                <a:gd name="T7" fmla="*/ 673 h 738"/>
                <a:gd name="T8" fmla="*/ 535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5" y="0"/>
                  </a:moveTo>
                  <a:lnTo>
                    <a:pt x="0" y="64"/>
                  </a:lnTo>
                  <a:lnTo>
                    <a:pt x="656" y="738"/>
                  </a:lnTo>
                  <a:lnTo>
                    <a:pt x="1191" y="67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24" y="1338"/>
              <a:ext cx="397" cy="245"/>
            </a:xfrm>
            <a:custGeom>
              <a:avLst/>
              <a:gdLst>
                <a:gd name="T0" fmla="*/ 536 w 1190"/>
                <a:gd name="T1" fmla="*/ 0 h 737"/>
                <a:gd name="T2" fmla="*/ 0 w 1190"/>
                <a:gd name="T3" fmla="*/ 66 h 737"/>
                <a:gd name="T4" fmla="*/ 654 w 1190"/>
                <a:gd name="T5" fmla="*/ 737 h 737"/>
                <a:gd name="T6" fmla="*/ 1190 w 1190"/>
                <a:gd name="T7" fmla="*/ 674 h 737"/>
                <a:gd name="T8" fmla="*/ 536 w 119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737">
                  <a:moveTo>
                    <a:pt x="536" y="0"/>
                  </a:moveTo>
                  <a:lnTo>
                    <a:pt x="0" y="66"/>
                  </a:lnTo>
                  <a:lnTo>
                    <a:pt x="654" y="737"/>
                  </a:lnTo>
                  <a:lnTo>
                    <a:pt x="1190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100" y="1316"/>
              <a:ext cx="397" cy="246"/>
            </a:xfrm>
            <a:custGeom>
              <a:avLst/>
              <a:gdLst>
                <a:gd name="T0" fmla="*/ 534 w 1191"/>
                <a:gd name="T1" fmla="*/ 0 h 738"/>
                <a:gd name="T2" fmla="*/ 0 w 1191"/>
                <a:gd name="T3" fmla="*/ 67 h 738"/>
                <a:gd name="T4" fmla="*/ 655 w 1191"/>
                <a:gd name="T5" fmla="*/ 738 h 738"/>
                <a:gd name="T6" fmla="*/ 1191 w 1191"/>
                <a:gd name="T7" fmla="*/ 674 h 738"/>
                <a:gd name="T8" fmla="*/ 534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4" y="0"/>
                  </a:moveTo>
                  <a:lnTo>
                    <a:pt x="0" y="67"/>
                  </a:lnTo>
                  <a:lnTo>
                    <a:pt x="655" y="738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275" y="1295"/>
              <a:ext cx="398" cy="246"/>
            </a:xfrm>
            <a:custGeom>
              <a:avLst/>
              <a:gdLst>
                <a:gd name="T0" fmla="*/ 536 w 1193"/>
                <a:gd name="T1" fmla="*/ 0 h 737"/>
                <a:gd name="T2" fmla="*/ 0 w 1193"/>
                <a:gd name="T3" fmla="*/ 66 h 737"/>
                <a:gd name="T4" fmla="*/ 657 w 1193"/>
                <a:gd name="T5" fmla="*/ 737 h 737"/>
                <a:gd name="T6" fmla="*/ 1193 w 1193"/>
                <a:gd name="T7" fmla="*/ 674 h 737"/>
                <a:gd name="T8" fmla="*/ 536 w 1193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737">
                  <a:moveTo>
                    <a:pt x="536" y="0"/>
                  </a:moveTo>
                  <a:lnTo>
                    <a:pt x="0" y="66"/>
                  </a:lnTo>
                  <a:lnTo>
                    <a:pt x="657" y="737"/>
                  </a:lnTo>
                  <a:lnTo>
                    <a:pt x="1193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56" y="1264"/>
              <a:ext cx="284" cy="256"/>
            </a:xfrm>
            <a:custGeom>
              <a:avLst/>
              <a:gdLst>
                <a:gd name="T0" fmla="*/ 762 w 851"/>
                <a:gd name="T1" fmla="*/ 0 h 767"/>
                <a:gd name="T2" fmla="*/ 0 w 851"/>
                <a:gd name="T3" fmla="*/ 94 h 767"/>
                <a:gd name="T4" fmla="*/ 657 w 851"/>
                <a:gd name="T5" fmla="*/ 767 h 767"/>
                <a:gd name="T6" fmla="*/ 851 w 851"/>
                <a:gd name="T7" fmla="*/ 744 h 767"/>
                <a:gd name="T8" fmla="*/ 762 w 851"/>
                <a:gd name="T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7">
                  <a:moveTo>
                    <a:pt x="762" y="0"/>
                  </a:moveTo>
                  <a:lnTo>
                    <a:pt x="0" y="94"/>
                  </a:lnTo>
                  <a:lnTo>
                    <a:pt x="657" y="767"/>
                  </a:lnTo>
                  <a:lnTo>
                    <a:pt x="851" y="744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01" y="1472"/>
              <a:ext cx="622" cy="559"/>
            </a:xfrm>
            <a:custGeom>
              <a:avLst/>
              <a:gdLst>
                <a:gd name="T0" fmla="*/ 1867 w 1867"/>
                <a:gd name="T1" fmla="*/ 1678 h 1678"/>
                <a:gd name="T2" fmla="*/ 0 w 1867"/>
                <a:gd name="T3" fmla="*/ 1678 h 1678"/>
                <a:gd name="T4" fmla="*/ 0 w 1867"/>
                <a:gd name="T5" fmla="*/ 33 h 1678"/>
                <a:gd name="T6" fmla="*/ 271 w 1867"/>
                <a:gd name="T7" fmla="*/ 0 h 1678"/>
                <a:gd name="T8" fmla="*/ 1867 w 1867"/>
                <a:gd name="T9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678">
                  <a:moveTo>
                    <a:pt x="1867" y="1678"/>
                  </a:moveTo>
                  <a:lnTo>
                    <a:pt x="0" y="1678"/>
                  </a:lnTo>
                  <a:lnTo>
                    <a:pt x="0" y="33"/>
                  </a:lnTo>
                  <a:lnTo>
                    <a:pt x="271" y="0"/>
                  </a:lnTo>
                  <a:lnTo>
                    <a:pt x="1867" y="167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1" y="1578"/>
              <a:ext cx="73" cy="73"/>
            </a:xfrm>
            <a:custGeom>
              <a:avLst/>
              <a:gdLst>
                <a:gd name="T0" fmla="*/ 219 w 219"/>
                <a:gd name="T1" fmla="*/ 109 h 219"/>
                <a:gd name="T2" fmla="*/ 218 w 219"/>
                <a:gd name="T3" fmla="*/ 132 h 219"/>
                <a:gd name="T4" fmla="*/ 202 w 219"/>
                <a:gd name="T5" fmla="*/ 171 h 219"/>
                <a:gd name="T6" fmla="*/ 172 w 219"/>
                <a:gd name="T7" fmla="*/ 202 h 219"/>
                <a:gd name="T8" fmla="*/ 133 w 219"/>
                <a:gd name="T9" fmla="*/ 217 h 219"/>
                <a:gd name="T10" fmla="*/ 110 w 219"/>
                <a:gd name="T11" fmla="*/ 219 h 219"/>
                <a:gd name="T12" fmla="*/ 88 w 219"/>
                <a:gd name="T13" fmla="*/ 217 h 219"/>
                <a:gd name="T14" fmla="*/ 49 w 219"/>
                <a:gd name="T15" fmla="*/ 202 h 219"/>
                <a:gd name="T16" fmla="*/ 19 w 219"/>
                <a:gd name="T17" fmla="*/ 171 h 219"/>
                <a:gd name="T18" fmla="*/ 2 w 219"/>
                <a:gd name="T19" fmla="*/ 132 h 219"/>
                <a:gd name="T20" fmla="*/ 0 w 219"/>
                <a:gd name="T21" fmla="*/ 109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1 h 219"/>
                <a:gd name="T30" fmla="*/ 110 w 219"/>
                <a:gd name="T31" fmla="*/ 0 h 219"/>
                <a:gd name="T32" fmla="*/ 133 w 219"/>
                <a:gd name="T33" fmla="*/ 1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0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09"/>
                  </a:moveTo>
                  <a:lnTo>
                    <a:pt x="218" y="132"/>
                  </a:lnTo>
                  <a:lnTo>
                    <a:pt x="202" y="171"/>
                  </a:lnTo>
                  <a:lnTo>
                    <a:pt x="172" y="202"/>
                  </a:lnTo>
                  <a:lnTo>
                    <a:pt x="133" y="217"/>
                  </a:lnTo>
                  <a:lnTo>
                    <a:pt x="110" y="219"/>
                  </a:lnTo>
                  <a:lnTo>
                    <a:pt x="88" y="217"/>
                  </a:lnTo>
                  <a:lnTo>
                    <a:pt x="49" y="202"/>
                  </a:lnTo>
                  <a:lnTo>
                    <a:pt x="19" y="171"/>
                  </a:lnTo>
                  <a:lnTo>
                    <a:pt x="2" y="132"/>
                  </a:lnTo>
                  <a:lnTo>
                    <a:pt x="0" y="109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1"/>
                  </a:lnTo>
                  <a:lnTo>
                    <a:pt x="110" y="0"/>
                  </a:lnTo>
                  <a:lnTo>
                    <a:pt x="133" y="1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09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951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2 w 219"/>
                <a:gd name="T5" fmla="*/ 172 h 219"/>
                <a:gd name="T6" fmla="*/ 172 w 219"/>
                <a:gd name="T7" fmla="*/ 202 h 219"/>
                <a:gd name="T8" fmla="*/ 133 w 219"/>
                <a:gd name="T9" fmla="*/ 218 h 219"/>
                <a:gd name="T10" fmla="*/ 110 w 219"/>
                <a:gd name="T11" fmla="*/ 219 h 219"/>
                <a:gd name="T12" fmla="*/ 88 w 219"/>
                <a:gd name="T13" fmla="*/ 218 h 219"/>
                <a:gd name="T14" fmla="*/ 49 w 219"/>
                <a:gd name="T15" fmla="*/ 202 h 219"/>
                <a:gd name="T16" fmla="*/ 19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2 h 219"/>
                <a:gd name="T30" fmla="*/ 110 w 219"/>
                <a:gd name="T31" fmla="*/ 0 h 219"/>
                <a:gd name="T32" fmla="*/ 133 w 219"/>
                <a:gd name="T33" fmla="*/ 2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2" y="172"/>
                  </a:lnTo>
                  <a:lnTo>
                    <a:pt x="172" y="202"/>
                  </a:lnTo>
                  <a:lnTo>
                    <a:pt x="133" y="218"/>
                  </a:lnTo>
                  <a:lnTo>
                    <a:pt x="110" y="219"/>
                  </a:lnTo>
                  <a:lnTo>
                    <a:pt x="88" y="218"/>
                  </a:lnTo>
                  <a:lnTo>
                    <a:pt x="49" y="202"/>
                  </a:lnTo>
                  <a:lnTo>
                    <a:pt x="19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33" y="2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238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1 w 219"/>
                <a:gd name="T5" fmla="*/ 172 h 219"/>
                <a:gd name="T6" fmla="*/ 170 w 219"/>
                <a:gd name="T7" fmla="*/ 202 h 219"/>
                <a:gd name="T8" fmla="*/ 132 w 219"/>
                <a:gd name="T9" fmla="*/ 218 h 219"/>
                <a:gd name="T10" fmla="*/ 110 w 219"/>
                <a:gd name="T11" fmla="*/ 219 h 219"/>
                <a:gd name="T12" fmla="*/ 87 w 219"/>
                <a:gd name="T13" fmla="*/ 218 h 219"/>
                <a:gd name="T14" fmla="*/ 48 w 219"/>
                <a:gd name="T15" fmla="*/ 202 h 219"/>
                <a:gd name="T16" fmla="*/ 18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8 w 219"/>
                <a:gd name="T25" fmla="*/ 49 h 219"/>
                <a:gd name="T26" fmla="*/ 48 w 219"/>
                <a:gd name="T27" fmla="*/ 19 h 219"/>
                <a:gd name="T28" fmla="*/ 87 w 219"/>
                <a:gd name="T29" fmla="*/ 2 h 219"/>
                <a:gd name="T30" fmla="*/ 110 w 219"/>
                <a:gd name="T31" fmla="*/ 0 h 219"/>
                <a:gd name="T32" fmla="*/ 132 w 219"/>
                <a:gd name="T33" fmla="*/ 2 h 219"/>
                <a:gd name="T34" fmla="*/ 170 w 219"/>
                <a:gd name="T35" fmla="*/ 19 h 219"/>
                <a:gd name="T36" fmla="*/ 201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1" y="172"/>
                  </a:lnTo>
                  <a:lnTo>
                    <a:pt x="170" y="202"/>
                  </a:lnTo>
                  <a:lnTo>
                    <a:pt x="132" y="218"/>
                  </a:lnTo>
                  <a:lnTo>
                    <a:pt x="110" y="219"/>
                  </a:lnTo>
                  <a:lnTo>
                    <a:pt x="87" y="218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8" y="49"/>
                  </a:lnTo>
                  <a:lnTo>
                    <a:pt x="48" y="19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70" y="19"/>
                  </a:lnTo>
                  <a:lnTo>
                    <a:pt x="201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203137" y="3182216"/>
            <a:ext cx="5759875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C000"/>
                </a:solidFill>
                <a:latin typeface="a시네마B" pitchFamily="18" charset="-127"/>
                <a:ea typeface="a시네마B" pitchFamily="18" charset="-127"/>
              </a:rPr>
              <a:t>영화 관객 수 예측 모형에 </a:t>
            </a:r>
            <a:endParaRPr lang="en-US" altLang="ko-KR" sz="2000" dirty="0" smtClean="0">
              <a:solidFill>
                <a:srgbClr val="FFC000"/>
              </a:solidFill>
              <a:latin typeface="a시네마B" pitchFamily="18" charset="-127"/>
              <a:ea typeface="a시네마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시네마B" pitchFamily="18" charset="-127"/>
                <a:ea typeface="a시네마B" pitchFamily="18" charset="-127"/>
              </a:rPr>
              <a:t>SNS</a:t>
            </a:r>
            <a:r>
              <a:rPr lang="ko-KR" altLang="en-US" sz="2000" dirty="0" smtClean="0">
                <a:solidFill>
                  <a:srgbClr val="FFC000"/>
                </a:solidFill>
                <a:latin typeface="a시네마B" pitchFamily="18" charset="-127"/>
                <a:ea typeface="a시네마B" pitchFamily="18" charset="-127"/>
              </a:rPr>
              <a:t>데이터 반영의 적합성 분석</a:t>
            </a:r>
            <a:endParaRPr lang="en-US" altLang="ko-KR" sz="1600" dirty="0">
              <a:solidFill>
                <a:srgbClr val="FFC000"/>
              </a:solidFill>
              <a:latin typeface="a시네마B" pitchFamily="18" charset="-127"/>
              <a:ea typeface="a시네마B" pitchFamily="18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8193"/>
              </p:ext>
            </p:extLst>
          </p:nvPr>
        </p:nvGraphicFramePr>
        <p:xfrm>
          <a:off x="3462101" y="4514572"/>
          <a:ext cx="5280930" cy="139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818"/>
                <a:gridCol w="1576112"/>
              </a:tblGrid>
              <a:tr h="3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학과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학번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금융경제학과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/201310551/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오현모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컴퓨터과학과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/201000000/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천하은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경영학부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/201600000/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고채영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경영학부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/201610639/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이지은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경영학부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/201600000/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서박함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a시네마L" pitchFamily="18" charset="-127"/>
                          <a:ea typeface="a시네마L" pitchFamily="18" charset="-127"/>
                        </a:rPr>
                        <a:t>맹윤호 교수님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3.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선행연구 조사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10" y="1837744"/>
            <a:ext cx="1085213" cy="108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1835" y="2010201"/>
            <a:ext cx="985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소비자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오피니언이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영화흥행에 미치는 영향에 관한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연구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algn="ctr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–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오피니언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마이닝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응용을 중심으로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65073" y="3226100"/>
            <a:ext cx="2428419" cy="369332"/>
            <a:chOff x="2745643" y="3069194"/>
            <a:chExt cx="24284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02362" y="3069194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변수 설정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643" y="3125500"/>
              <a:ext cx="256719" cy="256719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3621792" y="36241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&lt;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종속 변수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&gt;</a:t>
            </a:r>
          </a:p>
          <a:p>
            <a:pPr fontAlgn="base"/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개별 영화의 최종 매출액을 로그 변환한 이후 사용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fontAlgn="base"/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fontAlgn="base"/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&lt;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소비자 측면의 정보원천 변수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&gt;</a:t>
            </a:r>
          </a:p>
          <a:p>
            <a:pPr fontAlgn="base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소비자들의 평균 평점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온라인 구전의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방향성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pPr fontAlgn="base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리뷰의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수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온라인 구전의 규모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  <a:r>
              <a:rPr lang="ko-KR" altLang="en-US" dirty="0"/>
              <a:t>	</a:t>
            </a:r>
          </a:p>
          <a:p>
            <a:pPr fontAlgn="base"/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fontAlgn="base"/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&lt;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정보원천 변수의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시점별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영향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&gt;</a:t>
            </a:r>
          </a:p>
          <a:p>
            <a:pPr fontAlgn="base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영화개봉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전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/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후 온라인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구전과 영화흥행의 관계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3.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선행연구 조사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10" y="1837744"/>
            <a:ext cx="1085213" cy="108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1835" y="2010201"/>
            <a:ext cx="985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소비자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오피니언이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영화흥행에 미치는 영향에 관한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연구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algn="ctr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–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오피니언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마이닝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응용을 중심으로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65073" y="3226100"/>
            <a:ext cx="2428419" cy="369332"/>
            <a:chOff x="2745643" y="3069194"/>
            <a:chExt cx="24284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02362" y="3069194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변수 설정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643" y="3125500"/>
              <a:ext cx="256719" cy="256719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3943348" y="39215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개봉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스크린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수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감독과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주연배우의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영향력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배급사 등급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개봉시즌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장르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관람등급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>
              <a:buFont typeface="+mj-ea"/>
              <a:buAutoNum type="circleNumDbPlain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국내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제작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여부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21792" y="3595432"/>
            <a:ext cx="389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&lt;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제작자 측면의 내재적 통제변수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4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3.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선행연구 조사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65773" y="2468413"/>
            <a:ext cx="4895624" cy="2123658"/>
            <a:chOff x="3532537" y="3345577"/>
            <a:chExt cx="4895624" cy="2123658"/>
          </a:xfrm>
        </p:grpSpPr>
        <p:grpSp>
          <p:nvGrpSpPr>
            <p:cNvPr id="8" name="그룹 7"/>
            <p:cNvGrpSpPr/>
            <p:nvPr/>
          </p:nvGrpSpPr>
          <p:grpSpPr>
            <a:xfrm>
              <a:off x="3532537" y="3345577"/>
              <a:ext cx="2428419" cy="369332"/>
              <a:chOff x="2745643" y="3069194"/>
              <a:chExt cx="2428419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002362" y="3069194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분석 범위 설정</a:t>
                </a:r>
                <a:endParaRPr lang="ko-KR" altLang="en-US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643" y="3125500"/>
                <a:ext cx="256719" cy="256719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799009" y="3714909"/>
              <a:ext cx="46291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2015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년 하반기부터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2018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년 상반기까지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(3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년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)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매출액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30,000,000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원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이상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전국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스크린 수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60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개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이상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관객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수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5000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명 이상 →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613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개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장르는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액션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or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코미디만 →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127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개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2608" y="4474183"/>
            <a:ext cx="6448425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기존 연구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배정호 심범준 김병도 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2010)</a:t>
            </a:r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에 따라 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관람등급 관련 변수는 전체관람가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/</a:t>
            </a:r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청소년관람불가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/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그 외 등급 영화로 장르 관련 변수는 액션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sz="1400" dirty="0" err="1" smtClean="0">
                <a:latin typeface="a시네마L" pitchFamily="18" charset="-127"/>
                <a:ea typeface="a시네마L" pitchFamily="18" charset="-127"/>
              </a:rPr>
              <a:t>어드벤쳐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)/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코미디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/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그 외 장르 영화로 구분하여 </a:t>
            </a:r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분석에 사용하였다</a:t>
            </a:r>
            <a:r>
              <a:rPr lang="en-US" altLang="ko-KR" sz="1400" dirty="0" smtClean="0">
                <a:latin typeface="a시네마L" pitchFamily="18" charset="-127"/>
                <a:ea typeface="a시네마L" pitchFamily="18" charset="-127"/>
              </a:rPr>
              <a:t>. 72p.</a:t>
            </a:r>
            <a:endParaRPr lang="en-US" altLang="ko-KR" sz="1400" dirty="0">
              <a:latin typeface="a시네마L" pitchFamily="18" charset="-127"/>
              <a:ea typeface="a시네마L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39592" y="1660525"/>
            <a:ext cx="9850438" cy="584200"/>
            <a:chOff x="1239592" y="1177925"/>
            <a:chExt cx="9850438" cy="584200"/>
          </a:xfrm>
        </p:grpSpPr>
        <p:pic>
          <p:nvPicPr>
            <p:cNvPr id="716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493" y="1279525"/>
              <a:ext cx="9380537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592" y="1177925"/>
              <a:ext cx="584200" cy="58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703254" y="1269839"/>
              <a:ext cx="2543175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이지은</a:t>
              </a:r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4.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코드 작성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03635" y="2530533"/>
            <a:ext cx="7124700" cy="2579845"/>
            <a:chOff x="2703635" y="1419225"/>
            <a:chExt cx="7124700" cy="2579845"/>
          </a:xfrm>
        </p:grpSpPr>
        <p:sp>
          <p:nvSpPr>
            <p:cNvPr id="2" name="직사각형 1"/>
            <p:cNvSpPr/>
            <p:nvPr/>
          </p:nvSpPr>
          <p:spPr>
            <a:xfrm>
              <a:off x="2703635" y="1780381"/>
              <a:ext cx="71247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  <a:hlinkClick r:id="rId2"/>
                </a:rPr>
                <a:t>https://github.com/Hyunmo-OH/SMU_Team_project/blob/master/Scraper/%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  <a:hlinkClick r:id="rId2"/>
                </a:rPr>
                <a:t>ED%8A%B8%EC%9C%84%ED%84%B0%ED%81%AC%EB%A1%A4%EB%9F%ACver4.py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3635" y="3352739"/>
              <a:ext cx="6924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  <a:hlinkClick r:id="rId3"/>
                </a:rPr>
                <a:t>https://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  <a:hlinkClick r:id="rId3"/>
                </a:rPr>
                <a:t>github.com/Hyunmo-OH/SMU_Team_project/blob/master/facebook%20scraper.py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03635" y="1419225"/>
              <a:ext cx="2495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트위터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03635" y="2983407"/>
              <a:ext cx="2495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페이스북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69" y="1587739"/>
            <a:ext cx="93900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92" y="1505189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03254" y="1587739"/>
            <a:ext cx="25431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 err="1" smtClean="0">
                <a:latin typeface="a시네마L" pitchFamily="18" charset="-127"/>
                <a:ea typeface="a시네마L" pitchFamily="18" charset="-127"/>
              </a:rPr>
              <a:t>천하은</a:t>
            </a:r>
            <a:endParaRPr lang="en-US" altLang="ko-KR" sz="1600" dirty="0" smtClean="0">
              <a:latin typeface="a시네마L" pitchFamily="18" charset="-127"/>
              <a:ea typeface="a시네마L" pitchFamily="18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600" dirty="0" smtClean="0">
                <a:latin typeface="a시네마L" pitchFamily="18" charset="-127"/>
                <a:ea typeface="a시네마L" pitchFamily="18" charset="-127"/>
              </a:rPr>
              <a:t>오현</a:t>
            </a:r>
            <a:r>
              <a:rPr lang="ko-KR" altLang="en-US" sz="1600" dirty="0">
                <a:latin typeface="a시네마L" pitchFamily="18" charset="-127"/>
                <a:ea typeface="a시네마L" pitchFamily="18" charset="-127"/>
              </a:rPr>
              <a:t>모</a:t>
            </a:r>
            <a:endParaRPr lang="en-US" altLang="ko-KR" sz="1600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5.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트위터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39592" y="2013483"/>
            <a:ext cx="10952408" cy="3402851"/>
            <a:chOff x="1239592" y="1288034"/>
            <a:chExt cx="10952408" cy="3402851"/>
          </a:xfrm>
        </p:grpSpPr>
        <p:grpSp>
          <p:nvGrpSpPr>
            <p:cNvPr id="11" name="그룹 10"/>
            <p:cNvGrpSpPr/>
            <p:nvPr/>
          </p:nvGrpSpPr>
          <p:grpSpPr>
            <a:xfrm>
              <a:off x="1239592" y="1288034"/>
              <a:ext cx="10952408" cy="1691237"/>
              <a:chOff x="1239592" y="1851503"/>
              <a:chExt cx="10952408" cy="1691237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8069" y="1952065"/>
                <a:ext cx="9351963" cy="159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648825" y="1952065"/>
                <a:ext cx="2543175" cy="36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a시네마L" pitchFamily="18" charset="-127"/>
                    <a:ea typeface="a시네마L" pitchFamily="18" charset="-127"/>
                  </a:rPr>
                  <a:t>고채</a:t>
                </a:r>
                <a:r>
                  <a:rPr lang="ko-KR" altLang="en-US" sz="1600" dirty="0">
                    <a:latin typeface="a시네마L" pitchFamily="18" charset="-127"/>
                    <a:ea typeface="a시네마L" pitchFamily="18" charset="-127"/>
                  </a:rPr>
                  <a:t>영</a:t>
                </a:r>
                <a:endParaRPr lang="en-US" altLang="ko-KR" sz="1600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26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592" y="1851503"/>
                <a:ext cx="584200" cy="584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300044" y="3613667"/>
              <a:ext cx="1968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오현모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1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, 5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고채영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2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3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이지은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4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ko-KR" altLang="en-US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3791" y="3244335"/>
              <a:ext cx="602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1.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필터링된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영화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127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편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엑셀 파일을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5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분할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파일당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22~25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편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)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5.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트위터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9592" y="1104385"/>
            <a:ext cx="10952408" cy="910475"/>
            <a:chOff x="1239592" y="4890775"/>
            <a:chExt cx="10952408" cy="910475"/>
          </a:xfrm>
        </p:grpSpPr>
        <p:grpSp>
          <p:nvGrpSpPr>
            <p:cNvPr id="12" name="그룹 11"/>
            <p:cNvGrpSpPr/>
            <p:nvPr/>
          </p:nvGrpSpPr>
          <p:grpSpPr>
            <a:xfrm>
              <a:off x="1239592" y="4890775"/>
              <a:ext cx="9850439" cy="584200"/>
              <a:chOff x="1239592" y="3136900"/>
              <a:chExt cx="9850439" cy="58420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968" y="3248025"/>
                <a:ext cx="9390063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592" y="3136900"/>
                <a:ext cx="584200" cy="584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9648825" y="5000508"/>
              <a:ext cx="2543175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23792" y="5431918"/>
              <a:ext cx="602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2.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환경설정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7" y="2040775"/>
            <a:ext cx="6808787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5.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트위터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3792" y="1460708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3.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크롤링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파일당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6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시간 소요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)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47" y="1945526"/>
            <a:ext cx="9210675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5.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트위터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57" y="1195899"/>
            <a:ext cx="94011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92" y="1104385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23792" y="5986974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4.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크롤링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결과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취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합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5.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트위터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크롤링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01" y="1266439"/>
            <a:ext cx="5398291" cy="479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8864" y="6087634"/>
            <a:ext cx="488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총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127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 영화 데이터 수집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(24.2MB)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28950" y="3436622"/>
            <a:ext cx="1457325" cy="1752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28950" y="3627279"/>
            <a:ext cx="1600200" cy="1752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3"/>
          </p:cNvCxnSpPr>
          <p:nvPr/>
        </p:nvCxnSpPr>
        <p:spPr>
          <a:xfrm flipV="1">
            <a:off x="4486275" y="2524125"/>
            <a:ext cx="3781425" cy="1000127"/>
          </a:xfrm>
          <a:prstGeom prst="bentConnector3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3"/>
          </p:cNvCxnSpPr>
          <p:nvPr/>
        </p:nvCxnSpPr>
        <p:spPr>
          <a:xfrm>
            <a:off x="4629150" y="3714909"/>
            <a:ext cx="363855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67700" y="3391742"/>
            <a:ext cx="306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개봉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30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일 전후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날짜별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트윗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내용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7700" y="2200959"/>
            <a:ext cx="306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개봉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30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일 전후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날짜별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트윗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수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6. 2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차 회의 및 주제 변경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6004" y="948042"/>
            <a:ext cx="75247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형태소분석 코드 작성 </a:t>
            </a:r>
            <a:r>
              <a:rPr lang="en-US" altLang="ko-KR" sz="1400" dirty="0" smtClean="0">
                <a:latin typeface="a시네마L" pitchFamily="18" charset="-127"/>
                <a:ea typeface="a시네마L" pitchFamily="18" charset="-127"/>
              </a:rPr>
              <a:t>– </a:t>
            </a:r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오현모</a:t>
            </a:r>
            <a:endParaRPr lang="en-US" altLang="ko-KR" sz="1400" dirty="0">
              <a:latin typeface="a시네마L" pitchFamily="18" charset="-127"/>
              <a:ea typeface="a시네마L" pitchFamily="18" charset="-127"/>
            </a:endParaRPr>
          </a:p>
          <a:p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코딩 결과 유의미한 정보를 찾을 수 없었음</a:t>
            </a:r>
            <a:r>
              <a:rPr lang="en-US" altLang="ko-KR" sz="1400" dirty="0" smtClean="0">
                <a:latin typeface="a시네마L" pitchFamily="18" charset="-127"/>
                <a:ea typeface="a시네마L" pitchFamily="18" charset="-127"/>
              </a:rPr>
              <a:t>.</a:t>
            </a:r>
          </a:p>
          <a:p>
            <a:r>
              <a:rPr lang="ko-KR" altLang="en-US" sz="1400" dirty="0" smtClean="0">
                <a:latin typeface="a시네마L" pitchFamily="18" charset="-127"/>
                <a:ea typeface="a시네마L" pitchFamily="18" charset="-127"/>
              </a:rPr>
              <a:t>텍스트 데이터 정량화에 난관</a:t>
            </a:r>
            <a:r>
              <a:rPr lang="en-US" altLang="ko-KR" sz="1400" dirty="0" smtClean="0">
                <a:latin typeface="a시네마L" pitchFamily="18" charset="-127"/>
                <a:ea typeface="a시네마L" pitchFamily="18" charset="-127"/>
              </a:rPr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41136" y="3443573"/>
            <a:ext cx="7944893" cy="2862322"/>
            <a:chOff x="2056356" y="2935828"/>
            <a:chExt cx="7944893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2351208" y="2935828"/>
              <a:ext cx="765004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주제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: 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영화 관객 수 예측 모형에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SNS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데이터 반영의 적합성 분석</a:t>
              </a: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 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데이터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: 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2015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년 이후 개봉한 액션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코미디 장르의 영화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130</a:t>
              </a:r>
              <a:r>
                <a:rPr lang="ko-KR" altLang="ko-KR" dirty="0" smtClean="0">
                  <a:latin typeface="a시네마L" pitchFamily="18" charset="-127"/>
                  <a:ea typeface="a시네마L" pitchFamily="18" charset="-127"/>
                </a:rPr>
                <a:t>여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ko-KR" dirty="0" smtClean="0">
                  <a:latin typeface="a시네마L" pitchFamily="18" charset="-127"/>
                  <a:ea typeface="a시네마L" pitchFamily="18" charset="-127"/>
                </a:rPr>
                <a:t>편의 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데이터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한국영화진흥원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)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SNS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데이터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ko-KR" dirty="0" err="1">
                  <a:latin typeface="a시네마L" pitchFamily="18" charset="-127"/>
                  <a:ea typeface="a시네마L" pitchFamily="18" charset="-127"/>
                </a:rPr>
                <a:t>트위터</a:t>
              </a:r>
              <a:r>
                <a:rPr lang="ko-KR" altLang="ko-KR" dirty="0">
                  <a:latin typeface="a시네마L" pitchFamily="18" charset="-127"/>
                  <a:ea typeface="a시네마L" pitchFamily="18" charset="-127"/>
                </a:rPr>
                <a:t> 자체 수집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)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 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ko-KR" dirty="0" err="1">
                  <a:latin typeface="a시네마L" pitchFamily="18" charset="-127"/>
                  <a:ea typeface="a시네마L" pitchFamily="18" charset="-127"/>
                </a:rPr>
                <a:t>분석툴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: 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Python</a:t>
              </a:r>
              <a:endParaRPr lang="ko-KR" altLang="ko-KR" dirty="0">
                <a:latin typeface="a시네마L" pitchFamily="18" charset="-127"/>
                <a:ea typeface="a시네마L" pitchFamily="18" charset="-127"/>
              </a:endParaRPr>
            </a:p>
            <a:p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910" y="3016155"/>
              <a:ext cx="256719" cy="2567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910" y="3836113"/>
              <a:ext cx="256719" cy="25671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356" y="4940205"/>
              <a:ext cx="256719" cy="256719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6" y="1290246"/>
            <a:ext cx="1993411" cy="1993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959796"/>
            <a:ext cx="677135" cy="6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목차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85118" y="2487374"/>
            <a:ext cx="9106682" cy="2359672"/>
            <a:chOff x="2004933" y="1669980"/>
            <a:chExt cx="9106682" cy="2359672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2327509" y="2746282"/>
              <a:ext cx="8784106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2004933" y="1669980"/>
              <a:ext cx="8845023" cy="2359672"/>
              <a:chOff x="2004933" y="1669980"/>
              <a:chExt cx="8845023" cy="235967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4365580" y="1681134"/>
                <a:ext cx="32237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rPr>
                  <a:t>선행연구 조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rPr>
                  <a:t>사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rPr>
                  <a:t> 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시네마L" pitchFamily="18" charset="-127"/>
                  <a:ea typeface="a시네마L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rPr>
                  <a:t>2018.11.30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시네마L" pitchFamily="18" charset="-127"/>
                  <a:ea typeface="a시네마L" pitchFamily="18" charset="-127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2004933" y="1669980"/>
                <a:ext cx="8845023" cy="2359672"/>
                <a:chOff x="2004933" y="1669980"/>
                <a:chExt cx="8845023" cy="2359672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650084" y="1669980"/>
                  <a:ext cx="32237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주제 선정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2018.11.25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</p:txBody>
            </p:sp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4933" y="1669980"/>
                  <a:ext cx="645151" cy="645151"/>
                </a:xfrm>
                <a:prstGeom prst="rect">
                  <a:avLst/>
                </a:prstGeom>
              </p:spPr>
            </p:pic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4001" y="3174865"/>
                  <a:ext cx="645151" cy="645151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373" y="1682314"/>
                  <a:ext cx="645151" cy="645151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9599" y="3174865"/>
                  <a:ext cx="645151" cy="645151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429" y="1669980"/>
                  <a:ext cx="645151" cy="645151"/>
                </a:xfrm>
                <a:prstGeom prst="rect">
                  <a:avLst/>
                </a:prstGeom>
              </p:spPr>
            </p:pic>
            <p:sp>
              <p:nvSpPr>
                <p:cNvPr id="124" name="타원 123"/>
                <p:cNvSpPr/>
                <p:nvPr/>
              </p:nvSpPr>
              <p:spPr>
                <a:xfrm>
                  <a:off x="2255501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3010167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3970997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354569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9" name="직선 연결선 128"/>
                <p:cNvCxnSpPr/>
                <p:nvPr/>
              </p:nvCxnSpPr>
              <p:spPr>
                <a:xfrm flipV="1">
                  <a:off x="2327509" y="2386242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 flipV="1">
                  <a:off x="4043005" y="2389682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>
                  <a:off x="3085723" y="2818290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/>
                <p:cNvCxnSpPr/>
                <p:nvPr/>
              </p:nvCxnSpPr>
              <p:spPr>
                <a:xfrm>
                  <a:off x="5426577" y="2818290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직사각형 132"/>
                <p:cNvSpPr/>
                <p:nvPr/>
              </p:nvSpPr>
              <p:spPr>
                <a:xfrm>
                  <a:off x="3404750" y="3143456"/>
                  <a:ext cx="32237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차 회의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2018.11.27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5774634" y="3174865"/>
                  <a:ext cx="32237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크롤링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 코드 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작성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2018.12.08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6228797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 flipV="1">
                  <a:off x="6300805" y="2389682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직사각형 137"/>
                <p:cNvSpPr/>
                <p:nvPr/>
              </p:nvSpPr>
              <p:spPr>
                <a:xfrm>
                  <a:off x="6659474" y="1682314"/>
                  <a:ext cx="32237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트위터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 </a:t>
                  </a:r>
                  <a:r>
                    <a:rPr lang="ko-KR" altLang="en-US" sz="12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크롤링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2018.12.10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7225638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7297646" y="2818290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1155" y="3180779"/>
                  <a:ext cx="649812" cy="64981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2341" y="1682314"/>
                  <a:ext cx="649812" cy="649812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2740" y="3170204"/>
                  <a:ext cx="649812" cy="649812"/>
                </a:xfrm>
                <a:prstGeom prst="rect">
                  <a:avLst/>
                </a:prstGeom>
              </p:spPr>
            </p:pic>
            <p:sp>
              <p:nvSpPr>
                <p:cNvPr id="142" name="직사각형 141"/>
                <p:cNvSpPr/>
                <p:nvPr/>
              </p:nvSpPr>
              <p:spPr>
                <a:xfrm>
                  <a:off x="7626182" y="3106322"/>
                  <a:ext cx="322377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차 </a:t>
                  </a: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회의 및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주제변</a:t>
                  </a:r>
                  <a:r>
                    <a:rPr lang="ko-KR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경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2018.12.11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8345239" y="267771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 flipV="1">
                  <a:off x="8417247" y="2393122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타원 38"/>
                <p:cNvSpPr/>
                <p:nvPr/>
              </p:nvSpPr>
              <p:spPr>
                <a:xfrm>
                  <a:off x="9094053" y="267427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9166061" y="2818290"/>
                  <a:ext cx="0" cy="28803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/>
                <p:cNvSpPr/>
                <p:nvPr/>
              </p:nvSpPr>
              <p:spPr>
                <a:xfrm>
                  <a:off x="8747039" y="1682314"/>
                  <a:ext cx="99333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의사결정트리</a:t>
                  </a:r>
                  <a:endPara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시네마L" pitchFamily="18" charset="-127"/>
                    <a:ea typeface="a시네마L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시네마L" pitchFamily="18" charset="-127"/>
                      <a:ea typeface="a시네마L" pitchFamily="18" charset="-127"/>
                    </a:rPr>
                    <a:t>2018.12.14</a:t>
                  </a:r>
                </a:p>
              </p:txBody>
            </p:sp>
          </p:grp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6. 2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차 회의 및 주제 변경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80" y="1382666"/>
            <a:ext cx="1960610" cy="196061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636679" y="3641447"/>
            <a:ext cx="6953811" cy="2031325"/>
            <a:chOff x="2761595" y="3889098"/>
            <a:chExt cx="6953811" cy="2031325"/>
          </a:xfrm>
        </p:grpSpPr>
        <p:sp>
          <p:nvSpPr>
            <p:cNvPr id="4" name="직사각형 3"/>
            <p:cNvSpPr/>
            <p:nvPr/>
          </p:nvSpPr>
          <p:spPr>
            <a:xfrm>
              <a:off x="3014905" y="3889098"/>
              <a:ext cx="670050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코드 작성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어떻게 해서든 텍스트 데이터 정량화 방안 찾기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–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오현모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기존 정량정보를 통한 예측모델 수립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코드 작성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–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자료 조사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영화진흥위원회 데이터 참고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정량변수로 설정할 지표 조사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–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endParaRPr lang="ko-KR" altLang="en-US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 선행연구 결과에서 개별 변수와 영화 흥행과의 관계 조사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–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이지은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119" y="3950636"/>
              <a:ext cx="256719" cy="2567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595" y="5043260"/>
              <a:ext cx="256719" cy="256719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6. 2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차 회의 및 주제 변경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1539564"/>
            <a:ext cx="9952891" cy="17443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그룹 15"/>
          <p:cNvGrpSpPr/>
          <p:nvPr/>
        </p:nvGrpSpPr>
        <p:grpSpPr>
          <a:xfrm>
            <a:off x="1321731" y="3523665"/>
            <a:ext cx="2428419" cy="369332"/>
            <a:chOff x="2745643" y="3069194"/>
            <a:chExt cx="2428419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002362" y="3069194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선행연구 결과조사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643" y="3125500"/>
              <a:ext cx="256719" cy="256719"/>
            </a:xfrm>
            <a:prstGeom prst="rect">
              <a:avLst/>
            </a:prstGeom>
          </p:spPr>
        </p:pic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93131"/>
              </p:ext>
            </p:extLst>
          </p:nvPr>
        </p:nvGraphicFramePr>
        <p:xfrm>
          <a:off x="1137137" y="4005611"/>
          <a:ext cx="6339988" cy="1742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9038"/>
                <a:gridCol w="1485900"/>
                <a:gridCol w="2305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양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(+)</a:t>
                      </a:r>
                      <a:endParaRPr lang="ko-KR" altLang="en-US" sz="1200" b="0" dirty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음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(-)</a:t>
                      </a:r>
                      <a:endParaRPr lang="ko-KR" altLang="en-US" sz="1200" b="0" dirty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관계 없음</a:t>
                      </a:r>
                      <a:endParaRPr lang="ko-KR" altLang="en-US" sz="1200" b="0" dirty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개봉 후 평점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개봉 전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/</a:t>
                      </a: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후 온라인 </a:t>
                      </a:r>
                      <a:r>
                        <a:rPr lang="ko-KR" altLang="en-US" sz="1200" b="0" dirty="0" err="1" smtClean="0">
                          <a:latin typeface="a시네마L" pitchFamily="18" charset="-127"/>
                          <a:ea typeface="a시네마L" pitchFamily="18" charset="-127"/>
                        </a:rPr>
                        <a:t>댓글의</a:t>
                      </a: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 규모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A</a:t>
                      </a: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급 배급사 영향력 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&amp;</a:t>
                      </a:r>
                      <a:r>
                        <a:rPr lang="en-US" altLang="ko-KR" sz="1200" b="0" baseline="0" dirty="0" smtClean="0">
                          <a:latin typeface="a시네마L" pitchFamily="18" charset="-127"/>
                          <a:ea typeface="a시네마L" pitchFamily="18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a시네마L" pitchFamily="18" charset="-127"/>
                          <a:ea typeface="a시네마L" pitchFamily="18" charset="-127"/>
                        </a:rPr>
                        <a:t>스크린 수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중간 등급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국내제작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개봉시기가 성수기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주연배우가 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년간 출연한 영화 수</a:t>
                      </a:r>
                      <a:endParaRPr lang="ko-KR" altLang="en-US" sz="1200" b="0" dirty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전체관람가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청소년관람불가</a:t>
                      </a:r>
                      <a:endParaRPr lang="ko-KR" altLang="en-US" sz="1200" b="0" dirty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개봉 전 평점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장르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itchFamily="2" charset="2"/>
                        <a:buChar char="§"/>
                      </a:pP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감독이 </a:t>
                      </a:r>
                      <a:r>
                        <a:rPr lang="en-US" altLang="ko-KR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latin typeface="a시네마L" pitchFamily="18" charset="-127"/>
                          <a:ea typeface="a시네마L" pitchFamily="18" charset="-127"/>
                        </a:rPr>
                        <a:t>년간 감독한 영화 수</a:t>
                      </a:r>
                      <a:endParaRPr lang="en-US" altLang="ko-KR" sz="1200" b="0" dirty="0" smtClean="0">
                        <a:latin typeface="a시네마L" pitchFamily="18" charset="-127"/>
                        <a:ea typeface="a시네마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21731" y="1099712"/>
            <a:ext cx="3059767" cy="369332"/>
            <a:chOff x="2745643" y="3069194"/>
            <a:chExt cx="3059767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002361" y="3069194"/>
              <a:ext cx="280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영화진흥위원회 데이터 분석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643" y="3125500"/>
              <a:ext cx="256719" cy="256719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7637698" y="3523665"/>
            <a:ext cx="3808970" cy="2646878"/>
            <a:chOff x="2407582" y="1028535"/>
            <a:chExt cx="3808970" cy="2646878"/>
          </a:xfrm>
        </p:grpSpPr>
        <p:sp>
          <p:nvSpPr>
            <p:cNvPr id="25" name="TextBox 24"/>
            <p:cNvSpPr txBox="1"/>
            <p:nvPr/>
          </p:nvSpPr>
          <p:spPr>
            <a:xfrm>
              <a:off x="2664301" y="1028535"/>
              <a:ext cx="355225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정량변수 설정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5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  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1000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sz="900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분석 범위 설정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sz="500" dirty="0" smtClean="0">
                  <a:latin typeface="a시네마L" pitchFamily="18" charset="-127"/>
                  <a:ea typeface="a시네마L" pitchFamily="18" charset="-127"/>
                </a:rPr>
                <a:t>  </a:t>
              </a:r>
            </a:p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2004~2016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년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박스오피스 데이터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582" y="1095025"/>
              <a:ext cx="256719" cy="256719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582" y="2714511"/>
              <a:ext cx="256719" cy="25671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999192" y="3846874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 err="1" smtClean="0">
                <a:latin typeface="a시네마L" pitchFamily="18" charset="-127"/>
                <a:ea typeface="a시네마L" pitchFamily="18" charset="-127"/>
              </a:rPr>
              <a:t>개봉월</a:t>
            </a:r>
            <a:endParaRPr lang="en-US" altLang="ko-KR" sz="1600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시네마L" pitchFamily="18" charset="-127"/>
                <a:ea typeface="a시네마L" pitchFamily="18" charset="-127"/>
              </a:rPr>
              <a:t>배급사</a:t>
            </a:r>
            <a:endParaRPr lang="en-US" altLang="ko-KR" sz="1600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시네마L" pitchFamily="18" charset="-127"/>
                <a:ea typeface="a시네마L" pitchFamily="18" charset="-127"/>
              </a:rPr>
              <a:t>스크린 수</a:t>
            </a:r>
            <a:endParaRPr lang="en-US" altLang="ko-KR" sz="1600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시네마L" pitchFamily="18" charset="-127"/>
                <a:ea typeface="a시네마L" pitchFamily="18" charset="-127"/>
              </a:rPr>
              <a:t>국</a:t>
            </a:r>
            <a:r>
              <a:rPr lang="ko-KR" altLang="en-US" sz="1600" dirty="0">
                <a:latin typeface="a시네마L" pitchFamily="18" charset="-127"/>
                <a:ea typeface="a시네마L" pitchFamily="18" charset="-127"/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25652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7.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의사결정트리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39592" y="1459244"/>
            <a:ext cx="10952408" cy="2498516"/>
            <a:chOff x="1239592" y="1039297"/>
            <a:chExt cx="10952408" cy="249851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56" y="1039297"/>
              <a:ext cx="94011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592" y="1104385"/>
              <a:ext cx="584200" cy="58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648825" y="1053265"/>
              <a:ext cx="2543175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03635" y="2253327"/>
              <a:ext cx="7124700" cy="1284486"/>
              <a:chOff x="2703635" y="1501593"/>
              <a:chExt cx="7124700" cy="128448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703635" y="1862749"/>
                <a:ext cx="71247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시네마L" pitchFamily="18" charset="-127"/>
                    <a:ea typeface="a시네마L" pitchFamily="18" charset="-127"/>
                    <a:hlinkClick r:id="rId5"/>
                  </a:rPr>
                  <a:t>https://</a:t>
                </a:r>
                <a:r>
                  <a:rPr lang="en-US" altLang="ko-KR" dirty="0" smtClean="0">
                    <a:latin typeface="a시네마L" pitchFamily="18" charset="-127"/>
                    <a:ea typeface="a시네마L" pitchFamily="18" charset="-127"/>
                    <a:hlinkClick r:id="rId5"/>
                  </a:rPr>
                  <a:t>github.com/Hyunmo-OH/SMU_Team_project/blob/master/Decision_Tree/decision_tree.py</a:t>
                </a:r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  <a:p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03635" y="1501593"/>
                <a:ext cx="249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의사결정트리</a:t>
                </a:r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3012514" y="3913045"/>
            <a:ext cx="6506942" cy="1373172"/>
            <a:chOff x="1865533" y="5230079"/>
            <a:chExt cx="6506942" cy="1373172"/>
          </a:xfrm>
        </p:grpSpPr>
        <p:sp>
          <p:nvSpPr>
            <p:cNvPr id="10" name="TextBox 9"/>
            <p:cNvSpPr txBox="1"/>
            <p:nvPr/>
          </p:nvSpPr>
          <p:spPr>
            <a:xfrm>
              <a:off x="2859790" y="5326337"/>
              <a:ext cx="5512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SzPct val="80000"/>
                <a:buFont typeface="Wingdings" pitchFamily="2" charset="2"/>
                <a:buChar char="§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트리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depth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를 어떻게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설정할지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pPr marL="285750" indent="-285750">
                <a:buSzPct val="80000"/>
                <a:buFont typeface="Wingdings" pitchFamily="2" charset="2"/>
                <a:buChar char="§"/>
              </a:pP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기타변수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배우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평점 등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)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를 사용할 경우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pPr marL="285750" indent="-285750">
                <a:buSzPct val="80000"/>
                <a:buFont typeface="Wingdings" pitchFamily="2" charset="2"/>
                <a:buChar char="§"/>
              </a:pP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크롤링과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전처리가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오래 걸린다는 점에 대한 논의 필요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35941" y="5230079"/>
              <a:ext cx="5836534" cy="1115847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65533" y="5294888"/>
              <a:ext cx="934966" cy="1308363"/>
              <a:chOff x="1351034" y="4674713"/>
              <a:chExt cx="934966" cy="130836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414068" y="5613744"/>
                <a:ext cx="808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천하은</a:t>
                </a:r>
                <a:endParaRPr lang="ko-KR" altLang="en-US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034" y="4674713"/>
                <a:ext cx="934966" cy="939031"/>
              </a:xfrm>
              <a:prstGeom prst="ellipse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2859790" y="5972175"/>
              <a:ext cx="26441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4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1.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주제 선정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3046" y="3506146"/>
            <a:ext cx="8562388" cy="2296431"/>
            <a:chOff x="2194305" y="3363564"/>
            <a:chExt cx="8562388" cy="2296431"/>
          </a:xfrm>
        </p:grpSpPr>
        <p:grpSp>
          <p:nvGrpSpPr>
            <p:cNvPr id="13" name="그룹 12"/>
            <p:cNvGrpSpPr/>
            <p:nvPr/>
          </p:nvGrpSpPr>
          <p:grpSpPr>
            <a:xfrm>
              <a:off x="2194305" y="3714909"/>
              <a:ext cx="8562388" cy="1945086"/>
              <a:chOff x="2248486" y="3794943"/>
              <a:chExt cx="8562388" cy="194508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502819" y="3794943"/>
                <a:ext cx="7308055" cy="1522917"/>
                <a:chOff x="2245519" y="2966268"/>
                <a:chExt cx="7308055" cy="1522917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362199" y="3127561"/>
                  <a:ext cx="7191375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주제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: 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게임 산업 게임 출시 동향 분석</a:t>
                  </a:r>
                </a:p>
                <a:p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필요한 데이터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: </a:t>
                  </a:r>
                  <a:r>
                    <a:rPr lang="ko-KR" altLang="en-US" dirty="0" err="1">
                      <a:latin typeface="a시네마L" pitchFamily="18" charset="-127"/>
                      <a:ea typeface="a시네마L" pitchFamily="18" charset="-127"/>
                    </a:rPr>
                    <a:t>구글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 플레이 스토어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/</a:t>
                  </a:r>
                  <a:r>
                    <a:rPr lang="ko-KR" altLang="en-US" dirty="0" err="1">
                      <a:latin typeface="a시네마L" pitchFamily="18" charset="-127"/>
                      <a:ea typeface="a시네마L" pitchFamily="18" charset="-127"/>
                    </a:rPr>
                    <a:t>앱스토어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/pc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게임 출시 리스트</a:t>
                  </a:r>
                </a:p>
                <a:p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수집 및 분석 방안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: </a:t>
                  </a:r>
                  <a:r>
                    <a:rPr lang="en-US" altLang="ko-KR" dirty="0" err="1">
                      <a:latin typeface="a시네마L" pitchFamily="18" charset="-127"/>
                      <a:ea typeface="a시네마L" pitchFamily="18" charset="-127"/>
                    </a:rPr>
                    <a:t>aos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/</a:t>
                  </a:r>
                  <a:r>
                    <a:rPr lang="en-US" altLang="ko-KR" dirty="0" err="1">
                      <a:latin typeface="a시네마L" pitchFamily="18" charset="-127"/>
                      <a:ea typeface="a시네마L" pitchFamily="18" charset="-127"/>
                    </a:rPr>
                    <a:t>mmorpg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/</a:t>
                  </a:r>
                  <a:r>
                    <a:rPr lang="en-US" altLang="ko-KR" dirty="0" err="1">
                      <a:latin typeface="a시네마L" pitchFamily="18" charset="-127"/>
                      <a:ea typeface="a시네마L" pitchFamily="18" charset="-127"/>
                    </a:rPr>
                    <a:t>rpg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/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아케이드 게임 분야별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, </a:t>
                  </a:r>
                  <a:r>
                    <a:rPr lang="ko-KR" altLang="en-US" dirty="0" err="1">
                      <a:latin typeface="a시네마L" pitchFamily="18" charset="-127"/>
                      <a:ea typeface="a시네마L" pitchFamily="18" charset="-127"/>
                    </a:rPr>
                    <a:t>년도별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, 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분기별 </a:t>
                  </a:r>
                  <a:r>
                    <a:rPr lang="ko-KR" altLang="en-US" dirty="0" smtClean="0">
                      <a:latin typeface="a시네마L" pitchFamily="18" charset="-127"/>
                      <a:ea typeface="a시네마L" pitchFamily="18" charset="-127"/>
                    </a:rPr>
                    <a:t>           </a:t>
                  </a:r>
                  <a:endParaRPr lang="en-US" altLang="ko-KR" dirty="0" smtClean="0">
                    <a:latin typeface="a시네마L" pitchFamily="18" charset="-127"/>
                    <a:ea typeface="a시네마L" pitchFamily="18" charset="-127"/>
                  </a:endParaRPr>
                </a:p>
                <a:p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 </a:t>
                  </a:r>
                  <a:r>
                    <a:rPr lang="en-US" altLang="ko-KR" dirty="0" smtClean="0">
                      <a:latin typeface="a시네마L" pitchFamily="18" charset="-127"/>
                      <a:ea typeface="a시네마L" pitchFamily="18" charset="-127"/>
                    </a:rPr>
                    <a:t>                   </a:t>
                  </a:r>
                  <a:r>
                    <a:rPr lang="ko-KR" altLang="en-US" dirty="0" smtClean="0">
                      <a:latin typeface="a시네마L" pitchFamily="18" charset="-127"/>
                      <a:ea typeface="a시네마L" pitchFamily="18" charset="-127"/>
                    </a:rPr>
                    <a:t>출시 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게임 분석 </a:t>
                  </a:r>
                  <a:r>
                    <a:rPr lang="en-US" altLang="ko-KR" dirty="0">
                      <a:latin typeface="a시네마L" pitchFamily="18" charset="-127"/>
                      <a:ea typeface="a시네마L" pitchFamily="18" charset="-127"/>
                    </a:rPr>
                    <a:t>-&gt; 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소비자가 원하는 </a:t>
                  </a:r>
                  <a:r>
                    <a:rPr lang="ko-KR" altLang="en-US" dirty="0" err="1">
                      <a:latin typeface="a시네마L" pitchFamily="18" charset="-127"/>
                      <a:ea typeface="a시네마L" pitchFamily="18" charset="-127"/>
                    </a:rPr>
                    <a:t>트렌드</a:t>
                  </a:r>
                  <a:r>
                    <a:rPr lang="ko-KR" altLang="en-US" dirty="0">
                      <a:latin typeface="a시네마L" pitchFamily="18" charset="-127"/>
                      <a:ea typeface="a시네마L" pitchFamily="18" charset="-127"/>
                    </a:rPr>
                    <a:t> 분석</a:t>
                  </a:r>
                </a:p>
              </p:txBody>
            </p:sp>
            <p:sp>
              <p:nvSpPr>
                <p:cNvPr id="7" name="모서리가 둥근 사각형 설명선 6"/>
                <p:cNvSpPr/>
                <p:nvPr/>
              </p:nvSpPr>
              <p:spPr>
                <a:xfrm>
                  <a:off x="2245519" y="2966268"/>
                  <a:ext cx="7308055" cy="1522917"/>
                </a:xfrm>
                <a:prstGeom prst="wedgeRoundRectCallout">
                  <a:avLst>
                    <a:gd name="adj1" fmla="val -50221"/>
                    <a:gd name="adj2" fmla="val 36653"/>
                    <a:gd name="adj3" fmla="val 16667"/>
                  </a:avLst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272297" y="5370697"/>
                <a:ext cx="1390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이지은</a:t>
                </a:r>
                <a:endParaRPr lang="ko-KR" altLang="en-US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8486" y="3956236"/>
                <a:ext cx="1414461" cy="1414461"/>
              </a:xfrm>
              <a:prstGeom prst="ellipse">
                <a:avLst/>
              </a:prstGeom>
              <a:ln w="28575" cap="rnd">
                <a:solidFill>
                  <a:srgbClr val="333333"/>
                </a:solidFill>
              </a:ln>
              <a:effectLst>
                <a:outerShdw dist="35921" dir="2700000" algn="ctr" rotWithShape="0">
                  <a:schemeClr val="bg2"/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9146967" y="3363564"/>
              <a:ext cx="1609726" cy="766529"/>
              <a:chOff x="3619499" y="5018657"/>
              <a:chExt cx="2494085" cy="1187649"/>
            </a:xfrm>
          </p:grpSpPr>
          <p:pic>
            <p:nvPicPr>
              <p:cNvPr id="1036" name="Picture 12" descr="ì±ì¤í ì´ ë¡ê³ 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499" y="5110549"/>
                <a:ext cx="1095757" cy="1095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êµ¬ê¸ íë ì´ì¤í ì´ ë¡ê³ 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130" y="5018657"/>
                <a:ext cx="1339454" cy="1187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그룹 21"/>
          <p:cNvGrpSpPr/>
          <p:nvPr/>
        </p:nvGrpSpPr>
        <p:grpSpPr>
          <a:xfrm>
            <a:off x="1816857" y="1437398"/>
            <a:ext cx="8617650" cy="2138324"/>
            <a:chOff x="450149" y="872072"/>
            <a:chExt cx="8617650" cy="2138324"/>
          </a:xfrm>
        </p:grpSpPr>
        <p:grpSp>
          <p:nvGrpSpPr>
            <p:cNvPr id="19" name="그룹 18"/>
            <p:cNvGrpSpPr/>
            <p:nvPr/>
          </p:nvGrpSpPr>
          <p:grpSpPr>
            <a:xfrm>
              <a:off x="1654969" y="1143000"/>
              <a:ext cx="7308055" cy="1601044"/>
              <a:chOff x="3502819" y="1143000"/>
              <a:chExt cx="7308055" cy="1522917"/>
            </a:xfrm>
          </p:grpSpPr>
          <p:sp>
            <p:nvSpPr>
              <p:cNvPr id="61" name="모서리가 둥근 사각형 설명선 60"/>
              <p:cNvSpPr/>
              <p:nvPr/>
            </p:nvSpPr>
            <p:spPr>
              <a:xfrm>
                <a:off x="3502819" y="1143000"/>
                <a:ext cx="7308055" cy="1522917"/>
              </a:xfrm>
              <a:prstGeom prst="wedgeRoundRectCallout">
                <a:avLst>
                  <a:gd name="adj1" fmla="val 50007"/>
                  <a:gd name="adj2" fmla="val 31024"/>
                  <a:gd name="adj3" fmla="val 16667"/>
                </a:avLst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619499" y="1304293"/>
                <a:ext cx="71913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주제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: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창업 아이템선정</a:t>
                </a:r>
              </a:p>
              <a:p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필요한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데이터 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: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주변 상권 </a:t>
                </a:r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휴폐업</a:t>
                </a:r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 이력 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,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지역별 아이템 </a:t>
                </a:r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분포 정도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, </a:t>
                </a:r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  <a:p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 </a:t>
                </a:r>
                <a:r>
                  <a:rPr lang="en-US" altLang="ko-KR" dirty="0" smtClean="0">
                    <a:latin typeface="a시네마L" pitchFamily="18" charset="-127"/>
                    <a:ea typeface="a시네마L" pitchFamily="18" charset="-127"/>
                  </a:rPr>
                  <a:t>                </a:t>
                </a:r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상가별</a:t>
                </a:r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매출액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. </a:t>
                </a:r>
                <a:r>
                  <a:rPr lang="ko-KR" altLang="en-US" dirty="0" err="1">
                    <a:latin typeface="a시네마L" pitchFamily="18" charset="-127"/>
                    <a:ea typeface="a시네마L" pitchFamily="18" charset="-127"/>
                  </a:rPr>
                  <a:t>인기검색어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 테마키워드정보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수집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및 분석 방안 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: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공공데이터포털</a:t>
                </a:r>
                <a:r>
                  <a:rPr lang="en-US" altLang="ko-KR" dirty="0">
                    <a:latin typeface="a시네마L" pitchFamily="18" charset="-127"/>
                    <a:ea typeface="a시네마L" pitchFamily="18" charset="-127"/>
                  </a:rPr>
                  <a:t>, </a:t>
                </a:r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네이버</a:t>
                </a:r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 데이터 </a:t>
                </a:r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랩 활용 등</a:t>
                </a:r>
              </a:p>
            </p:txBody>
          </p:sp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49" y="1248699"/>
              <a:ext cx="1373980" cy="1389641"/>
            </a:xfrm>
            <a:prstGeom prst="ellipse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50149" y="2641064"/>
              <a:ext cx="139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고채영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7574061" y="872072"/>
              <a:ext cx="1493738" cy="753254"/>
              <a:chOff x="5801361" y="2383794"/>
              <a:chExt cx="2390532" cy="120548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1361" y="2383794"/>
                <a:ext cx="1205484" cy="120548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6409" y="2383794"/>
                <a:ext cx="1205484" cy="1205485"/>
              </a:xfrm>
              <a:prstGeom prst="rect">
                <a:avLst/>
              </a:prstGeom>
            </p:spPr>
          </p:pic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1.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주제 선정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75084" y="4617269"/>
            <a:ext cx="5983367" cy="1759715"/>
            <a:chOff x="3705224" y="4551772"/>
            <a:chExt cx="5983367" cy="1759715"/>
          </a:xfrm>
        </p:grpSpPr>
        <p:grpSp>
          <p:nvGrpSpPr>
            <p:cNvPr id="2" name="그룹 1"/>
            <p:cNvGrpSpPr/>
            <p:nvPr/>
          </p:nvGrpSpPr>
          <p:grpSpPr>
            <a:xfrm>
              <a:off x="3705224" y="4551772"/>
              <a:ext cx="5983367" cy="1348692"/>
              <a:chOff x="3705224" y="4924212"/>
              <a:chExt cx="5983367" cy="1348692"/>
            </a:xfrm>
          </p:grpSpPr>
          <p:sp>
            <p:nvSpPr>
              <p:cNvPr id="21" name="모서리가 둥근 사각형 설명선 20"/>
              <p:cNvSpPr/>
              <p:nvPr/>
            </p:nvSpPr>
            <p:spPr>
              <a:xfrm>
                <a:off x="3705224" y="5226118"/>
                <a:ext cx="5076825" cy="685799"/>
              </a:xfrm>
              <a:prstGeom prst="wedgeRoundRectCallout">
                <a:avLst>
                  <a:gd name="adj1" fmla="val 49870"/>
                  <a:gd name="adj2" fmla="val 38860"/>
                  <a:gd name="adj3" fmla="val 16667"/>
                </a:avLst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63625" y="5374563"/>
                <a:ext cx="32670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a시네마L" pitchFamily="18" charset="-127"/>
                    <a:ea typeface="a시네마L" pitchFamily="18" charset="-127"/>
                  </a:rPr>
                  <a:t>주제</a:t>
                </a:r>
                <a:r>
                  <a:rPr lang="en-US" altLang="ko-KR" dirty="0" smtClean="0">
                    <a:latin typeface="a시네마L" pitchFamily="18" charset="-127"/>
                    <a:ea typeface="a시네마L" pitchFamily="18" charset="-127"/>
                  </a:rPr>
                  <a:t>: </a:t>
                </a:r>
                <a:r>
                  <a:rPr lang="ko-KR" altLang="en-US" dirty="0" smtClean="0">
                    <a:latin typeface="a시네마L" pitchFamily="18" charset="-127"/>
                    <a:ea typeface="a시네마L" pitchFamily="18" charset="-127"/>
                  </a:rPr>
                  <a:t>중국 상해 공공자전거 분석</a:t>
                </a:r>
                <a:endParaRPr lang="ko-KR" altLang="en-US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180" y="4924212"/>
                <a:ext cx="1395411" cy="1348692"/>
              </a:xfrm>
              <a:prstGeom prst="ellipse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297941" y="5942155"/>
              <a:ext cx="139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서박함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00280" y="4551772"/>
              <a:ext cx="1270035" cy="127003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699466" y="1319205"/>
            <a:ext cx="8529627" cy="3493689"/>
            <a:chOff x="2245519" y="1114425"/>
            <a:chExt cx="8529627" cy="3493689"/>
          </a:xfrm>
        </p:grpSpPr>
        <p:sp>
          <p:nvSpPr>
            <p:cNvPr id="56" name="모서리가 둥근 사각형 설명선 55"/>
            <p:cNvSpPr/>
            <p:nvPr/>
          </p:nvSpPr>
          <p:spPr>
            <a:xfrm>
              <a:off x="3417096" y="1114425"/>
              <a:ext cx="7041356" cy="3181349"/>
            </a:xfrm>
            <a:prstGeom prst="wedgeRoundRectCallout">
              <a:avLst>
                <a:gd name="adj1" fmla="val -50119"/>
                <a:gd name="adj2" fmla="val 35508"/>
                <a:gd name="adj3" fmla="val 16667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542109" y="1319205"/>
              <a:ext cx="69163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주제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: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서울시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전동휠체어 급속 충전소 실효성 분석 </a:t>
              </a: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필요한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데이터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:</a:t>
              </a: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서울시 구별 경계</a:t>
              </a: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서울형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지도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태깅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전동 휠체어 급속충전기 정보</a:t>
              </a: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서울형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지도태깅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어르신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돌봄시설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정보</a:t>
              </a: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서울시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고령자현황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구별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)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통계 서울시 통계정보</a:t>
              </a: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수집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및 분석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방안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: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 공공데이터 포털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서울시 열린 데이터 광장 등에 공개된 정보이용</a:t>
              </a: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R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en-US" altLang="ko-KR" dirty="0" err="1">
                  <a:latin typeface="a시네마L" pitchFamily="18" charset="-127"/>
                  <a:ea typeface="a시네마L" pitchFamily="18" charset="-127"/>
                </a:rPr>
                <a:t>qlik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등 데이터 시각화 툴을 이용하여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매핑하여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인사이트를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   도출하는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데 초점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654" y="1825204"/>
              <a:ext cx="1364844" cy="136484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040" y="2159046"/>
              <a:ext cx="1092106" cy="1092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245519" y="4238782"/>
              <a:ext cx="139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오현모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519" y="2888265"/>
              <a:ext cx="1390650" cy="1350518"/>
            </a:xfrm>
            <a:prstGeom prst="ellipse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1.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주제 선정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79393" y="1135904"/>
            <a:ext cx="9374344" cy="2514259"/>
            <a:chOff x="1715688" y="1319206"/>
            <a:chExt cx="9374344" cy="2514259"/>
          </a:xfrm>
        </p:grpSpPr>
        <p:sp>
          <p:nvSpPr>
            <p:cNvPr id="23" name="TextBox 22"/>
            <p:cNvSpPr txBox="1"/>
            <p:nvPr/>
          </p:nvSpPr>
          <p:spPr>
            <a:xfrm>
              <a:off x="1963338" y="3464133"/>
              <a:ext cx="139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3476624" y="1319206"/>
              <a:ext cx="7496175" cy="2395704"/>
            </a:xfrm>
            <a:prstGeom prst="wedgeRoundRectCallout">
              <a:avLst>
                <a:gd name="adj1" fmla="val -50119"/>
                <a:gd name="adj2" fmla="val -9022"/>
                <a:gd name="adj3" fmla="val 16667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01638" y="1523985"/>
              <a:ext cx="748839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주제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: SNS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키워드가 영화 흥행에 끼치는 영향 분석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필요한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데이터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:</a:t>
              </a: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개봉영화 리스트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영화별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어떤 단어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주인공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사회이슈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장르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etc.)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와 같이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SNS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에서 쓰이는지       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   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 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영화의 흥행 및 수익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수집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및 분석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방안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: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SNS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이용시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웹크롤링이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필요할 것으로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예상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                 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분석방안은 함께 논의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688" y="1569983"/>
              <a:ext cx="1885950" cy="1894150"/>
            </a:xfrm>
            <a:prstGeom prst="ellipse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501" y="1200934"/>
            <a:ext cx="1096236" cy="1096236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797834"/>
            <a:ext cx="3464687" cy="26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049828" y="5416773"/>
            <a:ext cx="7471697" cy="1029561"/>
            <a:chOff x="2535048" y="5416773"/>
            <a:chExt cx="7471697" cy="1029561"/>
          </a:xfrm>
        </p:grpSpPr>
        <p:sp>
          <p:nvSpPr>
            <p:cNvPr id="11" name="TextBox 10"/>
            <p:cNvSpPr txBox="1"/>
            <p:nvPr/>
          </p:nvSpPr>
          <p:spPr>
            <a:xfrm>
              <a:off x="6617032" y="5980391"/>
              <a:ext cx="338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투표를 통해 최종 주제 선정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48" y="5416773"/>
              <a:ext cx="1029561" cy="1029561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2.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차 회의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9" y="1271266"/>
            <a:ext cx="1993411" cy="19934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05481" y="3477124"/>
            <a:ext cx="6006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주제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: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소셜데이터와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영화흥행도 간의 상관관계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분석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    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을 통한 성공적 마케팅 전략 제언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분석 도구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: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파이썬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자료 수집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예측모델 수립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          R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데이터 정제 및 전처리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          </a:t>
            </a:r>
            <a:r>
              <a:rPr lang="en-US" altLang="ko-KR" dirty="0" err="1" smtClean="0">
                <a:latin typeface="a시네마L" pitchFamily="18" charset="-127"/>
                <a:ea typeface="a시네마L" pitchFamily="18" charset="-127"/>
              </a:rPr>
              <a:t>Qlik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or tableau(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데이터 시각화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사용 데이터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: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소셜데이터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트위터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페이스북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등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SNS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채널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크롤링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</a:p>
          <a:p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           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영화진흥위원회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누적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관객수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매출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62" y="3529593"/>
            <a:ext cx="256719" cy="2567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73" y="4348743"/>
            <a:ext cx="256719" cy="25671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73" y="5453643"/>
            <a:ext cx="256719" cy="2567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2. 1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차 회의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80" y="1382666"/>
            <a:ext cx="1960610" cy="196061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745009" y="3641448"/>
            <a:ext cx="7537861" cy="2308324"/>
            <a:chOff x="2761595" y="3889098"/>
            <a:chExt cx="7537861" cy="2308324"/>
          </a:xfrm>
        </p:grpSpPr>
        <p:sp>
          <p:nvSpPr>
            <p:cNvPr id="4" name="직사각형 3"/>
            <p:cNvSpPr/>
            <p:nvPr/>
          </p:nvSpPr>
          <p:spPr>
            <a:xfrm>
              <a:off x="3014906" y="3889098"/>
              <a:ext cx="728455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코드 작성</a:t>
              </a:r>
              <a:endParaRPr lang="en-US" altLang="ko-KR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 우선적으로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소셜데이터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크롤링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시작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–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오현모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크롤링할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수 있는 코드가 완성되면 이를 공유하여 팀원 전체가 자료수집</a:t>
              </a:r>
            </a:p>
            <a:p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자료 조사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분석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방안 조사 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논문 또는 기타자료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)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–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고채영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err="1">
                  <a:latin typeface="a시네마L" pitchFamily="18" charset="-127"/>
                  <a:ea typeface="a시네마L" pitchFamily="18" charset="-127"/>
                </a:rPr>
                <a:t>서박함</a:t>
              </a:r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이지은</a:t>
              </a:r>
            </a:p>
            <a:p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 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우리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주제와 같은 선행연구가 많이 시행되었음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.</a:t>
              </a:r>
            </a:p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논문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등 에서 어떤 데이터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,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어떤 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분석 방법을 사용하는지 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조사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119" y="3950636"/>
              <a:ext cx="256719" cy="25671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595" y="5043260"/>
              <a:ext cx="256719" cy="256719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3.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선행연구 조사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10" y="1837744"/>
            <a:ext cx="1085213" cy="108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1835" y="2010201"/>
            <a:ext cx="985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소비자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오피니언이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영화흥행에 미치는 영향에 관한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연구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algn="ctr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–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오피니언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마이닝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응용을 중심으로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3" y="3282406"/>
            <a:ext cx="256719" cy="2567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21792" y="322609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분석 단계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21792" y="3601265"/>
            <a:ext cx="6096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 latinLnBrk="0">
              <a:buFont typeface="+mj-ea"/>
              <a:buAutoNum type="circleNumDbPlain"/>
            </a:pP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‘DAUM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영화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’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에 등록된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2010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11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월부터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2015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5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월까지 국내에서 개봉한 모든 영화의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89,491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개의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댓글을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수집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 latinLnBrk="0">
              <a:buFont typeface="+mj-ea"/>
              <a:buAutoNum type="circleNumDbPlain"/>
            </a:pP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사전처리로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댓글의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기호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조사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숫자와 같이 분류에 필요 없는 단어를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제거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 latinLnBrk="0">
              <a:buFont typeface="+mj-ea"/>
              <a:buAutoNum type="circleNumDbPlain"/>
            </a:pP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분석대상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(2012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1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월부터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2014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12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월까지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)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인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537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개의 영화와 관련된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59,044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개의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댓글에서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사용된 단어와 감성 단어사전의 단어를 비교하여 극성지수를 계산한 다음 긍정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·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부정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·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중립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댓글로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분류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marL="342900" indent="-342900" fontAlgn="base" latinLnBrk="0">
              <a:buFont typeface="+mj-ea"/>
              <a:buAutoNum type="circleNumDbPlain"/>
            </a:pP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다중회귀분석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모형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92" y="1177925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95" y="1279525"/>
            <a:ext cx="93805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03254" y="1269839"/>
            <a:ext cx="2543175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 smtClean="0">
                <a:latin typeface="a시네마L" pitchFamily="18" charset="-127"/>
                <a:ea typeface="a시네마L" pitchFamily="18" charset="-127"/>
              </a:rPr>
              <a:t>이지은</a:t>
            </a:r>
            <a:endParaRPr lang="en-US" altLang="ko-KR" sz="1600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7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0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3.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시네마B" pitchFamily="18" charset="-127"/>
                <a:ea typeface="a시네마B" pitchFamily="18" charset="-127"/>
              </a:rPr>
              <a:t>선행연구 조사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네마B" pitchFamily="18" charset="-127"/>
              <a:ea typeface="a시네마B" pitchFamily="18" charset="-127"/>
            </a:endParaRPr>
          </a:p>
        </p:txBody>
      </p:sp>
      <p:sp>
        <p:nvSpPr>
          <p:cNvPr id="146" name="자유형 145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10" y="1837744"/>
            <a:ext cx="1085213" cy="108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1835" y="2010201"/>
            <a:ext cx="985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소비자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오피니언이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영화흥행에 미치는 영향에 관한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연구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  <a:p>
            <a:pPr algn="ctr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–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오피니언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마이닝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응용을 중심으로</a:t>
            </a:r>
            <a:endParaRPr lang="en-US" altLang="ko-KR" dirty="0">
              <a:latin typeface="a시네마L" pitchFamily="18" charset="-127"/>
              <a:ea typeface="a시네마L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3" y="3282406"/>
            <a:ext cx="256719" cy="2567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21792" y="322609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분석대상 선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정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기준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21792" y="36012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2012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1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월부터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2014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년 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12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월까지 개봉한 모든 영화가운데 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매출액이 </a:t>
            </a:r>
            <a:r>
              <a:rPr lang="en-US" altLang="ko-KR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30,000,000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원 이상</a:t>
            </a:r>
            <a:r>
              <a:rPr lang="en-US" altLang="ko-KR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전국 스크린 수 </a:t>
            </a:r>
            <a:r>
              <a:rPr lang="en-US" altLang="ko-KR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60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개 이상</a:t>
            </a:r>
            <a:r>
              <a:rPr lang="en-US" altLang="ko-KR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관객수 </a:t>
            </a:r>
            <a:r>
              <a:rPr lang="en-US" altLang="ko-KR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5,000</a:t>
            </a:r>
            <a:r>
              <a:rPr lang="ko-KR" altLang="en-US" dirty="0">
                <a:solidFill>
                  <a:srgbClr val="C00000"/>
                </a:solidFill>
                <a:latin typeface="a시네마L" pitchFamily="18" charset="-127"/>
                <a:ea typeface="a시네마L" pitchFamily="18" charset="-127"/>
              </a:rPr>
              <a:t>명 이상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의 영화를 대상으로 한다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. 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4145" y="4638895"/>
            <a:ext cx="6448425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개봉 스크린 수가 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60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개가 되지 않거나 전국관객 수가 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5,000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명 이하의 영화는 네티즌 평점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, </a:t>
            </a:r>
            <a:r>
              <a:rPr lang="ko-KR" altLang="en-US" sz="1400" dirty="0" err="1">
                <a:latin typeface="a시네마L" pitchFamily="18" charset="-127"/>
                <a:ea typeface="a시네마L" pitchFamily="18" charset="-127"/>
              </a:rPr>
              <a:t>댓글의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 수가 전무하거나 미미하여 정보원천 변수의 영향력을 분석하기가 어렵고 영화의 유통구조 또한 일반적인 영화들과 다른 점을 보아 소비자 </a:t>
            </a:r>
            <a:r>
              <a:rPr lang="ko-KR" altLang="en-US" sz="1400" dirty="0" err="1">
                <a:latin typeface="a시네마L" pitchFamily="18" charset="-127"/>
                <a:ea typeface="a시네마L" pitchFamily="18" charset="-127"/>
              </a:rPr>
              <a:t>오피니언의</a:t>
            </a:r>
            <a:r>
              <a:rPr lang="ko-KR" altLang="en-US" sz="1400" dirty="0">
                <a:latin typeface="a시네마L" pitchFamily="18" charset="-127"/>
                <a:ea typeface="a시네마L" pitchFamily="18" charset="-127"/>
              </a:rPr>
              <a:t> 효과를 파악하는데 적절치 못한 자료라고 판단하여 본 연구의 분석대상에서 제외하였다</a:t>
            </a:r>
            <a:r>
              <a:rPr lang="en-US" altLang="ko-KR" sz="1400" dirty="0">
                <a:latin typeface="a시네마L" pitchFamily="18" charset="-127"/>
                <a:ea typeface="a시네마L" pitchFamily="18" charset="-127"/>
              </a:rPr>
              <a:t>. </a:t>
            </a:r>
            <a:r>
              <a:rPr lang="en-US" altLang="ko-KR" sz="1400" dirty="0" smtClean="0">
                <a:latin typeface="a시네마L" pitchFamily="18" charset="-127"/>
                <a:ea typeface="a시네마L" pitchFamily="18" charset="-127"/>
              </a:rPr>
              <a:t>71p.</a:t>
            </a:r>
            <a:endParaRPr lang="en-US" altLang="ko-KR" sz="1400" dirty="0">
              <a:latin typeface="a시네마L" pitchFamily="18" charset="-127"/>
              <a:ea typeface="a시네마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1769</TotalTime>
  <Words>1312</Words>
  <Application>Microsoft Office PowerPoint</Application>
  <PresentationFormat>사용자 지정</PresentationFormat>
  <Paragraphs>254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a시네마L</vt:lpstr>
      <vt:lpstr>맑은 고딕</vt:lpstr>
      <vt:lpstr>a시네마B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Administrator</cp:lastModifiedBy>
  <cp:revision>235</cp:revision>
  <dcterms:created xsi:type="dcterms:W3CDTF">2017-10-09T06:24:25Z</dcterms:created>
  <dcterms:modified xsi:type="dcterms:W3CDTF">2018-12-15T22:23:37Z</dcterms:modified>
</cp:coreProperties>
</file>