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embeddedFontLst>
    <p:embeddedFont>
      <p:font typeface="Malgun Gothic" panose="020B0503020000020004" pitchFamily="50" charset="-127"/>
      <p:regular r:id="rId18"/>
      <p:bold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36" y="53"/>
      </p:cViewPr>
      <p:guideLst>
        <p:guide orient="horz" pos="1392"/>
        <p:guide pos="7056"/>
        <p:guide orient="horz"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1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10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11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12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13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>
          <a:extLst>
            <a:ext uri="{FF2B5EF4-FFF2-40B4-BE49-F238E27FC236}">
              <a16:creationId xmlns:a16="http://schemas.microsoft.com/office/drawing/2014/main" id="{B0DD2DEB-C04A-D037-291C-1A9C8E224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>
            <a:extLst>
              <a:ext uri="{FF2B5EF4-FFF2-40B4-BE49-F238E27FC236}">
                <a16:creationId xmlns:a16="http://schemas.microsoft.com/office/drawing/2014/main" id="{D35F62EF-A583-8A1E-5DE8-CB5FE1A2A9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13:notes">
            <a:extLst>
              <a:ext uri="{FF2B5EF4-FFF2-40B4-BE49-F238E27FC236}">
                <a16:creationId xmlns:a16="http://schemas.microsoft.com/office/drawing/2014/main" id="{9CA9B576-D9A0-56BE-3106-6944A47086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3:notes">
            <a:extLst>
              <a:ext uri="{FF2B5EF4-FFF2-40B4-BE49-F238E27FC236}">
                <a16:creationId xmlns:a16="http://schemas.microsoft.com/office/drawing/2014/main" id="{A352B65C-4074-6893-59D7-4E4068BBD3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14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3454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15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2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4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5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6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7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8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"/>
                <a:ea typeface="Calibri"/>
                <a:cs typeface="Calibri"/>
                <a:sym typeface="Calibri"/>
              </a:rPr>
              <a:t>9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2 슬라이드" type="title">
  <p:cSld name="TITL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  <a:defRPr sz="5400" b="1" i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" name="Google Shape;18;p2"/>
          <p:cNvCxnSpPr/>
          <p:nvPr/>
        </p:nvCxnSpPr>
        <p:spPr>
          <a:xfrm>
            <a:off x="1301262" y="3496322"/>
            <a:ext cx="0" cy="3352800"/>
          </a:xfrm>
          <a:prstGeom prst="straightConnector1">
            <a:avLst/>
          </a:prstGeom>
          <a:noFill/>
          <a:ln w="25400" cap="sq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9" name="Google Shape;19;p2"/>
          <p:cNvSpPr/>
          <p:nvPr/>
        </p:nvSpPr>
        <p:spPr>
          <a:xfrm>
            <a:off x="8217780" y="2973840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859002" y="2744546"/>
            <a:ext cx="139038" cy="139038"/>
          </a:xfrm>
          <a:custGeom>
            <a:avLst/>
            <a:gdLst/>
            <a:ahLst/>
            <a:cxnLst/>
            <a:rect l="l" t="t" r="r" b="b"/>
            <a:pathLst>
              <a:path w="139038" h="139038" extrusionOk="0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7843462" y="3198265"/>
            <a:ext cx="127713" cy="127713"/>
          </a:xfrm>
          <a:custGeom>
            <a:avLst/>
            <a:gdLst/>
            <a:ahLst/>
            <a:cxnLst/>
            <a:rect l="l" t="t" r="r" b="b"/>
            <a:pathLst>
              <a:path w="127713" h="127713" extrusionOk="0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1" i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00" name="Google Shape;100;p11"/>
          <p:cNvCxnSpPr/>
          <p:nvPr/>
        </p:nvCxnSpPr>
        <p:spPr>
          <a:xfrm>
            <a:off x="715890" y="1114050"/>
            <a:ext cx="0" cy="5735637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두 개의 콘텐츠" type="twoObj">
  <p:cSld name="TWO_OBJECTS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1444752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6784848" y="1825625"/>
            <a:ext cx="455371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5" name="Google Shape;105;p12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06" name="Google Shape;106;p12"/>
          <p:cNvSpPr/>
          <p:nvPr/>
        </p:nvSpPr>
        <p:spPr>
          <a:xfrm>
            <a:off x="10508317" y="492206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11477944" y="1055581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11241555" y="446637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비교">
  <p:cSld name="1_비교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body" idx="2"/>
          </p:nvPr>
        </p:nvSpPr>
        <p:spPr>
          <a:xfrm>
            <a:off x="1444752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body" idx="3"/>
          </p:nvPr>
        </p:nvSpPr>
        <p:spPr>
          <a:xfrm>
            <a:off x="4983480" y="1681163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body" idx="4"/>
          </p:nvPr>
        </p:nvSpPr>
        <p:spPr>
          <a:xfrm>
            <a:off x="4983480" y="2505075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15" name="Google Shape;115;p13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16" name="Google Shape;116;p13"/>
          <p:cNvSpPr/>
          <p:nvPr/>
        </p:nvSpPr>
        <p:spPr>
          <a:xfrm>
            <a:off x="10508317" y="492206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11477944" y="1055581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11241555" y="446637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3"/>
          <p:cNvSpPr txBox="1">
            <a:spLocks noGrp="1"/>
          </p:cNvSpPr>
          <p:nvPr>
            <p:ph type="body" idx="5"/>
          </p:nvPr>
        </p:nvSpPr>
        <p:spPr>
          <a:xfrm>
            <a:off x="8531352" y="1769269"/>
            <a:ext cx="28346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6"/>
          </p:nvPr>
        </p:nvSpPr>
        <p:spPr>
          <a:xfrm>
            <a:off x="8531352" y="2593181"/>
            <a:ext cx="28346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>
  <p:cSld name="4_제목 슬라이드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ctrTitle"/>
          </p:nvPr>
        </p:nvSpPr>
        <p:spPr>
          <a:xfrm>
            <a:off x="6391656" y="804672"/>
            <a:ext cx="4434840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  <a:defRPr sz="5400" b="0" i="0" cap="none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14"/>
          <p:cNvSpPr txBox="1">
            <a:spLocks noGrp="1"/>
          </p:cNvSpPr>
          <p:nvPr>
            <p:ph type="ftr" idx="11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127" name="Google Shape;127;p14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4"/>
          <p:cNvSpPr>
            <a:spLocks noGrp="1"/>
          </p:cNvSpPr>
          <p:nvPr>
            <p:ph type="pic" idx="2"/>
          </p:nvPr>
        </p:nvSpPr>
        <p:spPr>
          <a:xfrm>
            <a:off x="283464" y="3108960"/>
            <a:ext cx="5221224" cy="3447288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4"/>
          <p:cNvSpPr>
            <a:spLocks noGrp="1"/>
          </p:cNvSpPr>
          <p:nvPr>
            <p:ph type="pic" idx="3"/>
          </p:nvPr>
        </p:nvSpPr>
        <p:spPr>
          <a:xfrm>
            <a:off x="283464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4"/>
          <p:cNvSpPr>
            <a:spLocks noGrp="1"/>
          </p:cNvSpPr>
          <p:nvPr>
            <p:ph type="pic" idx="4"/>
          </p:nvPr>
        </p:nvSpPr>
        <p:spPr>
          <a:xfrm>
            <a:off x="3044952" y="301752"/>
            <a:ext cx="2459736" cy="25054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어 있음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1" name="Google Shape;141;p16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9" name="Google Shape;149;p17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7" name="Google Shape;157;p18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만">
  <p:cSld name="2_제목만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>
            <a:spLocks noGrp="1"/>
          </p:cNvSpPr>
          <p:nvPr>
            <p:ph type="pic" idx="2"/>
          </p:nvPr>
        </p:nvSpPr>
        <p:spPr>
          <a:xfrm>
            <a:off x="1366432" y="2530058"/>
            <a:ext cx="3707972" cy="3707971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5202936" y="585216"/>
            <a:ext cx="5833872" cy="22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algun Gothic"/>
              <a:buNone/>
              <a:defRPr sz="6000" b="1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w="25400" cap="sq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5202936" y="3127248"/>
            <a:ext cx="5833872" cy="3118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4745394" y="2760277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386614" y="2530982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669987" y="6031572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및 콘텐츠" type="obj">
  <p:cSld name="OBJECT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  <a:defRPr sz="5400" b="1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576072" y="1825625"/>
            <a:ext cx="1077163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658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8503920" y="841248"/>
            <a:ext cx="36301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11202264" y="344083"/>
            <a:ext cx="151536" cy="151536"/>
          </a:xfrm>
          <a:custGeom>
            <a:avLst/>
            <a:gdLst/>
            <a:ahLst/>
            <a:cxnLst/>
            <a:rect l="l" t="t" r="r" b="b"/>
            <a:pathLst>
              <a:path w="151536" h="151536" extrusionOk="0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1563141" y="59091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108625" h="108625" extrusionOk="0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>
            <a:spLocks noGrp="1"/>
          </p:cNvSpPr>
          <p:nvPr>
            <p:ph type="pic" idx="2"/>
          </p:nvPr>
        </p:nvSpPr>
        <p:spPr>
          <a:xfrm>
            <a:off x="7451965" y="1665520"/>
            <a:ext cx="4266960" cy="4266968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  <a:defRPr sz="5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850392" y="2825496"/>
            <a:ext cx="6190488" cy="334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5"/>
          <p:cNvCxnSpPr/>
          <p:nvPr/>
        </p:nvCxnSpPr>
        <p:spPr>
          <a:xfrm>
            <a:off x="0" y="806470"/>
            <a:ext cx="7903723" cy="0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49" name="Google Shape;49;p5"/>
          <p:cNvSpPr/>
          <p:nvPr/>
        </p:nvSpPr>
        <p:spPr>
          <a:xfrm>
            <a:off x="11281590" y="2070656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10969280" y="1780012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algun Gothic"/>
              <a:buNone/>
              <a:defRPr sz="6000" b="1" i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10772266" y="3054359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10724364" y="2515838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11024834" y="2787572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1261869" y="2633448"/>
            <a:ext cx="151536" cy="151536"/>
          </a:xfrm>
          <a:custGeom>
            <a:avLst/>
            <a:gdLst/>
            <a:ahLst/>
            <a:cxnLst/>
            <a:rect l="l" t="t" r="r" b="b"/>
            <a:pathLst>
              <a:path w="151536" h="151536" extrusionOk="0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064053" y="3083338"/>
            <a:ext cx="95759" cy="95759"/>
          </a:xfrm>
          <a:custGeom>
            <a:avLst/>
            <a:gdLst/>
            <a:ahLst/>
            <a:cxnLst/>
            <a:rect l="l" t="t" r="r" b="b"/>
            <a:pathLst>
              <a:path w="95759" h="95759" extrusionOk="0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1413405" y="349287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108625" h="108625" extrusionOk="0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7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슬라이드">
  <p:cSld name="3_제목 슬라이드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  <a:defRPr sz="3600" b="0" i="0" cap="none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 rot="-5400000">
            <a:off x="9811512" y="1591056"/>
            <a:ext cx="35478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 b="1" i="0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11586162" y="3619272"/>
            <a:ext cx="0" cy="3238728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71" name="Google Shape;71;p8"/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8"/>
          <p:cNvSpPr>
            <a:spLocks noGrp="1"/>
          </p:cNvSpPr>
          <p:nvPr>
            <p:ph type="pic" idx="2"/>
          </p:nvPr>
        </p:nvSpPr>
        <p:spPr>
          <a:xfrm>
            <a:off x="283464" y="301752"/>
            <a:ext cx="5221224" cy="6263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2"/>
          </p:nvPr>
        </p:nvSpPr>
        <p:spPr>
          <a:xfrm>
            <a:off x="1444752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3"/>
          </p:nvPr>
        </p:nvSpPr>
        <p:spPr>
          <a:xfrm>
            <a:off x="6784848" y="1681163"/>
            <a:ext cx="455371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4"/>
          </p:nvPr>
        </p:nvSpPr>
        <p:spPr>
          <a:xfrm>
            <a:off x="6784848" y="2505075"/>
            <a:ext cx="455371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9" name="Google Shape;79;p9"/>
          <p:cNvCxnSpPr/>
          <p:nvPr/>
        </p:nvCxnSpPr>
        <p:spPr>
          <a:xfrm>
            <a:off x="715890" y="356812"/>
            <a:ext cx="0" cy="6492875"/>
          </a:xfrm>
          <a:prstGeom prst="straightConnector1">
            <a:avLst/>
          </a:prstGeom>
          <a:noFill/>
          <a:ln w="25400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80" name="Google Shape;80;p9"/>
          <p:cNvSpPr/>
          <p:nvPr/>
        </p:nvSpPr>
        <p:spPr>
          <a:xfrm>
            <a:off x="10508317" y="492206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11477944" y="1055581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11241555" y="446637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>
  <p:cSld name="1_제목만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>
            <a:spLocks noGrp="1"/>
          </p:cNvSpPr>
          <p:nvPr>
            <p:ph type="pic" idx="3"/>
          </p:nvPr>
        </p:nvSpPr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>
            <a:spLocks noGrp="1"/>
          </p:cNvSpPr>
          <p:nvPr>
            <p:ph type="pic" idx="4"/>
          </p:nvPr>
        </p:nvSpPr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0"/>
          <p:cNvSpPr>
            <a:spLocks noGrp="1"/>
          </p:cNvSpPr>
          <p:nvPr>
            <p:ph type="pic" idx="5"/>
          </p:nvPr>
        </p:nvSpPr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algun Gothic"/>
              <a:buNone/>
              <a:defRPr sz="4800" b="1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dt" idx="10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ftr" idx="11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 b="1" i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 b="1" i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 b="1" i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 b="1" i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 b="1" i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 b="1" i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 b="1" i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 b="1" i="0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0"/>
          <p:cNvSpPr/>
          <p:nvPr/>
        </p:nvSpPr>
        <p:spPr>
          <a:xfrm>
            <a:off x="1472366" y="1859534"/>
            <a:ext cx="139039" cy="139039"/>
          </a:xfrm>
          <a:custGeom>
            <a:avLst/>
            <a:gdLst/>
            <a:ahLst/>
            <a:cxnLst/>
            <a:rect l="l" t="t" r="r" b="b"/>
            <a:pathLst>
              <a:path w="139039" h="139039" extrusionOk="0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2014523" y="3146867"/>
            <a:ext cx="127714" cy="127714"/>
          </a:xfrm>
          <a:custGeom>
            <a:avLst/>
            <a:gdLst/>
            <a:ahLst/>
            <a:cxnLst/>
            <a:rect l="l" t="t" r="r" b="b"/>
            <a:pathLst>
              <a:path w="127714" h="127714" extrusionOk="0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5404920" y="4508295"/>
            <a:ext cx="91138" cy="91138"/>
          </a:xfrm>
          <a:custGeom>
            <a:avLst/>
            <a:gdLst/>
            <a:ahLst/>
            <a:cxnLst/>
            <a:rect l="l" t="t" r="r" b="b"/>
            <a:pathLst>
              <a:path w="91138" h="91138" extrusionOk="0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5" name="Google Shape;95;p10"/>
          <p:cNvCxnSpPr/>
          <p:nvPr/>
        </p:nvCxnSpPr>
        <p:spPr>
          <a:xfrm>
            <a:off x="856114" y="3503032"/>
            <a:ext cx="0" cy="3346090"/>
          </a:xfrm>
          <a:prstGeom prst="straightConnector1">
            <a:avLst/>
          </a:prstGeom>
          <a:noFill/>
          <a:ln w="25400" cap="sq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</p:spPr>
      </p:cxnSp>
      <p:sp>
        <p:nvSpPr>
          <p:cNvPr id="96" name="Google Shape;96;p10"/>
          <p:cNvSpPr txBox="1">
            <a:spLocks noGrp="1"/>
          </p:cNvSpPr>
          <p:nvPr>
            <p:ph type="body" idx="1"/>
          </p:nvPr>
        </p:nvSpPr>
        <p:spPr>
          <a:xfrm>
            <a:off x="5760720" y="3127248"/>
            <a:ext cx="5276088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>
            <a:spLocks noGrp="1"/>
          </p:cNvSpPr>
          <p:nvPr>
            <p:ph type="ctrTitle"/>
          </p:nvPr>
        </p:nvSpPr>
        <p:spPr>
          <a:xfrm>
            <a:off x="1298450" y="594350"/>
            <a:ext cx="7124400" cy="28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HYPERION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</a:pPr>
            <a:r>
              <a:rPr lang="en-US"/>
              <a:t>Gra - “Otter Escape”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Milosz Liniewiecki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Magdalena Rapala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Hyunseok Cho</a:t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 rotWithShape="1">
          <a:blip r:embed="rId3">
            <a:alphaModFix/>
          </a:blip>
          <a:srcRect l="33231" r="32851"/>
          <a:stretch/>
        </p:blipFill>
        <p:spPr>
          <a:xfrm>
            <a:off x="5903150" y="594350"/>
            <a:ext cx="1693350" cy="16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 rotWithShape="1">
          <a:blip r:embed="rId4">
            <a:alphaModFix/>
          </a:blip>
          <a:srcRect l="33632" r="49781"/>
          <a:stretch/>
        </p:blipFill>
        <p:spPr>
          <a:xfrm>
            <a:off x="8119424" y="129225"/>
            <a:ext cx="3755526" cy="37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 rotWithShape="1">
          <a:blip r:embed="rId5">
            <a:alphaModFix/>
          </a:blip>
          <a:srcRect r="75613"/>
          <a:stretch/>
        </p:blipFill>
        <p:spPr>
          <a:xfrm>
            <a:off x="1041400" y="4030163"/>
            <a:ext cx="3078625" cy="31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sz="5400"/>
              <a:t>Menu gry:</a:t>
            </a:r>
            <a:endParaRPr sz="5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2" name="Google Shape;3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000" y="1551505"/>
            <a:ext cx="8536000" cy="50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sz="5400"/>
              <a:t>Info</a:t>
            </a:r>
            <a:endParaRPr sz="5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9" name="Google Shape;31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75" y="1532975"/>
            <a:ext cx="8622850" cy="49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sz="5400"/>
              <a:t>Game Play</a:t>
            </a:r>
            <a:endParaRPr sz="5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6" name="Google Shape;326;p30"/>
          <p:cNvPicPr preferRelativeResize="0"/>
          <p:nvPr/>
        </p:nvPicPr>
        <p:blipFill>
          <a:blip r:embed="rId3"/>
          <a:srcRect/>
          <a:stretch/>
        </p:blipFill>
        <p:spPr>
          <a:xfrm>
            <a:off x="1566362" y="1542600"/>
            <a:ext cx="9062476" cy="497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sz="5400"/>
              <a:t>Game Play – Game Over</a:t>
            </a:r>
            <a:endParaRPr sz="5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3" name="Google Shape;3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925"/>
            <a:ext cx="1634075" cy="16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26;p30">
            <a:extLst>
              <a:ext uri="{FF2B5EF4-FFF2-40B4-BE49-F238E27FC236}">
                <a16:creationId xmlns:a16="http://schemas.microsoft.com/office/drawing/2014/main" id="{1610375F-C84E-F0C4-BECF-E9132BE0B960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666638" y="1542600"/>
            <a:ext cx="8861923" cy="497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9E5C94B6-6660-2683-FB14-FE6D60F80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1">
            <a:extLst>
              <a:ext uri="{FF2B5EF4-FFF2-40B4-BE49-F238E27FC236}">
                <a16:creationId xmlns:a16="http://schemas.microsoft.com/office/drawing/2014/main" id="{819BC7DE-4332-45E2-075C-D144BE7F9D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 sz="5400" dirty="0"/>
              <a:t>Game Play – Game Win</a:t>
            </a:r>
            <a:endParaRPr sz="54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3" name="Google Shape;333;p31">
            <a:extLst>
              <a:ext uri="{FF2B5EF4-FFF2-40B4-BE49-F238E27FC236}">
                <a16:creationId xmlns:a16="http://schemas.microsoft.com/office/drawing/2014/main" id="{E918E095-E53B-DC3E-D5EA-291AE43804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23925"/>
            <a:ext cx="1634075" cy="163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26;p30">
            <a:extLst>
              <a:ext uri="{FF2B5EF4-FFF2-40B4-BE49-F238E27FC236}">
                <a16:creationId xmlns:a16="http://schemas.microsoft.com/office/drawing/2014/main" id="{2CCD6ED1-DB20-835A-66A1-EF0A0C8458A1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1697865" y="1542600"/>
            <a:ext cx="8799468" cy="497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07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>
            <a:spLocks noGrp="1"/>
          </p:cNvSpPr>
          <p:nvPr>
            <p:ph type="dt" idx="10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12/2024</a:t>
            </a:r>
            <a:endParaRPr/>
          </a:p>
        </p:txBody>
      </p:sp>
      <p:sp>
        <p:nvSpPr>
          <p:cNvPr id="340" name="Google Shape;340;p32"/>
          <p:cNvSpPr txBox="1">
            <a:spLocks noGrp="1"/>
          </p:cNvSpPr>
          <p:nvPr>
            <p:ph type="sldNum" idx="12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Malgun Gothic"/>
                <a:ea typeface="Malgun Gothic"/>
                <a:cs typeface="Malgun Gothic"/>
                <a:sym typeface="Malgun Gothic"/>
              </a:rPr>
              <a:t>15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32"/>
          <p:cNvSpPr txBox="1">
            <a:spLocks noGrp="1"/>
          </p:cNvSpPr>
          <p:nvPr>
            <p:ph type="ftr" idx="11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2" name="Google Shape;342;p32" descr="일몰 중인 산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1" b="41"/>
          <a:stretch/>
        </p:blipFill>
        <p:spPr>
          <a:xfrm>
            <a:off x="1777111" y="407499"/>
            <a:ext cx="1952279" cy="195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2" descr="일몰 중인 산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t="347" b="347"/>
          <a:stretch/>
        </p:blipFill>
        <p:spPr>
          <a:xfrm>
            <a:off x="3528345" y="1972581"/>
            <a:ext cx="2290065" cy="227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2"/>
          <p:cNvSpPr txBox="1">
            <a:spLocks noGrp="1"/>
          </p:cNvSpPr>
          <p:nvPr>
            <p:ph type="title"/>
          </p:nvPr>
        </p:nvSpPr>
        <p:spPr>
          <a:xfrm>
            <a:off x="3013651" y="-637825"/>
            <a:ext cx="8309400" cy="22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algun Gothic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Dziękujemy za uwagę!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32"/>
          <p:cNvSpPr txBox="1">
            <a:spLocks noGrp="1"/>
          </p:cNvSpPr>
          <p:nvPr>
            <p:ph type="body" idx="1"/>
          </p:nvPr>
        </p:nvSpPr>
        <p:spPr>
          <a:xfrm>
            <a:off x="5760720" y="3127248"/>
            <a:ext cx="5276088" cy="112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Drużyna Hyperion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Milosz Liniewiecki / Magdalena Rapala / Hyunseok Cho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Politechnika Śląska - Informatics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2" descr="가까운 해질녘 하늘 아래에 있는 산"/>
          <p:cNvPicPr preferRelativeResize="0">
            <a:picLocks noGrp="1"/>
          </p:cNvPicPr>
          <p:nvPr>
            <p:ph type="pic" idx="5"/>
          </p:nvPr>
        </p:nvPicPr>
        <p:blipFill rotWithShape="1">
          <a:blip r:embed="rId5">
            <a:alphaModFix/>
          </a:blip>
          <a:srcRect l="16" r="15"/>
          <a:stretch/>
        </p:blipFill>
        <p:spPr>
          <a:xfrm>
            <a:off x="1092905" y="4018982"/>
            <a:ext cx="3854161" cy="2839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2" descr="동이 트기 바로 전 밤 하늘 아래의 산"/>
          <p:cNvPicPr preferRelativeResize="0">
            <a:picLocks noGrp="1"/>
          </p:cNvPicPr>
          <p:nvPr>
            <p:ph type="pic" idx="4"/>
          </p:nvPr>
        </p:nvPicPr>
        <p:blipFill rotWithShape="1">
          <a:blip r:embed="rId6">
            <a:alphaModFix/>
          </a:blip>
          <a:srcRect t="108" b="107"/>
          <a:stretch/>
        </p:blipFill>
        <p:spPr>
          <a:xfrm>
            <a:off x="5579539" y="4386312"/>
            <a:ext cx="3119293" cy="246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5367611" y="1775873"/>
            <a:ext cx="58338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400">
                <a:latin typeface="Open Sans"/>
                <a:ea typeface="Open Sans"/>
                <a:cs typeface="Open Sans"/>
                <a:sym typeface="Open Sans"/>
              </a:rPr>
              <a:t>Role w zespole</a:t>
            </a:r>
            <a:endParaRPr sz="34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400">
                <a:latin typeface="Open Sans"/>
                <a:ea typeface="Open Sans"/>
                <a:cs typeface="Open Sans"/>
                <a:sym typeface="Open Sans"/>
              </a:rPr>
              <a:t>Jak wpadliśmy na pomysł?</a:t>
            </a:r>
            <a:endParaRPr sz="3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400">
                <a:latin typeface="Open Sans"/>
                <a:ea typeface="Open Sans"/>
                <a:cs typeface="Open Sans"/>
                <a:sym typeface="Open Sans"/>
              </a:rPr>
              <a:t>Jak ją zrobiliśmy?</a:t>
            </a:r>
            <a:endParaRPr sz="3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3400">
                <a:latin typeface="Open Sans"/>
                <a:ea typeface="Open Sans"/>
                <a:cs typeface="Open Sans"/>
                <a:sym typeface="Open Sans"/>
              </a:rPr>
              <a:t>Jak działa?</a:t>
            </a:r>
            <a:endParaRPr sz="3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0" descr="일몰 중인 산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66432" y="2530058"/>
            <a:ext cx="3707972" cy="370797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>
            <a:spLocks noGrp="1"/>
          </p:cNvSpPr>
          <p:nvPr>
            <p:ph type="dt" idx="10"/>
          </p:nvPr>
        </p:nvSpPr>
        <p:spPr>
          <a:xfrm>
            <a:off x="658368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/12/2024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0"/>
          <p:cNvSpPr txBox="1">
            <a:spLocks noGrp="1"/>
          </p:cNvSpPr>
          <p:nvPr>
            <p:ph type="ftr" idx="11"/>
          </p:nvPr>
        </p:nvSpPr>
        <p:spPr>
          <a:xfrm rot="-5400000">
            <a:off x="-548640" y="1938528"/>
            <a:ext cx="27889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sldNum" idx="12"/>
          </p:nvPr>
        </p:nvSpPr>
        <p:spPr>
          <a:xfrm>
            <a:off x="8610600" y="20116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Malgun Gothic"/>
                <a:ea typeface="Malgun Gothic"/>
                <a:cs typeface="Malgun Gothic"/>
                <a:sym typeface="Malgun Gothic"/>
              </a:rPr>
              <a:t>2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8" name="Google Shape;178;p20"/>
          <p:cNvPicPr preferRelativeResize="0"/>
          <p:nvPr/>
        </p:nvPicPr>
        <p:blipFill rotWithShape="1">
          <a:blip r:embed="rId4">
            <a:alphaModFix/>
          </a:blip>
          <a:srcRect l="-2994" t="-6740" r="70686" b="6739"/>
          <a:stretch/>
        </p:blipFill>
        <p:spPr>
          <a:xfrm>
            <a:off x="1028374" y="201175"/>
            <a:ext cx="1581025" cy="16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576072" y="365125"/>
            <a:ext cx="1077163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Malgun Gothic"/>
              <a:buNone/>
            </a:pPr>
            <a:r>
              <a:rPr lang="en-US"/>
              <a:t>Role w zespole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1"/>
          <p:cNvSpPr txBox="1">
            <a:spLocks noGrp="1"/>
          </p:cNvSpPr>
          <p:nvPr>
            <p:ph type="ftr" idx="11"/>
          </p:nvPr>
        </p:nvSpPr>
        <p:spPr>
          <a:xfrm>
            <a:off x="8503920" y="841248"/>
            <a:ext cx="36301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Drużyna 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HYPERION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6" name="Google Shape;186;p21"/>
          <p:cNvGrpSpPr/>
          <p:nvPr/>
        </p:nvGrpSpPr>
        <p:grpSpPr>
          <a:xfrm>
            <a:off x="1961011" y="2286573"/>
            <a:ext cx="8001689" cy="3107839"/>
            <a:chOff x="1384748" y="460948"/>
            <a:chExt cx="8001689" cy="3107839"/>
          </a:xfrm>
        </p:grpSpPr>
        <p:sp>
          <p:nvSpPr>
            <p:cNvPr id="187" name="Google Shape;187;p21"/>
            <p:cNvSpPr/>
            <p:nvPr/>
          </p:nvSpPr>
          <p:spPr>
            <a:xfrm>
              <a:off x="1481751" y="460948"/>
              <a:ext cx="2194559" cy="246888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l="-999" r="-99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384748" y="3081438"/>
              <a:ext cx="2388563" cy="487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1384748" y="3081438"/>
              <a:ext cx="2388563" cy="487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Magdalena Rapala</a:t>
              </a:r>
              <a:br>
                <a:rPr lang="en-US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Gra</a:t>
              </a:r>
              <a:r>
                <a:rPr lang="en-US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fika</a:t>
              </a:r>
              <a:endPara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4288313" y="460948"/>
              <a:ext cx="2194559" cy="246888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9999" r="-9999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4191311" y="3081438"/>
              <a:ext cx="2388563" cy="487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4191311" y="3081438"/>
              <a:ext cx="2388563" cy="487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Milosz Liniewiecki</a:t>
              </a:r>
              <a:br>
                <a:rPr lang="en-US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Silnik fizyczny</a:t>
              </a:r>
              <a:endPara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7094876" y="460948"/>
              <a:ext cx="2194559" cy="246888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l="-5999" r="-5998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997874" y="3081438"/>
              <a:ext cx="2388563" cy="487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6997874" y="3081438"/>
              <a:ext cx="2388563" cy="487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Hyunseok Cho</a:t>
              </a:r>
              <a:br>
                <a:rPr lang="en-US" sz="14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en-US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Projektowanie UI</a:t>
              </a:r>
              <a:endParaRPr sz="14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6" name="Google Shape;196;p21"/>
          <p:cNvSpPr txBox="1">
            <a:spLocks noGrp="1"/>
          </p:cNvSpPr>
          <p:nvPr>
            <p:ph type="dt" idx="10"/>
          </p:nvPr>
        </p:nvSpPr>
        <p:spPr>
          <a:xfrm>
            <a:off x="6583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/12/2024</a:t>
            </a:r>
            <a:endParaRPr/>
          </a:p>
        </p:txBody>
      </p:sp>
      <p:sp>
        <p:nvSpPr>
          <p:cNvPr id="197" name="Google Shape;19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Malgun Gothic"/>
                <a:ea typeface="Malgun Gothic"/>
                <a:cs typeface="Malgun Gothic"/>
                <a:sym typeface="Malgun Gothic"/>
              </a:rPr>
              <a:t>3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Jak wpadliśmy na pomysł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2"/>
          <p:cNvSpPr txBox="1">
            <a:spLocks noGrp="1"/>
          </p:cNvSpPr>
          <p:nvPr>
            <p:ph type="body" idx="1"/>
          </p:nvPr>
        </p:nvSpPr>
        <p:spPr>
          <a:xfrm>
            <a:off x="850392" y="2825496"/>
            <a:ext cx="6190488" cy="334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Temat: Wydostań się z pętli.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Mieliśmy parę pomysłów na początku, takich jak platformówkowy runner, wyścigówka z elementami łamigłówkowymi, ale zdecydowaliśmy się na coś związanego z naszym zespołem.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 stworzyliśmy grę zręcznościową o wydostaniu się z pól grawitacyjnych Saturna i jego księżyców.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" name="Google Shape;205;p22" descr="동이 트기 바로 전 밤 하늘 아래의 산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1" r="71"/>
          <a:stretch/>
        </p:blipFill>
        <p:spPr>
          <a:xfrm>
            <a:off x="7451965" y="1665520"/>
            <a:ext cx="4266960" cy="42669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/12/2024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ftr" idx="11"/>
          </p:nvPr>
        </p:nvSpPr>
        <p:spPr>
          <a:xfrm>
            <a:off x="7964424" y="62179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HYPERION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Malgun Gothic"/>
                <a:ea typeface="Malgun Gothic"/>
                <a:cs typeface="Malgun Gothic"/>
                <a:sym typeface="Malgun Gothic"/>
              </a:rPr>
              <a:t>4</a:t>
            </a:fld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9" name="Google Shape;209;p22"/>
          <p:cNvPicPr preferRelativeResize="0"/>
          <p:nvPr/>
        </p:nvPicPr>
        <p:blipFill rotWithShape="1">
          <a:blip r:embed="rId4">
            <a:alphaModFix/>
          </a:blip>
          <a:srcRect r="66609"/>
          <a:stretch/>
        </p:blipFill>
        <p:spPr>
          <a:xfrm>
            <a:off x="8159575" y="1919525"/>
            <a:ext cx="2851725" cy="28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ctrTitle"/>
          </p:nvPr>
        </p:nvSpPr>
        <p:spPr>
          <a:xfrm>
            <a:off x="1524000" y="1289165"/>
            <a:ext cx="9144000" cy="23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algun Gothic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Jak stworzyliśmy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algun Gothic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Otter Escape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Wyjaśnienie wszystkich użytych przez nas klas.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fld>
            <a:endParaRPr b="1" cap="non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5164455" y="851535"/>
            <a:ext cx="2640330" cy="651510"/>
          </a:xfrm>
          <a:prstGeom prst="flowChartProcess">
            <a:avLst/>
          </a:prstGeom>
          <a:solidFill>
            <a:srgbClr val="FD8F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1704975" y="2992755"/>
            <a:ext cx="2640330" cy="651510"/>
          </a:xfrm>
          <a:prstGeom prst="flowChartProcess">
            <a:avLst/>
          </a:prstGeom>
          <a:solidFill>
            <a:srgbClr val="D881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UI</a:t>
            </a: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5164455" y="2992755"/>
            <a:ext cx="2640330" cy="651510"/>
          </a:xfrm>
          <a:prstGeom prst="flowChartProcess">
            <a:avLst/>
          </a:prstGeom>
          <a:solidFill>
            <a:srgbClr val="D881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Physics</a:t>
            </a: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1704975" y="4059556"/>
            <a:ext cx="2640330" cy="651510"/>
          </a:xfrm>
          <a:prstGeom prst="flowChartProcess">
            <a:avLst/>
          </a:prstGeom>
          <a:solidFill>
            <a:srgbClr val="EE8A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MainMenu</a:t>
            </a: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5164455" y="1922145"/>
            <a:ext cx="2640330" cy="651510"/>
          </a:xfrm>
          <a:prstGeom prst="flowChartProcess">
            <a:avLst/>
          </a:prstGeom>
          <a:solidFill>
            <a:srgbClr val="F48C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Game</a:t>
            </a: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5164455" y="4059556"/>
            <a:ext cx="2640330" cy="651510"/>
          </a:xfrm>
          <a:prstGeom prst="flowChartProcess">
            <a:avLst/>
          </a:prstGeom>
          <a:solidFill>
            <a:srgbClr val="EE8A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PhysicalObject</a:t>
            </a: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8623935" y="4059556"/>
            <a:ext cx="2640330" cy="651510"/>
          </a:xfrm>
          <a:prstGeom prst="flowChartProcess">
            <a:avLst/>
          </a:prstGeom>
          <a:solidFill>
            <a:srgbClr val="EE8A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GraphicalObject</a:t>
            </a: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5164455" y="5126357"/>
            <a:ext cx="2640330" cy="651510"/>
          </a:xfrm>
          <a:prstGeom prst="flowChartProcess">
            <a:avLst/>
          </a:prstGeom>
          <a:solidFill>
            <a:srgbClr val="806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Player</a:t>
            </a: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1704975" y="5126357"/>
            <a:ext cx="2640330" cy="651510"/>
          </a:xfrm>
          <a:prstGeom prst="flowChartProcess">
            <a:avLst/>
          </a:prstGeom>
          <a:solidFill>
            <a:srgbClr val="806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Planet</a:t>
            </a: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8623935" y="5126357"/>
            <a:ext cx="2640330" cy="651510"/>
          </a:xfrm>
          <a:prstGeom prst="flowChartProcess">
            <a:avLst/>
          </a:prstGeom>
          <a:solidFill>
            <a:srgbClr val="806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Animation</a:t>
            </a: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1704975" y="1922145"/>
            <a:ext cx="2640330" cy="651510"/>
          </a:xfrm>
          <a:prstGeom prst="flowChartProcess">
            <a:avLst/>
          </a:prstGeom>
          <a:solidFill>
            <a:srgbClr val="F48C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TextManager</a:t>
            </a: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1588770" y="1817370"/>
            <a:ext cx="2868930" cy="857249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EC89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24"/>
          <p:cNvSpPr txBox="1"/>
          <p:nvPr/>
        </p:nvSpPr>
        <p:spPr>
          <a:xfrm>
            <a:off x="1588770" y="1448038"/>
            <a:ext cx="697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EC8985"/>
                </a:solidFill>
                <a:latin typeface="Open Sans"/>
                <a:ea typeface="Open Sans"/>
                <a:cs typeface="Open Sans"/>
                <a:sym typeface="Open Sans"/>
              </a:rPr>
              <a:t>Tool</a:t>
            </a:r>
            <a:endParaRPr sz="1800">
              <a:solidFill>
                <a:srgbClr val="EC898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24"/>
          <p:cNvCxnSpPr>
            <a:stCxn id="228" idx="3"/>
            <a:endCxn id="229" idx="1"/>
          </p:cNvCxnSpPr>
          <p:nvPr/>
        </p:nvCxnSpPr>
        <p:spPr>
          <a:xfrm>
            <a:off x="7804785" y="4385311"/>
            <a:ext cx="819300" cy="0"/>
          </a:xfrm>
          <a:prstGeom prst="straightConnector1">
            <a:avLst/>
          </a:prstGeom>
          <a:noFill/>
          <a:ln w="57150" cap="flat" cmpd="sng">
            <a:solidFill>
              <a:srgbClr val="9F6DD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24"/>
          <p:cNvCxnSpPr>
            <a:stCxn id="229" idx="1"/>
            <a:endCxn id="230" idx="3"/>
          </p:cNvCxnSpPr>
          <p:nvPr/>
        </p:nvCxnSpPr>
        <p:spPr>
          <a:xfrm flipH="1">
            <a:off x="7804935" y="4385311"/>
            <a:ext cx="819000" cy="1066800"/>
          </a:xfrm>
          <a:prstGeom prst="straightConnector1">
            <a:avLst/>
          </a:prstGeom>
          <a:noFill/>
          <a:ln w="57150" cap="flat" cmpd="sng">
            <a:solidFill>
              <a:srgbClr val="9F6DDF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24"/>
          <p:cNvCxnSpPr>
            <a:stCxn id="239" idx="3"/>
          </p:cNvCxnSpPr>
          <p:nvPr/>
        </p:nvCxnSpPr>
        <p:spPr>
          <a:xfrm rot="10800000">
            <a:off x="11563475" y="2710905"/>
            <a:ext cx="0" cy="1139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0" name="Google Shape;240;p24"/>
          <p:cNvCxnSpPr>
            <a:stCxn id="223" idx="2"/>
            <a:endCxn id="227" idx="0"/>
          </p:cNvCxnSpPr>
          <p:nvPr/>
        </p:nvCxnSpPr>
        <p:spPr>
          <a:xfrm>
            <a:off x="6484620" y="1503045"/>
            <a:ext cx="0" cy="419100"/>
          </a:xfrm>
          <a:prstGeom prst="straightConnector1">
            <a:avLst/>
          </a:prstGeom>
          <a:noFill/>
          <a:ln w="38100" cap="flat" cmpd="sng">
            <a:solidFill>
              <a:srgbClr val="F58C6C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fld>
            <a:endParaRPr cap="non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1417320" y="425763"/>
            <a:ext cx="1928046" cy="651510"/>
          </a:xfrm>
          <a:prstGeom prst="flowChartProcess">
            <a:avLst/>
          </a:prstGeom>
          <a:solidFill>
            <a:srgbClr val="D881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UI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6501765" y="418621"/>
            <a:ext cx="1714500" cy="651510"/>
          </a:xfrm>
          <a:prstGeom prst="flowChartProcess">
            <a:avLst/>
          </a:prstGeom>
          <a:solidFill>
            <a:srgbClr val="D881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Physics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3455670" y="418621"/>
            <a:ext cx="2640330" cy="651510"/>
          </a:xfrm>
          <a:prstGeom prst="flowChartProcess">
            <a:avLst/>
          </a:prstGeom>
          <a:solidFill>
            <a:srgbClr val="EE8A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MainMenu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8353425" y="425763"/>
            <a:ext cx="2640330" cy="651510"/>
          </a:xfrm>
          <a:prstGeom prst="flowChartProcess">
            <a:avLst/>
          </a:prstGeom>
          <a:solidFill>
            <a:srgbClr val="F48C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Game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5575935" y="3103245"/>
            <a:ext cx="2640330" cy="651510"/>
          </a:xfrm>
          <a:prstGeom prst="flowChartProcess">
            <a:avLst/>
          </a:prstGeom>
          <a:solidFill>
            <a:srgbClr val="EE8A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PhysicalObject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8353425" y="3103245"/>
            <a:ext cx="2640330" cy="651510"/>
          </a:xfrm>
          <a:prstGeom prst="flowChartProcess">
            <a:avLst/>
          </a:prstGeom>
          <a:solidFill>
            <a:srgbClr val="EE8A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GraphicalObject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5575935" y="3840481"/>
            <a:ext cx="2640330" cy="651510"/>
          </a:xfrm>
          <a:prstGeom prst="flowChartProcess">
            <a:avLst/>
          </a:prstGeom>
          <a:solidFill>
            <a:srgbClr val="806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Player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8353425" y="3840481"/>
            <a:ext cx="2640330" cy="651510"/>
          </a:xfrm>
          <a:prstGeom prst="flowChartProcess">
            <a:avLst/>
          </a:prstGeom>
          <a:solidFill>
            <a:srgbClr val="806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Planet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25"/>
          <p:cNvSpPr/>
          <p:nvPr/>
        </p:nvSpPr>
        <p:spPr>
          <a:xfrm>
            <a:off x="1417320" y="3103256"/>
            <a:ext cx="2640330" cy="651510"/>
          </a:xfrm>
          <a:prstGeom prst="flowChartProcess">
            <a:avLst/>
          </a:prstGeom>
          <a:solidFill>
            <a:srgbClr val="8061E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Animation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1417320" y="1152293"/>
            <a:ext cx="1928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Pokazuje: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en-U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ozycję gracza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Prędkość gracza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Poziom paliwa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3455669" y="1152292"/>
            <a:ext cx="26403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Pokazuje: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Tytuł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AutoNum type="arabicPeriod"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Opcje: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2-1) Play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2-2) Info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  2-3) Exit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6501765" y="1166177"/>
            <a:ext cx="1714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Silnik symulujący model n-ciał: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[PhysicalObject, GraphicalObject, Player, Plane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8353425" y="1162999"/>
            <a:ext cx="264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Klasa obejmująca rozpoczęcie gry, zainicjowanie zmiennych i renderowanie wszystkich obiektów.</a:t>
            </a: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1417321" y="3844208"/>
            <a:ext cx="2640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Używając vektorów zapełnionych klatkami animacji ta klasa umożliwia nam przypisanie animacji do obiektów.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5575936" y="4581433"/>
            <a:ext cx="54177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 klasy używają silnika fizycznego Physics, żeby ustalić pola grawitacyjne i ich oddziaływanie na obiektach tych klas,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Struktura dziedziczenia klas: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PhysicsObject -&gt; GraphicalObject -&gt; Player, Planet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Klasa Player łączy się z klasą UI poprzez klasę Game, aby przekazywać dane dot. pozycji gracza, jego prędkości i poziomu paliwa.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>
            <a:spLocks noGrp="1"/>
          </p:cNvSpPr>
          <p:nvPr>
            <p:ph type="ctrTitle"/>
          </p:nvPr>
        </p:nvSpPr>
        <p:spPr>
          <a:xfrm>
            <a:off x="5787175" y="1525338"/>
            <a:ext cx="44349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sz="4000" b="1">
                <a:latin typeface="Open Sans"/>
                <a:ea typeface="Open Sans"/>
                <a:cs typeface="Open Sans"/>
                <a:sym typeface="Open Sans"/>
              </a:rPr>
              <a:t>Jak działa gra?</a:t>
            </a:r>
            <a:endParaRPr sz="40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26"/>
          <p:cNvSpPr txBox="1">
            <a:spLocks noGrp="1"/>
          </p:cNvSpPr>
          <p:nvPr>
            <p:ph type="subTitle" idx="1"/>
          </p:nvPr>
        </p:nvSpPr>
        <p:spPr>
          <a:xfrm>
            <a:off x="5787180" y="4066648"/>
            <a:ext cx="4434900" cy="5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26"/>
          <p:cNvSpPr txBox="1">
            <a:spLocks noGrp="1"/>
          </p:cNvSpPr>
          <p:nvPr>
            <p:ph type="ftr" idx="11"/>
          </p:nvPr>
        </p:nvSpPr>
        <p:spPr>
          <a:xfrm rot="-5400000">
            <a:off x="9811536" y="1591104"/>
            <a:ext cx="3547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HYPERION</a:t>
            </a:r>
            <a:endParaRPr/>
          </a:p>
        </p:txBody>
      </p:sp>
      <p:sp>
        <p:nvSpPr>
          <p:cNvPr id="270" name="Google Shape;27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71" name="Google Shape;271;p26" descr="텍스트, 스크린샷, 만화 영화, 그래픽 디자인이(가) 표시된 사진&#10;&#10;자동 생성된 설명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3464" y="1925943"/>
            <a:ext cx="5221225" cy="301525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 txBox="1"/>
          <p:nvPr/>
        </p:nvSpPr>
        <p:spPr>
          <a:xfrm>
            <a:off x="5886475" y="2562150"/>
            <a:ext cx="5737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Prototyp gry obejmuje sterowanie wydrą Luną Ripley poruszającą się za pomocą gaśnicy i probującej uciec z pól grawitacyjnych Saturna i jego księżyców.</a:t>
            </a:r>
            <a:endParaRPr sz="2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Malgun Gothic"/>
              <a:buNone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Gameplay: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 cap="non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fld>
            <a:endParaRPr b="1" cap="none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0" name="Google Shape;280;p27"/>
          <p:cNvGrpSpPr/>
          <p:nvPr/>
        </p:nvGrpSpPr>
        <p:grpSpPr>
          <a:xfrm>
            <a:off x="984451" y="2245653"/>
            <a:ext cx="10516062" cy="3555746"/>
            <a:chOff x="1934" y="883919"/>
            <a:chExt cx="9902130" cy="2651761"/>
          </a:xfrm>
        </p:grpSpPr>
        <p:sp>
          <p:nvSpPr>
            <p:cNvPr id="281" name="Google Shape;281;p27"/>
            <p:cNvSpPr/>
            <p:nvPr/>
          </p:nvSpPr>
          <p:spPr>
            <a:xfrm rot="5400000">
              <a:off x="-909957" y="1795812"/>
              <a:ext cx="1988820" cy="165035"/>
            </a:xfrm>
            <a:prstGeom prst="corner">
              <a:avLst>
                <a:gd name="adj1" fmla="val 1000"/>
                <a:gd name="adj2" fmla="val 1000"/>
              </a:avLst>
            </a:prstGeom>
            <a:solidFill>
              <a:schemeClr val="lt1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1934" y="2872740"/>
              <a:ext cx="2062943" cy="662940"/>
            </a:xfrm>
            <a:prstGeom prst="homePlate">
              <a:avLst>
                <a:gd name="adj" fmla="val 25000"/>
              </a:avLst>
            </a:prstGeom>
            <a:solidFill>
              <a:schemeClr val="accent2"/>
            </a:solidFill>
            <a:ln w="12700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Google Shape;283;p27"/>
            <p:cNvSpPr txBox="1"/>
            <p:nvPr/>
          </p:nvSpPr>
          <p:spPr>
            <a:xfrm>
              <a:off x="1934" y="2872740"/>
              <a:ext cx="1980076" cy="662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900" tIns="177800" rIns="88900" bIns="17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rPr lang="en-US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MainMenu</a:t>
              </a: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4" name="Google Shape;284;p27"/>
            <p:cNvSpPr/>
            <p:nvPr/>
          </p:nvSpPr>
          <p:spPr>
            <a:xfrm>
              <a:off x="166970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27"/>
            <p:cNvSpPr txBox="1"/>
            <p:nvPr/>
          </p:nvSpPr>
          <p:spPr>
            <a:xfrm>
              <a:off x="166970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Wybór w menu, jednej z opcji: </a:t>
              </a: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1. Play</a:t>
              </a: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2. Info</a:t>
              </a: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3. Exit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 rot="5400000">
              <a:off x="1049839" y="1795812"/>
              <a:ext cx="1988820" cy="165035"/>
            </a:xfrm>
            <a:prstGeom prst="corner">
              <a:avLst>
                <a:gd name="adj1" fmla="val 1000"/>
                <a:gd name="adj2" fmla="val 1000"/>
              </a:avLst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96173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27"/>
            <p:cNvSpPr txBox="1"/>
            <p:nvPr/>
          </p:nvSpPr>
          <p:spPr>
            <a:xfrm>
              <a:off x="2127466" y="2872740"/>
              <a:ext cx="1731473" cy="662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900" tIns="177800" rIns="88900" bIns="17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rPr lang="en-US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Play</a:t>
              </a: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2126766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" name="Google Shape;290;p27"/>
            <p:cNvSpPr txBox="1"/>
            <p:nvPr/>
          </p:nvSpPr>
          <p:spPr>
            <a:xfrm>
              <a:off x="2126766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Po wybraniu Play, zaczynamy rozgrywkę: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Główna bohaterka Luna Ripley będzie probować wydostać się z pól grawitacyjnych przy naszej pomocy.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Open Sans"/>
                <a:buNone/>
              </a:pP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 rot="5400000">
              <a:off x="3009635" y="1795812"/>
              <a:ext cx="1988820" cy="165035"/>
            </a:xfrm>
            <a:prstGeom prst="corner">
              <a:avLst>
                <a:gd name="adj1" fmla="val 1000"/>
                <a:gd name="adj2" fmla="val 1000"/>
              </a:avLst>
            </a:prstGeom>
            <a:solidFill>
              <a:schemeClr val="lt1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27"/>
            <p:cNvSpPr/>
            <p:nvPr/>
          </p:nvSpPr>
          <p:spPr>
            <a:xfrm>
              <a:off x="3921528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5"/>
            </a:solidFill>
            <a:ln w="12700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27"/>
            <p:cNvSpPr txBox="1"/>
            <p:nvPr/>
          </p:nvSpPr>
          <p:spPr>
            <a:xfrm>
              <a:off x="4087263" y="2872740"/>
              <a:ext cx="1731473" cy="662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900" tIns="177800" rIns="88900" bIns="17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rPr lang="en-US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Info</a:t>
              </a: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4086563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7"/>
            <p:cNvSpPr txBox="1"/>
            <p:nvPr/>
          </p:nvSpPr>
          <p:spPr>
            <a:xfrm>
              <a:off x="4086563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Ta podstrona przekazuje nam informacje dotyczące sterowania, użytych środowisk i autorów.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 rot="5400000">
              <a:off x="4969432" y="1795812"/>
              <a:ext cx="1988820" cy="165035"/>
            </a:xfrm>
            <a:prstGeom prst="corner">
              <a:avLst>
                <a:gd name="adj1" fmla="val 1000"/>
                <a:gd name="adj2" fmla="val 1000"/>
              </a:avLst>
            </a:prstGeom>
            <a:solidFill>
              <a:schemeClr val="lt1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5881324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3"/>
            </a:solidFill>
            <a:ln w="12700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Google Shape;298;p27"/>
            <p:cNvSpPr txBox="1"/>
            <p:nvPr/>
          </p:nvSpPr>
          <p:spPr>
            <a:xfrm>
              <a:off x="6047059" y="2872740"/>
              <a:ext cx="1731473" cy="662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900" tIns="177800" rIns="88900" bIns="17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rPr lang="en-US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Exit</a:t>
              </a: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9" name="Google Shape;299;p27"/>
            <p:cNvSpPr/>
            <p:nvPr/>
          </p:nvSpPr>
          <p:spPr>
            <a:xfrm>
              <a:off x="6046360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" name="Google Shape;300;p27"/>
            <p:cNvSpPr txBox="1"/>
            <p:nvPr/>
          </p:nvSpPr>
          <p:spPr>
            <a:xfrm>
              <a:off x="6046360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Po prostu wyjście z gry.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1" name="Google Shape;301;p27"/>
            <p:cNvSpPr/>
            <p:nvPr/>
          </p:nvSpPr>
          <p:spPr>
            <a:xfrm rot="5400000">
              <a:off x="6929229" y="1795812"/>
              <a:ext cx="1988820" cy="165035"/>
            </a:xfrm>
            <a:prstGeom prst="corner">
              <a:avLst>
                <a:gd name="adj1" fmla="val 1000"/>
                <a:gd name="adj2" fmla="val 1000"/>
              </a:avLst>
            </a:prstGeom>
            <a:solidFill>
              <a:schemeClr val="lt1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2" name="Google Shape;302;p27"/>
            <p:cNvSpPr/>
            <p:nvPr/>
          </p:nvSpPr>
          <p:spPr>
            <a:xfrm>
              <a:off x="7841121" y="2872740"/>
              <a:ext cx="2062943" cy="662940"/>
            </a:xfrm>
            <a:prstGeom prst="chevron">
              <a:avLst>
                <a:gd name="adj" fmla="val 25000"/>
              </a:avLst>
            </a:prstGeom>
            <a:solidFill>
              <a:schemeClr val="accent4"/>
            </a:solidFill>
            <a:ln w="127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3" name="Google Shape;303;p27"/>
            <p:cNvSpPr txBox="1"/>
            <p:nvPr/>
          </p:nvSpPr>
          <p:spPr>
            <a:xfrm>
              <a:off x="8006856" y="2872740"/>
              <a:ext cx="1731473" cy="6629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900" tIns="177800" rIns="88900" bIns="177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algun Gothic"/>
                <a:buNone/>
              </a:pPr>
              <a:r>
                <a:rPr lang="en-US" sz="170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Game Play</a:t>
              </a:r>
              <a:endParaRPr sz="1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4" name="Google Shape;304;p27"/>
            <p:cNvSpPr/>
            <p:nvPr/>
          </p:nvSpPr>
          <p:spPr>
            <a:xfrm>
              <a:off x="8006156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27"/>
            <p:cNvSpPr txBox="1"/>
            <p:nvPr/>
          </p:nvSpPr>
          <p:spPr>
            <a:xfrm>
              <a:off x="8006156" y="982941"/>
              <a:ext cx="1675110" cy="141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None/>
              </a:pPr>
              <a:r>
                <a:rPr lang="en-US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Posiadając ograniczony zasób paliwa, gracz powinien kontrolować główną postać tak aby przedostać się na drugą stronę ekranu. Jeżeli paliwo się skończy, gracz przegrywa. 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와이드스크린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Malgun Gothic</vt:lpstr>
      <vt:lpstr>Calibri</vt:lpstr>
      <vt:lpstr>Arial</vt:lpstr>
      <vt:lpstr>Open Sans</vt:lpstr>
      <vt:lpstr>GradientUnivers</vt:lpstr>
      <vt:lpstr>HYPERION Gra - “Otter Escape”</vt:lpstr>
      <vt:lpstr>PowerPoint 프레젠테이션</vt:lpstr>
      <vt:lpstr>Role w zespole</vt:lpstr>
      <vt:lpstr>Jak wpadliśmy na pomysł</vt:lpstr>
      <vt:lpstr>Jak stworzyliśmy  Otter Escape</vt:lpstr>
      <vt:lpstr>PowerPoint 프레젠테이션</vt:lpstr>
      <vt:lpstr>PowerPoint 프레젠테이션</vt:lpstr>
      <vt:lpstr>Jak działa gra?</vt:lpstr>
      <vt:lpstr>Gameplay:</vt:lpstr>
      <vt:lpstr>Menu gry:</vt:lpstr>
      <vt:lpstr>Info</vt:lpstr>
      <vt:lpstr>Game Play</vt:lpstr>
      <vt:lpstr>Game Play – Game Over</vt:lpstr>
      <vt:lpstr>Game Play – Game Win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조현석</dc:creator>
  <cp:lastModifiedBy>현석 조</cp:lastModifiedBy>
  <cp:revision>1</cp:revision>
  <dcterms:modified xsi:type="dcterms:W3CDTF">2024-12-01T09:43:15Z</dcterms:modified>
</cp:coreProperties>
</file>