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3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3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2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9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7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7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2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3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6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7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140F-FA52-4123-B624-DC47F142C10F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AB6E-70CB-4462-B68C-4B84112EA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4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23292" y="1573823"/>
            <a:ext cx="8537331" cy="2400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기초 자바 개념 정리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81800" y="4733193"/>
            <a:ext cx="4744915" cy="1922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2018.12.19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23040" y="662356"/>
            <a:ext cx="6204438" cy="79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추상화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5462" y="1799495"/>
            <a:ext cx="11051930" cy="3894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Abstraction : </a:t>
            </a:r>
            <a:r>
              <a:rPr lang="ko-KR" altLang="en-US" sz="2400" dirty="0" smtClean="0">
                <a:solidFill>
                  <a:schemeClr val="tx1"/>
                </a:solidFill>
              </a:rPr>
              <a:t>한 물체를 속성과 행위로 추출해내는 것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변수와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2400" dirty="0" smtClean="0">
                <a:solidFill>
                  <a:schemeClr val="tx1"/>
                </a:solidFill>
              </a:rPr>
              <a:t> 이루어진 객체 설계도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 err="1" smtClean="0">
                <a:solidFill>
                  <a:schemeClr val="tx1"/>
                </a:solidFill>
              </a:rPr>
              <a:t>클래스명은</a:t>
            </a:r>
            <a:r>
              <a:rPr lang="ko-KR" altLang="en-US" sz="2400" dirty="0" smtClean="0">
                <a:solidFill>
                  <a:schemeClr val="tx1"/>
                </a:solidFill>
              </a:rPr>
              <a:t> 대문자로 시작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 err="1" smtClean="0">
                <a:solidFill>
                  <a:schemeClr val="tx1"/>
                </a:solidFill>
              </a:rPr>
              <a:t>접근지정자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[modifier] class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sz="2400" dirty="0" smtClean="0">
                <a:solidFill>
                  <a:schemeClr val="tx1"/>
                </a:solidFill>
              </a:rPr>
              <a:t>{ //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클래스명은</a:t>
            </a:r>
            <a:r>
              <a:rPr lang="ko-KR" altLang="en-US" sz="2400" dirty="0" smtClean="0">
                <a:solidFill>
                  <a:schemeClr val="tx1"/>
                </a:solidFill>
              </a:rPr>
              <a:t> 대문자로 시작</a:t>
            </a: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			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접근지정자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멤버변수명</a:t>
            </a:r>
            <a:r>
              <a:rPr lang="en-US" altLang="ko-KR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		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접근지정자</a:t>
            </a:r>
            <a:r>
              <a:rPr lang="ko-KR" altLang="en-US" sz="2000" dirty="0" smtClean="0">
                <a:solidFill>
                  <a:schemeClr val="tx1"/>
                </a:solidFill>
              </a:rPr>
              <a:t> 반환형 메서드</a:t>
            </a: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		</a:t>
            </a:r>
            <a:r>
              <a:rPr lang="en-US" altLang="ko-KR" sz="2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23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5462" y="706778"/>
            <a:ext cx="11051930" cy="216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인스턴스 </a:t>
            </a:r>
            <a:r>
              <a:rPr lang="en-US" altLang="ko-KR" sz="3200" dirty="0" smtClean="0">
                <a:solidFill>
                  <a:schemeClr val="tx1"/>
                </a:solidFill>
              </a:rPr>
              <a:t>: </a:t>
            </a:r>
            <a:r>
              <a:rPr lang="ko-KR" altLang="en-US" sz="3200" dirty="0" smtClean="0">
                <a:solidFill>
                  <a:schemeClr val="tx1"/>
                </a:solidFill>
              </a:rPr>
              <a:t>어떤 클래스로부터 만들어진 객체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2400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2400" dirty="0" smtClean="0">
                <a:solidFill>
                  <a:schemeClr val="tx1"/>
                </a:solidFill>
              </a:rPr>
              <a:t> 인스턴스변수 </a:t>
            </a:r>
            <a:r>
              <a:rPr lang="en-US" altLang="ko-KR" sz="2400" dirty="0" smtClean="0">
                <a:solidFill>
                  <a:schemeClr val="tx1"/>
                </a:solidFill>
              </a:rPr>
              <a:t>= new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sz="24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 err="1" smtClean="0">
                <a:solidFill>
                  <a:schemeClr val="tx1"/>
                </a:solidFill>
              </a:rPr>
              <a:t>인스턴스화</a:t>
            </a:r>
            <a:r>
              <a:rPr lang="ko-KR" altLang="en-US" sz="2400" dirty="0" smtClean="0">
                <a:solidFill>
                  <a:schemeClr val="tx1"/>
                </a:solidFill>
              </a:rPr>
              <a:t> 한다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= </a:t>
            </a:r>
            <a:r>
              <a:rPr lang="ko-KR" altLang="en-US" sz="2400" dirty="0" smtClean="0">
                <a:solidFill>
                  <a:schemeClr val="tx1"/>
                </a:solidFill>
              </a:rPr>
              <a:t>객체를 만든다</a:t>
            </a:r>
            <a:r>
              <a:rPr lang="en-US" altLang="ko-KR" sz="2400" dirty="0" smtClean="0">
                <a:solidFill>
                  <a:schemeClr val="tx1"/>
                </a:solidFill>
              </a:rPr>
              <a:t>. = new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생성자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462" y="3095358"/>
            <a:ext cx="11051930" cy="3050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패키지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클래스와 인터페이스를 묶어서 관리</a:t>
            </a:r>
            <a:r>
              <a:rPr lang="en-US" altLang="ko-KR" sz="2800" dirty="0" smtClean="0">
                <a:solidFill>
                  <a:schemeClr val="tx1"/>
                </a:solidFill>
              </a:rPr>
              <a:t>. Jar</a:t>
            </a:r>
            <a:r>
              <a:rPr lang="ko-KR" altLang="en-US" sz="2800" dirty="0" smtClean="0">
                <a:solidFill>
                  <a:schemeClr val="tx1"/>
                </a:solidFill>
              </a:rPr>
              <a:t>파일로 배포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err="1" smtClean="0">
                <a:solidFill>
                  <a:schemeClr val="tx1"/>
                </a:solidFill>
              </a:rPr>
              <a:t>최상단에</a:t>
            </a:r>
            <a:r>
              <a:rPr lang="ko-KR" altLang="en-US" sz="2800" dirty="0" smtClean="0">
                <a:solidFill>
                  <a:schemeClr val="tx1"/>
                </a:solidFill>
              </a:rPr>
              <a:t> 위치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소문자로 선언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패키지 안에 있는 클래스 접근 시 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  <a:r>
              <a:rPr lang="ko-KR" altLang="en-US" sz="2800" dirty="0" smtClean="0">
                <a:solidFill>
                  <a:schemeClr val="tx1"/>
                </a:solidFill>
              </a:rPr>
              <a:t>으로 접근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디렉토리와 같은 개념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7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23040" y="662356"/>
            <a:ext cx="6204438" cy="79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접근 지정자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5462" y="1799495"/>
            <a:ext cx="11051930" cy="3894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err="1" smtClean="0">
                <a:solidFill>
                  <a:schemeClr val="tx1"/>
                </a:solidFill>
              </a:rPr>
              <a:t>접근지정자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클래스와 클래스 간 </a:t>
            </a:r>
            <a:r>
              <a:rPr lang="en-US" altLang="ko-KR" sz="2400" dirty="0" smtClean="0">
                <a:solidFill>
                  <a:schemeClr val="tx1"/>
                </a:solidFill>
              </a:rPr>
              <a:t>access</a:t>
            </a:r>
            <a:r>
              <a:rPr lang="ko-KR" altLang="en-US" sz="2400" dirty="0" smtClean="0">
                <a:solidFill>
                  <a:schemeClr val="tx1"/>
                </a:solidFill>
              </a:rPr>
              <a:t>범위를 지정하는 기능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멤버상수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멤버변수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붙일 수 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클래스 앞에는 </a:t>
            </a:r>
            <a:r>
              <a:rPr lang="en-US" altLang="ko-KR" sz="2400" dirty="0" smtClean="0">
                <a:solidFill>
                  <a:schemeClr val="tx1"/>
                </a:solidFill>
              </a:rPr>
              <a:t>public</a:t>
            </a:r>
            <a:r>
              <a:rPr lang="ko-KR" altLang="en-US" sz="2400" dirty="0" smtClean="0">
                <a:solidFill>
                  <a:schemeClr val="tx1"/>
                </a:solidFill>
              </a:rPr>
              <a:t>과 생략형만 붙일 수 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멤버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변수앞에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private </a:t>
            </a:r>
            <a:r>
              <a:rPr lang="ko-KR" altLang="en-US" sz="2400" dirty="0" smtClean="0">
                <a:solidFill>
                  <a:schemeClr val="tx1"/>
                </a:solidFill>
              </a:rPr>
              <a:t>접근 지정자를 붙여 접근 시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2400" dirty="0" smtClean="0">
                <a:solidFill>
                  <a:schemeClr val="tx1"/>
                </a:solidFill>
              </a:rPr>
              <a:t> 접근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574433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접근 지정자 범위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6874" y="1810758"/>
            <a:ext cx="1743189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54366" y="2141935"/>
            <a:ext cx="2395013" cy="59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Default</a:t>
            </a: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(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생략가능</a:t>
            </a:r>
            <a:r>
              <a:rPr lang="en-US" altLang="ko-KR" sz="3600" dirty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67524" y="1810758"/>
            <a:ext cx="2331043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protected)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27221" y="2141935"/>
            <a:ext cx="1951431" cy="59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public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4400" y="3255629"/>
            <a:ext cx="10299032" cy="2984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Private : </a:t>
            </a:r>
            <a:r>
              <a:rPr lang="ko-KR" altLang="en-US" sz="2800" dirty="0" smtClean="0">
                <a:solidFill>
                  <a:schemeClr val="tx1"/>
                </a:solidFill>
              </a:rPr>
              <a:t>자기클래스내에서만 접근 가능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Default : </a:t>
            </a:r>
            <a:r>
              <a:rPr lang="ko-KR" altLang="en-US" sz="2800" dirty="0" smtClean="0">
                <a:solidFill>
                  <a:schemeClr val="tx1"/>
                </a:solidFill>
              </a:rPr>
              <a:t>같은 패키지 안에서만 접근 가능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Protected : </a:t>
            </a:r>
            <a:r>
              <a:rPr lang="ko-KR" altLang="en-US" sz="2800" dirty="0" smtClean="0">
                <a:solidFill>
                  <a:schemeClr val="tx1"/>
                </a:solidFill>
              </a:rPr>
              <a:t>다른 패키지라도 상속관계가 있으면 접근 가능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Public : </a:t>
            </a:r>
            <a:r>
              <a:rPr lang="ko-KR" altLang="en-US" sz="2800" dirty="0" smtClean="0">
                <a:solidFill>
                  <a:schemeClr val="tx1"/>
                </a:solidFill>
              </a:rPr>
              <a:t>어디서나 접근 가능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50366" y="2177148"/>
            <a:ext cx="633463" cy="59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〈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2010" y="2169127"/>
            <a:ext cx="633463" cy="59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〈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07842" y="2177148"/>
            <a:ext cx="633463" cy="59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〈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400" y="1652337"/>
            <a:ext cx="10299032" cy="4588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err="1" smtClean="0">
                <a:solidFill>
                  <a:schemeClr val="tx1"/>
                </a:solidFill>
              </a:rPr>
              <a:t>은닉화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: Encapsulation</a:t>
            </a:r>
          </a:p>
          <a:p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내부에 선언된 데이터를 보호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외부에서 접근할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필요없는</a:t>
            </a:r>
            <a:r>
              <a:rPr lang="ko-KR" altLang="en-US" sz="2800" dirty="0" smtClean="0">
                <a:solidFill>
                  <a:schemeClr val="tx1"/>
                </a:solidFill>
              </a:rPr>
              <a:t> 멤버들을 노출시키지 않도록 하여 복잡성을 줄이는 것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3040" y="662356"/>
            <a:ext cx="6204438" cy="79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>
                <a:solidFill>
                  <a:schemeClr val="tx1"/>
                </a:solidFill>
              </a:rPr>
              <a:t>은닉화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1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400" y="1459523"/>
            <a:ext cx="10299032" cy="4925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멤버 변수 앞에 </a:t>
            </a:r>
            <a:r>
              <a:rPr lang="en-US" altLang="ko-KR" dirty="0" smtClean="0">
                <a:solidFill>
                  <a:schemeClr val="tx1"/>
                </a:solidFill>
              </a:rPr>
              <a:t>private </a:t>
            </a:r>
            <a:r>
              <a:rPr lang="ko-KR" altLang="en-US" dirty="0" smtClean="0">
                <a:solidFill>
                  <a:schemeClr val="tx1"/>
                </a:solidFill>
              </a:rPr>
              <a:t>접근 지정자를 붙인다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] private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balance;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멤버 변수에 값을 할당하고 값을 </a:t>
            </a:r>
            <a:r>
              <a:rPr lang="ko-KR" altLang="en-US" dirty="0" err="1" smtClean="0">
                <a:solidFill>
                  <a:schemeClr val="tx1"/>
                </a:solidFill>
              </a:rPr>
              <a:t>꺼내올</a:t>
            </a:r>
            <a:r>
              <a:rPr lang="ko-KR" altLang="en-US" dirty="0" smtClean="0">
                <a:solidFill>
                  <a:schemeClr val="tx1"/>
                </a:solidFill>
              </a:rPr>
              <a:t> 수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</a:rPr>
              <a:t> 만든다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2.1 setter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접근 지정자는 </a:t>
            </a:r>
            <a:r>
              <a:rPr lang="en-US" altLang="ko-KR" dirty="0" smtClean="0">
                <a:solidFill>
                  <a:schemeClr val="tx1"/>
                </a:solidFill>
              </a:rPr>
              <a:t>public </a:t>
            </a:r>
            <a:r>
              <a:rPr lang="ko-KR" altLang="en-US" dirty="0" err="1" smtClean="0">
                <a:solidFill>
                  <a:schemeClr val="tx1"/>
                </a:solidFill>
              </a:rPr>
              <a:t>반환타입은</a:t>
            </a:r>
            <a:r>
              <a:rPr lang="ko-KR" altLang="en-US" dirty="0" smtClean="0">
                <a:solidFill>
                  <a:schemeClr val="tx1"/>
                </a:solidFill>
              </a:rPr>
              <a:t> 없고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매개변수를 받아들이도록 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setter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역할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매개변수의 값을 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멤버변수에</a:t>
            </a:r>
            <a:r>
              <a:rPr lang="ko-KR" altLang="en-US" dirty="0" smtClean="0">
                <a:solidFill>
                  <a:schemeClr val="tx1"/>
                </a:solidFill>
              </a:rPr>
              <a:t> 할당하는 일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public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setBalnace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money){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balance=money;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}	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2.2 getter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메소드들은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반환타입이</a:t>
            </a:r>
            <a:r>
              <a:rPr lang="ko-KR" altLang="en-US" dirty="0" smtClean="0">
                <a:solidFill>
                  <a:schemeClr val="tx1"/>
                </a:solidFill>
              </a:rPr>
              <a:t> 있되 매개변수는 받아들이지 않는다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getter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역할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멤버변수</a:t>
            </a:r>
            <a:r>
              <a:rPr lang="ko-KR" altLang="en-US" dirty="0" smtClean="0">
                <a:solidFill>
                  <a:schemeClr val="tx1"/>
                </a:solidFill>
              </a:rPr>
              <a:t> 설정된 값을 반환해주는 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public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getBalance</a:t>
            </a:r>
            <a:r>
              <a:rPr lang="en-US" altLang="ko-KR" dirty="0" smtClean="0">
                <a:solidFill>
                  <a:schemeClr val="tx1"/>
                </a:solidFill>
              </a:rPr>
              <a:t>(){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return balance;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23040" y="662356"/>
            <a:ext cx="6204438" cy="79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캡슐</a:t>
            </a:r>
            <a:r>
              <a:rPr lang="ko-KR" altLang="en-US" sz="3600" dirty="0" smtClean="0">
                <a:solidFill>
                  <a:schemeClr val="tx1"/>
                </a:solidFill>
              </a:rPr>
              <a:t>화 방법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7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400" y="1652337"/>
            <a:ext cx="10299032" cy="4588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err="1" smtClean="0">
                <a:solidFill>
                  <a:schemeClr val="tx1"/>
                </a:solidFill>
              </a:rPr>
              <a:t>다형성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: polymorphism</a:t>
            </a: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여러 가지 형태를 가질 수 있는 능력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부모클래스의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참조변수로</a:t>
            </a:r>
            <a:r>
              <a:rPr lang="ko-KR" altLang="en-US" sz="2800" dirty="0" smtClean="0">
                <a:solidFill>
                  <a:schemeClr val="tx1"/>
                </a:solidFill>
              </a:rPr>
              <a:t> 자식클래스의 인스턴스를 참조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자식 클래스에서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오버로딩과</a:t>
            </a:r>
            <a:r>
              <a:rPr lang="ko-KR" altLang="en-US" sz="2800" dirty="0" smtClean="0">
                <a:solidFill>
                  <a:schemeClr val="tx1"/>
                </a:solidFill>
              </a:rPr>
              <a:t> 오버라이딩을 통해 부모클래스에서 상속받은 변수와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2800" dirty="0" smtClean="0">
                <a:solidFill>
                  <a:schemeClr val="tx1"/>
                </a:solidFill>
              </a:rPr>
              <a:t> 변경하거나 추가할 수 있다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23040" y="662356"/>
            <a:ext cx="6204438" cy="79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>
                <a:solidFill>
                  <a:schemeClr val="tx1"/>
                </a:solidFill>
              </a:rPr>
              <a:t>다형성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400" y="1652337"/>
            <a:ext cx="10299032" cy="4588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오버로딩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중복 정의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하나의 클래스 안에서 같은 이름의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메소드라</a:t>
            </a:r>
            <a:r>
              <a:rPr lang="ko-KR" altLang="en-US" sz="2800" dirty="0" smtClean="0">
                <a:solidFill>
                  <a:schemeClr val="tx1"/>
                </a:solidFill>
              </a:rPr>
              <a:t> 하더라도 매개변수의 데이터 타입</a:t>
            </a:r>
            <a:r>
              <a:rPr lang="en-US" altLang="ko-KR" sz="2800" dirty="0" smtClean="0">
                <a:solidFill>
                  <a:schemeClr val="tx1"/>
                </a:solidFill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</a:rPr>
              <a:t>개수</a:t>
            </a:r>
            <a:r>
              <a:rPr lang="en-US" altLang="ko-KR" sz="2800" dirty="0" smtClean="0">
                <a:solidFill>
                  <a:schemeClr val="tx1"/>
                </a:solidFill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</a:rPr>
              <a:t>순서가 다른 경우 다른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간주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endParaRPr lang="en-US" altLang="ko-KR" sz="2800" dirty="0" smtClean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 err="1" smtClean="0">
                <a:solidFill>
                  <a:schemeClr val="tx1"/>
                </a:solidFill>
              </a:rPr>
              <a:t>오버라이딩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재정의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부모의</a:t>
            </a: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접근 지정자가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publi</a:t>
            </a:r>
            <a:r>
              <a:rPr lang="ko-KR" altLang="en-US" sz="2800" dirty="0" smtClean="0">
                <a:solidFill>
                  <a:schemeClr val="tx1"/>
                </a:solidFill>
              </a:rPr>
              <a:t>이나 </a:t>
            </a:r>
            <a:r>
              <a:rPr lang="en-US" altLang="ko-KR" sz="2800" dirty="0" smtClean="0">
                <a:solidFill>
                  <a:schemeClr val="tx1"/>
                </a:solidFill>
              </a:rPr>
              <a:t>protected</a:t>
            </a:r>
            <a:r>
              <a:rPr lang="ko-KR" altLang="en-US" sz="2800" dirty="0" smtClean="0">
                <a:solidFill>
                  <a:schemeClr val="tx1"/>
                </a:solidFill>
              </a:rPr>
              <a:t>인 경우에 상속 받은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2800" dirty="0" smtClean="0">
                <a:solidFill>
                  <a:schemeClr val="tx1"/>
                </a:solidFill>
              </a:rPr>
              <a:t> 리모델링하는 것</a:t>
            </a:r>
            <a:r>
              <a:rPr lang="en-US" altLang="ko-KR" sz="2800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400" y="1652337"/>
            <a:ext cx="10299032" cy="4588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프로그램이 실행되는 과정에서 만나게 되는 오류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</a:rPr>
              <a:t>Checked Exception </a:t>
            </a:r>
            <a:r>
              <a:rPr lang="ko-KR" altLang="en-US" sz="2400" dirty="0" smtClean="0">
                <a:solidFill>
                  <a:schemeClr val="tx1"/>
                </a:solidFill>
              </a:rPr>
              <a:t>컴파일 에러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컴파일러가 판단할 수 있는 예외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r>
              <a:rPr lang="en-US" altLang="ko-KR" sz="2400" dirty="0" smtClean="0">
                <a:solidFill>
                  <a:schemeClr val="tx1"/>
                </a:solidFill>
              </a:rPr>
              <a:t>: Syntax</a:t>
            </a:r>
            <a:r>
              <a:rPr lang="ko-KR" altLang="en-US" sz="2400" dirty="0" smtClean="0">
                <a:solidFill>
                  <a:schemeClr val="tx1"/>
                </a:solidFill>
              </a:rPr>
              <a:t>오류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IOException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</a:rPr>
              <a:t>Unchecked Exception </a:t>
            </a:r>
            <a:r>
              <a:rPr lang="ko-KR" altLang="en-US" sz="2400" dirty="0" smtClean="0">
                <a:solidFill>
                  <a:schemeClr val="tx1"/>
                </a:solidFill>
              </a:rPr>
              <a:t>런타임 에러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컴파일러가 판단할 수 없는 예외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예</a:t>
            </a:r>
            <a:r>
              <a:rPr lang="en-US" altLang="ko-KR" sz="2400" dirty="0" smtClean="0">
                <a:solidFill>
                  <a:schemeClr val="tx1"/>
                </a:solidFill>
              </a:rPr>
              <a:t>: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RuntimeException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NullPointerException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ArithmeticException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반드시 </a:t>
            </a:r>
            <a:r>
              <a:rPr lang="en-US" altLang="ko-KR" sz="2400" dirty="0" smtClean="0">
                <a:solidFill>
                  <a:schemeClr val="tx1"/>
                </a:solidFill>
              </a:rPr>
              <a:t>try catch</a:t>
            </a:r>
            <a:r>
              <a:rPr lang="ko-KR" altLang="en-US" sz="2400" dirty="0" smtClean="0">
                <a:solidFill>
                  <a:schemeClr val="tx1"/>
                </a:solidFill>
              </a:rPr>
              <a:t>하거나</a:t>
            </a:r>
            <a:r>
              <a:rPr lang="en-US" altLang="ko-KR" sz="2400" dirty="0" smtClean="0">
                <a:solidFill>
                  <a:schemeClr val="tx1"/>
                </a:solidFill>
              </a:rPr>
              <a:t> JVM</a:t>
            </a:r>
            <a:r>
              <a:rPr lang="ko-KR" altLang="en-US" sz="2400" dirty="0" smtClean="0">
                <a:solidFill>
                  <a:schemeClr val="tx1"/>
                </a:solidFill>
              </a:rPr>
              <a:t>이 자동으로 예외를 </a:t>
            </a:r>
            <a:r>
              <a:rPr lang="en-US" altLang="ko-KR" sz="2400" dirty="0" smtClean="0">
                <a:solidFill>
                  <a:schemeClr val="tx1"/>
                </a:solidFill>
              </a:rPr>
              <a:t>throws</a:t>
            </a:r>
            <a:r>
              <a:rPr lang="ko-KR" altLang="en-US" sz="2400" dirty="0" smtClean="0">
                <a:solidFill>
                  <a:schemeClr val="tx1"/>
                </a:solidFill>
              </a:rPr>
              <a:t>함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</a:rPr>
              <a:t>Error : Unchecked Exception</a:t>
            </a:r>
            <a:r>
              <a:rPr lang="ko-KR" altLang="en-US" sz="2400" dirty="0" smtClean="0">
                <a:solidFill>
                  <a:schemeClr val="tx1"/>
                </a:solidFill>
              </a:rPr>
              <a:t>에 속하나 치명적 에러가 발생해도 적절한 처리를 할 수 없음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23040" y="662356"/>
            <a:ext cx="6204438" cy="79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예외 </a:t>
            </a:r>
            <a:r>
              <a:rPr lang="en-US" altLang="ko-KR" sz="3600" dirty="0" smtClean="0">
                <a:solidFill>
                  <a:schemeClr val="tx1"/>
                </a:solidFill>
              </a:rPr>
              <a:t>Exception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400" y="1362189"/>
            <a:ext cx="10299032" cy="4185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예외 처리의 목적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프로그램 실행 시 발생할 수 있는 상황을 미리 정해놓고</a:t>
            </a:r>
            <a:r>
              <a:rPr lang="en-US" altLang="ko-KR" sz="2800" dirty="0" smtClean="0">
                <a:solidFill>
                  <a:schemeClr val="tx1"/>
                </a:solidFill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</a:rPr>
              <a:t>해당 예외 발생 시 적절한 조치를 취해 프로그램이 정상 작동하도록 하기 위함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574433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자바 프로그램의 실행 과정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3546" y="2019304"/>
            <a:ext cx="26230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>
                <a:solidFill>
                  <a:schemeClr val="tx1"/>
                </a:solidFill>
              </a:rPr>
              <a:t>원시코드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(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자바파일</a:t>
            </a:r>
            <a:r>
              <a:rPr lang="en-US" altLang="ko-KR" sz="3600" dirty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4461" y="2350481"/>
            <a:ext cx="1406768" cy="59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 smtClean="0">
                <a:solidFill>
                  <a:schemeClr val="tx1"/>
                </a:solidFill>
              </a:rPr>
              <a:t>javac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78768" y="2019304"/>
            <a:ext cx="2971799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바이트 코드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(</a:t>
            </a:r>
            <a:r>
              <a:rPr lang="ko-KR" altLang="en-US" sz="3600" dirty="0" smtClean="0">
                <a:solidFill>
                  <a:schemeClr val="tx1"/>
                </a:solidFill>
              </a:rPr>
              <a:t>클래스 파일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27222" y="2350481"/>
            <a:ext cx="1406768" cy="59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java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357195" y="2511673"/>
            <a:ext cx="597877" cy="43082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504717" y="2511673"/>
            <a:ext cx="597877" cy="43082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125679" y="2511673"/>
            <a:ext cx="597877" cy="43082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86974" y="3823192"/>
            <a:ext cx="8817614" cy="171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JVM</a:t>
            </a:r>
            <a:r>
              <a:rPr lang="ko-KR" altLang="en-US" sz="2800" dirty="0" smtClean="0">
                <a:solidFill>
                  <a:schemeClr val="tx1"/>
                </a:solidFill>
              </a:rPr>
              <a:t>의 </a:t>
            </a:r>
            <a:r>
              <a:rPr lang="en-US" altLang="ko-KR" sz="2800" dirty="0" smtClean="0">
                <a:solidFill>
                  <a:schemeClr val="tx1"/>
                </a:solidFill>
              </a:rPr>
              <a:t>class loader</a:t>
            </a:r>
            <a:r>
              <a:rPr lang="ko-KR" altLang="en-US" sz="2800" dirty="0" smtClean="0">
                <a:solidFill>
                  <a:schemeClr val="tx1"/>
                </a:solidFill>
              </a:rPr>
              <a:t>가 </a:t>
            </a:r>
            <a:r>
              <a:rPr lang="en-US" altLang="ko-KR" sz="2800" dirty="0" smtClean="0">
                <a:solidFill>
                  <a:schemeClr val="tx1"/>
                </a:solidFill>
              </a:rPr>
              <a:t>class</a:t>
            </a:r>
            <a:r>
              <a:rPr lang="ko-KR" altLang="en-US" sz="2800" dirty="0" smtClean="0">
                <a:solidFill>
                  <a:schemeClr val="tx1"/>
                </a:solidFill>
              </a:rPr>
              <a:t>파일과 외부 </a:t>
            </a:r>
            <a:r>
              <a:rPr lang="en-US" altLang="ko-KR" sz="2800" dirty="0" smtClean="0">
                <a:solidFill>
                  <a:schemeClr val="tx1"/>
                </a:solidFill>
              </a:rPr>
              <a:t>lib</a:t>
            </a:r>
            <a:r>
              <a:rPr lang="ko-KR" altLang="en-US" sz="2800" dirty="0" smtClean="0">
                <a:solidFill>
                  <a:schemeClr val="tx1"/>
                </a:solidFill>
              </a:rPr>
              <a:t>를 </a:t>
            </a:r>
            <a:r>
              <a:rPr lang="en-US" altLang="ko-KR" sz="2800" dirty="0" smtClean="0">
                <a:solidFill>
                  <a:schemeClr val="tx1"/>
                </a:solidFill>
              </a:rPr>
              <a:t>load</a:t>
            </a:r>
            <a:r>
              <a:rPr lang="ko-KR" altLang="en-US" sz="2800" dirty="0" smtClean="0">
                <a:solidFill>
                  <a:schemeClr val="tx1"/>
                </a:solidFill>
              </a:rPr>
              <a:t> 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verification(</a:t>
            </a:r>
            <a:r>
              <a:rPr lang="ko-KR" altLang="en-US" sz="2800" dirty="0" smtClean="0">
                <a:solidFill>
                  <a:schemeClr val="tx1"/>
                </a:solidFill>
              </a:rPr>
              <a:t>코드 검증</a:t>
            </a:r>
            <a:r>
              <a:rPr lang="en-US" altLang="ko-KR" sz="2800" dirty="0" smtClean="0">
                <a:solidFill>
                  <a:schemeClr val="tx1"/>
                </a:solidFill>
              </a:rPr>
              <a:t>-</a:t>
            </a:r>
            <a:r>
              <a:rPr lang="ko-KR" altLang="en-US" sz="2800" dirty="0" smtClean="0">
                <a:solidFill>
                  <a:schemeClr val="tx1"/>
                </a:solidFill>
              </a:rPr>
              <a:t>악성 코드 유무 여부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interpreter</a:t>
            </a:r>
            <a:r>
              <a:rPr lang="ko-KR" altLang="en-US" sz="2800" dirty="0" smtClean="0">
                <a:solidFill>
                  <a:schemeClr val="tx1"/>
                </a:solidFill>
              </a:rPr>
              <a:t>에 의해 메인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2800" dirty="0" smtClean="0">
                <a:solidFill>
                  <a:schemeClr val="tx1"/>
                </a:solidFill>
              </a:rPr>
              <a:t> 한 줄씩 실행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5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574433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자바 환경 설정 용어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7420" y="2713897"/>
            <a:ext cx="26230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LIBRARY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5966" y="2091109"/>
            <a:ext cx="8817614" cy="2867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클래스</a:t>
            </a:r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변수와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r>
              <a:rPr lang="ko-KR" altLang="en-US" sz="2800" dirty="0" smtClean="0">
                <a:solidFill>
                  <a:schemeClr val="tx1"/>
                </a:solidFill>
              </a:rPr>
              <a:t>를 프로그램 상에 모아놓은 </a:t>
            </a:r>
            <a:r>
              <a:rPr lang="en-US" altLang="ko-KR" sz="2800" dirty="0" smtClean="0">
                <a:solidFill>
                  <a:schemeClr val="tx1"/>
                </a:solidFill>
              </a:rPr>
              <a:t>JAR</a:t>
            </a:r>
            <a:r>
              <a:rPr lang="ko-KR" altLang="en-US" sz="2800" dirty="0" smtClean="0">
                <a:solidFill>
                  <a:schemeClr val="tx1"/>
                </a:solidFill>
              </a:rPr>
              <a:t>파일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정적 라이브러리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실행 파일에 라이브러리 함수 코드가 포함</a:t>
            </a:r>
            <a:r>
              <a:rPr lang="en-US" altLang="ko-KR" sz="2800" dirty="0" smtClean="0">
                <a:solidFill>
                  <a:schemeClr val="tx1"/>
                </a:solidFill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</a:rPr>
              <a:t>남발하면 메모리를 낭비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공유 라이브러리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실행 시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sz="2800" dirty="0" smtClean="0">
                <a:solidFill>
                  <a:schemeClr val="tx1"/>
                </a:solidFill>
              </a:rPr>
              <a:t> 공유 코드를 참조하는 방식으로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링크됨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574433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자바 환경 설정 용어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7420" y="2933704"/>
            <a:ext cx="26230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IDE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0458" y="2532189"/>
            <a:ext cx="8817614" cy="205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Integrated Development Environment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통합개발환경</a:t>
            </a:r>
            <a:r>
              <a:rPr lang="en-US" altLang="ko-KR" sz="2800" dirty="0" smtClean="0">
                <a:solidFill>
                  <a:schemeClr val="tx1"/>
                </a:solidFill>
              </a:rPr>
              <a:t>. </a:t>
            </a:r>
            <a:r>
              <a:rPr lang="ko-KR" altLang="en-US" sz="2800" dirty="0" smtClean="0">
                <a:solidFill>
                  <a:schemeClr val="tx1"/>
                </a:solidFill>
              </a:rPr>
              <a:t>개발에 사용되는 도구를 모아놓은 프로그램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ECLIPSE, VISUAL STUDIO,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Xcode</a:t>
            </a:r>
            <a:r>
              <a:rPr lang="en-US" altLang="ko-KR" sz="2800" dirty="0" smtClean="0">
                <a:solidFill>
                  <a:schemeClr val="tx1"/>
                </a:solidFill>
              </a:rPr>
              <a:t>,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jetbrains</a:t>
            </a:r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등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574433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자바 환경 설정 용어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7420" y="2933704"/>
            <a:ext cx="26230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PATH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5966" y="1863972"/>
            <a:ext cx="8817614" cy="376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설치된 </a:t>
            </a:r>
            <a:r>
              <a:rPr lang="en-US" altLang="ko-KR" sz="2800" dirty="0" smtClean="0">
                <a:solidFill>
                  <a:schemeClr val="tx1"/>
                </a:solidFill>
              </a:rPr>
              <a:t>JDK</a:t>
            </a:r>
            <a:r>
              <a:rPr lang="ko-KR" altLang="en-US" sz="2800" dirty="0" smtClean="0">
                <a:solidFill>
                  <a:schemeClr val="tx1"/>
                </a:solidFill>
              </a:rPr>
              <a:t>의 </a:t>
            </a:r>
            <a:r>
              <a:rPr lang="en-US" altLang="ko-KR" sz="2800" dirty="0" smtClean="0">
                <a:solidFill>
                  <a:schemeClr val="tx1"/>
                </a:solidFill>
              </a:rPr>
              <a:t>Bin</a:t>
            </a:r>
            <a:r>
              <a:rPr lang="ko-KR" altLang="en-US" sz="2800" dirty="0" smtClean="0">
                <a:solidFill>
                  <a:schemeClr val="tx1"/>
                </a:solidFill>
              </a:rPr>
              <a:t>디렉토리 경로를 추가해야 </a:t>
            </a:r>
            <a:r>
              <a:rPr lang="en-US" altLang="ko-KR" sz="2800" dirty="0" smtClean="0">
                <a:solidFill>
                  <a:schemeClr val="tx1"/>
                </a:solidFill>
              </a:rPr>
              <a:t>ide</a:t>
            </a:r>
            <a:r>
              <a:rPr lang="ko-KR" altLang="en-US" sz="2800" dirty="0" smtClean="0">
                <a:solidFill>
                  <a:schemeClr val="tx1"/>
                </a:solidFill>
              </a:rPr>
              <a:t>에서 </a:t>
            </a:r>
            <a:r>
              <a:rPr lang="en-US" altLang="ko-KR" sz="2800" dirty="0" smtClean="0">
                <a:solidFill>
                  <a:schemeClr val="tx1"/>
                </a:solidFill>
              </a:rPr>
              <a:t>JRE</a:t>
            </a:r>
            <a:r>
              <a:rPr lang="ko-KR" altLang="en-US" sz="2800" dirty="0" smtClean="0">
                <a:solidFill>
                  <a:schemeClr val="tx1"/>
                </a:solidFill>
              </a:rPr>
              <a:t>홈에 접근함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Class path :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jvm</a:t>
            </a:r>
            <a:r>
              <a:rPr lang="ko-KR" altLang="en-US" sz="2800" dirty="0" smtClean="0">
                <a:solidFill>
                  <a:schemeClr val="tx1"/>
                </a:solidFill>
              </a:rPr>
              <a:t>이 프로그램을 실행할 때</a:t>
            </a:r>
            <a:r>
              <a:rPr lang="en-US" altLang="ko-KR" sz="2800" dirty="0" smtClean="0">
                <a:solidFill>
                  <a:schemeClr val="tx1"/>
                </a:solidFill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</a:rPr>
              <a:t>클래스 파일을 찾는 기준이 되는 파일 경로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err="1" smtClean="0">
                <a:solidFill>
                  <a:schemeClr val="tx1"/>
                </a:solidFill>
              </a:rPr>
              <a:t>Classpath</a:t>
            </a:r>
            <a:r>
              <a:rPr lang="ko-KR" altLang="en-US" sz="2800" dirty="0" smtClean="0">
                <a:solidFill>
                  <a:schemeClr val="tx1"/>
                </a:solidFill>
              </a:rPr>
              <a:t>설정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컴파일된</a:t>
            </a:r>
            <a:r>
              <a:rPr lang="ko-KR" altLang="en-US" sz="2800" dirty="0" smtClean="0">
                <a:solidFill>
                  <a:schemeClr val="tx1"/>
                </a:solidFill>
              </a:rPr>
              <a:t> 자바의 클래스 파일을 현재 디렉토리에서 찾겠다는 의미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278341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자바 환경 설정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193" y="5694484"/>
            <a:ext cx="504706" cy="9231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33718" y="1286921"/>
            <a:ext cx="10518221" cy="1303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2800" dirty="0" err="1" smtClean="0">
                <a:solidFill>
                  <a:schemeClr val="tx1"/>
                </a:solidFill>
              </a:rPr>
              <a:t>Javahome</a:t>
            </a:r>
            <a:r>
              <a:rPr lang="ko-KR" altLang="en-US" sz="2800" dirty="0" smtClean="0">
                <a:solidFill>
                  <a:schemeClr val="tx1"/>
                </a:solidFill>
              </a:rPr>
              <a:t>에 환경 변수를 설정하여 자바가 설치된 경로 추가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Path</a:t>
            </a:r>
            <a:r>
              <a:rPr lang="ko-KR" altLang="en-US" sz="2800" dirty="0" smtClean="0">
                <a:solidFill>
                  <a:schemeClr val="tx1"/>
                </a:solidFill>
              </a:rPr>
              <a:t>에는 자바가 설치된 경로의 </a:t>
            </a:r>
            <a:r>
              <a:rPr lang="en-US" altLang="ko-KR" sz="2800" dirty="0" smtClean="0">
                <a:solidFill>
                  <a:schemeClr val="tx1"/>
                </a:solidFill>
              </a:rPr>
              <a:t>bin</a:t>
            </a:r>
            <a:r>
              <a:rPr lang="ko-KR" altLang="en-US" sz="2800" dirty="0" smtClean="0">
                <a:solidFill>
                  <a:schemeClr val="tx1"/>
                </a:solidFill>
              </a:rPr>
              <a:t>폴더를 찾아 추가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3" y="2390074"/>
            <a:ext cx="3145505" cy="35088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93" y="2390074"/>
            <a:ext cx="3762894" cy="3533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130" y="2390074"/>
            <a:ext cx="4321338" cy="33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8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574433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MVC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13238" y="1608997"/>
            <a:ext cx="11500342" cy="4932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디자인 패턴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Helvetica Neue"/>
              </a:rPr>
              <a:t>프로그램을 개발하는 중 발생한 문제점을 정리해서 상황에 따라 간편하게 적용해서 쓸 수 있도록 특정한 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Helvetica Neue"/>
              </a:rPr>
              <a:t>＂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Helvetica Neue"/>
              </a:rPr>
              <a:t>규약</a:t>
            </a:r>
            <a:r>
              <a:rPr lang="en-US" altLang="ko-KR" sz="2800" b="0" i="0" dirty="0" smtClean="0">
                <a:solidFill>
                  <a:srgbClr val="000000"/>
                </a:solidFill>
                <a:effectLst/>
                <a:latin typeface="Helvetica Neue"/>
              </a:rPr>
              <a:t>＂</a:t>
            </a:r>
            <a:r>
              <a:rPr lang="ko-KR" altLang="en-US" sz="2800" b="0" i="0" dirty="0" smtClean="0">
                <a:solidFill>
                  <a:srgbClr val="000000"/>
                </a:solidFill>
                <a:effectLst/>
                <a:latin typeface="Helvetica Neue"/>
              </a:rPr>
              <a:t>을 통해 쉽게 쓸 수 있는 형태로 만든 것</a:t>
            </a:r>
            <a:endParaRPr lang="en-US" altLang="ko-KR" sz="280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Tx/>
              <a:buChar char="-"/>
            </a:pPr>
            <a:endParaRPr lang="en-US" altLang="ko-KR" sz="280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MVC : </a:t>
            </a:r>
            <a:r>
              <a:rPr lang="ko-KR" altLang="en-US" sz="2800" dirty="0" smtClean="0">
                <a:solidFill>
                  <a:schemeClr val="tx1"/>
                </a:solidFill>
              </a:rPr>
              <a:t>디자인 패턴의 한 종류로 </a:t>
            </a:r>
            <a:r>
              <a:rPr lang="en-US" altLang="ko-KR" sz="2800" dirty="0" smtClean="0">
                <a:solidFill>
                  <a:schemeClr val="tx1"/>
                </a:solidFill>
              </a:rPr>
              <a:t>Model-View-Controller </a:t>
            </a:r>
            <a:r>
              <a:rPr lang="ko-KR" altLang="en-US" sz="2800" dirty="0" smtClean="0">
                <a:solidFill>
                  <a:schemeClr val="tx1"/>
                </a:solidFill>
              </a:rPr>
              <a:t>세 부분으로 구성되어 각각 역할을 담당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Model : </a:t>
            </a:r>
            <a:r>
              <a:rPr lang="ko-KR" altLang="en-US" sz="2800" dirty="0" smtClean="0">
                <a:solidFill>
                  <a:schemeClr val="tx1"/>
                </a:solidFill>
              </a:rPr>
              <a:t>비즈니스 영역의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sz="2800" dirty="0" smtClean="0">
                <a:solidFill>
                  <a:schemeClr val="tx1"/>
                </a:solidFill>
              </a:rPr>
              <a:t> 처리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View : </a:t>
            </a:r>
            <a:r>
              <a:rPr lang="ko-KR" altLang="en-US" sz="2800" dirty="0" smtClean="0">
                <a:solidFill>
                  <a:schemeClr val="tx1"/>
                </a:solidFill>
              </a:rPr>
              <a:t>사용자가 보게 될 결과 화면 담당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Controller : </a:t>
            </a:r>
            <a:r>
              <a:rPr lang="ko-KR" altLang="en-US" sz="2800" dirty="0" smtClean="0">
                <a:solidFill>
                  <a:schemeClr val="tx1"/>
                </a:solidFill>
              </a:rPr>
              <a:t>사용자의 입력 처리와 흐림 제어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5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574433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MVC1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066192" y="2154119"/>
            <a:ext cx="1837593" cy="105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사용자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839310" y="2039818"/>
            <a:ext cx="817684" cy="43082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4932" y="2154119"/>
            <a:ext cx="1837593" cy="105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JSP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3863" y="2154119"/>
            <a:ext cx="3053859" cy="105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서비스 클래스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자바빈</a:t>
            </a:r>
            <a:r>
              <a:rPr lang="ko-KR" altLang="en-US" sz="2800" dirty="0" smtClean="0">
                <a:solidFill>
                  <a:schemeClr val="tx1"/>
                </a:solidFill>
              </a:rPr>
              <a:t> 클래스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2" name="왼쪽/오른쪽 화살표 1"/>
          <p:cNvSpPr/>
          <p:nvPr/>
        </p:nvSpPr>
        <p:spPr>
          <a:xfrm>
            <a:off x="6075485" y="2435471"/>
            <a:ext cx="967154" cy="49236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왼쪽 화살표 2"/>
          <p:cNvSpPr/>
          <p:nvPr/>
        </p:nvSpPr>
        <p:spPr>
          <a:xfrm>
            <a:off x="3837845" y="2681655"/>
            <a:ext cx="737087" cy="43082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238" y="3402626"/>
            <a:ext cx="11500342" cy="306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사용자 요청을 </a:t>
            </a:r>
            <a:r>
              <a:rPr lang="en-US" altLang="ko-KR" sz="2800" dirty="0" smtClean="0">
                <a:solidFill>
                  <a:schemeClr val="tx1"/>
                </a:solidFill>
              </a:rPr>
              <a:t>JSP</a:t>
            </a:r>
            <a:r>
              <a:rPr lang="ko-KR" altLang="en-US" sz="2800" dirty="0" smtClean="0">
                <a:solidFill>
                  <a:schemeClr val="tx1"/>
                </a:solidFill>
              </a:rPr>
              <a:t>가 받는다</a:t>
            </a:r>
            <a:r>
              <a:rPr lang="en-US" altLang="ko-KR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JSP</a:t>
            </a:r>
            <a:r>
              <a:rPr lang="ko-KR" altLang="en-US" sz="2800" dirty="0" smtClean="0">
                <a:solidFill>
                  <a:schemeClr val="tx1"/>
                </a:solidFill>
              </a:rPr>
              <a:t>페이지에 </a:t>
            </a:r>
            <a:r>
              <a:rPr lang="en-US" altLang="ko-KR" sz="2800" dirty="0" smtClean="0">
                <a:solidFill>
                  <a:schemeClr val="tx1"/>
                </a:solidFill>
              </a:rPr>
              <a:t>HTML + JAVA</a:t>
            </a:r>
            <a:r>
              <a:rPr lang="ko-KR" altLang="en-US" sz="2800" dirty="0" smtClean="0">
                <a:solidFill>
                  <a:schemeClr val="tx1"/>
                </a:solidFill>
              </a:rPr>
              <a:t>코드</a:t>
            </a:r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디자인 영역과 프로그램 영역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장점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개발 생산성이 높음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단점 </a:t>
            </a:r>
            <a:r>
              <a:rPr lang="en-US" altLang="ko-KR" sz="2800" dirty="0" smtClean="0">
                <a:solidFill>
                  <a:schemeClr val="tx1"/>
                </a:solidFill>
              </a:rPr>
              <a:t>: </a:t>
            </a:r>
            <a:r>
              <a:rPr lang="ko-KR" altLang="en-US" sz="2800" dirty="0" smtClean="0">
                <a:solidFill>
                  <a:schemeClr val="tx1"/>
                </a:solidFill>
              </a:rPr>
              <a:t>유지 보수가 어렵고 책임 소재가 불분명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1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1978" y="574433"/>
            <a:ext cx="6204438" cy="1254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MVC2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939" y="5694485"/>
            <a:ext cx="504706" cy="92319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066192" y="1661752"/>
            <a:ext cx="1837593" cy="105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사용자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830518" y="1978276"/>
            <a:ext cx="817684" cy="43082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22180" y="1661752"/>
            <a:ext cx="1837593" cy="105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Servlet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60300" y="1661749"/>
            <a:ext cx="3341100" cy="175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(</a:t>
            </a:r>
            <a:r>
              <a:rPr lang="ko-KR" altLang="en-US" sz="2800" dirty="0" smtClean="0">
                <a:solidFill>
                  <a:schemeClr val="tx1"/>
                </a:solidFill>
              </a:rPr>
              <a:t>서비스 클래스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자바빈</a:t>
            </a:r>
            <a:r>
              <a:rPr lang="ko-KR" altLang="en-US" sz="2800" dirty="0" smtClean="0">
                <a:solidFill>
                  <a:schemeClr val="tx1"/>
                </a:solidFill>
              </a:rPr>
              <a:t> 클래스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왼쪽/오른쪽 화살표 1"/>
          <p:cNvSpPr/>
          <p:nvPr/>
        </p:nvSpPr>
        <p:spPr>
          <a:xfrm>
            <a:off x="6655776" y="1943104"/>
            <a:ext cx="967154" cy="49236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238" y="4448910"/>
            <a:ext cx="11500342" cy="1714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사용자 요청을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서블릿이</a:t>
            </a:r>
            <a:r>
              <a:rPr lang="ko-KR" altLang="en-US" sz="2400" dirty="0" smtClean="0">
                <a:solidFill>
                  <a:schemeClr val="tx1"/>
                </a:solidFill>
              </a:rPr>
              <a:t> 받음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서블릿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순수자바코드로 이루어진 서버로 실행되는 작은 프로그램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모델과 뷰가 분리되어 있어서 모델의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로직이</a:t>
            </a:r>
            <a:r>
              <a:rPr lang="ko-KR" altLang="en-US" sz="2400" dirty="0" smtClean="0">
                <a:solidFill>
                  <a:schemeClr val="tx1"/>
                </a:solidFill>
              </a:rPr>
              <a:t> 변경되어도 뷰가 영향을 받지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않고반대로</a:t>
            </a:r>
            <a:r>
              <a:rPr lang="ko-KR" altLang="en-US" sz="2400" dirty="0" smtClean="0">
                <a:solidFill>
                  <a:schemeClr val="tx1"/>
                </a:solidFill>
              </a:rPr>
              <a:t> 새로운 모바일 기기 등이 나올 경우 새로운 뷰만 추가하면 됨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22180" y="3578468"/>
            <a:ext cx="1837593" cy="1055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JSP(VIEW)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5102472" y="2734407"/>
            <a:ext cx="677008" cy="7649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으로 구부러진 화살표 13"/>
          <p:cNvSpPr/>
          <p:nvPr/>
        </p:nvSpPr>
        <p:spPr>
          <a:xfrm>
            <a:off x="6323135" y="2189288"/>
            <a:ext cx="411775" cy="1902069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2264393">
            <a:off x="3168158" y="2936639"/>
            <a:ext cx="1600200" cy="633048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1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693</Words>
  <Application>Microsoft Office PowerPoint</Application>
  <PresentationFormat>와이드스크린</PresentationFormat>
  <Paragraphs>157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Hyunseok</dc:creator>
  <cp:lastModifiedBy>Hwang Hyunseok</cp:lastModifiedBy>
  <cp:revision>27</cp:revision>
  <dcterms:created xsi:type="dcterms:W3CDTF">2018-12-15T00:18:19Z</dcterms:created>
  <dcterms:modified xsi:type="dcterms:W3CDTF">2018-12-15T12:42:03Z</dcterms:modified>
</cp:coreProperties>
</file>