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442" r:id="rId2"/>
    <p:sldId id="443" r:id="rId3"/>
    <p:sldId id="446" r:id="rId4"/>
    <p:sldId id="444" r:id="rId5"/>
    <p:sldId id="445" r:id="rId6"/>
    <p:sldId id="493" r:id="rId7"/>
    <p:sldId id="504" r:id="rId8"/>
    <p:sldId id="454" r:id="rId9"/>
    <p:sldId id="455" r:id="rId10"/>
    <p:sldId id="456" r:id="rId11"/>
    <p:sldId id="457" r:id="rId12"/>
    <p:sldId id="500" r:id="rId13"/>
    <p:sldId id="458" r:id="rId14"/>
    <p:sldId id="469" r:id="rId15"/>
    <p:sldId id="459" r:id="rId16"/>
    <p:sldId id="460" r:id="rId17"/>
    <p:sldId id="462" r:id="rId18"/>
    <p:sldId id="463" r:id="rId19"/>
    <p:sldId id="473" r:id="rId20"/>
    <p:sldId id="465" r:id="rId21"/>
    <p:sldId id="491" r:id="rId22"/>
    <p:sldId id="492" r:id="rId23"/>
    <p:sldId id="499" r:id="rId24"/>
    <p:sldId id="503" r:id="rId25"/>
    <p:sldId id="501" r:id="rId26"/>
    <p:sldId id="502" r:id="rId27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504" id="{6B05AE71-1765-4A91-A74E-926532E64988}">
          <p14:sldIdLst>
            <p14:sldId id="442"/>
            <p14:sldId id="443"/>
            <p14:sldId id="446"/>
            <p14:sldId id="444"/>
            <p14:sldId id="445"/>
            <p14:sldId id="493"/>
            <p14:sldId id="504"/>
            <p14:sldId id="454"/>
            <p14:sldId id="455"/>
            <p14:sldId id="456"/>
            <p14:sldId id="457"/>
            <p14:sldId id="500"/>
            <p14:sldId id="458"/>
            <p14:sldId id="469"/>
            <p14:sldId id="459"/>
            <p14:sldId id="460"/>
            <p14:sldId id="462"/>
            <p14:sldId id="463"/>
            <p14:sldId id="473"/>
            <p14:sldId id="465"/>
            <p14:sldId id="491"/>
            <p14:sldId id="492"/>
            <p14:sldId id="499"/>
            <p14:sldId id="503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A4A3A4"/>
          </p15:clr>
        </p15:guide>
        <p15:guide id="4" pos="5492">
          <p15:clr>
            <a:srgbClr val="A4A3A4"/>
          </p15:clr>
        </p15:guide>
        <p15:guide id="5" pos="5488">
          <p15:clr>
            <a:srgbClr val="A4A3A4"/>
          </p15:clr>
        </p15:guide>
        <p15:guide id="6" orient="horz" pos="3974">
          <p15:clr>
            <a:srgbClr val="A4A3A4"/>
          </p15:clr>
        </p15:guide>
        <p15:guide id="7" orient="horz" pos="799">
          <p15:clr>
            <a:srgbClr val="A4A3A4"/>
          </p15:clr>
        </p15:guide>
        <p15:guide id="8" orient="horz" pos="39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4" roundtripDataSignature="AMtx7mhMPcv4s9mTXYyQOM7jdku2uKK+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BFD76-106E-4FCC-925F-8BA72BBED218}">
  <a:tblStyle styleId="{D80BFD76-106E-4FCC-925F-8BA72BBED2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444F93-220A-4593-AC20-B635CFBBC6E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F62E947-953F-4DD9-8C99-7CE930B2755D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859" autoAdjust="0"/>
  </p:normalViewPr>
  <p:slideViewPr>
    <p:cSldViewPr snapToGrid="0">
      <p:cViewPr varScale="1">
        <p:scale>
          <a:sx n="126" d="100"/>
          <a:sy n="126" d="100"/>
        </p:scale>
        <p:origin x="1354" y="96"/>
      </p:cViewPr>
      <p:guideLst>
        <p:guide orient="horz" pos="2160"/>
        <p:guide pos="2880"/>
        <p:guide pos="272"/>
        <p:guide pos="5492"/>
        <p:guide pos="5488"/>
        <p:guide orient="horz" pos="3974"/>
        <p:guide orient="horz" pos="799"/>
        <p:guide orient="horz" pos="39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41"/>
        <p:guide orient="horz"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10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0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10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1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5562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449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60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411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335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995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64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328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0818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2882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257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342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262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16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071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8070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1954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2635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3901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088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326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834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455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587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2284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413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068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_자유형">
  <p:cSld name="본문_자유형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47"/>
          <p:cNvCxnSpPr/>
          <p:nvPr/>
        </p:nvCxnSpPr>
        <p:spPr>
          <a:xfrm>
            <a:off x="252048" y="620688"/>
            <a:ext cx="863990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47"/>
          <p:cNvSpPr txBox="1">
            <a:spLocks noGrp="1"/>
          </p:cNvSpPr>
          <p:nvPr>
            <p:ph type="body" idx="1"/>
          </p:nvPr>
        </p:nvSpPr>
        <p:spPr>
          <a:xfrm>
            <a:off x="396000" y="118800"/>
            <a:ext cx="648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/>
        </p:nvSpPr>
        <p:spPr>
          <a:xfrm>
            <a:off x="857255" y="560390"/>
            <a:ext cx="3071446" cy="44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-KR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8"/>
          <p:cNvSpPr txBox="1"/>
          <p:nvPr/>
        </p:nvSpPr>
        <p:spPr>
          <a:xfrm>
            <a:off x="351697" y="6564521"/>
            <a:ext cx="1263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1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Confidential Information</a:t>
            </a:r>
            <a:endParaRPr sz="900" b="0" i="1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85833" y="1214423"/>
            <a:ext cx="5757874" cy="500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>
            <a:lvl1pPr marL="457200" lvl="0" indent="-3302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  <a:defRPr sz="1600"/>
            </a:lvl1pPr>
            <a:lvl2pPr marL="914400" lvl="1" indent="-304800" algn="l">
              <a:lnSpc>
                <a:spcPct val="1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arenR"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dt" idx="10"/>
          </p:nvPr>
        </p:nvSpPr>
        <p:spPr>
          <a:xfrm>
            <a:off x="457200" y="635655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/>
          <p:nvPr/>
        </p:nvSpPr>
        <p:spPr>
          <a:xfrm>
            <a:off x="8502812" y="6563208"/>
            <a:ext cx="61924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5"/>
          <p:cNvCxnSpPr/>
          <p:nvPr/>
        </p:nvCxnSpPr>
        <p:spPr>
          <a:xfrm>
            <a:off x="163815" y="577708"/>
            <a:ext cx="882582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45"/>
          <p:cNvSpPr/>
          <p:nvPr/>
        </p:nvSpPr>
        <p:spPr>
          <a:xfrm>
            <a:off x="8502812" y="6563208"/>
            <a:ext cx="61924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5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457206" y="274639"/>
            <a:ext cx="82296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457206" y="1600206"/>
            <a:ext cx="82296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457200" y="635655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pic>
        <p:nvPicPr>
          <p:cNvPr id="13" name="Google Shape;13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30164" y="44624"/>
            <a:ext cx="1661723" cy="6454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데이터 엔지니어링 교육과정 강의 일정</a:t>
            </a:r>
            <a:endParaRPr sz="2000" b="1" i="0" u="none" strike="noStrike" cap="none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4" name="이등변 삼각형 3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4605424" y="2245298"/>
            <a:ext cx="4393975" cy="201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01	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02	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03	</a:t>
            </a:r>
            <a:r>
              <a:rPr lang="ko-KR" alt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04	</a:t>
            </a:r>
            <a:r>
              <a:rPr lang="en-US" i="0" u="none" strike="noStrike" cap="none" dirty="0" err="1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Pyspark</a:t>
            </a: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 </a:t>
            </a:r>
            <a:r>
              <a:rPr lang="ko-KR" alt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실습</a:t>
            </a:r>
            <a:endParaRPr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Google Shape;28;p1"/>
          <p:cNvSpPr txBox="1"/>
          <p:nvPr/>
        </p:nvSpPr>
        <p:spPr>
          <a:xfrm>
            <a:off x="4605424" y="975455"/>
            <a:ext cx="3396867" cy="44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Spark 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소개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84276" y="1077905"/>
            <a:ext cx="40486" cy="53710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5947" y="786920"/>
            <a:ext cx="3703655" cy="12234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1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엔지니어링의 개요 및 실습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엔지니어링 소개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천재교육 실무에서의 데이터 엔지니어링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실습 범위 안내 및 기초 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46" y="2010332"/>
            <a:ext cx="3703655" cy="9694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2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파이프라인 구성 실습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Sub Module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구성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&gt;  Main Module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구성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46" y="2979828"/>
            <a:ext cx="3703655" cy="9694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3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파이프라인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End-to-End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프로젝트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프로젝트 아키텍처 소개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프로젝트 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45" y="3949324"/>
            <a:ext cx="370365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4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Apache Spark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의 개요 및 실습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파이프라인 프로젝트 리뷰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Apache Spark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소개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en-US" altLang="ko-KR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Pyspark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환경구성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코드 실습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과제 안내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45" y="5426652"/>
            <a:ext cx="3703655" cy="12234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5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Cloud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에서의 데이터 엔지니어링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SQL &amp;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ML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AWS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서비스를 이용한 데이터 처리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AWS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서비스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관련 자격증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소개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2" name="직선 화살표 연결선 21"/>
          <p:cNvCxnSpPr>
            <a:stCxn id="20" idx="2"/>
            <a:endCxn id="3" idx="0"/>
          </p:cNvCxnSpPr>
          <p:nvPr/>
        </p:nvCxnSpPr>
        <p:spPr>
          <a:xfrm>
            <a:off x="4628418" y="2347055"/>
            <a:ext cx="0" cy="4682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19219" y="2442655"/>
            <a:ext cx="24091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자원 할당 요청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 계획 전달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2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61714" y="2035116"/>
            <a:ext cx="7733405" cy="34348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r>
              <a:rPr lang="en-US" altLang="ko-KR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애플리케이션을 실행하는 프로세스로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사용자가 작성한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애플리케이션의 </a:t>
            </a:r>
            <a:r>
              <a:rPr lang="ko-KR" altLang="en-US" sz="1100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진입점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(entry point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)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Main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함수를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실행하고 애플리케이션의 코드를 분석하고 태스크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(task)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생성하여 클러스터 매니저에 제출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클러스터와의 통신을 관리하는 객체로 클러스터와의 연결을 설정하고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RDD, Accumulators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등 필요 자원 구축</a:t>
            </a:r>
            <a:endParaRPr lang="en-US" altLang="ko-KR" sz="11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Cluster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Manager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 리소스를 관리하고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애플리케이션의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Executor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시작하고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관리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- Yarn, Kubernetes, Apache </a:t>
            </a:r>
            <a:r>
              <a:rPr lang="en-US" altLang="ko-KR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Mesos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등이 역할을 수행할 수 있다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3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3" name="직선 화살표 연결선 22"/>
          <p:cNvCxnSpPr>
            <a:stCxn id="3" idx="4"/>
            <a:endCxn id="31" idx="0"/>
          </p:cNvCxnSpPr>
          <p:nvPr/>
        </p:nvCxnSpPr>
        <p:spPr>
          <a:xfrm flipH="1">
            <a:off x="1911442" y="3746686"/>
            <a:ext cx="2716976" cy="5335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4"/>
            <a:endCxn id="32" idx="0"/>
          </p:cNvCxnSpPr>
          <p:nvPr/>
        </p:nvCxnSpPr>
        <p:spPr>
          <a:xfrm>
            <a:off x="4628418" y="3746686"/>
            <a:ext cx="0" cy="5335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" idx="4"/>
            <a:endCxn id="33" idx="0"/>
          </p:cNvCxnSpPr>
          <p:nvPr/>
        </p:nvCxnSpPr>
        <p:spPr>
          <a:xfrm>
            <a:off x="4628418" y="3746686"/>
            <a:ext cx="2716976" cy="53322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2915" y="3675699"/>
            <a:ext cx="25389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요청받은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작업 분배 및 자원 관리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1394662" y="5626590"/>
            <a:ext cx="2780138" cy="5197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0"/>
            <a:endCxn id="28" idx="2"/>
          </p:cNvCxnSpPr>
          <p:nvPr/>
        </p:nvCxnSpPr>
        <p:spPr>
          <a:xfrm flipV="1">
            <a:off x="4628418" y="5626590"/>
            <a:ext cx="0" cy="3083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2428223" y="5626592"/>
            <a:ext cx="1825370" cy="398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816929" y="5626591"/>
            <a:ext cx="578349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853920" y="5626591"/>
            <a:ext cx="571123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980214" y="5626308"/>
            <a:ext cx="1899951" cy="3989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040492" y="5626589"/>
            <a:ext cx="2914996" cy="5197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54644" y="5256227"/>
            <a:ext cx="3147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데이터가 분산되어 각 서버의 메모리에 저장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63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2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49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26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54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31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08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0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7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84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연결선 71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1394662" y="5626590"/>
            <a:ext cx="2780138" cy="5197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0"/>
            <a:endCxn id="28" idx="2"/>
          </p:cNvCxnSpPr>
          <p:nvPr/>
        </p:nvCxnSpPr>
        <p:spPr>
          <a:xfrm flipV="1">
            <a:off x="4628418" y="5626590"/>
            <a:ext cx="0" cy="3083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2428223" y="5626592"/>
            <a:ext cx="1825370" cy="398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816929" y="5626591"/>
            <a:ext cx="578349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853920" y="5626591"/>
            <a:ext cx="571123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980214" y="5626308"/>
            <a:ext cx="1899951" cy="3989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040492" y="5626589"/>
            <a:ext cx="2914996" cy="5197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29179" y="5044596"/>
            <a:ext cx="26447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RDD (Resilient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Distributed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Data)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63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2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49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26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54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31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08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0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7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84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연결선 71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36546" y="4629318"/>
            <a:ext cx="7792020" cy="41556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1366" y="4648763"/>
            <a:ext cx="1560151" cy="884030"/>
            <a:chOff x="816519" y="2207391"/>
            <a:chExt cx="1560151" cy="884030"/>
          </a:xfrm>
        </p:grpSpPr>
        <p:sp>
          <p:nvSpPr>
            <p:cNvPr id="39" name="직사각형 38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3848341" y="4653324"/>
            <a:ext cx="1560151" cy="884030"/>
            <a:chOff x="816519" y="2207391"/>
            <a:chExt cx="1560151" cy="884030"/>
          </a:xfrm>
        </p:grpSpPr>
        <p:sp>
          <p:nvSpPr>
            <p:cNvPr id="50" name="직사각형 49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565318" y="4643286"/>
            <a:ext cx="1560151" cy="884030"/>
            <a:chOff x="816519" y="2207391"/>
            <a:chExt cx="1560151" cy="884030"/>
          </a:xfrm>
        </p:grpSpPr>
        <p:sp>
          <p:nvSpPr>
            <p:cNvPr id="58" name="직사각형 57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54644" y="5638706"/>
            <a:ext cx="3147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각 노드에서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Executor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가 생성되어 작업 수행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1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1366" y="4648763"/>
            <a:ext cx="1560151" cy="884030"/>
            <a:chOff x="816519" y="2207391"/>
            <a:chExt cx="1560151" cy="884030"/>
          </a:xfrm>
        </p:grpSpPr>
        <p:sp>
          <p:nvSpPr>
            <p:cNvPr id="39" name="직사각형 38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3848341" y="4653324"/>
            <a:ext cx="1560151" cy="884030"/>
            <a:chOff x="816519" y="2207391"/>
            <a:chExt cx="1560151" cy="884030"/>
          </a:xfrm>
        </p:grpSpPr>
        <p:sp>
          <p:nvSpPr>
            <p:cNvPr id="50" name="직사각형 49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565318" y="4643286"/>
            <a:ext cx="1560151" cy="884030"/>
            <a:chOff x="816519" y="2207391"/>
            <a:chExt cx="1560151" cy="884030"/>
          </a:xfrm>
        </p:grpSpPr>
        <p:sp>
          <p:nvSpPr>
            <p:cNvPr id="58" name="직사각형 57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cxnSp>
        <p:nvCxnSpPr>
          <p:cNvPr id="48" name="직선 화살표 연결선 47"/>
          <p:cNvCxnSpPr>
            <a:stCxn id="31" idx="0"/>
          </p:cNvCxnSpPr>
          <p:nvPr/>
        </p:nvCxnSpPr>
        <p:spPr>
          <a:xfrm flipV="1">
            <a:off x="1911442" y="2035116"/>
            <a:ext cx="1686118" cy="22450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3" idx="0"/>
          </p:cNvCxnSpPr>
          <p:nvPr/>
        </p:nvCxnSpPr>
        <p:spPr>
          <a:xfrm flipH="1" flipV="1">
            <a:off x="5671265" y="2035116"/>
            <a:ext cx="1674129" cy="22447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80584" y="2840786"/>
            <a:ext cx="19543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결과를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전달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2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74378" y="1479897"/>
            <a:ext cx="1259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RETURN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46" y="1569411"/>
            <a:ext cx="7150897" cy="49787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2878" y="1141899"/>
            <a:ext cx="29039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50" name="직선 화살표 연결선 49"/>
          <p:cNvCxnSpPr>
            <a:endCxn id="3" idx="1"/>
          </p:cNvCxnSpPr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8005" y="2043064"/>
            <a:ext cx="8733467" cy="3570479"/>
            <a:chOff x="238005" y="2043064"/>
            <a:chExt cx="8733467" cy="3570479"/>
          </a:xfrm>
        </p:grpSpPr>
        <p:pic>
          <p:nvPicPr>
            <p:cNvPr id="13322" name="Picture 10" descr="spark_history_timeli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05" y="2216054"/>
              <a:ext cx="8733467" cy="3288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285720" y="2089082"/>
              <a:ext cx="202674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383142" y="4913007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776843" y="4956090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400284" y="4956089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129267" y="2047251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528473" y="2043064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8427" y="2503687"/>
              <a:ext cx="4283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탄생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6701" y="4917380"/>
              <a:ext cx="9492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오픈소스 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0524" y="2504469"/>
              <a:ext cx="12266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아파치 재단에 등록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12351" y="4913007"/>
              <a:ext cx="202491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아파치 재단 최상위 프로젝트 선정</a:t>
              </a: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/>
              </a:r>
              <a:b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</a:b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&amp;</a:t>
              </a:r>
              <a:b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</a:b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1.0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41215" y="2503687"/>
              <a:ext cx="10631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2.0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23126" y="3395279"/>
              <a:ext cx="51167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47408" y="4917380"/>
              <a:ext cx="10631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3.0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243842" y="2705201"/>
            <a:ext cx="330705" cy="125667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153354" y="3961880"/>
            <a:ext cx="5116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2024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014584" y="2503686"/>
            <a:ext cx="7857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3.5</a:t>
            </a:r>
          </a:p>
        </p:txBody>
      </p:sp>
    </p:spTree>
    <p:extLst>
      <p:ext uri="{BB962C8B-B14F-4D97-AF65-F5344CB8AC3E}">
        <p14:creationId xmlns:p14="http://schemas.microsoft.com/office/powerpoint/2010/main" val="8671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4" idx="3"/>
            <a:endCxn id="14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ark Catalyst. Spark SQL is an Apache Spark module for… | by Mahesh S  Venkatachalam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82" y="2384615"/>
            <a:ext cx="5432262" cy="398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006736" y="4256638"/>
            <a:ext cx="3782445" cy="4853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7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0" name="Picture 4" descr="Spark Structured Streaming — Fault Tolerance | by Teepika R M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30314" r="18187" b="16852"/>
          <a:stretch/>
        </p:blipFill>
        <p:spPr bwMode="auto">
          <a:xfrm>
            <a:off x="794735" y="2476752"/>
            <a:ext cx="7450954" cy="368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What is an RDD in Apache Spark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6" y="2761367"/>
            <a:ext cx="7282628" cy="347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05903"/>
              </p:ext>
            </p:extLst>
          </p:nvPr>
        </p:nvGraphicFramePr>
        <p:xfrm>
          <a:off x="1071461" y="2605451"/>
          <a:ext cx="6998368" cy="2225040"/>
        </p:xfrm>
        <a:graphic>
          <a:graphicData uri="http://schemas.openxmlformats.org/drawingml/2006/table">
            <a:tbl>
              <a:tblPr firstRow="1" bandRow="1">
                <a:tableStyleId>{D80BFD76-106E-4FCC-925F-8BA72BBED218}</a:tableStyleId>
              </a:tblPr>
              <a:tblGrid>
                <a:gridCol w="3499184">
                  <a:extLst>
                    <a:ext uri="{9D8B030D-6E8A-4147-A177-3AD203B41FA5}">
                      <a16:colId xmlns:a16="http://schemas.microsoft.com/office/drawing/2014/main" val="3805223470"/>
                    </a:ext>
                  </a:extLst>
                </a:gridCol>
                <a:gridCol w="3499184">
                  <a:extLst>
                    <a:ext uri="{9D8B030D-6E8A-4147-A177-3AD203B41FA5}">
                      <a16:colId xmlns:a16="http://schemas.microsoft.com/office/drawing/2014/main" val="150624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Transformation</a:t>
                      </a:r>
                      <a:endParaRPr lang="ko-KR" altLang="en-US" b="1" dirty="0" smtClean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Action</a:t>
                      </a:r>
                      <a:endParaRPr lang="ko-KR" altLang="en-US" b="1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2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filter()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count()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groupby</a:t>
                      </a:r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show()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33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orderBy</a:t>
                      </a:r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collect()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45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join()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first()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5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union()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take()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58731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09117" y="5172988"/>
            <a:ext cx="7763979" cy="280151"/>
            <a:chOff x="225952" y="5583029"/>
            <a:chExt cx="7763979" cy="280151"/>
          </a:xfrm>
        </p:grpSpPr>
        <p:sp>
          <p:nvSpPr>
            <p:cNvPr id="26" name="직사각형 25"/>
            <p:cNvSpPr/>
            <p:nvPr/>
          </p:nvSpPr>
          <p:spPr>
            <a:xfrm>
              <a:off x="225952" y="5585443"/>
              <a:ext cx="77639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 err="1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d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f.groupby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agg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F.count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col_b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’), 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F.sum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col_c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orderBy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</a:t>
              </a:r>
              <a:endParaRPr lang="en-US" altLang="ko-KR" sz="1200" dirty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5905619" y="5733557"/>
              <a:ext cx="98822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7033139" y="5583029"/>
              <a:ext cx="743383" cy="280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0.1 s</a:t>
              </a:r>
              <a:endParaRPr lang="en-US" altLang="ko-KR" sz="1200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05009" y="5633322"/>
            <a:ext cx="7918870" cy="307777"/>
            <a:chOff x="225952" y="6520322"/>
            <a:chExt cx="7918870" cy="307777"/>
          </a:xfrm>
        </p:grpSpPr>
        <p:sp>
          <p:nvSpPr>
            <p:cNvPr id="27" name="직사각형 26"/>
            <p:cNvSpPr/>
            <p:nvPr/>
          </p:nvSpPr>
          <p:spPr>
            <a:xfrm>
              <a:off x="225952" y="6520322"/>
              <a:ext cx="77330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 err="1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d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f.groupby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agg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F.count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col_b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’), 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F.sum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col_c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orderBy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b="1" dirty="0" smtClean="0">
                  <a:solidFill>
                    <a:schemeClr val="accent2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show()</a:t>
              </a:r>
              <a:endParaRPr lang="en-US" altLang="ko-KR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5355" y="6520322"/>
              <a:ext cx="1149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37 .7 s</a:t>
              </a:r>
              <a:endParaRPr lang="en-US" altLang="ko-KR" sz="1200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6526145" y="6668035"/>
              <a:ext cx="381004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9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878" y="2359659"/>
            <a:ext cx="164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Columnar Format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84103" y="23750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.parquet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형식을 기본으로 하는 열 기반 데이터 처리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519142" y="2498159"/>
            <a:ext cx="1464961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ifferent Data File Formats in Big Data Engineering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30890" r="16389" b="39204"/>
          <a:stretch/>
        </p:blipFill>
        <p:spPr bwMode="auto">
          <a:xfrm>
            <a:off x="1759419" y="3851129"/>
            <a:ext cx="5295447" cy="12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878" y="2359659"/>
            <a:ext cx="164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Columnar Format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84103" y="23750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.parquet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형식을 기본으로 하는 열 기반 데이터 처리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519142" y="2498159"/>
            <a:ext cx="1464961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ifferent Data File Formats in Big Data Engineering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30890" r="16389" b="39204"/>
          <a:stretch/>
        </p:blipFill>
        <p:spPr bwMode="auto">
          <a:xfrm>
            <a:off x="1759419" y="3851129"/>
            <a:ext cx="5295447" cy="12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3911936" y="3851128"/>
            <a:ext cx="990412" cy="1273487"/>
          </a:xfrm>
          <a:prstGeom prst="roundRect">
            <a:avLst>
              <a:gd name="adj" fmla="val 6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997300" y="3574128"/>
            <a:ext cx="819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Default</a:t>
            </a:r>
            <a:endParaRPr lang="en-US" altLang="ko-KR" sz="12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878" y="2359659"/>
            <a:ext cx="164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Columnar Format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84103" y="23750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.parquet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형식을 기본으로 하는 열 기반 데이터 처리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519142" y="2498159"/>
            <a:ext cx="1464961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emystifying the Parquet File Format | by Michael Berk | Towards Data  Scie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11"/>
          <a:stretch/>
        </p:blipFill>
        <p:spPr bwMode="auto">
          <a:xfrm>
            <a:off x="716341" y="3802935"/>
            <a:ext cx="8039466" cy="20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1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제공하자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3320" name="Picture 8" descr="Understanding Apache Spark Architecture | by Proedu Organization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34" y="1865207"/>
            <a:ext cx="6056219" cy="451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제공하자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2878" y="1824301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메모리 기반 처리로 디스크 기반 </a:t>
            </a:r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하둡에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비해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10-100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배 빠른 데이터 처리 속도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4338" name="Picture 2" descr="Hadoop vs Spark: Detailed Comparison of Big Data Frame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" y="2495606"/>
            <a:ext cx="7107172" cy="337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제공하자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2878" y="1824301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메모리 기반 처리로 디스크 기반 </a:t>
            </a:r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하둡에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비해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10-100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배 빠른 데이터 처리 속도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878" y="2166244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현대 빅데이터 분석 업무를 하는 사람들에게는 표준과 같은 도구로 자리매김 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16" y="2584886"/>
            <a:ext cx="7175791" cy="39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관련 용어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Cluster Computing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여러 대의 컴퓨터들이 연결되어 하나의 시스템처럼 동작하는 컴퓨터들의 집합</a:t>
            </a:r>
          </a:p>
        </p:txBody>
      </p:sp>
      <p:pic>
        <p:nvPicPr>
          <p:cNvPr id="1026" name="Picture 2" descr="HPC intro | Introduction to the command line interface (Shell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18" y="2733137"/>
            <a:ext cx="5589050" cy="38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72878" y="1477044"/>
            <a:ext cx="640176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컴퓨터가 계산을 수행하는 방식을 대략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요약하자면</a:t>
            </a:r>
            <a:endParaRPr lang="en-US" altLang="ko-KR" sz="12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endParaRPr lang="en-US" altLang="ko-KR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lvl="1"/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크고 복잡한 계산을 적당한 크기로 나누고 각 노드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(Node)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배분한다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lvl="1"/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2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각 노드들은 계산을 수행한다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lvl="1"/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3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그 결과를 한 컴퓨터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(Frontend)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수합하고 결과를 사용자에게 반환한다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algn="r"/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</a:t>
            </a:r>
            <a:r>
              <a:rPr lang="ko-KR" altLang="en-US" sz="12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나무위키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관련 용어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Partitioning (</a:t>
            </a:r>
            <a:r>
              <a:rPr lang="ko-KR" altLang="en-US" sz="1600" b="1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파티셔닝</a:t>
            </a:r>
            <a:r>
              <a:rPr lang="en-US" altLang="ko-KR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)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데이터를 특정 기준에 따라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관리하기 쉬운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partition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이라는 작은 단위로 물리적으로 분할하는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것</a:t>
            </a:r>
            <a:endParaRPr lang="en-US" altLang="ko-KR" sz="12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endParaRPr lang="en-US" altLang="ko-KR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lvl="1"/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1. 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</a:t>
            </a:r>
            <a:r>
              <a:rPr lang="ko-KR" altLang="en-US" sz="1100" dirty="0" err="1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셔플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최소화를 통한 컴퓨팅 성능 향상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lvl="1"/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2. </a:t>
            </a:r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동일한 키의 데이터를 같은 노드에 배치하여 조회 성능 향상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" name="Picture 2" descr="Partitioning in Apache S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55" y="2312016"/>
            <a:ext cx="6469711" cy="383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1424179" y="2428198"/>
            <a:ext cx="1742916" cy="345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17" name="직선 연결선 16"/>
          <p:cNvCxnSpPr>
            <a:stCxn id="3" idx="4"/>
            <a:endCxn id="31" idx="0"/>
          </p:cNvCxnSpPr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" idx="4"/>
            <a:endCxn id="32" idx="0"/>
          </p:cNvCxnSpPr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" idx="4"/>
            <a:endCxn id="33" idx="0"/>
          </p:cNvCxnSpPr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0" idx="2"/>
            <a:endCxn id="3" idx="0"/>
          </p:cNvCxnSpPr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58" y="1237968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85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58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43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73227" y="823567"/>
            <a:ext cx="8510382" cy="5746792"/>
          </a:xfrm>
          <a:prstGeom prst="roundRect">
            <a:avLst>
              <a:gd name="adj" fmla="val 3706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2885" y="838349"/>
            <a:ext cx="16645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CLUSTER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4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저장소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3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31331</TotalTime>
  <Words>1109</Words>
  <Application>Microsoft Office PowerPoint</Application>
  <PresentationFormat>화면 슬라이드 쇼(4:3)</PresentationFormat>
  <Paragraphs>296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Gulim</vt:lpstr>
      <vt:lpstr>Malgun Gothic</vt:lpstr>
      <vt:lpstr>Malgun Gothic</vt:lpstr>
      <vt:lpstr>티머니 둥근바람 ExtraBold</vt:lpstr>
      <vt:lpstr>티머니 둥근바람 Regular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박문수</dc:creator>
  <cp:lastModifiedBy>YEIN</cp:lastModifiedBy>
  <cp:revision>819</cp:revision>
  <dcterms:created xsi:type="dcterms:W3CDTF">2009-01-28T06:54:18Z</dcterms:created>
  <dcterms:modified xsi:type="dcterms:W3CDTF">2024-03-28T04:29:58Z</dcterms:modified>
</cp:coreProperties>
</file>