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13" r:id="rId9"/>
    <p:sldId id="312" r:id="rId10"/>
    <p:sldId id="308" r:id="rId11"/>
    <p:sldId id="314" r:id="rId12"/>
    <p:sldId id="309" r:id="rId13"/>
    <p:sldId id="310" r:id="rId14"/>
    <p:sldId id="311" r:id="rId15"/>
    <p:sldId id="304" r:id="rId16"/>
    <p:sldId id="278" r:id="rId17"/>
  </p:sldIdLst>
  <p:sldSz cx="9144000" cy="6858000" type="screen4x3"/>
  <p:notesSz cx="6805613" cy="9939338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77"/>
      <p:regular r:id="rId28"/>
      <p:bold r:id="rId29"/>
      <p:italic r:id="rId30"/>
      <p:boldItalic r:id="rId31"/>
    </p:embeddedFont>
    <p:embeddedFont>
      <p:font typeface="Wingdings 3" pitchFamily="2" charset="2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713" autoAdjust="0"/>
  </p:normalViewPr>
  <p:slideViewPr>
    <p:cSldViewPr snapToGrid="0">
      <p:cViewPr varScale="1">
        <p:scale>
          <a:sx n="97" d="100"/>
          <a:sy n="97" d="100"/>
        </p:scale>
        <p:origin x="2640" y="1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8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3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3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morphysics@snu.ac.k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isk984@snu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 </a:t>
            </a:r>
            <a:br>
              <a:rPr lang="ko-KR" altLang="en-US" dirty="0"/>
            </a:br>
            <a:r>
              <a:rPr lang="en-US" altLang="ko-KR" dirty="0"/>
              <a:t>Spatial navigation</a:t>
            </a:r>
            <a:r>
              <a:rPr lang="ko-KR" altLang="en-US" dirty="0"/>
              <a:t>을 위한</a:t>
            </a:r>
            <a:br>
              <a:rPr lang="en-US" altLang="ko-KR" dirty="0"/>
            </a:br>
            <a:r>
              <a:rPr lang="ko-KR" altLang="en-US" dirty="0" err="1"/>
              <a:t>크롬익스텐션</a:t>
            </a:r>
            <a:r>
              <a:rPr lang="ko-KR" altLang="en-US" dirty="0"/>
              <a:t> 개발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2018. 09. 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28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Team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신현선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지승근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Spec : </a:t>
            </a:r>
            <a:r>
              <a:rPr lang="ko-KR" altLang="en-US" dirty="0"/>
              <a:t>선택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페이지 내 모든 </a:t>
            </a:r>
            <a:r>
              <a:rPr lang="en-US" altLang="ko-KR" sz="1900" dirty="0">
                <a:latin typeface="+mn-ea"/>
              </a:rPr>
              <a:t>focusable </a:t>
            </a:r>
            <a:r>
              <a:rPr lang="ko-KR" altLang="en-US" sz="1900" dirty="0">
                <a:latin typeface="+mn-ea"/>
              </a:rPr>
              <a:t>요소들 사이의 연결 경로 시각화</a:t>
            </a:r>
            <a:endParaRPr lang="en-US" altLang="ko-KR" sz="19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900" dirty="0">
                <a:latin typeface="+mn-ea"/>
              </a:rPr>
              <a:t>onclick </a:t>
            </a:r>
            <a:r>
              <a:rPr lang="ko-KR" altLang="en-US" sz="1900" dirty="0">
                <a:latin typeface="+mn-ea"/>
              </a:rPr>
              <a:t>이벤트 </a:t>
            </a:r>
            <a:r>
              <a:rPr lang="ko-KR" altLang="en-US" sz="1900" dirty="0" err="1">
                <a:latin typeface="+mn-ea"/>
              </a:rPr>
              <a:t>핸들러를</a:t>
            </a:r>
            <a:r>
              <a:rPr lang="ko-KR" altLang="en-US" sz="1900" dirty="0">
                <a:latin typeface="+mn-ea"/>
              </a:rPr>
              <a:t> 갖지만 </a:t>
            </a:r>
            <a:r>
              <a:rPr lang="en-US" altLang="ko-KR" sz="1900" dirty="0">
                <a:latin typeface="+mn-ea"/>
              </a:rPr>
              <a:t>focusable </a:t>
            </a:r>
            <a:r>
              <a:rPr lang="ko-KR" altLang="en-US" sz="1900" dirty="0">
                <a:latin typeface="+mn-ea"/>
              </a:rPr>
              <a:t>하지 않은 요소 리포트</a:t>
            </a:r>
            <a:r>
              <a:rPr lang="en-US" altLang="ko-KR" sz="1900" dirty="0">
                <a:latin typeface="+mn-ea"/>
              </a:rPr>
              <a:t>(ex. </a:t>
            </a:r>
            <a:r>
              <a:rPr lang="en-US" altLang="ko-KR" sz="1900" dirty="0" err="1">
                <a:latin typeface="+mn-ea"/>
              </a:rPr>
              <a:t>tabIndex</a:t>
            </a:r>
            <a:r>
              <a:rPr lang="ko-KR" altLang="en-US" sz="1900" dirty="0">
                <a:latin typeface="+mn-ea"/>
              </a:rPr>
              <a:t>가 없는 </a:t>
            </a:r>
            <a:r>
              <a:rPr lang="en-US" altLang="ko-KR" sz="1900" dirty="0">
                <a:latin typeface="+mn-ea"/>
              </a:rPr>
              <a:t>div</a:t>
            </a:r>
            <a:r>
              <a:rPr lang="ko-KR" altLang="en-US" sz="1900" dirty="0">
                <a:latin typeface="+mn-ea"/>
              </a:rPr>
              <a:t>요소로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키보드로 선택 불가능</a:t>
            </a:r>
            <a:r>
              <a:rPr lang="en-US" altLang="ko-KR" sz="1900" dirty="0">
                <a:latin typeface="+mn-ea"/>
              </a:rPr>
              <a:t>)</a:t>
            </a:r>
            <a:endParaRPr lang="ko-KR" altLang="en-US" sz="19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포커스를 받을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수 있는 </a:t>
            </a:r>
            <a:r>
              <a:rPr lang="en-US" altLang="ko-KR" sz="1900" dirty="0">
                <a:latin typeface="+mn-ea"/>
              </a:rPr>
              <a:t>element</a:t>
            </a:r>
            <a:r>
              <a:rPr lang="ko-KR" altLang="en-US" sz="1900" dirty="0">
                <a:latin typeface="+mn-ea"/>
              </a:rPr>
              <a:t>이지만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포커스링이나 포커스 표시가 없거나 잘 보이지 않는 요소 리포트</a:t>
            </a:r>
          </a:p>
          <a:p>
            <a:pPr lvl="2">
              <a:lnSpc>
                <a:spcPct val="150000"/>
              </a:lnSpc>
            </a:pPr>
            <a:r>
              <a:rPr lang="en-US" altLang="ko-KR" sz="1900" dirty="0">
                <a:latin typeface="+mn-ea"/>
              </a:rPr>
              <a:t>position: fixed or sticky </a:t>
            </a:r>
            <a:r>
              <a:rPr lang="ko-KR" altLang="en-US" sz="1900" dirty="0">
                <a:latin typeface="+mn-ea"/>
              </a:rPr>
              <a:t>상황에서 오동작 여부 검출 및 해당 요소 리포트</a:t>
            </a:r>
          </a:p>
          <a:p>
            <a:pPr lvl="3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화면 가장 상단 또는 하단에 위치한 </a:t>
            </a:r>
            <a:r>
              <a:rPr lang="en-US" altLang="ko-KR" sz="1900" dirty="0">
                <a:latin typeface="+mn-ea"/>
              </a:rPr>
              <a:t>position: fixed </a:t>
            </a:r>
            <a:r>
              <a:rPr lang="ko-KR" altLang="en-US" sz="1900" dirty="0">
                <a:latin typeface="+mn-ea"/>
              </a:rPr>
              <a:t>요소에 포커스가 </a:t>
            </a:r>
            <a:r>
              <a:rPr lang="ko-KR" altLang="en-US" sz="1900" dirty="0" err="1">
                <a:latin typeface="+mn-ea"/>
              </a:rPr>
              <a:t>머문채</a:t>
            </a:r>
            <a:r>
              <a:rPr lang="ko-KR" altLang="en-US" sz="1900" dirty="0">
                <a:latin typeface="+mn-ea"/>
              </a:rPr>
              <a:t> 전체가 스크롤 되는 상황 </a:t>
            </a:r>
            <a:r>
              <a:rPr lang="en-US" altLang="ko-KR" sz="1900" dirty="0">
                <a:latin typeface="+mn-ea"/>
              </a:rPr>
              <a:t>/ Looping </a:t>
            </a:r>
            <a:r>
              <a:rPr lang="ko-KR" altLang="en-US" sz="1900" dirty="0">
                <a:latin typeface="+mn-ea"/>
              </a:rPr>
              <a:t>발생 등</a:t>
            </a:r>
          </a:p>
          <a:p>
            <a:pPr lvl="2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그 외 방향에 적절하지 않는 이동이 검출되는 상황 리포트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Spec : Reliability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구현한 </a:t>
            </a:r>
            <a:r>
              <a:rPr lang="en-US" altLang="ko-KR" sz="1900" dirty="0">
                <a:latin typeface="+mn-ea"/>
              </a:rPr>
              <a:t>chrome extension</a:t>
            </a:r>
            <a:r>
              <a:rPr lang="ko-KR" altLang="en-US" sz="1900" dirty="0">
                <a:latin typeface="+mn-ea"/>
              </a:rPr>
              <a:t>에 대해서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우리의 프로그램이 얼마나 </a:t>
            </a:r>
            <a:r>
              <a:rPr lang="en-US" altLang="ko-KR" sz="1900" dirty="0">
                <a:latin typeface="+mn-ea"/>
              </a:rPr>
              <a:t>reliable </a:t>
            </a:r>
            <a:r>
              <a:rPr lang="ko-KR" altLang="en-US" sz="1900" dirty="0">
                <a:latin typeface="+mn-ea"/>
              </a:rPr>
              <a:t>한지에 대해 검사하기 위해 담당자님께서 만들어주신 </a:t>
            </a:r>
            <a:r>
              <a:rPr lang="en-US" altLang="ko-KR" sz="1900" dirty="0">
                <a:latin typeface="+mn-ea"/>
              </a:rPr>
              <a:t>11</a:t>
            </a:r>
            <a:r>
              <a:rPr lang="ko-KR" altLang="en-US" sz="1900" dirty="0">
                <a:latin typeface="+mn-ea"/>
              </a:rPr>
              <a:t>개의 </a:t>
            </a:r>
            <a:r>
              <a:rPr lang="en-US" altLang="ko-KR" sz="1900" dirty="0">
                <a:latin typeface="+mn-ea"/>
              </a:rPr>
              <a:t>testcase</a:t>
            </a:r>
            <a:r>
              <a:rPr lang="ko-KR" altLang="en-US" sz="1900" dirty="0">
                <a:latin typeface="+mn-ea"/>
              </a:rPr>
              <a:t>에 더해서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</a:t>
            </a:r>
            <a:r>
              <a:rPr lang="en-US" altLang="ko-KR" sz="1900" dirty="0">
                <a:latin typeface="+mn-ea"/>
              </a:rPr>
              <a:t>10</a:t>
            </a:r>
            <a:r>
              <a:rPr lang="ko-KR" altLang="en-US" sz="1900" dirty="0">
                <a:latin typeface="+mn-ea"/>
              </a:rPr>
              <a:t>개 정도의 기존사이트에 대해 </a:t>
            </a:r>
            <a:r>
              <a:rPr lang="ko-KR" altLang="en-US" sz="1900" dirty="0" err="1">
                <a:latin typeface="+mn-ea"/>
              </a:rPr>
              <a:t>실제동작과</a:t>
            </a:r>
            <a:r>
              <a:rPr lang="ko-KR" altLang="en-US" sz="1900" dirty="0">
                <a:latin typeface="+mn-ea"/>
              </a:rPr>
              <a:t> 일치하는지 확인한다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marL="594360" lvl="2" indent="0">
              <a:lnSpc>
                <a:spcPct val="15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594360" lvl="2" indent="0">
              <a:lnSpc>
                <a:spcPct val="15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ko-KR" altLang="en-US" sz="1900" dirty="0">
                <a:latin typeface="+mn-ea"/>
              </a:rPr>
              <a:t>*스펙 발표 때 추가하라고 지적하신 부분으로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담당자님께 </a:t>
            </a:r>
            <a:r>
              <a:rPr lang="en-US" altLang="ko-KR" sz="1900" dirty="0">
                <a:latin typeface="+mn-ea"/>
              </a:rPr>
              <a:t>reliability</a:t>
            </a:r>
            <a:r>
              <a:rPr lang="ko-KR" altLang="en-US" sz="1900" dirty="0">
                <a:latin typeface="+mn-ea"/>
              </a:rPr>
              <a:t>에 대해 </a:t>
            </a:r>
            <a:r>
              <a:rPr lang="ko-KR" altLang="en-US" sz="1900">
                <a:latin typeface="+mn-ea"/>
              </a:rPr>
              <a:t>문의드렸고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이 부분에 대해 담당자님께서 기준을 </a:t>
            </a:r>
            <a:r>
              <a:rPr lang="ko-KR" altLang="en-US" sz="1900" dirty="0" err="1">
                <a:latin typeface="+mn-ea"/>
              </a:rPr>
              <a:t>제시해주셨습니다</a:t>
            </a:r>
            <a:r>
              <a:rPr lang="en-US" altLang="ko-KR" sz="1900" dirty="0">
                <a:latin typeface="+mn-ea"/>
              </a:rPr>
              <a:t>.</a:t>
            </a:r>
            <a:endParaRPr lang="ko-KR" altLang="en-US" sz="19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874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가 동적으로 </a:t>
            </a:r>
            <a:r>
              <a:rPr lang="en-US" altLang="ko-KR" dirty="0"/>
              <a:t>html </a:t>
            </a:r>
            <a:r>
              <a:rPr lang="ko-KR" altLang="en-US" dirty="0"/>
              <a:t>파일을 컨트롤하는 문법에 대해 공부함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 err="1"/>
              <a:t>를</a:t>
            </a:r>
            <a:r>
              <a:rPr lang="ko-KR" altLang="en-US" dirty="0"/>
              <a:t> 활용하여 유저와 상호작용하는 간단한 </a:t>
            </a:r>
            <a:r>
              <a:rPr lang="ko-KR" altLang="en-US" dirty="0" err="1"/>
              <a:t>웹페이지</a:t>
            </a:r>
            <a:r>
              <a:rPr lang="ko-KR" altLang="en-US" dirty="0"/>
              <a:t> 작성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일반 웹사이트에 </a:t>
            </a:r>
            <a:r>
              <a:rPr lang="en-US" altLang="ko-KR" dirty="0"/>
              <a:t>LG</a:t>
            </a:r>
            <a:r>
              <a:rPr lang="ko-KR" altLang="en-US" dirty="0"/>
              <a:t>전자의 </a:t>
            </a:r>
            <a:r>
              <a:rPr lang="en-US" altLang="ko-KR" dirty="0" err="1"/>
              <a:t>Polyfill</a:t>
            </a:r>
            <a:r>
              <a:rPr lang="ko-KR" altLang="en-US" dirty="0"/>
              <a:t>을 얹어서 데모가 작동하는 것을 확인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Spat-</a:t>
            </a:r>
            <a:r>
              <a:rPr lang="en-US" altLang="ko-KR" dirty="0" err="1"/>
              <a:t>Nav</a:t>
            </a:r>
            <a:r>
              <a:rPr lang="en-US" altLang="ko-KR" dirty="0"/>
              <a:t> </a:t>
            </a:r>
            <a:r>
              <a:rPr lang="ko-KR" altLang="en-US" dirty="0"/>
              <a:t>평가 프로그램 모듈 디자인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848810"/>
            <a:ext cx="8594203" cy="50931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Webpage</a:t>
            </a:r>
            <a:r>
              <a:rPr lang="ko-KR" altLang="en-US" dirty="0"/>
              <a:t>에서 </a:t>
            </a:r>
            <a:r>
              <a:rPr lang="en-US" altLang="ko-KR" dirty="0"/>
              <a:t>edge</a:t>
            </a:r>
            <a:r>
              <a:rPr lang="ko-KR" altLang="en-US" dirty="0"/>
              <a:t>와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extract</a:t>
            </a:r>
            <a:r>
              <a:rPr lang="ko-KR" altLang="en-US" dirty="0"/>
              <a:t>하는 모듈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점수 산정을 위해 필요한 </a:t>
            </a:r>
            <a:r>
              <a:rPr lang="en-US" altLang="ko-KR" dirty="0"/>
              <a:t>Graph theory </a:t>
            </a:r>
            <a:r>
              <a:rPr lang="ko-KR" altLang="en-US" dirty="0"/>
              <a:t>조사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Trap detector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Loop detector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Unreachable detector</a:t>
            </a:r>
            <a:r>
              <a:rPr lang="ko-KR" altLang="en-US" dirty="0"/>
              <a:t>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점수 산출</a:t>
            </a:r>
            <a:r>
              <a:rPr lang="en-US" altLang="ko-KR" dirty="0"/>
              <a:t> </a:t>
            </a:r>
            <a:r>
              <a:rPr lang="ko-KR" altLang="en-US" dirty="0"/>
              <a:t>방식 결정 및 점수 계산기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문제가 되는 요소를 시각화한 리포트 발행 모듈 개발</a:t>
            </a:r>
          </a:p>
          <a:p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9651640"/>
              </p:ext>
            </p:extLst>
          </p:nvPr>
        </p:nvGraphicFramePr>
        <p:xfrm>
          <a:off x="207146" y="1375911"/>
          <a:ext cx="8729708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32">
                  <a:extLst>
                    <a:ext uri="{9D8B030D-6E8A-4147-A177-3AD203B41FA5}">
                      <a16:colId xmlns:a16="http://schemas.microsoft.com/office/drawing/2014/main" val="1538875140"/>
                    </a:ext>
                  </a:extLst>
                </a:gridCol>
                <a:gridCol w="757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JavaScript</a:t>
                      </a:r>
                      <a:r>
                        <a:rPr lang="ko-KR" altLang="en-US" dirty="0"/>
                        <a:t>가 동적으로 </a:t>
                      </a:r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파일을 컨트롤하는 문법에 대해 공부</a:t>
                      </a:r>
                      <a:endParaRPr lang="en-US" altLang="ko-KR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J,S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JS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활용하여 유저와 상호작용하는 간단한 </a:t>
                      </a:r>
                      <a:r>
                        <a:rPr lang="ko-KR" altLang="en-US" dirty="0" err="1"/>
                        <a:t>웹페이지</a:t>
                      </a:r>
                      <a:r>
                        <a:rPr lang="ko-KR" altLang="en-US" dirty="0"/>
                        <a:t> 작성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일반 웹사이트에 </a:t>
                      </a:r>
                      <a:r>
                        <a:rPr lang="en-US" altLang="ko-KR" dirty="0"/>
                        <a:t>LG</a:t>
                      </a:r>
                      <a:r>
                        <a:rPr lang="ko-KR" altLang="en-US" dirty="0"/>
                        <a:t>전자의 </a:t>
                      </a:r>
                      <a:r>
                        <a:rPr lang="en-US" altLang="ko-KR" dirty="0" err="1"/>
                        <a:t>Polyfill</a:t>
                      </a:r>
                      <a:r>
                        <a:rPr lang="ko-KR" altLang="en-US" dirty="0"/>
                        <a:t>을 얹어서 데모가 작동하는 것을 확인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Spat-</a:t>
                      </a:r>
                      <a:r>
                        <a:rPr lang="en-US" altLang="ko-KR" dirty="0" err="1"/>
                        <a:t>Nav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평가 프로그램 모듈 디자인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Webpage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edge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node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extract</a:t>
                      </a:r>
                      <a:r>
                        <a:rPr lang="ko-KR" altLang="en-US" dirty="0"/>
                        <a:t>하는 모듈 개발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점수 산정을 위해 필요한 </a:t>
                      </a:r>
                      <a:r>
                        <a:rPr lang="en-US" altLang="ko-KR" dirty="0"/>
                        <a:t>Graph theory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Trap detector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Loop detector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Unreachable detector</a:t>
                      </a:r>
                      <a:r>
                        <a:rPr lang="ko-KR" altLang="en-US" dirty="0"/>
                        <a:t> 개발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점수 산출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방식 결정 및 점수 계산기 개발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J,S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문제가 되는 요소를 시각화한 리포트 발행 모듈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J,S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5830786"/>
              </p:ext>
            </p:extLst>
          </p:nvPr>
        </p:nvGraphicFramePr>
        <p:xfrm>
          <a:off x="501955" y="1182660"/>
          <a:ext cx="8378223" cy="5033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5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90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감사합니다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859" y="4725124"/>
            <a:ext cx="793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Team J </a:t>
            </a:r>
            <a:r>
              <a:rPr lang="ko-KR" altLang="en-US" sz="2400" dirty="0" err="1"/>
              <a:t>신현선</a:t>
            </a:r>
            <a:r>
              <a:rPr lang="en-US" altLang="ko-KR" sz="2400" dirty="0"/>
              <a:t>,  </a:t>
            </a:r>
            <a:r>
              <a:rPr lang="ko-KR" altLang="en-US" sz="2400" dirty="0" err="1"/>
              <a:t>지승근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en-US" altLang="ko-KR" sz="2400" dirty="0">
                <a:hlinkClick r:id="rId3"/>
              </a:rPr>
              <a:t>amorphysics@snu.ac.kr</a:t>
            </a:r>
            <a:r>
              <a:rPr lang="en-US" altLang="ko-KR" sz="2400" dirty="0"/>
              <a:t>, </a:t>
            </a:r>
            <a:r>
              <a:rPr lang="en-US" altLang="ko-KR" sz="2400" dirty="0">
                <a:hlinkClick r:id="rId4"/>
              </a:rPr>
              <a:t>jisk984@snu.ac.kr</a:t>
            </a:r>
            <a:r>
              <a:rPr lang="en-US" altLang="ko-KR" sz="2400" dirty="0"/>
              <a:t>,)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Overview</a:t>
            </a:r>
          </a:p>
          <a:p>
            <a:r>
              <a:rPr lang="en-US" altLang="ko-KR" sz="2400" dirty="0"/>
              <a:t>Goal/Problem &amp; Requirement</a:t>
            </a:r>
          </a:p>
          <a:p>
            <a:r>
              <a:rPr lang="en-US" altLang="ko-KR" sz="2400" dirty="0"/>
              <a:t>Approach</a:t>
            </a:r>
          </a:p>
          <a:p>
            <a:r>
              <a:rPr lang="en-US" altLang="ko-KR" sz="2400" dirty="0"/>
              <a:t>Development Environment</a:t>
            </a:r>
          </a:p>
          <a:p>
            <a:r>
              <a:rPr lang="en-US" altLang="ko-KR" sz="2400" dirty="0"/>
              <a:t>Architecture</a:t>
            </a:r>
          </a:p>
          <a:p>
            <a:r>
              <a:rPr lang="en-US" altLang="ko-KR" sz="2400" dirty="0"/>
              <a:t>Basic Spec</a:t>
            </a:r>
          </a:p>
          <a:p>
            <a:r>
              <a:rPr lang="en-US" altLang="ko-KR" sz="2400" dirty="0"/>
              <a:t>Current Status</a:t>
            </a:r>
          </a:p>
          <a:p>
            <a:r>
              <a:rPr lang="en-US" altLang="ko-KR" sz="2400" dirty="0"/>
              <a:t>Further plan</a:t>
            </a:r>
          </a:p>
          <a:p>
            <a:r>
              <a:rPr lang="en-US" altLang="ko-KR" sz="2400" dirty="0"/>
              <a:t>Division and Assignment of work</a:t>
            </a:r>
          </a:p>
          <a:p>
            <a:r>
              <a:rPr lang="en-US" altLang="ko-KR" sz="240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96993"/>
            <a:ext cx="8229600" cy="5093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Background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Devices whose only or primary means of navigation is the D-pad without mouse is on the rise. </a:t>
            </a:r>
          </a:p>
          <a:p>
            <a:pPr marL="274320" lvl="1" indent="0">
              <a:buNone/>
            </a:pPr>
            <a:r>
              <a:rPr lang="en-US" altLang="ko-KR" dirty="0"/>
              <a:t>So, navigating through focusable elements with direction keys will be a very effective function for a wide range of users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72BE5-AF86-6040-9C90-D50789EB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6" y="3662230"/>
            <a:ext cx="2694120" cy="2694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6334D-4CF1-184A-B4C7-DBAB79E1B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600" y="3851797"/>
            <a:ext cx="3080096" cy="15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39118"/>
            <a:ext cx="8229600" cy="5093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Goal</a:t>
            </a:r>
          </a:p>
          <a:p>
            <a:pPr marL="274320" lvl="1" indent="0">
              <a:buNone/>
            </a:pPr>
            <a:r>
              <a:rPr lang="en-US" altLang="ko-KR" dirty="0"/>
              <a:t>Development for a  chrome extension evaluating accessibility of a web page</a:t>
            </a:r>
            <a:r>
              <a:rPr lang="ko-KR" altLang="en-US" dirty="0"/>
              <a:t> </a:t>
            </a:r>
            <a:r>
              <a:rPr lang="en-US" altLang="ko-KR" dirty="0"/>
              <a:t>with respect to spatial Navigation.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Requirement</a:t>
            </a:r>
          </a:p>
          <a:p>
            <a:pPr marL="274320" lvl="1" indent="0">
              <a:buNone/>
            </a:pPr>
            <a:r>
              <a:rPr lang="en-US" altLang="ko-KR" dirty="0"/>
              <a:t>Generate a Report with scores for how much the website well considered Spatial Navigation in terms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Unreachable elements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Using </a:t>
            </a:r>
            <a:r>
              <a:rPr lang="en-US" altLang="ko-KR" b="1" dirty="0"/>
              <a:t>a graph theory </a:t>
            </a:r>
            <a:r>
              <a:rPr lang="en-US" altLang="ko-KR" dirty="0"/>
              <a:t>we detect </a:t>
            </a:r>
            <a:r>
              <a:rPr lang="en-US" altLang="ko-KR" b="1" dirty="0"/>
              <a:t>a loop, trap, unreachable elements </a:t>
            </a:r>
            <a:r>
              <a:rPr lang="en-US" altLang="ko-KR" dirty="0"/>
              <a:t>in spatial Navigation function in a webpage.</a:t>
            </a:r>
          </a:p>
          <a:p>
            <a:endParaRPr lang="en-US" altLang="ko-KR" dirty="0"/>
          </a:p>
          <a:p>
            <a:r>
              <a:rPr lang="en-US" altLang="ko-KR" dirty="0"/>
              <a:t>we represent </a:t>
            </a:r>
            <a:r>
              <a:rPr lang="en-US" altLang="ko-KR" b="1" dirty="0"/>
              <a:t>a focusable element </a:t>
            </a:r>
            <a:r>
              <a:rPr lang="en-US" altLang="ko-KR" dirty="0"/>
              <a:t>in a web page as a </a:t>
            </a:r>
            <a:r>
              <a:rPr lang="en-US" altLang="ko-KR" b="1" dirty="0"/>
              <a:t>node.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 a change in focus</a:t>
            </a:r>
            <a:r>
              <a:rPr lang="en-US" altLang="ko-KR" dirty="0"/>
              <a:t> dictated by a spatial Navigation as </a:t>
            </a:r>
            <a:r>
              <a:rPr lang="en-US" altLang="ko-KR" b="1" dirty="0"/>
              <a:t>an edge.</a:t>
            </a:r>
          </a:p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programming Language </a:t>
            </a:r>
          </a:p>
          <a:p>
            <a:pPr lvl="1"/>
            <a:r>
              <a:rPr lang="en-US" altLang="ko-KR" dirty="0"/>
              <a:t>Java script</a:t>
            </a:r>
          </a:p>
          <a:p>
            <a:pPr lvl="1"/>
            <a:r>
              <a:rPr lang="en-US" altLang="ko-KR" dirty="0"/>
              <a:t>Html &amp; CSS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API</a:t>
            </a:r>
          </a:p>
          <a:p>
            <a:pPr lvl="1"/>
            <a:r>
              <a:rPr lang="en-US" b="1" dirty="0"/>
              <a:t>Spatial Navigation </a:t>
            </a:r>
            <a:r>
              <a:rPr lang="en-US" b="1" dirty="0" err="1"/>
              <a:t>Polyfill</a:t>
            </a:r>
            <a:endParaRPr lang="en-US" b="1" dirty="0"/>
          </a:p>
          <a:p>
            <a:pPr lvl="1"/>
            <a:r>
              <a:rPr lang="en-US" altLang="ko-KR" dirty="0" err="1"/>
              <a:t>JQuery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Team Collaboration Tool</a:t>
            </a:r>
          </a:p>
          <a:p>
            <a:pPr lvl="1"/>
            <a:r>
              <a:rPr lang="en-US" altLang="ko-KR" dirty="0"/>
              <a:t>Git – for version control of code</a:t>
            </a:r>
          </a:p>
          <a:p>
            <a:pPr lvl="1"/>
            <a:r>
              <a:rPr lang="en-US" altLang="ko-KR" dirty="0"/>
              <a:t>Trello – for a agile project management</a:t>
            </a:r>
          </a:p>
          <a:p>
            <a:pPr lvl="1"/>
            <a:r>
              <a:rPr lang="en-US" altLang="ko-KR" dirty="0"/>
              <a:t>Slack – for communication in a team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5699" y="6321625"/>
            <a:ext cx="688731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AF082C-0B2C-478A-9A24-6ADF8C08C0F9}"/>
              </a:ext>
            </a:extLst>
          </p:cNvPr>
          <p:cNvSpPr/>
          <p:nvPr/>
        </p:nvSpPr>
        <p:spPr>
          <a:xfrm>
            <a:off x="2118167" y="2294189"/>
            <a:ext cx="3178834" cy="28273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page</a:t>
            </a:r>
          </a:p>
          <a:p>
            <a:pPr algn="ctr"/>
            <a:r>
              <a:rPr lang="en-US" altLang="ko-KR" dirty="0"/>
              <a:t>(html,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37401D-F350-44C8-ABBE-0C500F725C44}"/>
              </a:ext>
            </a:extLst>
          </p:cNvPr>
          <p:cNvSpPr/>
          <p:nvPr/>
        </p:nvSpPr>
        <p:spPr>
          <a:xfrm>
            <a:off x="5473617" y="2259463"/>
            <a:ext cx="1378597" cy="281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Chrome extension : evaluating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5699" y="6321625"/>
            <a:ext cx="688731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728AD7-9F16-4F24-B191-FBDC311773EF}"/>
              </a:ext>
            </a:extLst>
          </p:cNvPr>
          <p:cNvSpPr/>
          <p:nvPr/>
        </p:nvSpPr>
        <p:spPr>
          <a:xfrm>
            <a:off x="642054" y="2680168"/>
            <a:ext cx="1331346" cy="2403527"/>
          </a:xfrm>
          <a:prstGeom prst="roundRect">
            <a:avLst>
              <a:gd name="adj" fmla="val 345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Spat-</a:t>
            </a:r>
            <a:r>
              <a:rPr lang="en-US" altLang="ko-KR" dirty="0" err="1"/>
              <a:t>Nav</a:t>
            </a:r>
            <a:r>
              <a:rPr lang="en-US" altLang="ko-KR" dirty="0"/>
              <a:t> </a:t>
            </a:r>
            <a:r>
              <a:rPr lang="en-US" altLang="ko-KR" dirty="0" err="1"/>
              <a:t>Polyfill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6AC6FB-4872-4FBF-8E42-AD54FCB3BA81}"/>
              </a:ext>
            </a:extLst>
          </p:cNvPr>
          <p:cNvSpPr/>
          <p:nvPr/>
        </p:nvSpPr>
        <p:spPr>
          <a:xfrm>
            <a:off x="5622641" y="1597473"/>
            <a:ext cx="1513023" cy="2041041"/>
          </a:xfrm>
          <a:prstGeom prst="roundRect">
            <a:avLst>
              <a:gd name="adj" fmla="val 237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Spat-Nav</a:t>
            </a:r>
          </a:p>
          <a:p>
            <a:pPr algn="ctr"/>
            <a:r>
              <a:rPr lang="en-US" altLang="ko-KR" dirty="0"/>
              <a:t>visualization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97884E-A834-458E-A341-8C5B283966DF}"/>
              </a:ext>
            </a:extLst>
          </p:cNvPr>
          <p:cNvSpPr/>
          <p:nvPr/>
        </p:nvSpPr>
        <p:spPr>
          <a:xfrm>
            <a:off x="7199453" y="2416280"/>
            <a:ext cx="1487347" cy="2738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Spatial-navigation</a:t>
            </a:r>
          </a:p>
          <a:p>
            <a:pPr algn="ctr"/>
            <a:r>
              <a:rPr lang="en-US" altLang="ko-KR" dirty="0"/>
              <a:t>Evaluating report generator</a:t>
            </a:r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282F3208-C8F3-A049-9024-8F0CA1448AB1}"/>
              </a:ext>
            </a:extLst>
          </p:cNvPr>
          <p:cNvSpPr/>
          <p:nvPr/>
        </p:nvSpPr>
        <p:spPr>
          <a:xfrm>
            <a:off x="3766158" y="3075324"/>
            <a:ext cx="1766292" cy="524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Trap detector</a:t>
            </a:r>
          </a:p>
        </p:txBody>
      </p:sp>
      <p:sp>
        <p:nvSpPr>
          <p:cNvPr id="17" name="사각형: 둥근 모서리 11">
            <a:extLst>
              <a:ext uri="{FF2B5EF4-FFF2-40B4-BE49-F238E27FC236}">
                <a16:creationId xmlns:a16="http://schemas.microsoft.com/office/drawing/2014/main" id="{AF99FD67-8FC7-394E-A180-FEA1334F07C6}"/>
              </a:ext>
            </a:extLst>
          </p:cNvPr>
          <p:cNvSpPr/>
          <p:nvPr/>
        </p:nvSpPr>
        <p:spPr>
          <a:xfrm>
            <a:off x="3772228" y="3653773"/>
            <a:ext cx="1760221" cy="565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Loop detector</a:t>
            </a:r>
          </a:p>
        </p:txBody>
      </p:sp>
      <p:sp>
        <p:nvSpPr>
          <p:cNvPr id="18" name="사각형: 둥근 모서리 11">
            <a:extLst>
              <a:ext uri="{FF2B5EF4-FFF2-40B4-BE49-F238E27FC236}">
                <a16:creationId xmlns:a16="http://schemas.microsoft.com/office/drawing/2014/main" id="{B043275B-B8F9-2E46-957F-599C305F0BB9}"/>
              </a:ext>
            </a:extLst>
          </p:cNvPr>
          <p:cNvSpPr/>
          <p:nvPr/>
        </p:nvSpPr>
        <p:spPr>
          <a:xfrm>
            <a:off x="3795220" y="4298285"/>
            <a:ext cx="1737230" cy="524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Unreachable detector</a:t>
            </a:r>
          </a:p>
        </p:txBody>
      </p:sp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23FD132F-2519-FA4A-B9F7-3E2295D4D9FA}"/>
              </a:ext>
            </a:extLst>
          </p:cNvPr>
          <p:cNvSpPr/>
          <p:nvPr/>
        </p:nvSpPr>
        <p:spPr>
          <a:xfrm>
            <a:off x="5687265" y="3717804"/>
            <a:ext cx="1421997" cy="2210764"/>
          </a:xfrm>
          <a:prstGeom prst="roundRect">
            <a:avLst>
              <a:gd name="adj" fmla="val 249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 calculator</a:t>
            </a:r>
          </a:p>
        </p:txBody>
      </p:sp>
      <p:sp>
        <p:nvSpPr>
          <p:cNvPr id="20" name="사각형: 둥근 모서리 11">
            <a:extLst>
              <a:ext uri="{FF2B5EF4-FFF2-40B4-BE49-F238E27FC236}">
                <a16:creationId xmlns:a16="http://schemas.microsoft.com/office/drawing/2014/main" id="{780D0C22-83C8-5648-8515-C9673E5DBF64}"/>
              </a:ext>
            </a:extLst>
          </p:cNvPr>
          <p:cNvSpPr/>
          <p:nvPr/>
        </p:nvSpPr>
        <p:spPr>
          <a:xfrm>
            <a:off x="2074921" y="2784001"/>
            <a:ext cx="1565483" cy="22037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 and node extractor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316D90D9-8654-5B41-97B7-D9CEC823A8E7}"/>
              </a:ext>
            </a:extLst>
          </p:cNvPr>
          <p:cNvSpPr/>
          <p:nvPr/>
        </p:nvSpPr>
        <p:spPr>
          <a:xfrm>
            <a:off x="457200" y="1385919"/>
            <a:ext cx="8432092" cy="4727803"/>
          </a:xfrm>
          <a:prstGeom prst="frame">
            <a:avLst>
              <a:gd name="adj1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A1DB6AD-6A80-FD44-8EB8-AAF1C6ADF3C9}"/>
              </a:ext>
            </a:extLst>
          </p:cNvPr>
          <p:cNvSpPr/>
          <p:nvPr/>
        </p:nvSpPr>
        <p:spPr>
          <a:xfrm>
            <a:off x="3011902" y="5289630"/>
            <a:ext cx="1953637" cy="335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532EA-8DBF-944E-AC0B-508CA82460B2}"/>
              </a:ext>
            </a:extLst>
          </p:cNvPr>
          <p:cNvSpPr txBox="1"/>
          <p:nvPr/>
        </p:nvSpPr>
        <p:spPr>
          <a:xfrm>
            <a:off x="3337374" y="5567952"/>
            <a:ext cx="13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2548145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Spec : </a:t>
            </a:r>
            <a:r>
              <a:rPr lang="ko-KR" altLang="en-US" dirty="0"/>
              <a:t>필수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16410" cy="4950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개발자도구의 탭 내</a:t>
            </a:r>
            <a:r>
              <a:rPr lang="en-US" altLang="ko-KR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SpatialNavigation</a:t>
            </a:r>
            <a:r>
              <a:rPr lang="en-US" altLang="ko-KR" dirty="0">
                <a:latin typeface="+mn-ea"/>
              </a:rPr>
              <a:t>-friendly web page </a:t>
            </a:r>
            <a:r>
              <a:rPr lang="ko-KR" altLang="en-US" dirty="0">
                <a:latin typeface="+mn-ea"/>
              </a:rPr>
              <a:t>진단평가기능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특정 웹페이지가 </a:t>
            </a:r>
            <a:r>
              <a:rPr lang="en-US" altLang="ko-KR" dirty="0" err="1">
                <a:latin typeface="+mn-ea"/>
              </a:rPr>
              <a:t>SpatialNavigation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잘 고려하고 있는지 각 항목 진단 및 결과 리포트 발행</a:t>
            </a:r>
            <a:r>
              <a:rPr lang="en-US" altLang="ko-KR" dirty="0">
                <a:latin typeface="+mn-ea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ko-KR" altLang="en-US" sz="2100" dirty="0">
                <a:latin typeface="+mn-ea"/>
              </a:rPr>
              <a:t>전체 </a:t>
            </a:r>
            <a:r>
              <a:rPr lang="en-US" altLang="ko-KR" sz="2100" dirty="0">
                <a:latin typeface="+mn-ea"/>
              </a:rPr>
              <a:t>100</a:t>
            </a:r>
            <a:r>
              <a:rPr lang="ko-KR" altLang="en-US" sz="2100" dirty="0">
                <a:latin typeface="+mn-ea"/>
              </a:rPr>
              <a:t>점 중 </a:t>
            </a:r>
            <a:r>
              <a:rPr lang="en-US" altLang="ko-KR" sz="2100" dirty="0">
                <a:latin typeface="+mn-ea"/>
              </a:rPr>
              <a:t>Error</a:t>
            </a:r>
            <a:r>
              <a:rPr lang="ko-KR" altLang="en-US" sz="2100" dirty="0" err="1">
                <a:latin typeface="+mn-ea"/>
              </a:rPr>
              <a:t>갯수에</a:t>
            </a:r>
            <a:r>
              <a:rPr lang="ko-KR" altLang="en-US" sz="2100" dirty="0">
                <a:latin typeface="+mn-ea"/>
              </a:rPr>
              <a:t> 따라 평가 총점을 보여줌</a:t>
            </a:r>
          </a:p>
          <a:p>
            <a:pPr lvl="2">
              <a:lnSpc>
                <a:spcPct val="120000"/>
              </a:lnSpc>
            </a:pPr>
            <a:r>
              <a:rPr lang="en-US" altLang="ko-KR" sz="2100" dirty="0">
                <a:latin typeface="+mn-ea"/>
              </a:rPr>
              <a:t>unreachable </a:t>
            </a:r>
            <a:r>
              <a:rPr lang="ko-KR" altLang="en-US" sz="2100" dirty="0">
                <a:latin typeface="+mn-ea"/>
              </a:rPr>
              <a:t>요소 존재 여부 판단 및 해당 요소 리포트</a:t>
            </a:r>
          </a:p>
          <a:p>
            <a:pPr lvl="2">
              <a:lnSpc>
                <a:spcPct val="120000"/>
              </a:lnSpc>
            </a:pPr>
            <a:r>
              <a:rPr lang="en-US" altLang="ko-KR" sz="2100" dirty="0">
                <a:latin typeface="+mn-ea"/>
              </a:rPr>
              <a:t>trap </a:t>
            </a:r>
            <a:r>
              <a:rPr lang="ko-KR" altLang="en-US" sz="2100" dirty="0">
                <a:latin typeface="+mn-ea"/>
              </a:rPr>
              <a:t>되는 상황탐색 및 해당 요소 리포트 </a:t>
            </a:r>
            <a:r>
              <a:rPr lang="en-US" altLang="ko-KR" sz="2100" dirty="0">
                <a:latin typeface="+mn-ea"/>
              </a:rPr>
              <a:t>(4</a:t>
            </a:r>
            <a:r>
              <a:rPr lang="ko-KR" altLang="en-US" sz="2100" dirty="0">
                <a:latin typeface="+mn-ea"/>
              </a:rPr>
              <a:t>방향키로는 한정된 몇 개 </a:t>
            </a:r>
            <a:r>
              <a:rPr lang="en-US" altLang="ko-KR" sz="2100" dirty="0">
                <a:latin typeface="+mn-ea"/>
              </a:rPr>
              <a:t>Element</a:t>
            </a:r>
            <a:r>
              <a:rPr lang="ko-KR" altLang="en-US" sz="2100" dirty="0">
                <a:latin typeface="+mn-ea"/>
              </a:rPr>
              <a:t>에서만 갇힘</a:t>
            </a:r>
            <a:r>
              <a:rPr lang="en-US" altLang="ko-KR" sz="2100" dirty="0">
                <a:latin typeface="+mn-ea"/>
              </a:rPr>
              <a:t>. ex:</a:t>
            </a:r>
            <a:r>
              <a:rPr lang="ko-KR" altLang="en-US" sz="2100" dirty="0">
                <a:latin typeface="+mn-ea"/>
              </a:rPr>
              <a:t>악의적 </a:t>
            </a:r>
            <a:r>
              <a:rPr lang="ko-KR" altLang="en-US" sz="2100" dirty="0" err="1">
                <a:latin typeface="+mn-ea"/>
              </a:rPr>
              <a:t>광고팝업</a:t>
            </a:r>
            <a:r>
              <a:rPr lang="en-US" altLang="ko-KR" sz="2100" dirty="0">
                <a:latin typeface="+mn-ea"/>
              </a:rPr>
              <a:t>)</a:t>
            </a:r>
            <a:endParaRPr lang="ko-KR" altLang="en-US" sz="21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ko-KR" altLang="en-US" sz="2100" dirty="0" err="1">
                <a:latin typeface="+mn-ea"/>
              </a:rPr>
              <a:t>한방향</a:t>
            </a:r>
            <a:r>
              <a:rPr lang="ko-KR" altLang="en-US" sz="2100" dirty="0">
                <a:latin typeface="+mn-ea"/>
              </a:rPr>
              <a:t> 버튼만 눌렀을 때 </a:t>
            </a:r>
            <a:r>
              <a:rPr lang="en-US" altLang="ko-KR" sz="2100" dirty="0">
                <a:latin typeface="+mn-ea"/>
              </a:rPr>
              <a:t>loop </a:t>
            </a:r>
            <a:r>
              <a:rPr lang="ko-KR" altLang="en-US" sz="2100" dirty="0">
                <a:latin typeface="+mn-ea"/>
              </a:rPr>
              <a:t>되는 상황 탐색 및 해당 요소 리포트 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한 방향키를 쭉 </a:t>
            </a:r>
            <a:r>
              <a:rPr lang="ko-KR" altLang="en-US" sz="2100" dirty="0" err="1">
                <a:latin typeface="+mn-ea"/>
              </a:rPr>
              <a:t>눌렀을때</a:t>
            </a:r>
            <a:r>
              <a:rPr lang="ko-KR" altLang="en-US" sz="2100" dirty="0">
                <a:latin typeface="+mn-ea"/>
              </a:rPr>
              <a:t> 일부 몇 개 </a:t>
            </a:r>
            <a:r>
              <a:rPr lang="en-US" altLang="ko-KR" sz="2100" dirty="0" err="1">
                <a:latin typeface="+mn-ea"/>
              </a:rPr>
              <a:t>elemen</a:t>
            </a:r>
            <a:r>
              <a:rPr lang="ko-KR" altLang="en-US" sz="2100" dirty="0">
                <a:latin typeface="+mn-ea"/>
              </a:rPr>
              <a:t>만 순회하면서 </a:t>
            </a:r>
            <a:r>
              <a:rPr lang="en-US" altLang="ko-KR" sz="2100" dirty="0">
                <a:latin typeface="+mn-ea"/>
              </a:rPr>
              <a:t>loop.)</a:t>
            </a:r>
          </a:p>
          <a:p>
            <a:pPr lvl="2">
              <a:lnSpc>
                <a:spcPct val="120000"/>
              </a:lnSpc>
            </a:pPr>
            <a:r>
              <a:rPr lang="ko-KR" altLang="en-US" sz="2100" dirty="0">
                <a:latin typeface="+mn-ea"/>
              </a:rPr>
              <a:t>결과로 출력 된 리스트에서 요소가 있다면</a:t>
            </a:r>
            <a:r>
              <a:rPr lang="en-US" altLang="ko-KR" sz="2100" dirty="0">
                <a:latin typeface="+mn-ea"/>
              </a:rPr>
              <a:t>, </a:t>
            </a:r>
            <a:r>
              <a:rPr lang="ko-KR" altLang="en-US" sz="2100" dirty="0">
                <a:latin typeface="+mn-ea"/>
              </a:rPr>
              <a:t>그 중 하나를 </a:t>
            </a:r>
            <a:r>
              <a:rPr lang="ko-KR" altLang="en-US" sz="2100" dirty="0" err="1">
                <a:latin typeface="+mn-ea"/>
              </a:rPr>
              <a:t>마우스오버</a:t>
            </a:r>
            <a:r>
              <a:rPr lang="ko-KR" altLang="en-US" sz="2100" dirty="0">
                <a:latin typeface="+mn-ea"/>
              </a:rPr>
              <a:t> </a:t>
            </a:r>
            <a:r>
              <a:rPr lang="ko-KR" altLang="en-US" sz="2100" dirty="0" err="1">
                <a:latin typeface="+mn-ea"/>
              </a:rPr>
              <a:t>할때</a:t>
            </a:r>
            <a:r>
              <a:rPr lang="en-US" altLang="ko-KR" sz="2100" dirty="0">
                <a:latin typeface="+mn-ea"/>
              </a:rPr>
              <a:t>, </a:t>
            </a:r>
            <a:r>
              <a:rPr lang="ko-KR" altLang="en-US" sz="2100" dirty="0">
                <a:latin typeface="+mn-ea"/>
              </a:rPr>
              <a:t>화면에서 어떤 요소인지 바로 알 수 있어야 함</a:t>
            </a:r>
            <a:r>
              <a:rPr lang="en-US" altLang="ko-KR" sz="2100" dirty="0">
                <a:latin typeface="+mn-ea"/>
              </a:rPr>
              <a:t>.</a:t>
            </a:r>
            <a:endParaRPr lang="ko-KR" altLang="en-US" sz="21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872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4805</TotalTime>
  <Words>697</Words>
  <Application>Microsoft Macintosh PowerPoint</Application>
  <PresentationFormat>On-screen Show (4:3)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Bookman Old Style</vt:lpstr>
      <vt:lpstr>Wingdings 3</vt:lpstr>
      <vt:lpstr>Gill Sans MT</vt:lpstr>
      <vt:lpstr>나눔고딕</vt:lpstr>
      <vt:lpstr>Corbel</vt:lpstr>
      <vt:lpstr>돋움</vt:lpstr>
      <vt:lpstr>Wingdings</vt:lpstr>
      <vt:lpstr>Arial</vt:lpstr>
      <vt:lpstr>맑은 고딕</vt:lpstr>
      <vt:lpstr>원본</vt:lpstr>
      <vt:lpstr>  Spatial navigation을 위한 크롬익스텐션 개발 </vt:lpstr>
      <vt:lpstr>Contents </vt:lpstr>
      <vt:lpstr>Goal/Problem &amp; Requirement</vt:lpstr>
      <vt:lpstr>Goal/Problem &amp; Requirement</vt:lpstr>
      <vt:lpstr>Approach </vt:lpstr>
      <vt:lpstr>Development Environment</vt:lpstr>
      <vt:lpstr>Architecture</vt:lpstr>
      <vt:lpstr>Architecture</vt:lpstr>
      <vt:lpstr>Basic Spec : 필수</vt:lpstr>
      <vt:lpstr>Basic Spec : 선택</vt:lpstr>
      <vt:lpstr>Basic Spec : Reliability</vt:lpstr>
      <vt:lpstr>Current Status</vt:lpstr>
      <vt:lpstr>Further Plan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지승근</cp:lastModifiedBy>
  <cp:revision>120</cp:revision>
  <cp:lastPrinted>2011-08-28T13:13:29Z</cp:lastPrinted>
  <dcterms:created xsi:type="dcterms:W3CDTF">2011-08-24T01:05:33Z</dcterms:created>
  <dcterms:modified xsi:type="dcterms:W3CDTF">2018-10-13T13:10:00Z</dcterms:modified>
</cp:coreProperties>
</file>