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13" r:id="rId3"/>
    <p:sldId id="342" r:id="rId4"/>
    <p:sldId id="362" r:id="rId5"/>
    <p:sldId id="370" r:id="rId6"/>
    <p:sldId id="368" r:id="rId7"/>
    <p:sldId id="371" r:id="rId8"/>
    <p:sldId id="372" r:id="rId9"/>
    <p:sldId id="369" r:id="rId10"/>
    <p:sldId id="375" r:id="rId11"/>
    <p:sldId id="374" r:id="rId12"/>
    <p:sldId id="373" r:id="rId13"/>
    <p:sldId id="376" r:id="rId14"/>
    <p:sldId id="378" r:id="rId15"/>
    <p:sldId id="379" r:id="rId16"/>
    <p:sldId id="380" r:id="rId17"/>
    <p:sldId id="377" r:id="rId18"/>
    <p:sldId id="382" r:id="rId19"/>
    <p:sldId id="383" r:id="rId20"/>
    <p:sldId id="364" r:id="rId21"/>
    <p:sldId id="366" r:id="rId22"/>
    <p:sldId id="385" r:id="rId23"/>
    <p:sldId id="387" r:id="rId24"/>
    <p:sldId id="386" r:id="rId25"/>
    <p:sldId id="388" r:id="rId26"/>
    <p:sldId id="389" r:id="rId27"/>
    <p:sldId id="394" r:id="rId28"/>
    <p:sldId id="390" r:id="rId29"/>
    <p:sldId id="393" r:id="rId30"/>
    <p:sldId id="395" r:id="rId31"/>
    <p:sldId id="391" r:id="rId32"/>
    <p:sldId id="392" r:id="rId33"/>
    <p:sldId id="396" r:id="rId34"/>
    <p:sldId id="397" r:id="rId35"/>
    <p:sldId id="398" r:id="rId36"/>
    <p:sldId id="399" r:id="rId37"/>
    <p:sldId id="401" r:id="rId38"/>
    <p:sldId id="400" r:id="rId39"/>
    <p:sldId id="403" r:id="rId40"/>
    <p:sldId id="404" r:id="rId41"/>
    <p:sldId id="405" r:id="rId42"/>
    <p:sldId id="319" r:id="rId43"/>
    <p:sldId id="408" r:id="rId44"/>
    <p:sldId id="412" r:id="rId45"/>
    <p:sldId id="409" r:id="rId46"/>
    <p:sldId id="413" r:id="rId47"/>
    <p:sldId id="410" r:id="rId48"/>
    <p:sldId id="406" r:id="rId49"/>
    <p:sldId id="28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2"/>
    <a:srgbClr val="8A8A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690" y="-8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pPr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1416" y="2187542"/>
            <a:ext cx="10869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하면서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7</a:t>
            </a:r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계층 프로토콜 </a:t>
            </a:r>
            <a:r>
              <a:rPr lang="en-US" altLang="ko-KR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</a:t>
            </a:r>
            <a:endParaRPr lang="en-US" altLang="ko-KR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HTTP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HTTP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HTTP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62900" y="809625"/>
            <a:ext cx="2809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웹 서버 페이지를 만드는 기술들</a:t>
            </a:r>
            <a:endParaRPr lang="en-US" altLang="ko-KR" sz="1400" dirty="0" smtClean="0"/>
          </a:p>
        </p:txBody>
      </p:sp>
      <p:cxnSp>
        <p:nvCxnSpPr>
          <p:cNvPr id="27" name="꺾인 연결선 26"/>
          <p:cNvCxnSpPr>
            <a:endCxn id="25" idx="1"/>
          </p:cNvCxnSpPr>
          <p:nvPr/>
        </p:nvCxnSpPr>
        <p:spPr>
          <a:xfrm flipV="1">
            <a:off x="4810125" y="963514"/>
            <a:ext cx="3152775" cy="1903527"/>
          </a:xfrm>
          <a:prstGeom prst="bentConnector3">
            <a:avLst>
              <a:gd name="adj1" fmla="val 8867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25" idx="1"/>
          </p:cNvCxnSpPr>
          <p:nvPr/>
        </p:nvCxnSpPr>
        <p:spPr>
          <a:xfrm flipV="1">
            <a:off x="4933950" y="963514"/>
            <a:ext cx="3028950" cy="2151177"/>
          </a:xfrm>
          <a:prstGeom prst="bentConnector3">
            <a:avLst>
              <a:gd name="adj1" fmla="val 883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endCxn id="25" idx="1"/>
          </p:cNvCxnSpPr>
          <p:nvPr/>
        </p:nvCxnSpPr>
        <p:spPr>
          <a:xfrm flipV="1">
            <a:off x="5810250" y="963514"/>
            <a:ext cx="2152650" cy="1617777"/>
          </a:xfrm>
          <a:prstGeom prst="bentConnector3">
            <a:avLst>
              <a:gd name="adj1" fmla="val 8318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HTTP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24"/>
          <p:cNvGrpSpPr/>
          <p:nvPr/>
        </p:nvGrpSpPr>
        <p:grpSpPr>
          <a:xfrm>
            <a:off x="440152" y="2197745"/>
            <a:ext cx="9634356" cy="2558931"/>
            <a:chOff x="440153" y="1839786"/>
            <a:chExt cx="5850998" cy="3347116"/>
          </a:xfrm>
        </p:grpSpPr>
        <p:sp>
          <p:nvSpPr>
            <p:cNvPr id="226" name="TextBox 225"/>
            <p:cNvSpPr txBox="1"/>
            <p:nvPr/>
          </p:nvSpPr>
          <p:spPr>
            <a:xfrm>
              <a:off x="723444" y="1845523"/>
              <a:ext cx="5358009" cy="334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 smtClean="0"/>
                <a:t>HyperText</a:t>
              </a:r>
              <a:r>
                <a:rPr lang="en-US" altLang="ko-KR" sz="2000" dirty="0" smtClean="0"/>
                <a:t> </a:t>
              </a:r>
              <a:r>
                <a:rPr lang="en-US" altLang="ko-KR" sz="2000" dirty="0" smtClean="0"/>
                <a:t>Transfer Protocol ( </a:t>
              </a:r>
              <a:r>
                <a:rPr lang="ko-KR" altLang="en-US" sz="2000" dirty="0" err="1" smtClean="0"/>
                <a:t>하이퍼</a:t>
              </a:r>
              <a:r>
                <a:rPr lang="ko-KR" altLang="en-US" sz="2000" dirty="0" smtClean="0"/>
                <a:t> 텍스트 전송 프로토콜 </a:t>
              </a:r>
              <a:r>
                <a:rPr lang="en-US" altLang="ko-KR" sz="2000" dirty="0" smtClean="0"/>
                <a:t>)</a:t>
              </a:r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www</a:t>
              </a:r>
              <a:r>
                <a:rPr lang="ko-KR" altLang="en-US" sz="2000" dirty="0" smtClean="0"/>
                <a:t>에서 </a:t>
              </a:r>
              <a:r>
                <a:rPr lang="ko-KR" altLang="en-US" sz="2000" dirty="0" smtClean="0"/>
                <a:t>쓰이는 핵심 프로토콜로 문서의 전송을 위해 쓰이며</a:t>
              </a:r>
              <a:r>
                <a:rPr lang="en-US" altLang="ko-KR" sz="2000" dirty="0" smtClean="0"/>
                <a:t>,</a:t>
              </a:r>
            </a:p>
            <a:p>
              <a:r>
                <a:rPr lang="ko-KR" altLang="en-US" sz="2000" dirty="0" smtClean="0"/>
                <a:t>오늘날 거의 모든 웹 애플리케이션에서 사용되고 있다</a:t>
              </a:r>
              <a:r>
                <a:rPr lang="en-US" altLang="ko-KR" sz="2000" dirty="0" smtClean="0"/>
                <a:t>.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 -&gt; </a:t>
              </a:r>
              <a:r>
                <a:rPr lang="ko-KR" altLang="en-US" sz="2000" dirty="0" smtClean="0"/>
                <a:t>음성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화상 등 여러 종류의 데이터를 </a:t>
              </a:r>
              <a:r>
                <a:rPr lang="en-US" altLang="ko-KR" sz="2000" dirty="0" smtClean="0"/>
                <a:t>MIME</a:t>
              </a:r>
              <a:r>
                <a:rPr lang="ko-KR" altLang="en-US" sz="2000" dirty="0" smtClean="0"/>
                <a:t>로 </a:t>
              </a:r>
              <a:r>
                <a:rPr lang="ko-KR" altLang="en-US" sz="2000" dirty="0" smtClean="0"/>
                <a:t>정의하여 전송 </a:t>
              </a:r>
              <a:r>
                <a:rPr lang="ko-KR" altLang="en-US" sz="2000" dirty="0" smtClean="0"/>
                <a:t>가능</a:t>
              </a:r>
              <a:endParaRPr lang="en-US" altLang="ko-KR" sz="2000" dirty="0" smtClean="0"/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HTTP </a:t>
              </a:r>
              <a:r>
                <a:rPr lang="ko-KR" altLang="en-US" sz="2000" dirty="0" smtClean="0"/>
                <a:t>특징</a:t>
              </a:r>
            </a:p>
            <a:p>
              <a:r>
                <a:rPr lang="en-US" altLang="ko-KR" sz="2000" dirty="0" smtClean="0"/>
                <a:t> </a:t>
              </a:r>
              <a:r>
                <a:rPr lang="en-US" altLang="ko-KR" sz="2000" dirty="0" smtClean="0"/>
                <a:t>Request / Response ( </a:t>
              </a:r>
              <a:r>
                <a:rPr lang="ko-KR" altLang="en-US" sz="2000" dirty="0" smtClean="0"/>
                <a:t>요청</a:t>
              </a:r>
              <a:r>
                <a:rPr lang="en-US" altLang="ko-KR" sz="2000" dirty="0" smtClean="0"/>
                <a:t>/</a:t>
              </a:r>
              <a:r>
                <a:rPr lang="ko-KR" altLang="en-US" sz="2000" dirty="0" smtClean="0"/>
                <a:t>응답 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동작에 기반하여 서비스 </a:t>
              </a:r>
              <a:r>
                <a:rPr lang="ko-KR" altLang="en-US" sz="2000" dirty="0" smtClean="0"/>
                <a:t>제공</a:t>
              </a:r>
              <a:endParaRPr lang="ko-KR" altLang="en-US" sz="2000" dirty="0" smtClean="0"/>
            </a:p>
          </p:txBody>
        </p:sp>
        <p:sp>
          <p:nvSpPr>
            <p:cNvPr id="227" name="양쪽 대괄호 226"/>
            <p:cNvSpPr/>
            <p:nvPr/>
          </p:nvSpPr>
          <p:spPr>
            <a:xfrm>
              <a:off x="440153" y="1839786"/>
              <a:ext cx="5850998" cy="2997915"/>
            </a:xfrm>
            <a:prstGeom prst="bracketPair">
              <a:avLst>
                <a:gd name="adj" fmla="val 10623"/>
              </a:avLst>
            </a:prstGeom>
            <a:ln w="12700">
              <a:solidFill>
                <a:srgbClr val="6D6E72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720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24"/>
          <p:cNvGrpSpPr/>
          <p:nvPr/>
        </p:nvGrpSpPr>
        <p:grpSpPr>
          <a:xfrm>
            <a:off x="440152" y="2197745"/>
            <a:ext cx="9634356" cy="2291960"/>
            <a:chOff x="440153" y="1839786"/>
            <a:chExt cx="5850998" cy="2997915"/>
          </a:xfrm>
        </p:grpSpPr>
        <p:sp>
          <p:nvSpPr>
            <p:cNvPr id="226" name="TextBox 225"/>
            <p:cNvSpPr txBox="1"/>
            <p:nvPr/>
          </p:nvSpPr>
          <p:spPr>
            <a:xfrm>
              <a:off x="650790" y="1845523"/>
              <a:ext cx="5503318" cy="2938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HTTP 1.0</a:t>
              </a:r>
              <a:r>
                <a:rPr lang="ko-KR" altLang="en-US" sz="2000" dirty="0" smtClean="0"/>
                <a:t>의 특징</a:t>
              </a:r>
            </a:p>
            <a:p>
              <a:r>
                <a:rPr lang="ko-KR" altLang="en-US" sz="2000" dirty="0" smtClean="0"/>
                <a:t> “연결 수립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동작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연결 해제”의 단순함이 특징</a:t>
              </a:r>
            </a:p>
            <a:p>
              <a:r>
                <a:rPr lang="en-US" altLang="ko-KR" sz="2000" dirty="0" smtClean="0"/>
                <a:t>	-&gt; </a:t>
              </a:r>
              <a:r>
                <a:rPr lang="ko-KR" altLang="en-US" sz="2000" dirty="0" smtClean="0"/>
                <a:t>하나의 </a:t>
              </a:r>
              <a:r>
                <a:rPr lang="en-US" altLang="ko-KR" sz="2000" dirty="0" smtClean="0"/>
                <a:t>URL</a:t>
              </a:r>
              <a:r>
                <a:rPr lang="ko-KR" altLang="en-US" sz="2000" dirty="0" smtClean="0"/>
                <a:t>은 하나의 </a:t>
              </a:r>
              <a:r>
                <a:rPr lang="en-US" altLang="ko-KR" sz="2000" dirty="0" smtClean="0"/>
                <a:t>TCP </a:t>
              </a:r>
              <a:r>
                <a:rPr lang="ko-KR" altLang="en-US" sz="2000" dirty="0" smtClean="0"/>
                <a:t>연결</a:t>
              </a:r>
            </a:p>
            <a:p>
              <a:r>
                <a:rPr lang="ko-KR" altLang="en-US" sz="2000" dirty="0" smtClean="0"/>
                <a:t> </a:t>
              </a:r>
              <a:r>
                <a:rPr lang="en-US" altLang="ko-KR" sz="2000" dirty="0" smtClean="0"/>
                <a:t>HTML </a:t>
              </a:r>
              <a:r>
                <a:rPr lang="ko-KR" altLang="en-US" sz="2000" dirty="0" smtClean="0"/>
                <a:t>문서를 전송 받은 뒤 연결을 끊고 다시 연결하여 데이터를 전송한다</a:t>
              </a:r>
              <a:r>
                <a:rPr lang="en-US" altLang="ko-KR" sz="2000" dirty="0" smtClean="0"/>
                <a:t>.</a:t>
              </a:r>
            </a:p>
            <a:p>
              <a:endParaRPr lang="en-US" altLang="ko-KR" sz="2000" dirty="0" smtClean="0"/>
            </a:p>
            <a:p>
              <a:r>
                <a:rPr lang="en-US" altLang="ko-KR" sz="2000" dirty="0" smtClean="0"/>
                <a:t>HTPP </a:t>
              </a:r>
              <a:r>
                <a:rPr lang="en-US" altLang="ko-KR" sz="2000" dirty="0" smtClean="0"/>
                <a:t>1.0</a:t>
              </a:r>
              <a:r>
                <a:rPr lang="ko-KR" altLang="en-US" sz="2000" dirty="0" smtClean="0"/>
                <a:t>의 문제점</a:t>
              </a:r>
            </a:p>
            <a:p>
              <a:r>
                <a:rPr lang="ko-KR" altLang="en-US" sz="2000" dirty="0" smtClean="0"/>
                <a:t> 단순 동작 </a:t>
              </a:r>
              <a:r>
                <a:rPr lang="en-US" altLang="ko-KR" sz="2000" dirty="0" smtClean="0"/>
                <a:t>( </a:t>
              </a:r>
              <a:r>
                <a:rPr lang="ko-KR" altLang="en-US" sz="2000" dirty="0" smtClean="0"/>
                <a:t>연결 수립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동작</a:t>
              </a:r>
              <a:r>
                <a:rPr lang="en-US" altLang="ko-KR" sz="2000" dirty="0" smtClean="0"/>
                <a:t>, </a:t>
              </a:r>
              <a:r>
                <a:rPr lang="ko-KR" altLang="en-US" sz="2000" dirty="0" smtClean="0"/>
                <a:t>연결 해제 </a:t>
              </a:r>
              <a:r>
                <a:rPr lang="en-US" altLang="ko-KR" sz="2000" dirty="0" smtClean="0"/>
                <a:t>)</a:t>
              </a:r>
              <a:r>
                <a:rPr lang="ko-KR" altLang="en-US" sz="2000" dirty="0" smtClean="0"/>
                <a:t>이 반복되어 </a:t>
              </a:r>
              <a:r>
                <a:rPr lang="ko-KR" altLang="en-US" sz="2000" dirty="0" smtClean="0"/>
                <a:t>통신 부하</a:t>
              </a:r>
              <a:r>
                <a:rPr lang="en-US" altLang="ko-KR" sz="2000" dirty="0" smtClean="0"/>
                <a:t> </a:t>
              </a:r>
              <a:r>
                <a:rPr lang="ko-KR" altLang="en-US" sz="2000" dirty="0" smtClean="0"/>
                <a:t>문제 </a:t>
              </a:r>
              <a:r>
                <a:rPr lang="ko-KR" altLang="en-US" sz="2000" dirty="0" smtClean="0"/>
                <a:t>발생</a:t>
              </a:r>
              <a:endParaRPr lang="ko-KR" altLang="en-US" sz="2000" dirty="0" smtClean="0"/>
            </a:p>
          </p:txBody>
        </p:sp>
        <p:sp>
          <p:nvSpPr>
            <p:cNvPr id="227" name="양쪽 대괄호 226"/>
            <p:cNvSpPr/>
            <p:nvPr/>
          </p:nvSpPr>
          <p:spPr>
            <a:xfrm>
              <a:off x="440153" y="1839786"/>
              <a:ext cx="5850998" cy="2997915"/>
            </a:xfrm>
            <a:prstGeom prst="bracketPair">
              <a:avLst>
                <a:gd name="adj" fmla="val 10623"/>
              </a:avLst>
            </a:prstGeom>
            <a:ln w="12700">
              <a:solidFill>
                <a:srgbClr val="6D6E72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720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224"/>
          <p:cNvGrpSpPr/>
          <p:nvPr/>
        </p:nvGrpSpPr>
        <p:grpSpPr>
          <a:xfrm>
            <a:off x="440152" y="2197744"/>
            <a:ext cx="9634356" cy="3745855"/>
            <a:chOff x="440153" y="1839785"/>
            <a:chExt cx="5850998" cy="4899630"/>
          </a:xfrm>
        </p:grpSpPr>
        <p:sp>
          <p:nvSpPr>
            <p:cNvPr id="226" name="TextBox 225"/>
            <p:cNvSpPr txBox="1"/>
            <p:nvPr/>
          </p:nvSpPr>
          <p:spPr>
            <a:xfrm>
              <a:off x="650790" y="1845523"/>
              <a:ext cx="5503318" cy="4549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HTTP 1.1</a:t>
              </a:r>
              <a:r>
                <a:rPr lang="ko-KR" altLang="en-US" sz="2000" dirty="0" smtClean="0"/>
                <a:t>의 특징</a:t>
              </a:r>
            </a:p>
            <a:p>
              <a:r>
                <a:rPr lang="ko-KR" altLang="en-US" sz="2000" dirty="0" smtClean="0"/>
                <a:t> </a:t>
              </a:r>
              <a:r>
                <a:rPr lang="en-US" altLang="ko-KR" sz="2000" dirty="0" smtClean="0"/>
                <a:t>HTTP 1.0</a:t>
              </a:r>
              <a:r>
                <a:rPr lang="ko-KR" altLang="en-US" sz="2000" dirty="0" smtClean="0"/>
                <a:t>과 호환 가능</a:t>
              </a:r>
            </a:p>
            <a:p>
              <a:r>
                <a:rPr lang="ko-KR" altLang="en-US" sz="2000" dirty="0" smtClean="0"/>
                <a:t> </a:t>
              </a:r>
              <a:r>
                <a:rPr lang="en-US" altLang="ko-KR" sz="2000" dirty="0" smtClean="0"/>
                <a:t>Multiple Request </a:t>
              </a:r>
              <a:r>
                <a:rPr lang="ko-KR" altLang="en-US" sz="2000" dirty="0" smtClean="0"/>
                <a:t>처리가 가능하여 </a:t>
              </a:r>
              <a:r>
                <a:rPr lang="en-US" altLang="ko-KR" sz="2000" dirty="0" smtClean="0"/>
                <a:t>Client</a:t>
              </a:r>
              <a:r>
                <a:rPr lang="ko-KR" altLang="en-US" sz="2000" dirty="0" smtClean="0"/>
                <a:t>의 </a:t>
              </a:r>
              <a:r>
                <a:rPr lang="en-US" altLang="ko-KR" sz="2000" dirty="0" smtClean="0"/>
                <a:t>Request</a:t>
              </a:r>
              <a:r>
                <a:rPr lang="ko-KR" altLang="en-US" sz="2000" dirty="0" smtClean="0"/>
                <a:t>가 많을 경우 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    </a:t>
              </a:r>
              <a:r>
                <a:rPr lang="ko-KR" altLang="en-US" sz="2000" dirty="0" smtClean="0"/>
                <a:t>연속적인 </a:t>
              </a:r>
              <a:r>
                <a:rPr lang="ko-KR" altLang="en-US" sz="2000" dirty="0" smtClean="0"/>
                <a:t>응답 </a:t>
              </a:r>
              <a:r>
                <a:rPr lang="ko-KR" altLang="en-US" sz="2000" dirty="0" smtClean="0"/>
                <a:t>제공 </a:t>
              </a:r>
              <a:r>
                <a:rPr lang="en-US" altLang="ko-KR" sz="2000" dirty="0" smtClean="0"/>
                <a:t>-&gt; Pipeline </a:t>
              </a:r>
              <a:r>
                <a:rPr lang="ko-KR" altLang="en-US" sz="2000" dirty="0" smtClean="0"/>
                <a:t>방식의 </a:t>
              </a:r>
              <a:r>
                <a:rPr lang="en-US" altLang="ko-KR" sz="2000" dirty="0" smtClean="0"/>
                <a:t>Request / Response </a:t>
              </a:r>
              <a:r>
                <a:rPr lang="ko-KR" altLang="en-US" sz="2000" dirty="0" smtClean="0"/>
                <a:t>진행</a:t>
              </a:r>
              <a:endParaRPr lang="en-US" altLang="ko-KR" sz="2000" dirty="0" smtClean="0"/>
            </a:p>
            <a:p>
              <a:endParaRPr lang="ko-KR" altLang="en-US" sz="2000" dirty="0" smtClean="0"/>
            </a:p>
            <a:p>
              <a:r>
                <a:rPr lang="ko-KR" altLang="en-US" sz="2000" dirty="0" smtClean="0"/>
                <a:t> </a:t>
              </a:r>
              <a:r>
                <a:rPr lang="en-US" altLang="ko-KR" sz="2000" dirty="0" smtClean="0"/>
                <a:t>HTTP 1.0</a:t>
              </a:r>
              <a:r>
                <a:rPr lang="ko-KR" altLang="en-US" sz="2000" dirty="0" smtClean="0"/>
                <a:t>과는 달리 </a:t>
              </a:r>
              <a:r>
                <a:rPr lang="en-US" altLang="ko-KR" sz="2000" dirty="0" smtClean="0"/>
                <a:t>Server</a:t>
              </a:r>
              <a:r>
                <a:rPr lang="ko-KR" altLang="en-US" sz="2000" dirty="0" smtClean="0"/>
                <a:t>가 갖는 하나의 </a:t>
              </a:r>
              <a:r>
                <a:rPr lang="en-US" altLang="ko-KR" sz="2000" dirty="0" smtClean="0"/>
                <a:t>IP Address</a:t>
              </a:r>
              <a:r>
                <a:rPr lang="ko-KR" altLang="en-US" sz="2000" dirty="0" smtClean="0"/>
                <a:t>와 </a:t>
              </a:r>
              <a:endParaRPr lang="en-US" altLang="ko-KR" sz="2000" dirty="0" smtClean="0"/>
            </a:p>
            <a:p>
              <a:r>
                <a:rPr lang="en-US" altLang="ko-KR" sz="2000" dirty="0" smtClean="0"/>
                <a:t>	</a:t>
              </a:r>
              <a:r>
                <a:rPr lang="ko-KR" altLang="en-US" sz="2000" dirty="0" smtClean="0"/>
                <a:t>다수의 </a:t>
              </a:r>
              <a:r>
                <a:rPr lang="en-US" altLang="ko-KR" sz="2000" dirty="0" smtClean="0"/>
                <a:t>Web Site </a:t>
              </a:r>
              <a:r>
                <a:rPr lang="ko-KR" altLang="en-US" sz="2000" dirty="0" smtClean="0"/>
                <a:t>연결 </a:t>
              </a:r>
              <a:r>
                <a:rPr lang="ko-KR" altLang="en-US" sz="2000" dirty="0" smtClean="0"/>
                <a:t>가능</a:t>
              </a:r>
              <a:endParaRPr lang="en-US" altLang="ko-KR" sz="2000" dirty="0" smtClean="0"/>
            </a:p>
            <a:p>
              <a:endParaRPr lang="ko-KR" altLang="en-US" sz="2000" dirty="0" smtClean="0"/>
            </a:p>
            <a:p>
              <a:r>
                <a:rPr lang="en-US" altLang="ko-KR" sz="2000" dirty="0" smtClean="0"/>
                <a:t>HTTP </a:t>
              </a:r>
              <a:r>
                <a:rPr lang="en-US" altLang="ko-KR" sz="2000" dirty="0" smtClean="0"/>
                <a:t>1.1</a:t>
              </a:r>
            </a:p>
            <a:p>
              <a:r>
                <a:rPr lang="en-US" altLang="ko-KR" sz="2000" dirty="0" smtClean="0"/>
                <a:t> </a:t>
              </a:r>
              <a:r>
                <a:rPr lang="ko-KR" altLang="en-US" sz="2000" dirty="0" smtClean="0"/>
                <a:t>빠른 속도와 </a:t>
              </a:r>
              <a:r>
                <a:rPr lang="en-US" altLang="ko-KR" sz="2000" dirty="0" smtClean="0"/>
                <a:t>Internet Protocol </a:t>
              </a:r>
              <a:r>
                <a:rPr lang="ko-KR" altLang="en-US" sz="2000" dirty="0" smtClean="0"/>
                <a:t>설계에 최적화될 수 있도록 </a:t>
              </a:r>
              <a:r>
                <a:rPr lang="en-US" altLang="ko-KR" sz="2000" dirty="0" smtClean="0"/>
                <a:t>Cache </a:t>
              </a:r>
              <a:r>
                <a:rPr lang="ko-KR" altLang="en-US" sz="2000" dirty="0" smtClean="0"/>
                <a:t>사용</a:t>
              </a:r>
            </a:p>
            <a:p>
              <a:r>
                <a:rPr lang="ko-KR" altLang="en-US" sz="2000" dirty="0" smtClean="0"/>
                <a:t> </a:t>
              </a:r>
              <a:r>
                <a:rPr lang="en-US" altLang="ko-KR" sz="2000" dirty="0" smtClean="0"/>
                <a:t>Data</a:t>
              </a:r>
              <a:r>
                <a:rPr lang="ko-KR" altLang="en-US" sz="2000" dirty="0" smtClean="0"/>
                <a:t>를 압축해서 전달이 가능하도록 하여 전달하는 </a:t>
              </a:r>
              <a:r>
                <a:rPr lang="en-US" altLang="ko-KR" sz="2000" dirty="0" smtClean="0"/>
                <a:t>Data </a:t>
              </a:r>
              <a:r>
                <a:rPr lang="ko-KR" altLang="en-US" sz="2000" dirty="0" smtClean="0"/>
                <a:t>양이 감소</a:t>
              </a:r>
            </a:p>
          </p:txBody>
        </p:sp>
        <p:sp>
          <p:nvSpPr>
            <p:cNvPr id="227" name="양쪽 대괄호 226"/>
            <p:cNvSpPr/>
            <p:nvPr/>
          </p:nvSpPr>
          <p:spPr>
            <a:xfrm>
              <a:off x="440153" y="1839785"/>
              <a:ext cx="5850998" cy="4899630"/>
            </a:xfrm>
            <a:prstGeom prst="bracketPair">
              <a:avLst>
                <a:gd name="adj" fmla="val 10623"/>
              </a:avLst>
            </a:prstGeom>
            <a:ln w="12700">
              <a:solidFill>
                <a:srgbClr val="6D6E72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특징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720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부하가 심한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HTTP/1.0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통신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3" name="그룹 17"/>
          <p:cNvGrpSpPr/>
          <p:nvPr/>
        </p:nvGrpSpPr>
        <p:grpSpPr>
          <a:xfrm>
            <a:off x="4703072" y="1578126"/>
            <a:ext cx="972189" cy="684363"/>
            <a:chOff x="4648208" y="3315486"/>
            <a:chExt cx="972189" cy="684363"/>
          </a:xfrm>
        </p:grpSpPr>
        <p:sp>
          <p:nvSpPr>
            <p:cNvPr id="24" name="타원 23"/>
            <p:cNvSpPr/>
            <p:nvPr/>
          </p:nvSpPr>
          <p:spPr>
            <a:xfrm>
              <a:off x="5194999" y="3887816"/>
              <a:ext cx="86411" cy="112033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V="1">
              <a:off x="5315693" y="3346231"/>
              <a:ext cx="304704" cy="653618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48208" y="3315486"/>
              <a:ext cx="625736" cy="45861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3212" y="3749256"/>
              <a:ext cx="65553" cy="101677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4807019" y="3835521"/>
              <a:ext cx="317938" cy="21987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flipV="1">
              <a:off x="4662950" y="3887319"/>
              <a:ext cx="506703" cy="11253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83964" y="3355942"/>
              <a:ext cx="556114" cy="38064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42340" y="3393458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42340" y="3490159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42340" y="3586861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347480" y="3692890"/>
              <a:ext cx="28604" cy="295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5237733" y="3887319"/>
              <a:ext cx="0" cy="56265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0"/>
          <p:cNvGrpSpPr/>
          <p:nvPr/>
        </p:nvGrpSpPr>
        <p:grpSpPr>
          <a:xfrm>
            <a:off x="10317460" y="1380271"/>
            <a:ext cx="490747" cy="924018"/>
            <a:chOff x="7345661" y="3282223"/>
            <a:chExt cx="304704" cy="653618"/>
          </a:xfrm>
        </p:grpSpPr>
        <p:sp>
          <p:nvSpPr>
            <p:cNvPr id="39" name="직사각형 38"/>
            <p:cNvSpPr/>
            <p:nvPr/>
          </p:nvSpPr>
          <p:spPr>
            <a:xfrm flipV="1">
              <a:off x="7345661" y="3282223"/>
              <a:ext cx="304704" cy="653618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372308" y="3329450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372308" y="3426151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372308" y="3522853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77448" y="3628882"/>
              <a:ext cx="28604" cy="295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 flipV="1">
            <a:off x="5688296" y="276910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193792" y="2688336"/>
            <a:ext cx="0" cy="367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0288" y="23042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endParaRPr lang="en-US" altLang="ko-KR" sz="1400" dirty="0" smtClean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0515600" y="2688336"/>
            <a:ext cx="0" cy="367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213848" y="230428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688296" y="292150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688296" y="3062859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28223" y="2361757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3Way Handshake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00895" y="312805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5688296" y="3521583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00895" y="3651925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응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5688296" y="40454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688296" y="45788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5688296" y="47312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688296" y="4872609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25897" y="41715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5688296" y="5424876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5688296" y="5577276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5688296" y="5718627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28223" y="5017525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3Way Handshake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200895" y="578381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5688296" y="6177351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부하가 심한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HTTP/1.0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통신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7"/>
          <p:cNvGrpSpPr/>
          <p:nvPr/>
        </p:nvGrpSpPr>
        <p:grpSpPr>
          <a:xfrm>
            <a:off x="4703072" y="1578126"/>
            <a:ext cx="972189" cy="684363"/>
            <a:chOff x="4648208" y="3315486"/>
            <a:chExt cx="972189" cy="684363"/>
          </a:xfrm>
        </p:grpSpPr>
        <p:sp>
          <p:nvSpPr>
            <p:cNvPr id="24" name="타원 23"/>
            <p:cNvSpPr/>
            <p:nvPr/>
          </p:nvSpPr>
          <p:spPr>
            <a:xfrm>
              <a:off x="5194999" y="3887816"/>
              <a:ext cx="86411" cy="112033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V="1">
              <a:off x="5315693" y="3346231"/>
              <a:ext cx="304704" cy="653618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48208" y="3315486"/>
              <a:ext cx="625736" cy="45861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3212" y="3749256"/>
              <a:ext cx="65553" cy="101677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4807019" y="3835521"/>
              <a:ext cx="317938" cy="21987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flipV="1">
              <a:off x="4662950" y="3887319"/>
              <a:ext cx="506703" cy="11253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83964" y="3355942"/>
              <a:ext cx="556114" cy="38064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42340" y="3393458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42340" y="3490159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42340" y="3586861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347480" y="3692890"/>
              <a:ext cx="28604" cy="295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5237733" y="3887319"/>
              <a:ext cx="0" cy="56265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30"/>
          <p:cNvGrpSpPr/>
          <p:nvPr/>
        </p:nvGrpSpPr>
        <p:grpSpPr>
          <a:xfrm>
            <a:off x="10317460" y="1380271"/>
            <a:ext cx="490747" cy="924018"/>
            <a:chOff x="7345661" y="3282223"/>
            <a:chExt cx="304704" cy="653618"/>
          </a:xfrm>
        </p:grpSpPr>
        <p:sp>
          <p:nvSpPr>
            <p:cNvPr id="39" name="직사각형 38"/>
            <p:cNvSpPr/>
            <p:nvPr/>
          </p:nvSpPr>
          <p:spPr>
            <a:xfrm flipV="1">
              <a:off x="7345661" y="3282223"/>
              <a:ext cx="304704" cy="653618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372308" y="3329450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372308" y="3426151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372308" y="3522853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77448" y="3628882"/>
              <a:ext cx="28604" cy="295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 flipV="1">
            <a:off x="5688296" y="2769108"/>
            <a:ext cx="4406680" cy="916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193792" y="2688336"/>
            <a:ext cx="0" cy="367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0288" y="23042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endParaRPr lang="en-US" altLang="ko-KR" sz="1400" dirty="0" smtClean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0515600" y="2688336"/>
            <a:ext cx="0" cy="367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213848" y="230428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688296" y="2921508"/>
            <a:ext cx="4406680" cy="916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688296" y="3062859"/>
            <a:ext cx="4406680" cy="916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28223" y="2361757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3Way Handshake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00895" y="312805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5688296" y="3521583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00895" y="3651925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응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5688296" y="40454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688296" y="45788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5688296" y="47312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688296" y="4872609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25897" y="41715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5688296" y="5424876"/>
            <a:ext cx="4406680" cy="916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5688296" y="5577276"/>
            <a:ext cx="4406680" cy="916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5688296" y="5718627"/>
            <a:ext cx="4406680" cy="916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28223" y="5017525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3Way Handshake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200895" y="5783818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5688296" y="6177351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1.0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문제점을 보완한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HTTP/1.1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프로토콜의 통신 과정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17"/>
          <p:cNvGrpSpPr/>
          <p:nvPr/>
        </p:nvGrpSpPr>
        <p:grpSpPr>
          <a:xfrm>
            <a:off x="4703072" y="1578126"/>
            <a:ext cx="972189" cy="684363"/>
            <a:chOff x="4648208" y="3315486"/>
            <a:chExt cx="972189" cy="684363"/>
          </a:xfrm>
        </p:grpSpPr>
        <p:sp>
          <p:nvSpPr>
            <p:cNvPr id="24" name="타원 23"/>
            <p:cNvSpPr/>
            <p:nvPr/>
          </p:nvSpPr>
          <p:spPr>
            <a:xfrm>
              <a:off x="5194999" y="3887816"/>
              <a:ext cx="86411" cy="112033"/>
            </a:xfrm>
            <a:prstGeom prst="ellipse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flipV="1">
              <a:off x="5315693" y="3346231"/>
              <a:ext cx="304704" cy="653618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48208" y="3315486"/>
              <a:ext cx="625736" cy="458614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933212" y="3749256"/>
              <a:ext cx="65553" cy="101677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flipV="1">
              <a:off x="4807019" y="3835521"/>
              <a:ext cx="317938" cy="21987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flipV="1">
              <a:off x="4662950" y="3887319"/>
              <a:ext cx="506703" cy="112530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83964" y="3355942"/>
              <a:ext cx="556114" cy="380642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342340" y="3393458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42340" y="3490159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42340" y="3586861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347480" y="3692890"/>
              <a:ext cx="28604" cy="295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5237733" y="3887319"/>
              <a:ext cx="0" cy="56265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그룹 30"/>
          <p:cNvGrpSpPr/>
          <p:nvPr/>
        </p:nvGrpSpPr>
        <p:grpSpPr>
          <a:xfrm>
            <a:off x="10317460" y="1380271"/>
            <a:ext cx="490747" cy="924018"/>
            <a:chOff x="7345661" y="3282223"/>
            <a:chExt cx="304704" cy="653618"/>
          </a:xfrm>
        </p:grpSpPr>
        <p:sp>
          <p:nvSpPr>
            <p:cNvPr id="39" name="직사각형 38"/>
            <p:cNvSpPr/>
            <p:nvPr/>
          </p:nvSpPr>
          <p:spPr>
            <a:xfrm flipV="1">
              <a:off x="7345661" y="3282223"/>
              <a:ext cx="304704" cy="653618"/>
            </a:xfrm>
            <a:prstGeom prst="rect">
              <a:avLst/>
            </a:prstGeom>
            <a:solidFill>
              <a:srgbClr val="6D6E72"/>
            </a:solidFill>
            <a:ln>
              <a:solidFill>
                <a:srgbClr val="6D6E7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372308" y="3329450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372308" y="3426151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372308" y="3522853"/>
              <a:ext cx="248532" cy="54633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377448" y="3628882"/>
              <a:ext cx="28604" cy="295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4" name="직선 화살표 연결선 43"/>
          <p:cNvCxnSpPr/>
          <p:nvPr/>
        </p:nvCxnSpPr>
        <p:spPr>
          <a:xfrm flipV="1">
            <a:off x="5688296" y="276910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193792" y="2688336"/>
            <a:ext cx="0" cy="367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90288" y="230428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클라이언트</a:t>
            </a:r>
            <a:endParaRPr lang="en-US" altLang="ko-KR" sz="1400" dirty="0" smtClean="0"/>
          </a:p>
        </p:txBody>
      </p:sp>
      <p:cxnSp>
        <p:nvCxnSpPr>
          <p:cNvPr id="47" name="직선 연결선 46"/>
          <p:cNvCxnSpPr/>
          <p:nvPr/>
        </p:nvCxnSpPr>
        <p:spPr>
          <a:xfrm>
            <a:off x="10515600" y="2688336"/>
            <a:ext cx="0" cy="3675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213848" y="230428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5688296" y="292150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5688296" y="3062859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28223" y="2361757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3Way Handshake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00895" y="312805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5688296" y="3521583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200895" y="3651925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응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5688296" y="40454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688296" y="59885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5688296" y="61409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5688296" y="6282309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25897" y="55812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00895" y="4299625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endParaRPr lang="ko-KR" altLang="en-US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5688296" y="4693158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00895" y="4823500"/>
            <a:ext cx="127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응</a:t>
            </a:r>
            <a:r>
              <a:rPr lang="ko-KR" altLang="en-US" dirty="0" smtClean="0"/>
              <a:t>답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5688296" y="5217033"/>
            <a:ext cx="4406680" cy="916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47260" y="3167389"/>
            <a:ext cx="8313797" cy="584775"/>
            <a:chOff x="454492" y="3167389"/>
            <a:chExt cx="8313797" cy="584775"/>
          </a:xfrm>
        </p:grpSpPr>
        <p:sp>
          <p:nvSpPr>
            <p:cNvPr id="22" name="TextBox 21"/>
            <p:cNvSpPr txBox="1"/>
            <p:nvPr/>
          </p:nvSpPr>
          <p:spPr>
            <a:xfrm>
              <a:off x="454492" y="3167389"/>
              <a:ext cx="1618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프로토콜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57966" y="3167389"/>
              <a:ext cx="125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</a:t>
              </a:r>
              <a:endParaRPr lang="en-US" altLang="ko-KR" sz="1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프로토콜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77757" y="3167389"/>
              <a:ext cx="125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 프로토콜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97548" y="3167389"/>
              <a:ext cx="125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</a:t>
              </a:r>
            </a:p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포맷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17339" y="3167389"/>
              <a:ext cx="1250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</a:t>
              </a:r>
              <a:endParaRPr lang="en-US" altLang="ko-KR" sz="1600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學</a:t>
              </a:r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</a:t>
              </a:r>
              <a:endPara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800225" y="4083253"/>
            <a:ext cx="1595706" cy="1015663"/>
            <a:chOff x="1695411" y="4183090"/>
            <a:chExt cx="1922005" cy="1223354"/>
          </a:xfrm>
        </p:grpSpPr>
        <p:sp>
          <p:nvSpPr>
            <p:cNvPr id="36" name="양쪽 대괄호 35"/>
            <p:cNvSpPr/>
            <p:nvPr/>
          </p:nvSpPr>
          <p:spPr>
            <a:xfrm>
              <a:off x="1695411" y="4324343"/>
              <a:ext cx="1922005" cy="561974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769456" y="4183090"/>
              <a:ext cx="1778647" cy="1223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웹을 만드는 기술들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프로토콜의 특징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프로토콜의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 과정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692394" y="4065346"/>
            <a:ext cx="1367629" cy="861774"/>
            <a:chOff x="1832770" y="4161527"/>
            <a:chExt cx="1647295" cy="1037998"/>
          </a:xfrm>
        </p:grpSpPr>
        <p:sp>
          <p:nvSpPr>
            <p:cNvPr id="41" name="양쪽 대괄호 4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992322" y="4161527"/>
              <a:ext cx="1357739" cy="1037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</a:t>
              </a:r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프로토콜의 구조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 타입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URI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412185" y="4126135"/>
            <a:ext cx="1367629" cy="553998"/>
            <a:chOff x="1832770" y="4234785"/>
            <a:chExt cx="1647295" cy="667291"/>
          </a:xfrm>
        </p:grpSpPr>
        <p:sp>
          <p:nvSpPr>
            <p:cNvPr id="46" name="양쪽 대괄호 4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977548" y="4234785"/>
              <a:ext cx="1357739" cy="6672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</a:t>
              </a:r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프로토콜의 구조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상태 코드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7131976" y="4048328"/>
            <a:ext cx="1367627" cy="707886"/>
            <a:chOff x="1832770" y="4141024"/>
            <a:chExt cx="1647295" cy="852641"/>
          </a:xfrm>
        </p:grpSpPr>
        <p:sp>
          <p:nvSpPr>
            <p:cNvPr id="49" name="양쪽 대괄호 48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994324" y="4141024"/>
              <a:ext cx="1315264" cy="852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구조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헤더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요청 헤더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 헤더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8851767" y="4200525"/>
            <a:ext cx="1367630" cy="466567"/>
            <a:chOff x="1832770" y="4324350"/>
            <a:chExt cx="1647295" cy="561975"/>
          </a:xfrm>
        </p:grpSpPr>
        <p:sp>
          <p:nvSpPr>
            <p:cNvPr id="54" name="양쪽 대괄호 53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053231" y="4366661"/>
              <a:ext cx="1315261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실습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en-US" altLang="ko-KR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HTTP </a:t>
              </a:r>
              <a:r>
                <a:rPr lang="ko-KR" altLang="en-US" sz="1000" dirty="0" smtClean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 실습</a:t>
              </a:r>
              <a:endParaRPr lang="en-US" altLang="ko-KR" sz="1000" dirty="0" smtClean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1518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06040" y="2187542"/>
            <a:ext cx="697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하면서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요청 프로토콜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요청하는 방식을 정의 하고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클라이언트의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5624440" y="2473363"/>
            <a:ext cx="2759638" cy="2524446"/>
            <a:chOff x="7449054" y="1842790"/>
            <a:chExt cx="3415710" cy="3075648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449054" y="4149526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Body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7449054" y="3380614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공백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7449054" y="2611702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Headers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7449054" y="1842790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Request Line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요청하는 방식을 정의 하고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클라이언트의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0975" y="2419350"/>
            <a:ext cx="75002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GET /</a:t>
            </a:r>
            <a:r>
              <a:rPr lang="en-US" altLang="ko-KR" sz="1400" dirty="0" err="1" smtClean="0"/>
              <a:t>produ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content.asp?code</a:t>
            </a:r>
            <a:r>
              <a:rPr lang="en-US" altLang="ko-KR" sz="1400" dirty="0" smtClean="0"/>
              <a:t>=sch-v310 HTTP/1.1</a:t>
            </a:r>
          </a:p>
          <a:p>
            <a:r>
              <a:rPr lang="en-US" altLang="ko-KR" sz="1400" dirty="0" smtClean="0"/>
              <a:t>Accept: image/gif, image/jpeg, image/</a:t>
            </a:r>
            <a:r>
              <a:rPr lang="en-US" altLang="ko-KR" sz="1400" dirty="0" err="1" smtClean="0"/>
              <a:t>pjpeg</a:t>
            </a:r>
            <a:r>
              <a:rPr lang="en-US" altLang="ko-KR" sz="1400" dirty="0" smtClean="0"/>
              <a:t>, image/</a:t>
            </a:r>
            <a:r>
              <a:rPr lang="en-US" altLang="ko-KR" sz="1400" dirty="0" err="1" smtClean="0"/>
              <a:t>pjpeg</a:t>
            </a:r>
            <a:r>
              <a:rPr lang="en-US" altLang="ko-KR" sz="1400" dirty="0" smtClean="0"/>
              <a:t>, application/x-shockwave-flash,</a:t>
            </a:r>
          </a:p>
          <a:p>
            <a:r>
              <a:rPr lang="en-US" altLang="ko-KR" sz="1400" dirty="0" smtClean="0"/>
              <a:t>application/vnd.ms-excel, application/vnd.ms-</a:t>
            </a:r>
            <a:r>
              <a:rPr lang="en-US" altLang="ko-KR" sz="1400" dirty="0" err="1" smtClean="0"/>
              <a:t>powerpoint</a:t>
            </a:r>
            <a:r>
              <a:rPr lang="en-US" altLang="ko-KR" sz="1400" dirty="0" smtClean="0"/>
              <a:t>, application/</a:t>
            </a:r>
            <a:r>
              <a:rPr lang="en-US" altLang="ko-KR" sz="1400" dirty="0" err="1" smtClean="0"/>
              <a:t>msword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application/</a:t>
            </a:r>
            <a:r>
              <a:rPr lang="en-US" altLang="ko-KR" sz="1400" dirty="0" err="1" smtClean="0"/>
              <a:t>xaml+xml</a:t>
            </a:r>
            <a:r>
              <a:rPr lang="en-US" altLang="ko-KR" sz="1400" dirty="0" smtClean="0"/>
              <a:t>, application/x-ms-</a:t>
            </a:r>
            <a:r>
              <a:rPr lang="en-US" altLang="ko-KR" sz="1400" dirty="0" err="1" smtClean="0"/>
              <a:t>xbap</a:t>
            </a:r>
            <a:r>
              <a:rPr lang="en-US" altLang="ko-KR" sz="1400" dirty="0" smtClean="0"/>
              <a:t>, application/x-ms-application, */*</a:t>
            </a:r>
          </a:p>
          <a:p>
            <a:r>
              <a:rPr lang="en-US" altLang="ko-KR" sz="1400" dirty="0" err="1" smtClean="0"/>
              <a:t>Referer</a:t>
            </a:r>
            <a:r>
              <a:rPr lang="en-US" altLang="ko-KR" sz="1400" dirty="0" smtClean="0"/>
              <a:t>: http://www.sst.com/</a:t>
            </a:r>
          </a:p>
          <a:p>
            <a:r>
              <a:rPr lang="en-US" altLang="ko-KR" sz="1400" dirty="0" smtClean="0"/>
              <a:t>Accept-Language: </a:t>
            </a:r>
            <a:r>
              <a:rPr lang="en-US" altLang="ko-KR" sz="1400" dirty="0" err="1" smtClean="0"/>
              <a:t>ko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Mozilla/4.0 (compatible; MSIE 8.0; Windows NT 5.1; Trident/4.0;</a:t>
            </a:r>
          </a:p>
          <a:p>
            <a:r>
              <a:rPr lang="en-US" altLang="ko-KR" sz="1400" dirty="0" smtClean="0"/>
              <a:t>InfoPath.3; .NET4.0C; .NET4.0E)</a:t>
            </a:r>
          </a:p>
          <a:p>
            <a:r>
              <a:rPr lang="en-US" altLang="ko-KR" sz="1400" dirty="0" smtClean="0"/>
              <a:t>Accept-Encoding: </a:t>
            </a:r>
            <a:r>
              <a:rPr lang="en-US" altLang="ko-KR" sz="1400" dirty="0" err="1" smtClean="0"/>
              <a:t>gzip</a:t>
            </a:r>
            <a:r>
              <a:rPr lang="en-US" altLang="ko-KR" sz="1400" dirty="0" smtClean="0"/>
              <a:t>, deflate</a:t>
            </a:r>
          </a:p>
          <a:p>
            <a:r>
              <a:rPr lang="en-US" altLang="ko-KR" sz="1400" dirty="0" smtClean="0"/>
              <a:t>Host: www.sst.com</a:t>
            </a:r>
          </a:p>
          <a:p>
            <a:r>
              <a:rPr lang="en-US" altLang="ko-KR" sz="1400" dirty="0" smtClean="0"/>
              <a:t>Proxy-Connection: Keep-Alive</a:t>
            </a:r>
          </a:p>
          <a:p>
            <a:r>
              <a:rPr lang="en-US" altLang="ko-KR" sz="1400" dirty="0" smtClean="0"/>
              <a:t>Cookie: ASPSESSIONIDCCDQARAS=EMCDFFBCECFHKPAGOADOIOIE</a:t>
            </a:r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요청하는 방식을 정의 하고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클라이언트의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4476751" y="3246614"/>
            <a:ext cx="6381748" cy="580529"/>
            <a:chOff x="4476751" y="3246614"/>
            <a:chExt cx="6381748" cy="580529"/>
          </a:xfrm>
        </p:grpSpPr>
        <p:grpSp>
          <p:nvGrpSpPr>
            <p:cNvPr id="22" name="그룹 68"/>
            <p:cNvGrpSpPr/>
            <p:nvPr/>
          </p:nvGrpSpPr>
          <p:grpSpPr>
            <a:xfrm>
              <a:off x="6093295" y="3250159"/>
              <a:ext cx="4765204" cy="576984"/>
              <a:chOff x="7807795" y="4058012"/>
              <a:chExt cx="4765204" cy="576984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7807795" y="4058932"/>
                <a:ext cx="3168265" cy="576064"/>
                <a:chOff x="839170" y="3728224"/>
                <a:chExt cx="3168265" cy="57606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607256" y="3728224"/>
                  <a:ext cx="1632181" cy="57606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URI</a:t>
                  </a:r>
                  <a:endParaRPr lang="ko-KR" altLang="en-US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839170" y="3730928"/>
                  <a:ext cx="767965" cy="57335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공백</a:t>
                  </a:r>
                  <a:endParaRPr lang="ko-KR" altLang="en-US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239470" y="3730928"/>
                  <a:ext cx="767965" cy="57335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공백</a:t>
                  </a:r>
                  <a:endParaRPr lang="ko-KR" altLang="en-US" dirty="0"/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>
              <a:xfrm>
                <a:off x="10972800" y="4058012"/>
                <a:ext cx="1600199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HTTP </a:t>
                </a:r>
                <a:r>
                  <a:rPr lang="ko-KR" altLang="en-US" dirty="0" smtClean="0"/>
                  <a:t>버전</a:t>
                </a:r>
                <a:endParaRPr lang="ko-KR" altLang="en-US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4476751" y="3246614"/>
              <a:ext cx="160871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요청 타입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1581298"/>
          <a:ext cx="6515100" cy="431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로부터 문서를 읽어오려 할 때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문서가 아닌 문서에 대한 특정 정보를 원할 경우 사용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67902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에게 어떤 정보를 전송할 때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22606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PUT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 특정 자원을 업로드할 때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597262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PATCH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PUT</a:t>
                      </a:r>
                      <a:r>
                        <a:rPr lang="ko-KR" altLang="en-US" sz="1200" dirty="0" smtClean="0"/>
                        <a:t>과 비슷함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기존 파일에서 변경사항만을 포함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5503735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파일을 다른 위치로 복사하기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946139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파일을 다른 위치로 이동하기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773517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에서 문서를 제거하기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문서에서 다른 위치로의 링크를 생성하기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UNLINK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LINK Method</a:t>
                      </a:r>
                      <a:r>
                        <a:rPr lang="ko-KR" altLang="en-US" sz="1200" dirty="0" smtClean="0"/>
                        <a:t>에 의해 생성된 링크를 삭제하기 위해 사용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에게 사용 가능한 옵션을 질의하기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1581298"/>
          <a:ext cx="6515100" cy="431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메소드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로부터 문서를 읽어오려 할 때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문서가 아닌 문서에 대한 특정 정보를 원할 경우 사용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67902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  <a:endParaRPr lang="ko-KR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에게 어떤 정보를 전송할 때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22606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PUT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 특정 자원을 업로드할 때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597262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PATCH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PUT</a:t>
                      </a:r>
                      <a:r>
                        <a:rPr lang="ko-KR" altLang="en-US" sz="1200" dirty="0" smtClean="0"/>
                        <a:t>과 비슷함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 기존 파일에서 변경사항만을 포함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5503735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COPY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파일을 다른 위치로 복사하기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946139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파일을 다른 위치로 이동하기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773517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에서 문서를 제거하기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문서에서 다른 위치로의 링크를 생성하기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UNLINK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LINK Method</a:t>
                      </a:r>
                      <a:r>
                        <a:rPr lang="ko-KR" altLang="en-US" sz="1200" dirty="0" smtClean="0"/>
                        <a:t>에 의해 생성된 링크를 삭제하기 위해 사용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</a:t>
                      </a:r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에게 사용 가능한 옵션을 질의하기 위해 사용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r="28521" b="50747"/>
          <a:stretch>
            <a:fillRect/>
          </a:stretch>
        </p:blipFill>
        <p:spPr bwMode="auto">
          <a:xfrm>
            <a:off x="3924300" y="1600200"/>
            <a:ext cx="7734300" cy="481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식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28991" b="82846"/>
          <a:stretch>
            <a:fillRect/>
          </a:stretch>
        </p:blipFill>
        <p:spPr bwMode="auto">
          <a:xfrm>
            <a:off x="3771900" y="1803400"/>
            <a:ext cx="7683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t="44932" r="24883" b="29207"/>
          <a:stretch>
            <a:fillRect/>
          </a:stretch>
        </p:blipFill>
        <p:spPr bwMode="auto">
          <a:xfrm>
            <a:off x="3784600" y="3784600"/>
            <a:ext cx="81280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방식과 </a:t>
            </a:r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방식의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차이점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12698" t="6603" r="27857" b="61397"/>
          <a:stretch>
            <a:fillRect/>
          </a:stretch>
        </p:blipFill>
        <p:spPr bwMode="auto">
          <a:xfrm>
            <a:off x="3505200" y="2565400"/>
            <a:ext cx="8293100" cy="279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그룹 28"/>
          <p:cNvGrpSpPr/>
          <p:nvPr/>
        </p:nvGrpSpPr>
        <p:grpSpPr>
          <a:xfrm>
            <a:off x="5324264" y="1463994"/>
            <a:ext cx="6410536" cy="1545906"/>
            <a:chOff x="5324264" y="1463994"/>
            <a:chExt cx="6410536" cy="1545906"/>
          </a:xfrm>
        </p:grpSpPr>
        <p:grpSp>
          <p:nvGrpSpPr>
            <p:cNvPr id="28" name="그룹 27"/>
            <p:cNvGrpSpPr/>
            <p:nvPr/>
          </p:nvGrpSpPr>
          <p:grpSpPr>
            <a:xfrm>
              <a:off x="5324264" y="1463994"/>
              <a:ext cx="6410536" cy="1545906"/>
              <a:chOff x="5324264" y="1463994"/>
              <a:chExt cx="6410536" cy="1545906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8435340" y="2722880"/>
                <a:ext cx="3299460" cy="28702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24264" y="1463994"/>
                <a:ext cx="6311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</a:t>
                </a:r>
                <a:r>
                  <a:rPr lang="ko-KR" altLang="en-US" dirty="0" smtClean="0"/>
                  <a:t>가 특정 페이지를 요청하면서 </a:t>
                </a:r>
                <a:r>
                  <a:rPr lang="en-US" altLang="ko-KR" dirty="0" smtClean="0"/>
                  <a:t>Server</a:t>
                </a:r>
                <a:r>
                  <a:rPr lang="ko-KR" altLang="en-US" dirty="0" smtClean="0"/>
                  <a:t>로 보내는 데이터</a:t>
                </a:r>
                <a:endParaRPr lang="ko-KR" altLang="en-US" dirty="0"/>
              </a:p>
            </p:txBody>
          </p:sp>
        </p:grpSp>
        <p:cxnSp>
          <p:nvCxnSpPr>
            <p:cNvPr id="23" name="꺾인 연결선 22"/>
            <p:cNvCxnSpPr>
              <a:stCxn id="21" idx="1"/>
              <a:endCxn id="22" idx="1"/>
            </p:cNvCxnSpPr>
            <p:nvPr/>
          </p:nvCxnSpPr>
          <p:spPr>
            <a:xfrm rot="10800000">
              <a:off x="5324264" y="1648660"/>
              <a:ext cx="3111076" cy="1217730"/>
            </a:xfrm>
            <a:prstGeom prst="bentConnector3">
              <a:avLst>
                <a:gd name="adj1" fmla="val 10734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방식과 </a:t>
            </a:r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방식의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차이점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 cstate="print"/>
          <a:srcRect r="28991" b="82846"/>
          <a:stretch>
            <a:fillRect/>
          </a:stretch>
        </p:blipFill>
        <p:spPr bwMode="auto">
          <a:xfrm>
            <a:off x="3771900" y="2006600"/>
            <a:ext cx="7683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 t="44932" r="24883" b="29207"/>
          <a:stretch>
            <a:fillRect/>
          </a:stretch>
        </p:blipFill>
        <p:spPr bwMode="auto">
          <a:xfrm>
            <a:off x="3784600" y="3911600"/>
            <a:ext cx="81280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그룹 27"/>
          <p:cNvGrpSpPr/>
          <p:nvPr/>
        </p:nvGrpSpPr>
        <p:grpSpPr>
          <a:xfrm>
            <a:off x="3990340" y="1514794"/>
            <a:ext cx="7252080" cy="3895406"/>
            <a:chOff x="8435340" y="-885506"/>
            <a:chExt cx="7252080" cy="3895406"/>
          </a:xfrm>
        </p:grpSpPr>
        <p:grpSp>
          <p:nvGrpSpPr>
            <p:cNvPr id="29" name="그룹 27"/>
            <p:cNvGrpSpPr/>
            <p:nvPr/>
          </p:nvGrpSpPr>
          <p:grpSpPr>
            <a:xfrm>
              <a:off x="8435340" y="-885506"/>
              <a:ext cx="7252080" cy="3895406"/>
              <a:chOff x="8435340" y="-885506"/>
              <a:chExt cx="7252080" cy="3895406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8435340" y="2717800"/>
                <a:ext cx="3782060" cy="2921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375564" y="-885506"/>
                <a:ext cx="6311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</a:t>
                </a:r>
                <a:r>
                  <a:rPr lang="ko-KR" altLang="en-US" dirty="0" smtClean="0"/>
                  <a:t>가 특정 페이지를 요청하면서 </a:t>
                </a:r>
                <a:r>
                  <a:rPr lang="en-US" altLang="ko-KR" dirty="0" smtClean="0"/>
                  <a:t>Server</a:t>
                </a:r>
                <a:r>
                  <a:rPr lang="ko-KR" altLang="en-US" dirty="0" smtClean="0"/>
                  <a:t>로 보내는 데이터</a:t>
                </a:r>
                <a:endParaRPr lang="ko-KR" altLang="en-US" dirty="0"/>
              </a:p>
            </p:txBody>
          </p:sp>
        </p:grpSp>
        <p:cxnSp>
          <p:nvCxnSpPr>
            <p:cNvPr id="30" name="꺾인 연결선 29"/>
            <p:cNvCxnSpPr>
              <a:stCxn id="31" idx="1"/>
              <a:endCxn id="32" idx="1"/>
            </p:cNvCxnSpPr>
            <p:nvPr/>
          </p:nvCxnSpPr>
          <p:spPr>
            <a:xfrm rot="10800000" flipH="1">
              <a:off x="8435340" y="-700840"/>
              <a:ext cx="940224" cy="3564690"/>
            </a:xfrm>
            <a:prstGeom prst="bentConnector3">
              <a:avLst>
                <a:gd name="adj1" fmla="val -4322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06040" y="2187542"/>
            <a:ext cx="697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하면서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프로토콜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요청하는 방식을 정의 하고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클라이언트의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33"/>
          <p:cNvGrpSpPr/>
          <p:nvPr/>
        </p:nvGrpSpPr>
        <p:grpSpPr>
          <a:xfrm>
            <a:off x="4476751" y="3246614"/>
            <a:ext cx="6381748" cy="580529"/>
            <a:chOff x="4476751" y="3246614"/>
            <a:chExt cx="6381748" cy="580529"/>
          </a:xfrm>
        </p:grpSpPr>
        <p:grpSp>
          <p:nvGrpSpPr>
            <p:cNvPr id="6" name="그룹 68"/>
            <p:cNvGrpSpPr/>
            <p:nvPr/>
          </p:nvGrpSpPr>
          <p:grpSpPr>
            <a:xfrm>
              <a:off x="6093295" y="3250159"/>
              <a:ext cx="4765204" cy="576984"/>
              <a:chOff x="7807795" y="4058012"/>
              <a:chExt cx="4765204" cy="576984"/>
            </a:xfrm>
          </p:grpSpPr>
          <p:grpSp>
            <p:nvGrpSpPr>
              <p:cNvPr id="8" name="그룹 27"/>
              <p:cNvGrpSpPr/>
              <p:nvPr/>
            </p:nvGrpSpPr>
            <p:grpSpPr>
              <a:xfrm>
                <a:off x="7807795" y="4058932"/>
                <a:ext cx="3168265" cy="576064"/>
                <a:chOff x="839170" y="3728224"/>
                <a:chExt cx="3168265" cy="57606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607256" y="3728224"/>
                  <a:ext cx="1632181" cy="57606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URI</a:t>
                  </a:r>
                  <a:endParaRPr lang="ko-KR" altLang="en-US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839170" y="3730928"/>
                  <a:ext cx="767965" cy="57335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공백</a:t>
                  </a:r>
                  <a:endParaRPr lang="ko-KR" altLang="en-US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239470" y="3730928"/>
                  <a:ext cx="767965" cy="57335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공백</a:t>
                  </a:r>
                  <a:endParaRPr lang="ko-KR" altLang="en-US" dirty="0"/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>
              <a:xfrm>
                <a:off x="10972800" y="4058012"/>
                <a:ext cx="1600199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HTTP </a:t>
                </a:r>
                <a:r>
                  <a:rPr lang="ko-KR" altLang="en-US" dirty="0" smtClean="0"/>
                  <a:t>버전</a:t>
                </a:r>
                <a:endParaRPr lang="ko-KR" altLang="en-US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4476751" y="3246614"/>
              <a:ext cx="160871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요청 타입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Uniform Resource Identifier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2" cstate="print"/>
          <a:srcRect l="12698" t="6603" r="27857" b="61397"/>
          <a:stretch>
            <a:fillRect/>
          </a:stretch>
        </p:blipFill>
        <p:spPr bwMode="auto">
          <a:xfrm>
            <a:off x="3505200" y="2565400"/>
            <a:ext cx="8293100" cy="279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119"/>
          <p:cNvGrpSpPr/>
          <p:nvPr/>
        </p:nvGrpSpPr>
        <p:grpSpPr>
          <a:xfrm>
            <a:off x="4053840" y="1590994"/>
            <a:ext cx="7668260" cy="1406206"/>
            <a:chOff x="8435340" y="1603694"/>
            <a:chExt cx="7668260" cy="1406206"/>
          </a:xfrm>
        </p:grpSpPr>
        <p:grpSp>
          <p:nvGrpSpPr>
            <p:cNvPr id="6" name="그룹 27"/>
            <p:cNvGrpSpPr/>
            <p:nvPr/>
          </p:nvGrpSpPr>
          <p:grpSpPr>
            <a:xfrm>
              <a:off x="8435340" y="1603694"/>
              <a:ext cx="7668260" cy="1406206"/>
              <a:chOff x="8435340" y="1603694"/>
              <a:chExt cx="7668260" cy="140620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8435340" y="2717800"/>
                <a:ext cx="7668260" cy="29210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9312064" y="1603694"/>
                <a:ext cx="5894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인터넷 상에서 특정 자원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파일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을 나타내는 유일한 주소</a:t>
                </a:r>
                <a:endParaRPr lang="ko-KR" altLang="en-US" dirty="0"/>
              </a:p>
            </p:txBody>
          </p:sp>
        </p:grpSp>
        <p:cxnSp>
          <p:nvCxnSpPr>
            <p:cNvPr id="122" name="꺾인 연결선 121"/>
            <p:cNvCxnSpPr>
              <a:stCxn id="125" idx="1"/>
              <a:endCxn id="126" idx="1"/>
            </p:cNvCxnSpPr>
            <p:nvPr/>
          </p:nvCxnSpPr>
          <p:spPr>
            <a:xfrm rot="10800000" flipH="1">
              <a:off x="8435340" y="1788360"/>
              <a:ext cx="876724" cy="1075490"/>
            </a:xfrm>
            <a:prstGeom prst="bentConnector3">
              <a:avLst>
                <a:gd name="adj1" fmla="val -26074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Uniform Resource Identifier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URI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8400" y="2969736"/>
            <a:ext cx="8166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	 scheme ://</a:t>
            </a:r>
            <a:r>
              <a:rPr lang="en-US" altLang="ko-KR" sz="2400" dirty="0" smtClean="0"/>
              <a:t>host[:port][/path][?</a:t>
            </a:r>
            <a:r>
              <a:rPr lang="en-US" altLang="ko-KR" sz="2400" dirty="0" smtClean="0"/>
              <a:t>query]</a:t>
            </a:r>
          </a:p>
          <a:p>
            <a:r>
              <a:rPr lang="en-US" altLang="ko-KR" sz="2400" dirty="0" smtClean="0"/>
              <a:t>	</a:t>
            </a:r>
            <a:r>
              <a:rPr lang="en-US" altLang="ko-KR" sz="2400" dirty="0" smtClean="0"/>
              <a:t>ex) ftp   ://IP</a:t>
            </a:r>
            <a:r>
              <a:rPr lang="ko-KR" altLang="en-US" sz="2400" dirty="0" smtClean="0"/>
              <a:t>주소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포트  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파일이름</a:t>
            </a:r>
          </a:p>
          <a:p>
            <a:r>
              <a:rPr lang="ko-KR" altLang="en-US" sz="2400" dirty="0" smtClean="0"/>
              <a:t>	</a:t>
            </a:r>
            <a:r>
              <a:rPr lang="ko-KR" altLang="en-US" sz="2400" dirty="0" smtClean="0"/>
              <a:t>     </a:t>
            </a:r>
            <a:r>
              <a:rPr lang="en-US" altLang="ko-KR" sz="2400" dirty="0" smtClean="0"/>
              <a:t>http </a:t>
            </a:r>
            <a:r>
              <a:rPr lang="en-US" altLang="ko-KR" sz="2400" dirty="0" smtClean="0"/>
              <a:t>://IP</a:t>
            </a:r>
            <a:r>
              <a:rPr lang="ko-KR" altLang="en-US" sz="2400" dirty="0" smtClean="0"/>
              <a:t>주소 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포트  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폴더이름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파일이름</a:t>
            </a:r>
          </a:p>
          <a:p>
            <a:r>
              <a:rPr lang="ko-KR" altLang="en-US" sz="2400" dirty="0" smtClean="0"/>
              <a:t>		</a:t>
            </a:r>
            <a:r>
              <a:rPr lang="ko-KR" altLang="en-US" sz="2400" dirty="0" smtClean="0"/>
              <a:t>   도메인주소</a:t>
            </a:r>
            <a:endParaRPr lang="ko-KR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06040" y="2187542"/>
            <a:ext cx="697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하면서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응답 프로토콜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8085" y="3429000"/>
            <a:ext cx="33384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볼 웹 페이지를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담고있는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91"/>
          <p:cNvGrpSpPr/>
          <p:nvPr/>
        </p:nvGrpSpPr>
        <p:grpSpPr>
          <a:xfrm>
            <a:off x="5624440" y="2473363"/>
            <a:ext cx="2759638" cy="2524446"/>
            <a:chOff x="7449054" y="1842790"/>
            <a:chExt cx="3415710" cy="3075648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449054" y="4149526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Body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7449054" y="3380614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공백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7449054" y="2611702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Headers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7449054" y="1842790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Status Line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0975" y="2228850"/>
            <a:ext cx="66772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HTTP/1.1 200 OK</a:t>
            </a:r>
          </a:p>
          <a:p>
            <a:r>
              <a:rPr lang="en-US" altLang="ko-KR" sz="1400" dirty="0" smtClean="0"/>
              <a:t>Date: Fri, 25 Mar 2011 06:54:45 GMT</a:t>
            </a:r>
          </a:p>
          <a:p>
            <a:r>
              <a:rPr lang="en-US" altLang="ko-KR" sz="1400" dirty="0" smtClean="0"/>
              <a:t>Server: Microsoft-IIS/6.0</a:t>
            </a:r>
          </a:p>
          <a:p>
            <a:r>
              <a:rPr lang="en-US" altLang="ko-KR" sz="1400" dirty="0" smtClean="0"/>
              <a:t>X-Powered-By: ASP.NET</a:t>
            </a:r>
          </a:p>
          <a:p>
            <a:r>
              <a:rPr lang="en-US" altLang="ko-KR" sz="1400" dirty="0" smtClean="0"/>
              <a:t>Content-Length: 93639</a:t>
            </a:r>
          </a:p>
          <a:p>
            <a:r>
              <a:rPr lang="en-US" altLang="ko-KR" sz="1400" dirty="0" smtClean="0"/>
              <a:t>Content-Type</a:t>
            </a:r>
            <a:r>
              <a:rPr lang="en-US" altLang="ko-KR" sz="1400" dirty="0" smtClean="0"/>
              <a:t>: text/html</a:t>
            </a:r>
          </a:p>
          <a:p>
            <a:r>
              <a:rPr lang="en-US" altLang="ko-KR" sz="1400" dirty="0" smtClean="0"/>
              <a:t>Set-Cookie: ASPSESSIONIDACAQARBT=HMJLELBCDNGEJCLNAMJFLCBO; path=/</a:t>
            </a:r>
          </a:p>
          <a:p>
            <a:r>
              <a:rPr lang="en-US" altLang="ko-KR" sz="1400" dirty="0" smtClean="0"/>
              <a:t>Cache-control: private</a:t>
            </a:r>
          </a:p>
          <a:p>
            <a:r>
              <a:rPr lang="en-US" altLang="ko-KR" sz="1400" dirty="0" smtClean="0"/>
              <a:t>&lt;html&gt;</a:t>
            </a:r>
          </a:p>
          <a:p>
            <a:r>
              <a:rPr lang="en-US" altLang="ko-KR" sz="1400" dirty="0" smtClean="0"/>
              <a:t>&lt;head&gt;</a:t>
            </a:r>
          </a:p>
          <a:p>
            <a:r>
              <a:rPr lang="en-US" altLang="ko-KR" sz="1400" dirty="0" smtClean="0"/>
              <a:t>&lt;meta http-equiv="content-type" content="text/html; </a:t>
            </a:r>
            <a:r>
              <a:rPr lang="en-US" altLang="ko-KR" sz="1400" dirty="0" err="1" smtClean="0"/>
              <a:t>charset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euc-kr</a:t>
            </a:r>
            <a:r>
              <a:rPr lang="en-US" altLang="ko-KR" sz="1400" dirty="0" smtClean="0"/>
              <a:t>"&gt;</a:t>
            </a:r>
          </a:p>
          <a:p>
            <a:r>
              <a:rPr lang="en-US" altLang="ko-KR" sz="1400" dirty="0" smtClean="0"/>
              <a:t>&lt;title&gt;『</a:t>
            </a:r>
            <a:r>
              <a:rPr lang="en-US" altLang="ko-KR" sz="1400" dirty="0" err="1" smtClean="0"/>
              <a:t>Magicimt</a:t>
            </a:r>
            <a:r>
              <a:rPr lang="en-US" altLang="ko-KR" sz="1400" dirty="0" smtClean="0"/>
              <a:t>』&lt;/title&gt;</a:t>
            </a:r>
          </a:p>
          <a:p>
            <a:r>
              <a:rPr lang="en-US" altLang="ko-KR" sz="1400" dirty="0" smtClean="0"/>
              <a:t>&lt;style type="text/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"&gt;</a:t>
            </a:r>
          </a:p>
          <a:p>
            <a:r>
              <a:rPr lang="en-US" altLang="ko-KR" sz="1400" dirty="0" smtClean="0"/>
              <a:t>…</a:t>
            </a:r>
          </a:p>
        </p:txBody>
      </p:sp>
      <p:grpSp>
        <p:nvGrpSpPr>
          <p:cNvPr id="17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22" name="TextBox 21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8085" y="3429000"/>
            <a:ext cx="33384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볼 웹 페이지를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담고있는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33"/>
          <p:cNvGrpSpPr/>
          <p:nvPr/>
        </p:nvGrpSpPr>
        <p:grpSpPr>
          <a:xfrm>
            <a:off x="4495800" y="3246614"/>
            <a:ext cx="6377561" cy="580529"/>
            <a:chOff x="4495800" y="3246614"/>
            <a:chExt cx="6377561" cy="580529"/>
          </a:xfrm>
        </p:grpSpPr>
        <p:grpSp>
          <p:nvGrpSpPr>
            <p:cNvPr id="6" name="그룹 68"/>
            <p:cNvGrpSpPr/>
            <p:nvPr/>
          </p:nvGrpSpPr>
          <p:grpSpPr>
            <a:xfrm>
              <a:off x="4495800" y="3250159"/>
              <a:ext cx="4765760" cy="576984"/>
              <a:chOff x="6210300" y="4058012"/>
              <a:chExt cx="4765760" cy="576984"/>
            </a:xfrm>
          </p:grpSpPr>
          <p:grpSp>
            <p:nvGrpSpPr>
              <p:cNvPr id="8" name="그룹 27"/>
              <p:cNvGrpSpPr/>
              <p:nvPr/>
            </p:nvGrpSpPr>
            <p:grpSpPr>
              <a:xfrm>
                <a:off x="7807795" y="4058932"/>
                <a:ext cx="3168265" cy="576064"/>
                <a:chOff x="839170" y="3728224"/>
                <a:chExt cx="3168265" cy="576064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1607256" y="3728224"/>
                  <a:ext cx="1632181" cy="57606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상태 코드</a:t>
                  </a:r>
                  <a:endParaRPr lang="ko-KR" altLang="en-US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839170" y="3730928"/>
                  <a:ext cx="767965" cy="57335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공백</a:t>
                  </a:r>
                  <a:endParaRPr lang="ko-KR" altLang="en-US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3239470" y="3730928"/>
                  <a:ext cx="767965" cy="573359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 smtClean="0"/>
                    <a:t>공백</a:t>
                  </a:r>
                  <a:endParaRPr lang="ko-KR" altLang="en-US" dirty="0"/>
                </a:p>
              </p:txBody>
            </p:sp>
          </p:grpSp>
          <p:sp>
            <p:nvSpPr>
              <p:cNvPr id="27" name="직사각형 26"/>
              <p:cNvSpPr/>
              <p:nvPr/>
            </p:nvSpPr>
            <p:spPr>
              <a:xfrm>
                <a:off x="6210300" y="4058012"/>
                <a:ext cx="1600199" cy="5760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HTTP </a:t>
                </a:r>
                <a:r>
                  <a:rPr lang="ko-KR" altLang="en-US" dirty="0" smtClean="0"/>
                  <a:t>버전</a:t>
                </a:r>
                <a:endParaRPr lang="ko-KR" altLang="en-US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9264651" y="3246614"/>
              <a:ext cx="160871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상태 문구</a:t>
              </a:r>
              <a:endParaRPr lang="ko-KR" altLang="en-US" dirty="0"/>
            </a:p>
          </p:txBody>
        </p:sp>
      </p:grpSp>
      <p:grpSp>
        <p:nvGrpSpPr>
          <p:cNvPr id="24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29" name="TextBox 28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8085" y="3429000"/>
            <a:ext cx="333841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볼 웹 페이지를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담고있는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 구조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답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서버가 알려주는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상태 코드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2635398"/>
          <a:ext cx="6515100" cy="224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코드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~ 199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단순한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 ~ 299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요청이 성공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67902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 ~ 399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요청이 수행되지 않아 다른 </a:t>
                      </a:r>
                      <a:r>
                        <a:rPr lang="en-US" altLang="ko-KR" sz="1200" dirty="0" smtClean="0"/>
                        <a:t>URL</a:t>
                      </a:r>
                      <a:r>
                        <a:rPr lang="ko-KR" altLang="en-US" sz="1200" dirty="0" smtClean="0"/>
                        <a:t>로 재지정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22606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 ~ 499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요청이 불완전하여 다른 정보가 필요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597262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 ~ 599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의 오류를 만나거나 </a:t>
                      </a:r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 수행 불가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550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서버가 알려주는 </a:t>
            </a:r>
            <a:r>
              <a:rPr lang="ko-KR" altLang="en-US" sz="1400" dirty="0" err="1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상태 코드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2635398"/>
          <a:ext cx="6515100" cy="224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코드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~ 199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단순한 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~ 299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요청이 성공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67902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 ~ 399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요청이 수행되지 않아 다른 </a:t>
                      </a:r>
                      <a:r>
                        <a:rPr lang="en-US" altLang="ko-KR" sz="1200" dirty="0" smtClean="0"/>
                        <a:t>URL</a:t>
                      </a:r>
                      <a:r>
                        <a:rPr lang="ko-KR" altLang="en-US" sz="1200" dirty="0" smtClean="0"/>
                        <a:t>로 재지정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922606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400 ~ 499</a:t>
                      </a:r>
                      <a:endParaRPr lang="ko-KR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요청이 불완전하여 다른 정보가 필요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597262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500 ~ 599</a:t>
                      </a:r>
                      <a:endParaRPr lang="ko-KR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의 오류를 만나거나 </a:t>
                      </a:r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 수행 불가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550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성공적인 통신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200 OK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3448198"/>
          <a:ext cx="6845300" cy="85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7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5800"/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코드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문구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OK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의 요청이 성공했다는 것을 나타낸다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HTTP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클라이언트의 실수</a:t>
            </a:r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잘못</a:t>
            </a:r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번대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3143398"/>
          <a:ext cx="6845300" cy="120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7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5800"/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코드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문구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Forbidden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권한이 없는 페이지를 요청했을 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404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Found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</a:t>
                      </a:r>
                      <a:r>
                        <a:rPr lang="ko-KR" altLang="en-US" sz="1200" dirty="0" smtClean="0"/>
                        <a:t>가 서버에 없는 페이지를 요청했을 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서버의 실수</a:t>
            </a:r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잘못</a:t>
            </a:r>
            <a:r>
              <a:rPr lang="en-US" altLang="ko-KR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오류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번대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 프로토콜의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3143398"/>
          <a:ext cx="6845300" cy="1202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6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78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25800"/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코드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 문구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Internal Server Error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Server</a:t>
                      </a:r>
                      <a:r>
                        <a:rPr lang="ko-KR" altLang="en-US" sz="1200" dirty="0" smtClean="0"/>
                        <a:t>의 일부가 멈췄거나 설정 오류가 발생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Service Unavailable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최대 </a:t>
                      </a:r>
                      <a:r>
                        <a:rPr lang="en-US" altLang="ko-KR" sz="1200" dirty="0" smtClean="0"/>
                        <a:t>Session </a:t>
                      </a:r>
                      <a:r>
                        <a:rPr lang="ko-KR" altLang="en-US" sz="1200" dirty="0" smtClean="0"/>
                        <a:t>수를 초과했을 때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06040" y="2187542"/>
            <a:ext cx="697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하면서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ko-KR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헤더 포맷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수많은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 포맷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" name="그룹 91"/>
          <p:cNvGrpSpPr/>
          <p:nvPr/>
        </p:nvGrpSpPr>
        <p:grpSpPr>
          <a:xfrm>
            <a:off x="8253340" y="2473363"/>
            <a:ext cx="2759638" cy="2524446"/>
            <a:chOff x="7449054" y="1842790"/>
            <a:chExt cx="3415710" cy="307564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449054" y="4149526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Body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449054" y="3380614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공백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449054" y="2611702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Headers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449054" y="1842790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Status Line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52840" y="2473363"/>
            <a:ext cx="2759638" cy="2524446"/>
            <a:chOff x="7449054" y="1842790"/>
            <a:chExt cx="3415710" cy="307564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449054" y="4149526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Body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449054" y="3380614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공백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449054" y="2611702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Headers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449054" y="1842790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Request Line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수많은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 포맷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 구조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91"/>
          <p:cNvGrpSpPr/>
          <p:nvPr/>
        </p:nvGrpSpPr>
        <p:grpSpPr>
          <a:xfrm>
            <a:off x="8253340" y="2473363"/>
            <a:ext cx="2759638" cy="2524446"/>
            <a:chOff x="7449054" y="1842790"/>
            <a:chExt cx="3415710" cy="307564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7449054" y="4149526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Body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7449054" y="3380614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공백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449054" y="2611702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일반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응답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항목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7449054" y="1842790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Status Line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23"/>
          <p:cNvGrpSpPr/>
          <p:nvPr/>
        </p:nvGrpSpPr>
        <p:grpSpPr>
          <a:xfrm>
            <a:off x="4252840" y="2473363"/>
            <a:ext cx="2759638" cy="2524446"/>
            <a:chOff x="7449054" y="1842790"/>
            <a:chExt cx="3415710" cy="3075648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7449054" y="4149526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Body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449054" y="3380614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공백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449054" y="2611702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일반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요청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항목 헤더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449054" y="1842790"/>
              <a:ext cx="3415710" cy="768912"/>
            </a:xfrm>
            <a:prstGeom prst="roundRect">
              <a:avLst>
                <a:gd name="adj" fmla="val 7524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 Request Line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반</a:t>
            </a:r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 포맷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3016398"/>
          <a:ext cx="6515100" cy="123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 smtClean="0"/>
                        <a:t>Content-Length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메시지 바디 길이를 나타낼 때 쓰인다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 smtClean="0"/>
                        <a:t>Content-Type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메시지 바디에 들어있는 </a:t>
                      </a:r>
                      <a:r>
                        <a:rPr lang="ko-KR" altLang="en-US" sz="1200" dirty="0" err="1" smtClean="0"/>
                        <a:t>컨텐츠</a:t>
                      </a:r>
                      <a:r>
                        <a:rPr lang="ko-KR" altLang="en-US" sz="1200" dirty="0" smtClean="0"/>
                        <a:t> 종류</a:t>
                      </a:r>
                      <a:endParaRPr lang="en-US" altLang="ko-KR" sz="1200" dirty="0" smtClean="0"/>
                    </a:p>
                    <a:p>
                      <a:pPr algn="ctr" fontAlgn="ctr"/>
                      <a:r>
                        <a:rPr lang="en-US" altLang="ko-KR" sz="1200" dirty="0" smtClean="0"/>
                        <a:t>( Ex: HTML </a:t>
                      </a:r>
                      <a:r>
                        <a:rPr lang="ko-KR" altLang="en-US" sz="1200" dirty="0" smtClean="0"/>
                        <a:t>문서는 </a:t>
                      </a:r>
                      <a:r>
                        <a:rPr lang="en-US" altLang="ko-KR" sz="1200" dirty="0" smtClean="0"/>
                        <a:t>text/html 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67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en-US" altLang="ko-KR" sz="20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 포맷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2863998"/>
          <a:ext cx="6515100" cy="157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 smtClean="0"/>
                        <a:t>Cookie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서버로부터 받은 쿠키를 다시 서버에게 보내주는 역할을 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 smtClean="0"/>
                        <a:t>Host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요청된 </a:t>
                      </a:r>
                      <a:r>
                        <a:rPr lang="en-US" altLang="ko-KR" sz="1200" dirty="0" smtClean="0"/>
                        <a:t>URL</a:t>
                      </a:r>
                      <a:r>
                        <a:rPr lang="ko-KR" altLang="en-US" sz="1200" dirty="0" smtClean="0"/>
                        <a:t>에 나타난 호스트명을 상세하게 표시 </a:t>
                      </a:r>
                      <a:endParaRPr lang="en-US" altLang="ko-KR" sz="1200" dirty="0" smtClean="0"/>
                    </a:p>
                    <a:p>
                      <a:pPr algn="ctr" fontAlgn="ctr"/>
                      <a:r>
                        <a:rPr lang="en-US" altLang="ko-KR" sz="1200" dirty="0" smtClean="0"/>
                        <a:t>(HTTP 1.1</a:t>
                      </a:r>
                      <a:r>
                        <a:rPr lang="ko-KR" altLang="en-US" sz="1200" dirty="0" smtClean="0"/>
                        <a:t>은 필수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679022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 smtClean="0"/>
                        <a:t>User-Agent 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dirty="0" smtClean="0"/>
                        <a:t>Client Program</a:t>
                      </a:r>
                      <a:r>
                        <a:rPr lang="ko-KR" altLang="en-US" sz="1200" dirty="0" smtClean="0"/>
                        <a:t>에 대한 식별 가능 정보를 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정보를 담고 있는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r>
              <a:rPr lang="en-US" altLang="ko-KR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 포맷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r>
              <a:rPr lang="en-US" altLang="ko-KR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227297"/>
              </p:ext>
            </p:extLst>
          </p:nvPr>
        </p:nvGraphicFramePr>
        <p:xfrm>
          <a:off x="4610100" y="2952898"/>
          <a:ext cx="6515100" cy="123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0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헤더 종류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사용하고 있는 </a:t>
                      </a:r>
                      <a:r>
                        <a:rPr lang="ko-KR" altLang="en-US" sz="1200" dirty="0" err="1" smtClean="0"/>
                        <a:t>웹서버의</a:t>
                      </a:r>
                      <a:r>
                        <a:rPr lang="ko-KR" altLang="en-US" sz="1200" dirty="0" smtClean="0"/>
                        <a:t> 소프트웨어에 대한 정보를 포함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dirty="0" smtClean="0"/>
                        <a:t>Set-Cookie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dirty="0" smtClean="0"/>
                        <a:t>쿠키를 생성하고 브라우저에 보낼 때 사용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해당 쿠키 값을 브라우저가 서버에게 다시 보낼 때 사용한다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67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606040" y="2187542"/>
            <a:ext cx="6979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하면서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배우는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pPr algn="ctr"/>
            <a:endParaRPr lang="en-US" altLang="ko-KR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실습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4" y="5886451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/>
        </p:nvSpPr>
        <p:spPr>
          <a:xfrm>
            <a:off x="169334" y="169335"/>
            <a:ext cx="11853333" cy="802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xmlns="" val="118248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4933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따라</a:t>
            </a:r>
            <a:endParaRPr lang="en-US" altLang="ko-KR" sz="28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學</a:t>
            </a:r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</a:t>
            </a:r>
          </a:p>
          <a:p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1991" y="1914500"/>
            <a:ext cx="94680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en-US" altLang="ko-KR" sz="2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HTTP </a:t>
            </a:r>
            <a:r>
              <a:rPr lang="ko-KR" altLang="en-US" sz="2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프로토콜 작성 실습</a:t>
            </a:r>
            <a:endParaRPr lang="en-US" altLang="ko-KR" sz="2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0" lvl="1" algn="ctr"/>
            <a:r>
              <a:rPr lang="en-US" altLang="ko-KR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Netcat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을 이용하여 </a:t>
            </a:r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HTTP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프로토콜을 직접 작성해보기</a:t>
            </a:r>
            <a:endParaRPr lang="en-US" altLang="ko-KR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0" lvl="1" algn="ctr"/>
            <a:endParaRPr lang="en-US" altLang="ko-KR" sz="2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marL="514350" indent="-514350" algn="ctr">
              <a:buAutoNum type="arabicPeriod"/>
            </a:pPr>
            <a:r>
              <a:rPr lang="en-US" altLang="ko-KR" sz="2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HTTP </a:t>
            </a:r>
            <a:r>
              <a:rPr lang="ko-KR" altLang="en-US" sz="2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프로토콜 수정 </a:t>
            </a:r>
            <a:r>
              <a:rPr lang="ko-KR" altLang="en-US" sz="26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실습</a:t>
            </a:r>
            <a:endParaRPr lang="en-US" altLang="ko-KR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HTTP </a:t>
            </a:r>
            <a:r>
              <a:rPr lang="ko-KR" altLang="en-US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요청과 응답 프로토콜을 각각 </a:t>
            </a:r>
            <a:r>
              <a:rPr lang="ko-KR" altLang="en-US" dirty="0" err="1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캡쳐해보고</a:t>
            </a:r>
            <a:r>
              <a:rPr lang="ko-KR" altLang="en-US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</a:rPr>
              <a:t> 수정해보기</a:t>
            </a:r>
            <a:endParaRPr lang="en-US" altLang="ko-KR" sz="26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ctr">
              <a:buFontTx/>
              <a:buAutoNum type="arabicPeriod"/>
            </a:pP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ctr">
              <a:buAutoNum type="arabicPeriod"/>
            </a:pP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5785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HTTP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Javascript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cxnSp>
        <p:nvCxnSpPr>
          <p:cNvPr id="23" name="꺾인 연결선 22"/>
          <p:cNvCxnSpPr>
            <a:endCxn id="24" idx="1"/>
          </p:cNvCxnSpPr>
          <p:nvPr/>
        </p:nvCxnSpPr>
        <p:spPr>
          <a:xfrm flipV="1">
            <a:off x="5067300" y="592039"/>
            <a:ext cx="2495550" cy="1189136"/>
          </a:xfrm>
          <a:prstGeom prst="bentConnector3">
            <a:avLst>
              <a:gd name="adj1" fmla="val 843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62850" y="438150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페이지를 채울 내용</a:t>
            </a:r>
            <a:endParaRPr lang="en-US" altLang="ko-KR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562850" y="828675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페이지에 들어갈 기능</a:t>
            </a:r>
            <a:endParaRPr lang="en-US" altLang="ko-KR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562850" y="1219200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웹 페이지를 예쁘게 꾸밀 디자인</a:t>
            </a:r>
            <a:endParaRPr lang="en-US" altLang="ko-KR" sz="1400" dirty="0" smtClean="0"/>
          </a:p>
        </p:txBody>
      </p:sp>
      <p:cxnSp>
        <p:nvCxnSpPr>
          <p:cNvPr id="28" name="꺾인 연결선 27"/>
          <p:cNvCxnSpPr>
            <a:endCxn id="25" idx="1"/>
          </p:cNvCxnSpPr>
          <p:nvPr/>
        </p:nvCxnSpPr>
        <p:spPr>
          <a:xfrm flipV="1">
            <a:off x="5486400" y="982564"/>
            <a:ext cx="2076450" cy="1074836"/>
          </a:xfrm>
          <a:prstGeom prst="bentConnector3">
            <a:avLst>
              <a:gd name="adj1" fmla="val 86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26" idx="1"/>
          </p:cNvCxnSpPr>
          <p:nvPr/>
        </p:nvCxnSpPr>
        <p:spPr>
          <a:xfrm flipV="1">
            <a:off x="4886325" y="1373089"/>
            <a:ext cx="2676525" cy="931961"/>
          </a:xfrm>
          <a:prstGeom prst="bentConnector3">
            <a:avLst>
              <a:gd name="adj1" fmla="val 934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HTTP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Javascript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HTTP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HTTP</a:t>
            </a:r>
            <a:r>
              <a:rPr lang="en-US" altLang="ko-KR" dirty="0" smtClean="0"/>
              <a:t>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974724" y="2311400"/>
            <a:ext cx="2209800" cy="2971800"/>
            <a:chOff x="2755900" y="1905000"/>
            <a:chExt cx="6299200" cy="29718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755900" y="19050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755900" y="4876800"/>
              <a:ext cx="62992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9"/>
          <p:cNvGrpSpPr/>
          <p:nvPr/>
        </p:nvGrpSpPr>
        <p:grpSpPr>
          <a:xfrm>
            <a:off x="-76200" y="2413337"/>
            <a:ext cx="4345620" cy="3194772"/>
            <a:chOff x="0" y="2413337"/>
            <a:chExt cx="4345620" cy="3194772"/>
          </a:xfrm>
        </p:grpSpPr>
        <p:sp>
          <p:nvSpPr>
            <p:cNvPr id="67" name="TextBox 66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" name="그룹 74"/>
          <p:cNvGrpSpPr/>
          <p:nvPr/>
        </p:nvGrpSpPr>
        <p:grpSpPr>
          <a:xfrm>
            <a:off x="7885584" y="1727537"/>
            <a:ext cx="4345620" cy="3194772"/>
            <a:chOff x="0" y="2413337"/>
            <a:chExt cx="4345620" cy="3194772"/>
          </a:xfrm>
        </p:grpSpPr>
        <p:sp>
          <p:nvSpPr>
            <p:cNvPr id="76" name="TextBox 75"/>
            <p:cNvSpPr txBox="1"/>
            <p:nvPr/>
          </p:nvSpPr>
          <p:spPr>
            <a:xfrm>
              <a:off x="0" y="2413337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0049" y="4592446"/>
              <a:ext cx="39455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6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74724" y="3175000"/>
            <a:ext cx="2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6262" y="3429000"/>
            <a:ext cx="29020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만들기 위해 사용되는</a:t>
            </a:r>
            <a:endParaRPr lang="en-US" altLang="ko-KR" sz="14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기술들</a:t>
            </a:r>
            <a:endParaRPr lang="en-US" altLang="ko-KR" sz="900" dirty="0" smtClean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32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</a:t>
            </a:r>
            <a:endParaRPr lang="en-US" altLang="ko-KR" sz="3200" dirty="0" smtClean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 smtClean="0">
                <a:ln>
                  <a:solidFill>
                    <a:schemeClr val="tx1"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웹을 만드는 기술들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연결선 119"/>
          <p:cNvCxnSpPr/>
          <p:nvPr/>
        </p:nvCxnSpPr>
        <p:spPr>
          <a:xfrm>
            <a:off x="3743325" y="3724275"/>
            <a:ext cx="782955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위쪽 화살표 122"/>
          <p:cNvSpPr/>
          <p:nvPr/>
        </p:nvSpPr>
        <p:spPr>
          <a:xfrm rot="10800000">
            <a:off x="10029825" y="429577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위쪽 화살표 124"/>
          <p:cNvSpPr/>
          <p:nvPr/>
        </p:nvSpPr>
        <p:spPr>
          <a:xfrm>
            <a:off x="10029825" y="2638425"/>
            <a:ext cx="247650" cy="638175"/>
          </a:xfrm>
          <a:prstGeom prst="upArrow">
            <a:avLst>
              <a:gd name="adj1" fmla="val 50000"/>
              <a:gd name="adj2" fmla="val 10769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10410825" y="281940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필수</a:t>
            </a:r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0410825" y="431482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4162425" y="3867150"/>
            <a:ext cx="1076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Python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Ajax</a:t>
            </a:r>
            <a:endParaRPr lang="ko-KR" altLang="en-US" dirty="0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7210425" y="1131332"/>
            <a:ext cx="723900" cy="364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34325" y="800100"/>
            <a:ext cx="2781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HTML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JS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CSS</a:t>
            </a:r>
            <a:r>
              <a:rPr lang="ko-KR" altLang="en-US" sz="1400" dirty="0" smtClean="0"/>
              <a:t>같은 파일을 웹 서버에게 요청하고 받아오는 프로토콜</a:t>
            </a:r>
            <a:endParaRPr lang="en-US" altLang="ko-KR" sz="14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4171950" y="1314450"/>
            <a:ext cx="30250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HTTP</a:t>
            </a:r>
            <a:r>
              <a:rPr lang="en-US" altLang="ko-KR" dirty="0" smtClean="0"/>
              <a:t> (HTTPS -&gt; SSL/TLS)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HTML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CSS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ASP/ASP.NET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JSP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PHP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9804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</TotalTime>
  <Words>1908</Words>
  <Application>Microsoft Office PowerPoint</Application>
  <PresentationFormat>사용자 지정</PresentationFormat>
  <Paragraphs>676</Paragraphs>
  <Slides>49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사용자</cp:lastModifiedBy>
  <cp:revision>579</cp:revision>
  <dcterms:created xsi:type="dcterms:W3CDTF">2016-03-30T05:53:39Z</dcterms:created>
  <dcterms:modified xsi:type="dcterms:W3CDTF">2019-07-04T08:46:22Z</dcterms:modified>
</cp:coreProperties>
</file>