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36"/>
  </p:notesMasterIdLst>
  <p:handoutMasterIdLst>
    <p:handoutMasterId r:id="rId37"/>
  </p:handoutMasterIdLst>
  <p:sldIdLst>
    <p:sldId id="267" r:id="rId3"/>
    <p:sldId id="273" r:id="rId4"/>
    <p:sldId id="272" r:id="rId5"/>
    <p:sldId id="510" r:id="rId6"/>
    <p:sldId id="690" r:id="rId7"/>
    <p:sldId id="691" r:id="rId8"/>
    <p:sldId id="692" r:id="rId9"/>
    <p:sldId id="693" r:id="rId10"/>
    <p:sldId id="623" r:id="rId11"/>
    <p:sldId id="624" r:id="rId12"/>
    <p:sldId id="694" r:id="rId13"/>
    <p:sldId id="695" r:id="rId14"/>
    <p:sldId id="696" r:id="rId15"/>
    <p:sldId id="697" r:id="rId16"/>
    <p:sldId id="698" r:id="rId17"/>
    <p:sldId id="629" r:id="rId18"/>
    <p:sldId id="630" r:id="rId19"/>
    <p:sldId id="699" r:id="rId20"/>
    <p:sldId id="700" r:id="rId21"/>
    <p:sldId id="701" r:id="rId22"/>
    <p:sldId id="636" r:id="rId23"/>
    <p:sldId id="637" r:id="rId24"/>
    <p:sldId id="702" r:id="rId25"/>
    <p:sldId id="703" r:id="rId26"/>
    <p:sldId id="704" r:id="rId27"/>
    <p:sldId id="705" r:id="rId28"/>
    <p:sldId id="706" r:id="rId29"/>
    <p:sldId id="643" r:id="rId30"/>
    <p:sldId id="681" r:id="rId31"/>
    <p:sldId id="707" r:id="rId32"/>
    <p:sldId id="708" r:id="rId33"/>
    <p:sldId id="709" r:id="rId34"/>
    <p:sldId id="710" r:id="rId35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07">
          <p15:clr>
            <a:srgbClr val="A4A3A4"/>
          </p15:clr>
        </p15:guide>
        <p15:guide id="3" pos="2916">
          <p15:clr>
            <a:srgbClr val="A4A3A4"/>
          </p15:clr>
        </p15:guide>
        <p15:guide id="4" pos="2481">
          <p15:clr>
            <a:srgbClr val="A4A3A4"/>
          </p15:clr>
        </p15:guide>
        <p15:guide id="5" pos="2372">
          <p15:clr>
            <a:srgbClr val="A4A3A4"/>
          </p15:clr>
        </p15:guide>
        <p15:guide id="6" pos="2045">
          <p15:clr>
            <a:srgbClr val="A4A3A4"/>
          </p15:clr>
        </p15:guide>
        <p15:guide id="7" pos="1937">
          <p15:clr>
            <a:srgbClr val="A4A3A4"/>
          </p15:clr>
        </p15:guide>
        <p15:guide id="8" pos="1610">
          <p15:clr>
            <a:srgbClr val="A4A3A4"/>
          </p15:clr>
        </p15:guide>
        <p15:guide id="9" pos="1501">
          <p15:clr>
            <a:srgbClr val="A4A3A4"/>
          </p15:clr>
        </p15:guide>
        <p15:guide id="10" pos="1174">
          <p15:clr>
            <a:srgbClr val="A4A3A4"/>
          </p15:clr>
        </p15:guide>
        <p15:guide id="11" pos="1066">
          <p15:clr>
            <a:srgbClr val="A4A3A4"/>
          </p15:clr>
        </p15:guide>
        <p15:guide id="12" pos="739">
          <p15:clr>
            <a:srgbClr val="A4A3A4"/>
          </p15:clr>
        </p15:guide>
        <p15:guide id="13" pos="630">
          <p15:clr>
            <a:srgbClr val="A4A3A4"/>
          </p15:clr>
        </p15:guide>
        <p15:guide id="14" pos="304">
          <p15:clr>
            <a:srgbClr val="A4A3A4"/>
          </p15:clr>
        </p15:guide>
        <p15:guide id="15" pos="267">
          <p15:clr>
            <a:srgbClr val="A4A3A4"/>
          </p15:clr>
        </p15:guide>
        <p15:guide id="16" pos="3352">
          <p15:clr>
            <a:srgbClr val="A4A3A4"/>
          </p15:clr>
        </p15:guide>
        <p15:guide id="17" pos="3243">
          <p15:clr>
            <a:srgbClr val="A4A3A4"/>
          </p15:clr>
        </p15:guide>
        <p15:guide id="18" pos="3678">
          <p15:clr>
            <a:srgbClr val="A4A3A4"/>
          </p15:clr>
        </p15:guide>
        <p15:guide id="19" pos="3787">
          <p15:clr>
            <a:srgbClr val="A4A3A4"/>
          </p15:clr>
        </p15:guide>
        <p15:guide id="20" pos="4114">
          <p15:clr>
            <a:srgbClr val="A4A3A4"/>
          </p15:clr>
        </p15:guide>
        <p15:guide id="21" pos="4223">
          <p15:clr>
            <a:srgbClr val="A4A3A4"/>
          </p15:clr>
        </p15:guide>
        <p15:guide id="22" pos="4549">
          <p15:clr>
            <a:srgbClr val="A4A3A4"/>
          </p15:clr>
        </p15:guide>
        <p15:guide id="23" pos="4658">
          <p15:clr>
            <a:srgbClr val="A4A3A4"/>
          </p15:clr>
        </p15:guide>
        <p15:guide id="24" pos="4985">
          <p15:clr>
            <a:srgbClr val="A4A3A4"/>
          </p15:clr>
        </p15:guide>
        <p15:guide id="25" pos="5420">
          <p15:clr>
            <a:srgbClr val="A4A3A4"/>
          </p15:clr>
        </p15:guide>
        <p15:guide id="26" pos="5094">
          <p15:clr>
            <a:srgbClr val="A4A3A4"/>
          </p15:clr>
        </p15:guide>
        <p15:guide id="27" pos="5456">
          <p15:clr>
            <a:srgbClr val="A4A3A4"/>
          </p15:clr>
        </p15:guide>
        <p15:guide id="28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BEEC"/>
    <a:srgbClr val="953D46"/>
    <a:srgbClr val="68676C"/>
    <a:srgbClr val="8D9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howGuides="1">
      <p:cViewPr>
        <p:scale>
          <a:sx n="150" d="100"/>
          <a:sy n="150" d="100"/>
        </p:scale>
        <p:origin x="642" y="-36"/>
      </p:cViewPr>
      <p:guideLst>
        <p:guide pos="2807"/>
        <p:guide pos="2916"/>
        <p:guide pos="2481"/>
        <p:guide pos="2372"/>
        <p:guide pos="2045"/>
        <p:guide pos="1937"/>
        <p:guide pos="1610"/>
        <p:guide pos="1501"/>
        <p:guide pos="1174"/>
        <p:guide pos="1066"/>
        <p:guide pos="739"/>
        <p:guide pos="630"/>
        <p:guide pos="304"/>
        <p:guide pos="267"/>
        <p:guide pos="3352"/>
        <p:guide pos="3243"/>
        <p:guide pos="3678"/>
        <p:guide pos="3787"/>
        <p:guide pos="4114"/>
        <p:guide pos="4223"/>
        <p:guide pos="4549"/>
        <p:guide pos="4658"/>
        <p:guide pos="4985"/>
        <p:guide pos="5420"/>
        <p:guide pos="5094"/>
        <p:guide pos="545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4" d="100"/>
          <a:sy n="74" d="100"/>
        </p:scale>
        <p:origin x="2508" y="60"/>
      </p:cViewPr>
      <p:guideLst/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microsoft.com/office/2016/11/relationships/changesInfo" Target="changesInfos/changesInfo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조 현영" userId="86576d6c08d227aa" providerId="LiveId" clId="{981791BC-99DB-4889-85AF-D009AA86BB5C}"/>
    <pc:docChg chg="undo custSel modSld">
      <pc:chgData name="조 현영" userId="86576d6c08d227aa" providerId="LiveId" clId="{981791BC-99DB-4889-85AF-D009AA86BB5C}" dt="2020-09-16T14:24:21.375" v="8" actId="1076"/>
      <pc:docMkLst>
        <pc:docMk/>
      </pc:docMkLst>
      <pc:sldChg chg="modSp mod">
        <pc:chgData name="조 현영" userId="86576d6c08d227aa" providerId="LiveId" clId="{981791BC-99DB-4889-85AF-D009AA86BB5C}" dt="2020-09-16T13:40:31.343" v="7" actId="14"/>
        <pc:sldMkLst>
          <pc:docMk/>
          <pc:sldMk cId="1464793203" sldId="510"/>
        </pc:sldMkLst>
        <pc:spChg chg="mod">
          <ac:chgData name="조 현영" userId="86576d6c08d227aa" providerId="LiveId" clId="{981791BC-99DB-4889-85AF-D009AA86BB5C}" dt="2020-09-16T13:40:31.343" v="7" actId="14"/>
          <ac:spMkLst>
            <pc:docMk/>
            <pc:sldMk cId="1464793203" sldId="510"/>
            <ac:spMk id="3" creationId="{00000000-0000-0000-0000-000000000000}"/>
          </ac:spMkLst>
        </pc:spChg>
      </pc:sldChg>
      <pc:sldChg chg="modSp mod">
        <pc:chgData name="조 현영" userId="86576d6c08d227aa" providerId="LiveId" clId="{981791BC-99DB-4889-85AF-D009AA86BB5C}" dt="2020-09-16T14:24:21.375" v="8" actId="1076"/>
        <pc:sldMkLst>
          <pc:docMk/>
          <pc:sldMk cId="1765142578" sldId="698"/>
        </pc:sldMkLst>
        <pc:picChg chg="mod">
          <ac:chgData name="조 현영" userId="86576d6c08d227aa" providerId="LiveId" clId="{981791BC-99DB-4889-85AF-D009AA86BB5C}" dt="2020-09-16T14:24:21.375" v="8" actId="1076"/>
          <ac:picMkLst>
            <pc:docMk/>
            <pc:sldMk cId="1765142578" sldId="698"/>
            <ac:picMk id="5" creationId="{D8ECB5EA-9527-49A9-99D5-B1576D5409A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B0E63-BBCE-42FA-B3A6-5FD535041784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21031-9F3C-4BB5-813E-6F6C29405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65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6D40-764E-476E-B5E6-4049846BDF68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ADBE4-966B-4F0C-AF81-59D2D1B8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7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1903" y="6021315"/>
            <a:ext cx="4168751" cy="773390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ctr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71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0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/>
              <a:pPr>
                <a:defRPr/>
              </a:pPr>
              <a:t>9/16/2020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5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/>
              <a:pPr>
                <a:defRPr/>
              </a:pPr>
              <a:t>9/16/2020</a:t>
            </a:fld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5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/>
              <a:pPr>
                <a:defRPr/>
              </a:pPr>
              <a:t>9/16/2020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7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7E81C33E-41CC-7144-9EE9-6BB47BFC27EB}" type="datetime1">
              <a:rPr lang="en-US" smtClean="0"/>
              <a:pPr/>
              <a:t>9/16/2020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8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C88-5945-6548-81AC-D1E801230918}" type="datetime1">
              <a:rPr lang="en-US" smtClean="0"/>
              <a:pPr/>
              <a:t>9/16/2020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2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CC0-BCF1-7F40-94F0-C8B3ACD33893}" type="datetime1">
              <a:rPr lang="en-US" smtClean="0"/>
              <a:pPr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81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98B9-3ABE-A242-9F6B-DA9BAB124A35}" type="datetime1">
              <a:rPr lang="en-US" smtClean="0"/>
              <a:pPr/>
              <a:t>9/16/2020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3987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5156-B5F0-8F44-9B3B-B829BD25E71A}" type="datetime1">
              <a:rPr lang="en-US" smtClean="0"/>
              <a:pPr/>
              <a:t>9/16/2020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737102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5F46-2B7F-5B4D-AD94-C45166DC40CF}" type="datetime1">
              <a:rPr lang="en-US" smtClean="0"/>
              <a:pPr/>
              <a:t>9/16/2020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66641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6E7C3E9F-FCDE-664F-9336-1ABBAA0EA927}" type="datetime1">
              <a:rPr lang="en-US" smtClean="0"/>
              <a:pPr/>
              <a:t>9/16/2020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829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D8BE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9/16/2020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83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813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1452766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91043"/>
            <a:ext cx="5111750" cy="563512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A2EC-FE51-234C-8874-87F532D5C722}" type="datetime1">
              <a:rPr lang="en-US" smtClean="0"/>
              <a:pPr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1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B0B-C07A-EF4C-ADBF-B404E3B41965}" type="datetime1">
              <a:rPr lang="en-US" smtClean="0"/>
              <a:pPr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73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531E-1DA2-B34A-93A6-C570B815175C}" type="datetime1">
              <a:rPr lang="en-US" smtClean="0"/>
              <a:pPr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83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91043"/>
            <a:ext cx="2057400" cy="56351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91043"/>
            <a:ext cx="6019800" cy="56351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4664-5CFD-1A4D-9B41-76CFD729FE90}" type="datetime1">
              <a:rPr lang="en-US" smtClean="0"/>
              <a:pPr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60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8452" y="1906719"/>
            <a:ext cx="6912841" cy="1522281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1262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0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8973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561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355147"/>
            <a:ext cx="8105496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685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bg>
      <p:bgPr>
        <a:solidFill>
          <a:srgbClr val="D8BE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9/16/2020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26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4862BFA-C828-2446-9B72-82AD7C7C4D28}" type="datetime1">
              <a:rPr lang="en-US" smtClean="0">
                <a:solidFill>
                  <a:srgbClr val="464646"/>
                </a:solidFill>
              </a:rPr>
              <a:pPr/>
              <a:t>9/16/2020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95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275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EF40C587-CD89-8C40-AE01-36B25C2FD636}" type="datetime1">
              <a:rPr lang="en-US" smtClean="0">
                <a:solidFill>
                  <a:srgbClr val="464646"/>
                </a:solidFill>
              </a:rPr>
              <a:pPr/>
              <a:t>9/16/2020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9854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234BB27-D512-944F-BD47-D639527B0043}" type="datetime1">
              <a:rPr lang="en-US" smtClean="0">
                <a:solidFill>
                  <a:srgbClr val="464646"/>
                </a:solidFill>
              </a:rPr>
              <a:pPr/>
              <a:t>9/16/2020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031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>
                <a:solidFill>
                  <a:srgbClr val="464646"/>
                </a:solidFill>
              </a:rPr>
              <a:pPr>
                <a:defRPr/>
              </a:pPr>
              <a:t>9/16/2020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11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>
                <a:solidFill>
                  <a:srgbClr val="464646"/>
                </a:solidFill>
              </a:rPr>
              <a:pPr>
                <a:defRPr/>
              </a:pPr>
              <a:t>9/16/2020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46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08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>
                <a:solidFill>
                  <a:srgbClr val="464646"/>
                </a:solidFill>
              </a:rPr>
              <a:pPr>
                <a:defRPr/>
              </a:pPr>
              <a:t>9/16/2020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46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085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>
                <a:solidFill>
                  <a:srgbClr val="464646"/>
                </a:solidFill>
              </a:rPr>
              <a:pPr>
                <a:defRPr/>
              </a:pPr>
              <a:t>9/16/2020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6435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7E81C33E-41CC-7144-9EE9-6BB47BFC27EB}" type="datetime1">
              <a:rPr lang="en-US" smtClean="0">
                <a:solidFill>
                  <a:srgbClr val="464646"/>
                </a:solidFill>
              </a:rPr>
              <a:pPr/>
              <a:t>9/16/2020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388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BEBC88-5945-6548-81AC-D1E801230918}" type="datetime1">
              <a:rPr lang="en-US" smtClean="0">
                <a:solidFill>
                  <a:srgbClr val="464646"/>
                </a:solidFill>
              </a:rPr>
              <a:pPr/>
              <a:t>9/16/2020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355147"/>
            <a:ext cx="8105496" cy="4964629"/>
          </a:xfrm>
        </p:spPr>
        <p:txBody>
          <a:bodyPr>
            <a:normAutofit/>
          </a:bodyPr>
          <a:lstStyle>
            <a:lvl1pPr>
              <a:defRPr sz="18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294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917FCC0-BCF1-7F40-94F0-C8B3ACD33893}" type="datetime1">
              <a:rPr lang="en-US" smtClean="0">
                <a:solidFill>
                  <a:srgbClr val="464646"/>
                </a:solidFill>
              </a:rPr>
              <a:pPr/>
              <a:t>9/16/2020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353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08CA98B9-3ABE-A242-9F6B-DA9BAB124A35}" type="datetime1">
              <a:rPr lang="en-US" smtClean="0">
                <a:solidFill>
                  <a:srgbClr val="464646"/>
                </a:solidFill>
              </a:rPr>
              <a:pPr/>
              <a:t>9/16/2020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929299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305156-B5F0-8F44-9B3B-B829BD25E71A}" type="datetime1">
              <a:rPr lang="en-US" smtClean="0">
                <a:solidFill>
                  <a:srgbClr val="464646"/>
                </a:solidFill>
              </a:rPr>
              <a:pPr/>
              <a:t>9/16/2020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5637099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DAB5F46-2B7F-5B4D-AD94-C45166DC40CF}" type="datetime1">
              <a:rPr lang="en-US" smtClean="0">
                <a:solidFill>
                  <a:srgbClr val="464646"/>
                </a:solidFill>
              </a:rPr>
              <a:pPr/>
              <a:t>9/16/2020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25296279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6E7C3E9F-FCDE-664F-9336-1ABBAA0EA927}" type="datetime1">
              <a:rPr lang="en-US" smtClean="0">
                <a:solidFill>
                  <a:srgbClr val="464646"/>
                </a:solidFill>
              </a:rPr>
              <a:pPr/>
              <a:t>9/16/2020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35443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635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38040388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704DA2EC-FE51-234C-8874-87F532D5C722}" type="datetime1">
              <a:rPr lang="en-US" smtClean="0">
                <a:solidFill>
                  <a:srgbClr val="464646"/>
                </a:solidFill>
              </a:rPr>
              <a:pPr/>
              <a:t>9/16/2020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385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036BB0B-C07A-EF4C-ADBF-B404E3B41965}" type="datetime1">
              <a:rPr lang="en-US" smtClean="0">
                <a:solidFill>
                  <a:srgbClr val="464646"/>
                </a:solidFill>
              </a:rPr>
              <a:pPr/>
              <a:t>9/16/2020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522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8600531E-1DA2-B34A-93A6-C570B815175C}" type="datetime1">
              <a:rPr lang="en-US" smtClean="0">
                <a:solidFill>
                  <a:srgbClr val="464646"/>
                </a:solidFill>
              </a:rPr>
              <a:pPr/>
              <a:t>9/16/2020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50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932E4664-5CFD-1A4D-9B41-76CFD729FE90}" type="datetime1">
              <a:rPr lang="en-US" smtClean="0">
                <a:solidFill>
                  <a:srgbClr val="464646"/>
                </a:solidFill>
              </a:rPr>
              <a:pPr/>
              <a:t>9/16/2020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7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83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C587-CD89-8C40-AE01-36B25C2FD636}" type="datetime1">
              <a:rPr lang="en-US" smtClean="0"/>
              <a:pPr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BB27-D512-944F-BD47-D639527B0043}" type="datetime1">
              <a:rPr lang="en-US" smtClean="0"/>
              <a:pPr/>
              <a:t>9/16/2020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/>
              <a:pPr>
                <a:defRPr/>
              </a:pPr>
              <a:t>9/16/2020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g"/><Relationship Id="rId30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jpg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4"/>
                </a:solidFill>
              </a:defRPr>
            </a:lvl1pPr>
          </a:lstStyle>
          <a:p>
            <a:fld id="{64F5F5AC-42C6-7943-932B-3849F0E3EB5C}" type="datetime1">
              <a:rPr lang="en-US" smtClean="0"/>
              <a:pPr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4"/>
                </a:solidFill>
              </a:defRPr>
            </a:lvl1pPr>
          </a:lstStyle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rgbClr val="953D46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FontTx/>
        <a:buBlip>
          <a:blip r:embed="rId28"/>
        </a:buBlip>
        <a:defRPr sz="1800" kern="1200">
          <a:solidFill>
            <a:srgbClr val="504B4B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FontTx/>
        <a:buBlip>
          <a:blip r:embed="rId29"/>
        </a:buBlip>
        <a:defRPr sz="16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FontTx/>
        <a:buBlip>
          <a:blip r:embed="rId30"/>
        </a:buBlip>
        <a:defRPr sz="14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FontTx/>
        <a:buBlip>
          <a:blip r:embed="rId28"/>
        </a:buBlip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FontTx/>
        <a:buBlip>
          <a:blip r:embed="rId28"/>
        </a:buBlip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107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FontTx/>
        <a:buBlip>
          <a:blip r:embed="rId28"/>
        </a:buBlip>
        <a:defRPr sz="1800" kern="1200">
          <a:solidFill>
            <a:srgbClr val="504B4B"/>
          </a:solidFill>
          <a:latin typeface="+mn-ea"/>
          <a:ea typeface="+mn-ea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FontTx/>
        <a:buBlip>
          <a:blip r:embed="rId29"/>
        </a:buBlip>
        <a:defRPr sz="1600" kern="1200">
          <a:solidFill>
            <a:srgbClr val="504B4B"/>
          </a:solidFill>
          <a:latin typeface="+mn-ea"/>
          <a:ea typeface="+mn-ea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FontTx/>
        <a:buBlip>
          <a:blip r:embed="rId30"/>
        </a:buBlip>
        <a:defRPr sz="1400" kern="1200">
          <a:solidFill>
            <a:srgbClr val="504B4B"/>
          </a:solidFill>
          <a:latin typeface="+mn-ea"/>
          <a:ea typeface="+mn-ea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FontTx/>
        <a:buBlip>
          <a:blip r:embed="rId28"/>
        </a:buBlip>
        <a:defRPr sz="1200" kern="1200">
          <a:solidFill>
            <a:srgbClr val="504B4B"/>
          </a:solidFill>
          <a:latin typeface="+mn-ea"/>
          <a:ea typeface="+mn-ea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FontTx/>
        <a:buBlip>
          <a:blip r:embed="rId28"/>
        </a:buBlip>
        <a:defRPr sz="1200" kern="1200">
          <a:solidFill>
            <a:srgbClr val="504B4B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.png"/><Relationship Id="rId7" Type="http://schemas.openxmlformats.org/officeDocument/2006/relationships/image" Target="../media/image4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0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1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5.pn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6.pn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481903" y="3717035"/>
            <a:ext cx="2707530" cy="830996"/>
          </a:xfrm>
        </p:spPr>
        <p:txBody>
          <a:bodyPr/>
          <a:lstStyle/>
          <a:p>
            <a:pPr lvl="0"/>
            <a:r>
              <a:rPr lang="en-US" altLang="ko-KR" dirty="0"/>
              <a:t>11</a:t>
            </a:r>
            <a:r>
              <a:rPr lang="ko-KR" altLang="en-US" dirty="0"/>
              <a:t>장</a:t>
            </a:r>
            <a:endParaRPr lang="ko-KR" altLang="ko-KR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506889-5152-4CF8-955C-8E2232D04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9" y="0"/>
            <a:ext cx="91196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03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en-US" altLang="ko-KR" dirty="0" err="1">
                <a:solidFill>
                  <a:schemeClr val="tx1"/>
                </a:solidFill>
              </a:rPr>
              <a:t>middlewares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테스트하기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8107710" cy="4964629"/>
          </a:xfrm>
        </p:spPr>
        <p:txBody>
          <a:bodyPr>
            <a:normAutofit/>
          </a:bodyPr>
          <a:lstStyle/>
          <a:p>
            <a:r>
              <a:rPr lang="en-US" altLang="ko-KR" dirty="0"/>
              <a:t>middlewares.test.js </a:t>
            </a:r>
            <a:r>
              <a:rPr lang="ko-KR" altLang="en-US" dirty="0"/>
              <a:t>작성하기</a:t>
            </a:r>
            <a:endParaRPr lang="en-US" altLang="ko-KR" dirty="0"/>
          </a:p>
          <a:p>
            <a:pPr lvl="1"/>
            <a:r>
              <a:rPr lang="ko-KR" altLang="en-US" dirty="0"/>
              <a:t>테스트 틀 잡기</a:t>
            </a:r>
            <a:endParaRPr lang="en-US" altLang="ko-KR" dirty="0"/>
          </a:p>
          <a:p>
            <a:pPr lvl="1"/>
            <a:r>
              <a:rPr lang="en-US" altLang="ko-KR" dirty="0"/>
              <a:t>describe</a:t>
            </a:r>
            <a:r>
              <a:rPr lang="ko-KR" altLang="en-US" dirty="0"/>
              <a:t>로 테스트 그룹화 가능</a:t>
            </a:r>
            <a:endParaRPr lang="en-US" altLang="ko-KR" dirty="0"/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11.2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유닛 테스트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93CA07D-07A9-4B68-9436-50A6418381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9703" y="2453790"/>
            <a:ext cx="2995564" cy="8127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B75A2E9-5AB6-4651-8FC9-01A5135691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2096" y="3266540"/>
            <a:ext cx="3227083" cy="223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871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2. req, res </a:t>
            </a:r>
            <a:r>
              <a:rPr lang="ko-KR" altLang="en-US" dirty="0" err="1">
                <a:solidFill>
                  <a:schemeClr val="tx1"/>
                </a:solidFill>
              </a:rPr>
              <a:t>모킹하기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8107710" cy="4964629"/>
          </a:xfrm>
        </p:spPr>
        <p:txBody>
          <a:bodyPr>
            <a:normAutofit/>
          </a:bodyPr>
          <a:lstStyle/>
          <a:p>
            <a:r>
              <a:rPr lang="ko-KR" altLang="en-US" dirty="0"/>
              <a:t>미들웨어 테스트를 위해 </a:t>
            </a:r>
            <a:r>
              <a:rPr lang="en-US" altLang="ko-KR" dirty="0"/>
              <a:t>req</a:t>
            </a:r>
            <a:r>
              <a:rPr lang="ko-KR" altLang="en-US" dirty="0"/>
              <a:t>와 </a:t>
            </a:r>
            <a:r>
              <a:rPr lang="en-US" altLang="ko-KR" dirty="0"/>
              <a:t>res</a:t>
            </a:r>
            <a:r>
              <a:rPr lang="ko-KR" altLang="en-US" dirty="0"/>
              <a:t>를 가짜로 만들어주어야 함</a:t>
            </a:r>
            <a:endParaRPr lang="en-US" altLang="ko-KR" dirty="0"/>
          </a:p>
          <a:p>
            <a:pPr lvl="1"/>
            <a:r>
              <a:rPr lang="en-US" altLang="ko-KR" dirty="0" err="1"/>
              <a:t>jest.fn</a:t>
            </a:r>
            <a:r>
              <a:rPr lang="ko-KR" altLang="en-US" dirty="0"/>
              <a:t>으로 함수 </a:t>
            </a:r>
            <a:r>
              <a:rPr lang="ko-KR" altLang="en-US" dirty="0" err="1"/>
              <a:t>모킹</a:t>
            </a:r>
            <a:r>
              <a:rPr lang="ko-KR" altLang="en-US" dirty="0"/>
              <a:t> 가능</a:t>
            </a:r>
            <a:endParaRPr lang="en-US" altLang="ko-KR" dirty="0"/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11.2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유닛 테스트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5933FB-4310-4683-963C-3F0576C074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4081" y="2046432"/>
            <a:ext cx="3590740" cy="471609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A726051-F95A-4F7E-A1CD-10C322CE80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7642" y="2046432"/>
            <a:ext cx="3273850" cy="289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862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3. expect </a:t>
            </a:r>
            <a:r>
              <a:rPr lang="ko-KR" altLang="en-US" dirty="0">
                <a:solidFill>
                  <a:schemeClr val="tx1"/>
                </a:solidFill>
              </a:rPr>
              <a:t>메서드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8107710" cy="4964629"/>
          </a:xfrm>
        </p:spPr>
        <p:txBody>
          <a:bodyPr>
            <a:normAutofit/>
          </a:bodyPr>
          <a:lstStyle/>
          <a:p>
            <a:r>
              <a:rPr lang="en-US" altLang="ko-KR" dirty="0"/>
              <a:t>expect</a:t>
            </a:r>
            <a:r>
              <a:rPr lang="ko-KR" altLang="en-US" dirty="0"/>
              <a:t>에는 </a:t>
            </a:r>
            <a:r>
              <a:rPr lang="en-US" altLang="ko-KR" dirty="0" err="1"/>
              <a:t>toEqual</a:t>
            </a:r>
            <a:r>
              <a:rPr lang="en-US" altLang="ko-KR" dirty="0"/>
              <a:t> </a:t>
            </a:r>
            <a:r>
              <a:rPr lang="ko-KR" altLang="en-US" dirty="0"/>
              <a:t>말고도 많은 메서드 지원</a:t>
            </a:r>
            <a:endParaRPr lang="en-US" altLang="ko-KR" dirty="0"/>
          </a:p>
          <a:p>
            <a:pPr lvl="1"/>
            <a:r>
              <a:rPr lang="en-US" altLang="ko-KR" dirty="0" err="1"/>
              <a:t>toBeCalledWith</a:t>
            </a:r>
            <a:r>
              <a:rPr lang="ko-KR" altLang="en-US" dirty="0"/>
              <a:t>로 인수 체크</a:t>
            </a:r>
            <a:endParaRPr lang="en-US" altLang="ko-KR" dirty="0"/>
          </a:p>
          <a:p>
            <a:pPr lvl="1"/>
            <a:r>
              <a:rPr lang="en-US" altLang="ko-KR" dirty="0" err="1"/>
              <a:t>toBeCalledTimes</a:t>
            </a:r>
            <a:r>
              <a:rPr lang="ko-KR" altLang="en-US" dirty="0"/>
              <a:t>로 호출 회수 체크</a:t>
            </a:r>
            <a:endParaRPr lang="en-US" altLang="ko-KR" dirty="0"/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11.2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유닛 테스트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85C701-38CD-4039-9856-14984DD012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8321" y="2449681"/>
            <a:ext cx="3806928" cy="429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852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4. </a:t>
            </a:r>
            <a:r>
              <a:rPr lang="ko-KR" altLang="en-US" dirty="0">
                <a:solidFill>
                  <a:schemeClr val="tx1"/>
                </a:solidFill>
              </a:rPr>
              <a:t>라우터 테스트 위해 분리하기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8107710" cy="4964629"/>
          </a:xfrm>
        </p:spPr>
        <p:txBody>
          <a:bodyPr>
            <a:normAutofit/>
          </a:bodyPr>
          <a:lstStyle/>
          <a:p>
            <a:r>
              <a:rPr lang="ko-KR" altLang="en-US" dirty="0"/>
              <a:t>라우터도 미들웨어이므로 분리해서 테스트 가능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11.2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유닛 테스트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F54531-9AA8-400A-A0D5-C450259056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46" y="1758398"/>
            <a:ext cx="3686848" cy="298522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2F33971-E03C-4DEE-848D-7EE1A8DD3F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2850" y="1758398"/>
            <a:ext cx="3808251" cy="247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87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5. </a:t>
            </a:r>
            <a:r>
              <a:rPr lang="ko-KR" altLang="en-US" dirty="0">
                <a:solidFill>
                  <a:schemeClr val="tx1"/>
                </a:solidFill>
              </a:rPr>
              <a:t>라우터 테스트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8107710" cy="4964629"/>
          </a:xfrm>
        </p:spPr>
        <p:txBody>
          <a:bodyPr>
            <a:normAutofit/>
          </a:bodyPr>
          <a:lstStyle/>
          <a:p>
            <a:r>
              <a:rPr lang="en-US" altLang="ko-KR" dirty="0"/>
              <a:t>Controllers/user.test.js </a:t>
            </a:r>
            <a:r>
              <a:rPr lang="ko-KR" altLang="en-US" dirty="0"/>
              <a:t>작성하기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11.2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유닛 테스트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20EA197-FD99-4125-B8EA-A8029190D4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45" y="1856678"/>
            <a:ext cx="3690332" cy="381899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31F3B8A-C658-485C-829B-82569DB136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152" y="5675674"/>
            <a:ext cx="1785817" cy="66827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B1C1F4F-F00A-4C7D-9538-80BA2DFD48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5573" y="1856678"/>
            <a:ext cx="3953436" cy="458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17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6. DB </a:t>
            </a:r>
            <a:r>
              <a:rPr lang="ko-KR" altLang="en-US" dirty="0" err="1">
                <a:solidFill>
                  <a:schemeClr val="tx1"/>
                </a:solidFill>
              </a:rPr>
              <a:t>모킹하기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8107710" cy="4964629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Jest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를 사용해 모듈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모킹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가능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(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jest.mock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)</a:t>
            </a: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메서드에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mockReturnValue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메서드가 추가되어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리턴값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모킹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가능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11.2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유닛 테스트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ECB5EA-9527-49A9-99D5-B1576D5409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366" y="2024843"/>
            <a:ext cx="3745366" cy="47539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4DD6F41-2561-48B7-A28E-10A6B06FE1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0035" y="2046432"/>
            <a:ext cx="3534644" cy="421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142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16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021" y="2449681"/>
            <a:ext cx="8081453" cy="800724"/>
          </a:xfrm>
        </p:spPr>
        <p:txBody>
          <a:bodyPr/>
          <a:lstStyle/>
          <a:p>
            <a:pPr algn="ctr"/>
            <a:r>
              <a:rPr lang="en-US" altLang="ko-KR" dirty="0"/>
              <a:t>11.3 </a:t>
            </a:r>
            <a:r>
              <a:rPr lang="ko-KR" altLang="en-US" dirty="0"/>
              <a:t>테스트 커버리지</a:t>
            </a:r>
          </a:p>
        </p:txBody>
      </p:sp>
    </p:spTree>
    <p:extLst>
      <p:ext uri="{BB962C8B-B14F-4D97-AF65-F5344CB8AC3E}">
        <p14:creationId xmlns:p14="http://schemas.microsoft.com/office/powerpoint/2010/main" val="585433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테스트 </a:t>
            </a:r>
            <a:r>
              <a:rPr lang="ko-KR" altLang="en-US" dirty="0" err="1">
                <a:solidFill>
                  <a:schemeClr val="tx1"/>
                </a:solidFill>
              </a:rPr>
              <a:t>커버리지란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107710" cy="5502853"/>
          </a:xfrm>
        </p:spPr>
        <p:txBody>
          <a:bodyPr>
            <a:normAutofit/>
          </a:bodyPr>
          <a:lstStyle/>
          <a:p>
            <a:r>
              <a:rPr lang="ko-KR" altLang="en-US" dirty="0"/>
              <a:t>전체 코드 중에서 테스트되고 있는 코드의 비율</a:t>
            </a:r>
            <a:endParaRPr lang="en-US" altLang="ko-KR" dirty="0"/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테스트되지 않는 코드의 위치도 알려줌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jest –coverage</a:t>
            </a: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Stmts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구문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Branch: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분기점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Funcs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함수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Lines: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줄 수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11.3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테스트 커버리지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4CEB907-5303-470A-8A0D-EB1DCD5988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580" y="3832249"/>
            <a:ext cx="2647594" cy="201624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1496F86-802B-41D7-8709-030051DEBD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6445" y="1949786"/>
            <a:ext cx="2829880" cy="74889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C2A72ED-EB48-42DD-A632-8FF2A6E197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8915" y="2832460"/>
            <a:ext cx="3900361" cy="364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449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테스트 커버리지 올리기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107710" cy="5502853"/>
          </a:xfrm>
        </p:spPr>
        <p:txBody>
          <a:bodyPr>
            <a:normAutofit/>
          </a:bodyPr>
          <a:lstStyle/>
          <a:p>
            <a:r>
              <a:rPr lang="en-US" altLang="ko-KR" dirty="0"/>
              <a:t>models/users.js</a:t>
            </a:r>
            <a:r>
              <a:rPr lang="ko-KR" altLang="en-US" dirty="0"/>
              <a:t>의 </a:t>
            </a:r>
            <a:r>
              <a:rPr lang="en-US" altLang="ko-KR" dirty="0"/>
              <a:t>5, 41, 42,</a:t>
            </a:r>
            <a:r>
              <a:rPr lang="ko-KR" altLang="en-US" dirty="0"/>
              <a:t> </a:t>
            </a:r>
            <a:r>
              <a:rPr lang="en-US" altLang="ko-KR" dirty="0"/>
              <a:t>47</a:t>
            </a:r>
            <a:r>
              <a:rPr lang="ko-KR" altLang="en-US" dirty="0"/>
              <a:t>줄 확인</a:t>
            </a:r>
            <a:endParaRPr lang="en-US" altLang="ko-KR" dirty="0"/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11.3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테스트 커버리지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B3D10C-1C2D-4453-8677-D8294248D3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45" y="1758397"/>
            <a:ext cx="2534708" cy="15035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AA1FB23-CEE1-4B51-9691-B8F7778F2A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013" y="3717035"/>
            <a:ext cx="2943225" cy="7429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7921CA4-8A6B-473D-A6FE-4D4E0AA1D5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545" y="4451916"/>
            <a:ext cx="30194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261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테스트 커버리지 올리기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107710" cy="5502853"/>
          </a:xfrm>
        </p:spPr>
        <p:txBody>
          <a:bodyPr>
            <a:normAutofit/>
          </a:bodyPr>
          <a:lstStyle/>
          <a:p>
            <a:r>
              <a:rPr lang="en-US" altLang="ko-KR" dirty="0"/>
              <a:t>models/users.test.js</a:t>
            </a:r>
            <a:r>
              <a:rPr lang="ko-KR" altLang="en-US" dirty="0"/>
              <a:t>작성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11.3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테스트 커버리지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DFC8BA-9451-4895-ABE9-51B0D238C9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476" y="1758397"/>
            <a:ext cx="3903164" cy="490616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9DA43AB-9C3D-4E8E-BA63-7303D58707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5263" y="4090675"/>
            <a:ext cx="4300673" cy="239149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AEA70CD-E6C8-4CB7-B09F-F9CFD441B3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7366" y="1758397"/>
            <a:ext cx="38671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401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3600" b="1" dirty="0">
                <a:solidFill>
                  <a:srgbClr val="C00000"/>
                </a:solidFill>
              </a:rPr>
              <a:t>11</a:t>
            </a:r>
            <a:r>
              <a:rPr lang="ko-KR" altLang="en-US" sz="3600" b="1" dirty="0">
                <a:solidFill>
                  <a:srgbClr val="C00000"/>
                </a:solidFill>
              </a:rPr>
              <a:t>장</a:t>
            </a:r>
            <a:endParaRPr lang="ko-KR" altLang="en-US" sz="2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</a:t>
            </a:fld>
            <a:endParaRPr lang="en-US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2079739" y="1182327"/>
            <a:ext cx="5020017" cy="10452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159893" y="1643183"/>
            <a:ext cx="4824214" cy="3085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11.1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테스트 준비하기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953D46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11.2  </a:t>
            </a:r>
            <a:r>
              <a:rPr lang="ko-KR" altLang="en-US" sz="2000" b="1" dirty="0" err="1">
                <a:ea typeface="KoPub돋움체_Pro Bold" panose="02020603020101020101" pitchFamily="18" charset="-127"/>
              </a:rPr>
              <a:t>유닛테스트</a:t>
            </a:r>
            <a:endParaRPr lang="en-US" altLang="ko-KR" sz="2000" b="1" dirty="0"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953D46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11.3  </a:t>
            </a:r>
            <a:r>
              <a:rPr lang="ko-KR" altLang="en-US" sz="2000" b="1" dirty="0">
                <a:ea typeface="KoPub돋움체_Pro Bold" panose="02020603020101020101" pitchFamily="18" charset="-127"/>
              </a:rPr>
              <a:t>테스트 커버리지</a:t>
            </a:r>
            <a:endParaRPr lang="en-US" altLang="ko-KR" sz="2000" b="1" dirty="0"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953D46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11.4  </a:t>
            </a:r>
            <a:r>
              <a:rPr lang="ko-KR" altLang="en-US" sz="2000" b="1" dirty="0">
                <a:ea typeface="KoPub돋움체_Pro Bold" panose="02020603020101020101" pitchFamily="18" charset="-127"/>
              </a:rPr>
              <a:t>통합 테스트</a:t>
            </a:r>
            <a:endParaRPr lang="en-US" altLang="ko-KR" sz="2000" b="1" dirty="0"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953D46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11.5  </a:t>
            </a:r>
            <a:r>
              <a:rPr lang="ko-KR" altLang="en-US" sz="2000" b="1" dirty="0">
                <a:ea typeface="KoPub돋움체_Pro Bold" panose="02020603020101020101" pitchFamily="18" charset="-127"/>
              </a:rPr>
              <a:t>부하 테스트</a:t>
            </a:r>
            <a:endParaRPr lang="en-US" altLang="ko-KR" sz="2000" b="1" dirty="0"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84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4. </a:t>
            </a:r>
            <a:r>
              <a:rPr lang="ko-KR" altLang="en-US" dirty="0">
                <a:solidFill>
                  <a:schemeClr val="tx1"/>
                </a:solidFill>
              </a:rPr>
              <a:t>테스트 커버리지 주의점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107710" cy="5502853"/>
          </a:xfrm>
        </p:spPr>
        <p:txBody>
          <a:bodyPr>
            <a:normAutofit/>
          </a:bodyPr>
          <a:lstStyle/>
          <a:p>
            <a:r>
              <a:rPr lang="ko-KR" altLang="en-US" dirty="0"/>
              <a:t>모든 코드가 테스트되지 않는데도 커버리지가 </a:t>
            </a:r>
            <a:r>
              <a:rPr lang="en-US" altLang="ko-KR" dirty="0"/>
              <a:t>100%</a:t>
            </a:r>
            <a:r>
              <a:rPr lang="ko-KR" altLang="en-US" dirty="0"/>
              <a:t>임</a:t>
            </a:r>
            <a:endParaRPr lang="en-US" altLang="ko-KR" dirty="0"/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테스트 커버리지를 맹신할 필요가 없음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커버리지를 높이는 것이 의미는 있지만 높이는 데 너무 집착할 필요는 없음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필요한 부분 위주로 올바르게 테스트하는 것이 좋음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11.3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테스트 커버리지</a:t>
            </a:r>
          </a:p>
        </p:txBody>
      </p:sp>
    </p:spTree>
    <p:extLst>
      <p:ext uri="{BB962C8B-B14F-4D97-AF65-F5344CB8AC3E}">
        <p14:creationId xmlns:p14="http://schemas.microsoft.com/office/powerpoint/2010/main" val="562132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21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021" y="2449681"/>
            <a:ext cx="8081453" cy="800724"/>
          </a:xfrm>
        </p:spPr>
        <p:txBody>
          <a:bodyPr/>
          <a:lstStyle/>
          <a:p>
            <a:pPr algn="ctr"/>
            <a:r>
              <a:rPr lang="en-US" altLang="ko-KR" dirty="0"/>
              <a:t>11.4 </a:t>
            </a:r>
            <a:r>
              <a:rPr lang="ko-KR" altLang="en-US" dirty="0"/>
              <a:t>통합 테스트</a:t>
            </a:r>
          </a:p>
        </p:txBody>
      </p:sp>
    </p:spTree>
    <p:extLst>
      <p:ext uri="{BB962C8B-B14F-4D97-AF65-F5344CB8AC3E}">
        <p14:creationId xmlns:p14="http://schemas.microsoft.com/office/powerpoint/2010/main" val="2351239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통합 테스트 해보기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107709" cy="4964629"/>
          </a:xfrm>
        </p:spPr>
        <p:txBody>
          <a:bodyPr>
            <a:normAutofit/>
          </a:bodyPr>
          <a:lstStyle/>
          <a:p>
            <a:r>
              <a:rPr lang="ko-KR" altLang="en-US" dirty="0"/>
              <a:t>라우터 하나를 통째로 테스트해 봄</a:t>
            </a:r>
            <a:r>
              <a:rPr lang="en-US" altLang="ko-KR" dirty="0"/>
              <a:t>(</a:t>
            </a:r>
            <a:r>
              <a:rPr lang="ko-KR" altLang="en-US" dirty="0"/>
              <a:t>여러 개의 미들웨어</a:t>
            </a:r>
            <a:r>
              <a:rPr lang="en-US" altLang="ko-KR" dirty="0"/>
              <a:t>, </a:t>
            </a:r>
            <a:r>
              <a:rPr lang="ko-KR" altLang="en-US" dirty="0"/>
              <a:t>모듈을 한 번에 테스트</a:t>
            </a:r>
            <a:r>
              <a:rPr lang="en-US" altLang="ko-KR" dirty="0"/>
              <a:t>).</a:t>
            </a:r>
          </a:p>
          <a:p>
            <a:pPr lvl="1"/>
            <a:r>
              <a:rPr lang="en-US" altLang="ko-KR" dirty="0"/>
              <a:t>app.js </a:t>
            </a:r>
            <a:r>
              <a:rPr lang="ko-KR" altLang="en-US" dirty="0"/>
              <a:t>분리하기</a:t>
            </a:r>
            <a:endParaRPr lang="en-US" altLang="ko-KR" dirty="0"/>
          </a:p>
          <a:p>
            <a:pPr lvl="1"/>
            <a:r>
              <a:rPr lang="en-US" altLang="ko-KR" dirty="0" err="1"/>
              <a:t>Supertest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r>
              <a:rPr lang="en-US" altLang="ko-KR" dirty="0"/>
              <a:t>(</a:t>
            </a:r>
            <a:r>
              <a:rPr lang="en-US" altLang="ko-KR" dirty="0" err="1"/>
              <a:t>npm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–D </a:t>
            </a:r>
            <a:r>
              <a:rPr lang="en-US" altLang="ko-KR" dirty="0" err="1"/>
              <a:t>supertest</a:t>
            </a:r>
            <a:r>
              <a:rPr lang="en-US" altLang="ko-KR" dirty="0"/>
              <a:t>)</a:t>
            </a: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11.4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통합 테스트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881E74-89E7-4F63-8EDC-6C5C43E7A1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581" y="2432524"/>
            <a:ext cx="4723774" cy="24319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707263C-203C-4877-A68D-6E15D87899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7095" y="4926782"/>
            <a:ext cx="3990975" cy="16668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CB57A9B-E67D-488F-8970-E66D3A0021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392" y="4408319"/>
            <a:ext cx="2852672" cy="218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509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테스트용 </a:t>
            </a:r>
            <a:r>
              <a:rPr lang="en-US" altLang="ko-KR" dirty="0">
                <a:solidFill>
                  <a:schemeClr val="tx1"/>
                </a:solidFill>
              </a:rPr>
              <a:t>DB </a:t>
            </a:r>
            <a:r>
              <a:rPr lang="ko-KR" altLang="en-US" dirty="0">
                <a:solidFill>
                  <a:schemeClr val="tx1"/>
                </a:solidFill>
              </a:rPr>
              <a:t>설정하기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107709" cy="4964629"/>
          </a:xfrm>
        </p:spPr>
        <p:txBody>
          <a:bodyPr>
            <a:normAutofit/>
          </a:bodyPr>
          <a:lstStyle/>
          <a:p>
            <a:r>
              <a:rPr lang="ko-KR" altLang="en-US" dirty="0"/>
              <a:t>개발</a:t>
            </a:r>
            <a:r>
              <a:rPr lang="en-US" altLang="ko-KR" dirty="0"/>
              <a:t>/</a:t>
            </a:r>
            <a:r>
              <a:rPr lang="ko-KR" altLang="en-US" dirty="0"/>
              <a:t>배포용 </a:t>
            </a:r>
            <a:r>
              <a:rPr lang="en-US" altLang="ko-KR" dirty="0"/>
              <a:t>DB</a:t>
            </a:r>
            <a:r>
              <a:rPr lang="ko-KR" altLang="en-US" dirty="0"/>
              <a:t>랑 별도로 설정하는 것이 좋음</a:t>
            </a:r>
            <a:endParaRPr lang="en-US" altLang="ko-KR" dirty="0"/>
          </a:p>
          <a:p>
            <a:pPr lvl="1"/>
            <a:r>
              <a:rPr lang="en-US" altLang="ko-KR" dirty="0"/>
              <a:t>config/</a:t>
            </a:r>
            <a:r>
              <a:rPr lang="en-US" altLang="ko-KR" dirty="0" err="1"/>
              <a:t>config.json</a:t>
            </a:r>
            <a:r>
              <a:rPr lang="ko-KR" altLang="en-US" dirty="0"/>
              <a:t>의 </a:t>
            </a:r>
            <a:r>
              <a:rPr lang="en-US" altLang="ko-KR" dirty="0"/>
              <a:t>test </a:t>
            </a:r>
            <a:r>
              <a:rPr lang="ko-KR" altLang="en-US" dirty="0"/>
              <a:t>속성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11.4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통합 테스트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4F1EFE-304F-47C0-A872-891CD293ED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580" y="2104039"/>
            <a:ext cx="2619375" cy="44862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69E2559-66DE-457E-9960-5FC828FDAD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8751" y="2141589"/>
            <a:ext cx="418147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548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라우터 테스트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107709" cy="4964629"/>
          </a:xfrm>
        </p:spPr>
        <p:txBody>
          <a:bodyPr>
            <a:normAutofit/>
          </a:bodyPr>
          <a:lstStyle/>
          <a:p>
            <a:r>
              <a:rPr lang="en-US" altLang="ko-KR" dirty="0"/>
              <a:t>routes/auth.test.js </a:t>
            </a:r>
            <a:r>
              <a:rPr lang="ko-KR" altLang="en-US" dirty="0"/>
              <a:t>작성</a:t>
            </a:r>
            <a:endParaRPr lang="en-US" altLang="ko-KR" dirty="0"/>
          </a:p>
          <a:p>
            <a:pPr lvl="1"/>
            <a:r>
              <a:rPr lang="en-US" altLang="ko-KR" dirty="0" err="1"/>
              <a:t>beforeAll</a:t>
            </a:r>
            <a:r>
              <a:rPr lang="en-US" altLang="ko-KR" dirty="0"/>
              <a:t>:</a:t>
            </a:r>
            <a:r>
              <a:rPr lang="ko-KR" altLang="en-US" dirty="0"/>
              <a:t> 모든 테스트 전에 실행</a:t>
            </a:r>
            <a:endParaRPr lang="en-US" altLang="ko-KR" dirty="0"/>
          </a:p>
          <a:p>
            <a:pPr lvl="1"/>
            <a:r>
              <a:rPr lang="en-US" altLang="ko-KR" dirty="0"/>
              <a:t>request(app).post(</a:t>
            </a:r>
            <a:r>
              <a:rPr lang="ko-KR" altLang="en-US" dirty="0"/>
              <a:t>주소</a:t>
            </a:r>
            <a:r>
              <a:rPr lang="en-US" altLang="ko-KR" dirty="0"/>
              <a:t>)</a:t>
            </a:r>
            <a:r>
              <a:rPr lang="ko-KR" altLang="en-US" dirty="0"/>
              <a:t>로 요청</a:t>
            </a:r>
            <a:endParaRPr lang="en-US" altLang="ko-KR" dirty="0"/>
          </a:p>
          <a:p>
            <a:pPr lvl="1"/>
            <a:r>
              <a:rPr lang="en-US" altLang="ko-KR" dirty="0"/>
              <a:t>send</a:t>
            </a:r>
            <a:r>
              <a:rPr lang="ko-KR" altLang="en-US" dirty="0"/>
              <a:t>로 </a:t>
            </a:r>
            <a:r>
              <a:rPr lang="en-US" altLang="ko-KR" dirty="0"/>
              <a:t>data </a:t>
            </a:r>
            <a:r>
              <a:rPr lang="ko-KR" altLang="en-US" dirty="0"/>
              <a:t>전송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11.4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통합 테스트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DEAEFB-3C2E-4DD3-81DD-419A1A91EA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2428" y="1450658"/>
            <a:ext cx="3467100" cy="5105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A2F133E-7572-44A4-A8EE-D2ACB552DC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720" y="4005071"/>
            <a:ext cx="3742320" cy="254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394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4. </a:t>
            </a:r>
            <a:r>
              <a:rPr lang="ko-KR" altLang="en-US" dirty="0">
                <a:solidFill>
                  <a:schemeClr val="tx1"/>
                </a:solidFill>
              </a:rPr>
              <a:t>회원 정보부터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107709" cy="4964629"/>
          </a:xfrm>
        </p:spPr>
        <p:txBody>
          <a:bodyPr>
            <a:normAutofit/>
          </a:bodyPr>
          <a:lstStyle/>
          <a:p>
            <a:r>
              <a:rPr lang="en-US" altLang="ko-KR" dirty="0"/>
              <a:t>routes/auth.test.js </a:t>
            </a:r>
            <a:r>
              <a:rPr lang="ko-KR" altLang="en-US" dirty="0"/>
              <a:t>수정</a:t>
            </a:r>
            <a:endParaRPr lang="en-US" altLang="ko-KR" dirty="0"/>
          </a:p>
          <a:p>
            <a:pPr lvl="1"/>
            <a:r>
              <a:rPr lang="ko-KR" altLang="en-US" dirty="0"/>
              <a:t>테스트 실행하면 성공함</a:t>
            </a:r>
            <a:endParaRPr lang="en-US" altLang="ko-KR" dirty="0"/>
          </a:p>
          <a:p>
            <a:pPr lvl="1"/>
            <a:r>
              <a:rPr lang="ko-KR" altLang="en-US" dirty="0"/>
              <a:t>재차 실행하면 실패함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11.4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통합 테스트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C6A60C9-2160-4075-BBCB-1FCD3ECCFC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856" y="1239934"/>
            <a:ext cx="2994079" cy="568144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95DAB5E-4D00-4F9C-A014-8E0F645C31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9961" y="2392074"/>
            <a:ext cx="3621816" cy="194721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FB1E137-1C18-4E2E-8388-199BF8922D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6404" y="4345579"/>
            <a:ext cx="2271063" cy="81462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3024AA9-C069-4CDB-83F0-11A3B84CCD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0794" y="5158894"/>
            <a:ext cx="3607333" cy="169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490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5. </a:t>
            </a:r>
            <a:r>
              <a:rPr lang="en-US" altLang="ko-KR" dirty="0" err="1">
                <a:solidFill>
                  <a:schemeClr val="tx1"/>
                </a:solidFill>
              </a:rPr>
              <a:t>afterAll</a:t>
            </a:r>
            <a:r>
              <a:rPr lang="ko-KR" altLang="en-US" dirty="0">
                <a:solidFill>
                  <a:schemeClr val="tx1"/>
                </a:solidFill>
              </a:rPr>
              <a:t>로 정리하기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107709" cy="4964629"/>
          </a:xfrm>
        </p:spPr>
        <p:txBody>
          <a:bodyPr>
            <a:normAutofit/>
          </a:bodyPr>
          <a:lstStyle/>
          <a:p>
            <a:r>
              <a:rPr lang="en-US" altLang="ko-KR" dirty="0"/>
              <a:t>routes/auth.test.js </a:t>
            </a:r>
            <a:r>
              <a:rPr lang="ko-KR" altLang="en-US" dirty="0"/>
              <a:t>수정</a:t>
            </a:r>
            <a:endParaRPr lang="en-US" altLang="ko-KR" dirty="0"/>
          </a:p>
          <a:p>
            <a:pPr lvl="1"/>
            <a:r>
              <a:rPr lang="en-US" altLang="ko-KR" dirty="0" err="1"/>
              <a:t>afterAll</a:t>
            </a:r>
            <a:r>
              <a:rPr lang="ko-KR" altLang="en-US" dirty="0"/>
              <a:t>은 테스트가 종료된 후에 실행됨</a:t>
            </a:r>
            <a:endParaRPr lang="en-US" altLang="ko-KR" dirty="0"/>
          </a:p>
          <a:p>
            <a:pPr lvl="1"/>
            <a:r>
              <a:rPr lang="en-US" altLang="ko-KR" dirty="0"/>
              <a:t>DB </a:t>
            </a:r>
            <a:r>
              <a:rPr lang="ko-KR" altLang="en-US" dirty="0"/>
              <a:t>초기화하기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11.4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통합 테스트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CA9D93-C4F8-4F82-91A3-A49E40605F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8111" y="2504978"/>
            <a:ext cx="3807138" cy="381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1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6. </a:t>
            </a:r>
            <a:r>
              <a:rPr lang="ko-KR" altLang="en-US" dirty="0">
                <a:solidFill>
                  <a:schemeClr val="tx1"/>
                </a:solidFill>
              </a:rPr>
              <a:t>로그아웃 테스트하기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107709" cy="4964629"/>
          </a:xfrm>
        </p:spPr>
        <p:txBody>
          <a:bodyPr>
            <a:normAutofit/>
          </a:bodyPr>
          <a:lstStyle/>
          <a:p>
            <a:r>
              <a:rPr lang="en-US" altLang="ko-KR" dirty="0"/>
              <a:t>routes/auth.test.js </a:t>
            </a:r>
            <a:r>
              <a:rPr lang="ko-KR" altLang="en-US" dirty="0"/>
              <a:t>수정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11.4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통합 테스트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FC8F9F-5CA4-451B-ABB1-AC8CE7C754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45" y="1743277"/>
            <a:ext cx="421005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692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28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021" y="2449681"/>
            <a:ext cx="8081453" cy="800724"/>
          </a:xfrm>
        </p:spPr>
        <p:txBody>
          <a:bodyPr/>
          <a:lstStyle/>
          <a:p>
            <a:pPr algn="ctr"/>
            <a:r>
              <a:rPr lang="en-US" altLang="ko-KR" dirty="0"/>
              <a:t>11.5 </a:t>
            </a:r>
            <a:r>
              <a:rPr lang="ko-KR" altLang="en-US" dirty="0"/>
              <a:t>부하 테스트</a:t>
            </a:r>
          </a:p>
        </p:txBody>
      </p:sp>
    </p:spTree>
    <p:extLst>
      <p:ext uri="{BB962C8B-B14F-4D97-AF65-F5344CB8AC3E}">
        <p14:creationId xmlns:p14="http://schemas.microsoft.com/office/powerpoint/2010/main" val="29211629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부하 테스트란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220709" cy="5502853"/>
          </a:xfrm>
        </p:spPr>
        <p:txBody>
          <a:bodyPr>
            <a:normAutofit/>
          </a:bodyPr>
          <a:lstStyle/>
          <a:p>
            <a:r>
              <a:rPr lang="ko-KR" altLang="en-US" dirty="0"/>
              <a:t>서버가 얼마만큼의 요청을 견딜 수 있는지 테스트</a:t>
            </a:r>
            <a:endParaRPr lang="en-US" altLang="ko-KR" dirty="0"/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서버가 몇 명의 동시 접속자를 수용할 수 있는지 예측하기 매우 어려움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실제 서비스 중이 아니라 개발 중일 때는 더 어려움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코드에 문제가 없더라도 서버 하드웨어 때문에 서비스가 중단될 수 있음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메모리 부족 문제 등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부하 테스트를 통해 미리 예측할 수 있음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r>
              <a:rPr lang="en-US" altLang="ko-KR" dirty="0"/>
              <a:t>Artillery </a:t>
            </a:r>
            <a:r>
              <a:rPr lang="ko-KR" altLang="en-US" dirty="0"/>
              <a:t>사용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11.5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부하 테스트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7B5FA3-9E7D-4E59-929A-BCD2A49E9D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45" y="3416282"/>
            <a:ext cx="220027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6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021" y="2449681"/>
            <a:ext cx="8081453" cy="800724"/>
          </a:xfrm>
        </p:spPr>
        <p:txBody>
          <a:bodyPr/>
          <a:lstStyle/>
          <a:p>
            <a:pPr algn="ctr"/>
            <a:r>
              <a:rPr lang="en-US" altLang="ko-KR" dirty="0"/>
              <a:t>11.1 </a:t>
            </a:r>
            <a:r>
              <a:rPr lang="ko-KR" altLang="en-US" dirty="0"/>
              <a:t>테스트 준비하기</a:t>
            </a:r>
          </a:p>
        </p:txBody>
      </p:sp>
    </p:spTree>
    <p:extLst>
      <p:ext uri="{BB962C8B-B14F-4D97-AF65-F5344CB8AC3E}">
        <p14:creationId xmlns:p14="http://schemas.microsoft.com/office/powerpoint/2010/main" val="20855490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2. Artillery </a:t>
            </a:r>
            <a:r>
              <a:rPr lang="ko-KR" altLang="en-US" dirty="0">
                <a:solidFill>
                  <a:schemeClr val="tx1"/>
                </a:solidFill>
              </a:rPr>
              <a:t>사용하기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220709" cy="5502853"/>
          </a:xfrm>
        </p:spPr>
        <p:txBody>
          <a:bodyPr>
            <a:normAutofit/>
          </a:bodyPr>
          <a:lstStyle/>
          <a:p>
            <a:r>
              <a:rPr lang="ko-KR" altLang="en-US" dirty="0"/>
              <a:t>새 콘솔에서 다음 명령어 입력</a:t>
            </a:r>
            <a:endParaRPr lang="en-US" altLang="ko-KR" dirty="0"/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Count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옵션은 가상의 사용자 수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옵션은 횟수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100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명의 사용자가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50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번씩 요청을 보내는 상황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r>
              <a:rPr lang="ko-KR" altLang="en-US" dirty="0"/>
              <a:t>결과 보고서</a:t>
            </a:r>
            <a:endParaRPr lang="en-US" altLang="ko-KR" dirty="0"/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사용자 생성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(scenarios launched)</a:t>
            </a: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테스트 성공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(scenarios completed)</a:t>
            </a: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요청 성공 횟수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(requests completed)</a:t>
            </a:r>
          </a:p>
          <a:p>
            <a:pPr lvl="1"/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초당 요청 처리 횟수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(RPS sent)</a:t>
            </a: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응답 지연 속도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(Request latency)</a:t>
            </a: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Min: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최소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Max: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최대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median: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중앙값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P95: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하위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95%, P99: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하위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99%</a:t>
            </a:r>
          </a:p>
          <a:p>
            <a:pPr lvl="2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하위는 속도 순서를 말함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Median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과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P95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많이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차이나지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않는 게 좋음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11.5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부하 테스트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C247FF4-8BA0-4D55-899D-8BF447F8DB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7642" y="1595466"/>
            <a:ext cx="4032490" cy="11034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AF85000-B641-40E0-8ACD-11546F6E66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2427" y="2658799"/>
            <a:ext cx="1921949" cy="284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8990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여러 페이지 요청 시나리오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4" y="1355147"/>
            <a:ext cx="8220709" cy="5502853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loadtest.json</a:t>
            </a:r>
            <a:r>
              <a:rPr lang="ko-KR" altLang="en-US" dirty="0"/>
              <a:t>에 사용자의 행동 흐름 작성 가능</a:t>
            </a:r>
            <a:endParaRPr lang="en-US" altLang="ko-KR" dirty="0"/>
          </a:p>
          <a:p>
            <a:pPr lvl="1"/>
            <a:r>
              <a:rPr lang="en-US" altLang="ko-KR" dirty="0"/>
              <a:t>target:</a:t>
            </a:r>
            <a:r>
              <a:rPr lang="ko-KR" altLang="en-US" dirty="0"/>
              <a:t> 요청 도메인</a:t>
            </a:r>
            <a:endParaRPr lang="en-US" altLang="ko-KR" dirty="0"/>
          </a:p>
          <a:p>
            <a:pPr lvl="1"/>
            <a:r>
              <a:rPr lang="en-US" altLang="ko-KR" dirty="0"/>
              <a:t>Phases</a:t>
            </a:r>
            <a:r>
              <a:rPr lang="ko-KR" altLang="en-US" dirty="0"/>
              <a:t>에서 </a:t>
            </a:r>
            <a:r>
              <a:rPr lang="en-US" altLang="ko-KR" dirty="0"/>
              <a:t>duration: </a:t>
            </a:r>
            <a:r>
              <a:rPr lang="ko-KR" altLang="en-US" dirty="0"/>
              <a:t>몇 초 동안</a:t>
            </a:r>
            <a:r>
              <a:rPr lang="en-US" altLang="ko-KR" dirty="0"/>
              <a:t>(60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arrivalRate</a:t>
            </a:r>
            <a:r>
              <a:rPr lang="en-US" altLang="ko-KR" dirty="0"/>
              <a:t>: </a:t>
            </a:r>
            <a:r>
              <a:rPr lang="ko-KR" altLang="en-US" dirty="0"/>
              <a:t>매 초 몇 명</a:t>
            </a:r>
            <a:r>
              <a:rPr lang="en-US" altLang="ko-KR" dirty="0"/>
              <a:t>(30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flow: </a:t>
            </a:r>
            <a:r>
              <a:rPr lang="ko-KR" altLang="en-US" dirty="0"/>
              <a:t>사용자의 이동</a:t>
            </a:r>
            <a:endParaRPr lang="en-US" altLang="ko-KR" dirty="0"/>
          </a:p>
          <a:p>
            <a:pPr lvl="1"/>
            <a:r>
              <a:rPr lang="en-US" altLang="ko-KR" dirty="0"/>
              <a:t>get, post </a:t>
            </a:r>
            <a:r>
              <a:rPr lang="ko-KR" altLang="en-US" dirty="0"/>
              <a:t>등의 메서드를 나타냄</a:t>
            </a:r>
            <a:endParaRPr lang="en-US" altLang="ko-KR" dirty="0"/>
          </a:p>
          <a:p>
            <a:pPr lvl="1"/>
            <a:r>
              <a:rPr lang="en-US" altLang="ko-KR" dirty="0" err="1"/>
              <a:t>url</a:t>
            </a:r>
            <a:r>
              <a:rPr lang="ko-KR" altLang="en-US" dirty="0"/>
              <a:t>은 이동한 </a:t>
            </a:r>
            <a:r>
              <a:rPr lang="en-US" altLang="ko-KR" dirty="0" err="1"/>
              <a:t>url</a:t>
            </a:r>
            <a:endParaRPr lang="en-US" altLang="ko-KR" dirty="0"/>
          </a:p>
          <a:p>
            <a:pPr lvl="1"/>
            <a:r>
              <a:rPr lang="en-US" altLang="ko-KR" dirty="0"/>
              <a:t>json</a:t>
            </a:r>
            <a:r>
              <a:rPr lang="ko-KR" altLang="en-US" dirty="0"/>
              <a:t>은 서버로 전송한 데이터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GET /, POST /auth/login, GET /hashtag</a:t>
            </a:r>
            <a:r>
              <a:rPr lang="ko-KR" altLang="en-US" dirty="0"/>
              <a:t> 순</a:t>
            </a:r>
            <a:endParaRPr lang="en-US" altLang="ko-KR" dirty="0"/>
          </a:p>
          <a:p>
            <a:pPr lvl="1"/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11.5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부하 테스트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C9AE16-B40B-4239-8BA0-89D40A131E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6532" y="1355147"/>
            <a:ext cx="2477101" cy="543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5691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4. </a:t>
            </a:r>
            <a:r>
              <a:rPr lang="ko-KR" altLang="en-US" dirty="0">
                <a:solidFill>
                  <a:schemeClr val="tx1"/>
                </a:solidFill>
              </a:rPr>
              <a:t>여러 페이지 요청 시나리오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실행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4744084" cy="5502853"/>
          </a:xfrm>
        </p:spPr>
        <p:txBody>
          <a:bodyPr>
            <a:normAutofit/>
          </a:bodyPr>
          <a:lstStyle/>
          <a:p>
            <a:r>
              <a:rPr lang="ko-KR" altLang="en-US" dirty="0"/>
              <a:t>문제점 발견</a:t>
            </a:r>
            <a:endParaRPr lang="en-US" altLang="ko-KR" dirty="0"/>
          </a:p>
          <a:p>
            <a:pPr lvl="1"/>
            <a:r>
              <a:rPr lang="ko-KR" altLang="en-US" dirty="0"/>
              <a:t>요청 후반부가 될 수록 응답 시간이 </a:t>
            </a:r>
            <a:r>
              <a:rPr lang="ko-KR" altLang="en-US" dirty="0" err="1"/>
              <a:t>길어짐</a:t>
            </a:r>
            <a:endParaRPr lang="en-US" altLang="ko-KR" dirty="0"/>
          </a:p>
          <a:p>
            <a:pPr lvl="1"/>
            <a:r>
              <a:rPr lang="ko-KR" altLang="en-US" dirty="0"/>
              <a:t>첫 응답은 </a:t>
            </a:r>
            <a:r>
              <a:rPr lang="en-US" altLang="ko-KR" dirty="0"/>
              <a:t>4.7</a:t>
            </a:r>
            <a:r>
              <a:rPr lang="ko-KR" altLang="en-US" dirty="0" err="1"/>
              <a:t>밀리초</a:t>
            </a:r>
            <a:r>
              <a:rPr lang="en-US" altLang="ko-KR" dirty="0"/>
              <a:t>, </a:t>
            </a:r>
            <a:r>
              <a:rPr lang="ko-KR" altLang="en-US" dirty="0"/>
              <a:t>마지막 응답은 </a:t>
            </a:r>
            <a:r>
              <a:rPr lang="en-US" altLang="ko-KR" dirty="0"/>
              <a:t>51</a:t>
            </a:r>
            <a:r>
              <a:rPr lang="ko-KR" altLang="en-US" dirty="0"/>
              <a:t>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5400</a:t>
            </a:r>
            <a:r>
              <a:rPr lang="ko-KR" altLang="en-US" dirty="0"/>
              <a:t>개의 요청은 </a:t>
            </a:r>
            <a:r>
              <a:rPr lang="en-US" altLang="ko-KR" dirty="0"/>
              <a:t>200 </a:t>
            </a:r>
            <a:r>
              <a:rPr lang="ko-KR" altLang="en-US" dirty="0"/>
              <a:t>응답코드</a:t>
            </a:r>
            <a:r>
              <a:rPr lang="en-US" altLang="ko-KR" dirty="0"/>
              <a:t>, 1800</a:t>
            </a:r>
            <a:r>
              <a:rPr lang="ko-KR" altLang="en-US" dirty="0"/>
              <a:t>개는 </a:t>
            </a:r>
            <a:r>
              <a:rPr lang="en-US" altLang="ko-KR" dirty="0"/>
              <a:t>302</a:t>
            </a:r>
          </a:p>
          <a:p>
            <a:pPr lvl="1"/>
            <a:r>
              <a:rPr lang="ko-KR" altLang="en-US" dirty="0"/>
              <a:t>서버가 지금 정도의 요청을 감당하지 못함</a:t>
            </a:r>
            <a:endParaRPr lang="en-US" altLang="ko-KR" dirty="0"/>
          </a:p>
          <a:p>
            <a:pPr lvl="1"/>
            <a:r>
              <a:rPr lang="ko-KR" altLang="en-US" dirty="0"/>
              <a:t>서버 사양을 업그레이드하거나</a:t>
            </a:r>
            <a:r>
              <a:rPr lang="en-US" altLang="ko-KR" dirty="0"/>
              <a:t>, </a:t>
            </a:r>
            <a:r>
              <a:rPr lang="ko-KR" altLang="en-US" dirty="0"/>
              <a:t>여러 개 두거나</a:t>
            </a:r>
            <a:endParaRPr lang="en-US" altLang="ko-KR" dirty="0"/>
          </a:p>
          <a:p>
            <a:pPr lvl="1"/>
            <a:r>
              <a:rPr lang="ko-KR" altLang="en-US" dirty="0"/>
              <a:t>코드를 더 효율적으로 개선하는 방법 등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현재는 </a:t>
            </a:r>
            <a:r>
              <a:rPr lang="ko-KR" altLang="en-US" dirty="0" err="1"/>
              <a:t>싱글코어만</a:t>
            </a:r>
            <a:r>
              <a:rPr lang="ko-KR" altLang="en-US" dirty="0"/>
              <a:t> 사용하므로</a:t>
            </a:r>
            <a:r>
              <a:rPr lang="en-US" altLang="ko-KR" dirty="0"/>
              <a:t>, </a:t>
            </a:r>
            <a:r>
              <a:rPr lang="ko-KR" altLang="en-US" dirty="0"/>
              <a:t>클러스터링 기법 도입을 시도해볼만 함</a:t>
            </a:r>
            <a:endParaRPr lang="en-US" altLang="ko-KR" dirty="0"/>
          </a:p>
          <a:p>
            <a:pPr lvl="1"/>
            <a:r>
              <a:rPr lang="en-US" altLang="ko-KR" dirty="0" err="1"/>
              <a:t>arrivalRate</a:t>
            </a:r>
            <a:r>
              <a:rPr lang="ko-KR" altLang="en-US" dirty="0"/>
              <a:t>를 줄이거나 늘려서 어느 정도 수용 가능한지 체크해보는 것이 좋음</a:t>
            </a:r>
            <a:endParaRPr lang="en-US" altLang="ko-KR" dirty="0"/>
          </a:p>
          <a:p>
            <a:pPr lvl="1"/>
            <a:r>
              <a:rPr lang="ko-KR" altLang="en-US" dirty="0"/>
              <a:t>여러 번 테스트하여 평균치를 내보는 게 좋음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11.5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부하 테스트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20925C7-29C9-41A6-B15E-938C457C83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3078" y="1500596"/>
            <a:ext cx="347662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677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5. </a:t>
            </a:r>
            <a:r>
              <a:rPr lang="ko-KR" altLang="en-US" dirty="0">
                <a:solidFill>
                  <a:schemeClr val="tx1"/>
                </a:solidFill>
              </a:rPr>
              <a:t>테스트 범위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8107710" cy="5502853"/>
          </a:xfrm>
        </p:spPr>
        <p:txBody>
          <a:bodyPr>
            <a:normAutofit/>
          </a:bodyPr>
          <a:lstStyle/>
          <a:p>
            <a:r>
              <a:rPr lang="ko-KR" altLang="en-US" dirty="0"/>
              <a:t>어떤 것을 테스트하고 어떤 것을</a:t>
            </a:r>
            <a:r>
              <a:rPr lang="en-US" altLang="ko-KR" dirty="0"/>
              <a:t> </a:t>
            </a:r>
            <a:r>
              <a:rPr lang="ko-KR" altLang="en-US" dirty="0"/>
              <a:t>테스트 안 할 지 고민됨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자신이 짠 코드는 최대한 많이 테스트하기</a:t>
            </a:r>
            <a:endParaRPr lang="en-US" altLang="ko-KR" dirty="0"/>
          </a:p>
          <a:p>
            <a:pPr lvl="1"/>
            <a:r>
              <a:rPr lang="en-US" altLang="ko-KR" dirty="0" err="1"/>
              <a:t>npm</a:t>
            </a:r>
            <a:r>
              <a:rPr lang="ko-KR" altLang="en-US" dirty="0"/>
              <a:t>을 통해 설치한 패키지는 테스트하지 않음</a:t>
            </a:r>
            <a:r>
              <a:rPr lang="en-US" altLang="ko-KR" dirty="0"/>
              <a:t>(</a:t>
            </a:r>
            <a:r>
              <a:rPr lang="ko-KR" altLang="en-US" dirty="0"/>
              <a:t>그걸 만든 사람의 몫임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우리는 그 패키지</a:t>
            </a:r>
            <a:r>
              <a:rPr lang="en-US" altLang="ko-KR" dirty="0"/>
              <a:t>/</a:t>
            </a:r>
            <a:r>
              <a:rPr lang="ko-KR" altLang="en-US" dirty="0"/>
              <a:t>라이브러리를 사용하는 부분만 테스트</a:t>
            </a:r>
            <a:endParaRPr lang="en-US" altLang="ko-KR" dirty="0"/>
          </a:p>
          <a:p>
            <a:pPr lvl="1"/>
            <a:r>
              <a:rPr lang="ko-KR" altLang="en-US" dirty="0"/>
              <a:t>테스트하기 어려운 패키지는 </a:t>
            </a:r>
            <a:r>
              <a:rPr lang="ko-KR" altLang="en-US" dirty="0" err="1"/>
              <a:t>모킹</a:t>
            </a:r>
            <a:endParaRPr lang="en-US" altLang="ko-KR" dirty="0"/>
          </a:p>
          <a:p>
            <a:pPr lvl="1"/>
            <a:r>
              <a:rPr lang="ko-KR" altLang="en-US" dirty="0" err="1"/>
              <a:t>모킹해서</a:t>
            </a:r>
            <a:r>
              <a:rPr lang="ko-KR" altLang="en-US" dirty="0"/>
              <a:t> 통과하더라도 실제 상황에서는 </a:t>
            </a:r>
            <a:r>
              <a:rPr lang="ko-KR" altLang="en-US" dirty="0" err="1"/>
              <a:t>에러날</a:t>
            </a:r>
            <a:r>
              <a:rPr lang="ko-KR" altLang="en-US" dirty="0"/>
              <a:t> 수 있음을 염두에 두어야 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시스템 테스트</a:t>
            </a:r>
            <a:r>
              <a:rPr lang="en-US" altLang="ko-KR" dirty="0"/>
              <a:t>: QA</a:t>
            </a:r>
            <a:r>
              <a:rPr lang="ko-KR" altLang="en-US" dirty="0"/>
              <a:t>처럼 테스트 목록을 두고 </a:t>
            </a:r>
            <a:r>
              <a:rPr lang="ko-KR" altLang="en-US" dirty="0" err="1"/>
              <a:t>체크해나가면서</a:t>
            </a:r>
            <a:r>
              <a:rPr lang="ko-KR" altLang="en-US" dirty="0"/>
              <a:t> 진행하는 테스트</a:t>
            </a:r>
            <a:endParaRPr lang="en-US" altLang="ko-KR" dirty="0"/>
          </a:p>
          <a:p>
            <a:pPr lvl="1"/>
            <a:r>
              <a:rPr lang="ko-KR" altLang="en-US" dirty="0"/>
              <a:t>인수 테스트</a:t>
            </a:r>
            <a:r>
              <a:rPr lang="en-US" altLang="ko-KR" dirty="0"/>
              <a:t>: </a:t>
            </a:r>
            <a:r>
              <a:rPr lang="ko-KR" altLang="en-US" dirty="0"/>
              <a:t>알파 테스트</a:t>
            </a:r>
            <a:r>
              <a:rPr lang="en-US" altLang="ko-KR" dirty="0"/>
              <a:t>/</a:t>
            </a:r>
            <a:r>
              <a:rPr lang="ko-KR" altLang="en-US" dirty="0"/>
              <a:t>베타 테스트처럼 특정 사용자 집단이 실제로 테스트</a:t>
            </a:r>
            <a:endParaRPr lang="en-US" altLang="ko-KR" dirty="0"/>
          </a:p>
          <a:p>
            <a:pPr lvl="1"/>
            <a:r>
              <a:rPr lang="ko-KR" altLang="en-US" dirty="0"/>
              <a:t>다양한 종류의 테스트를 주기적으로 수행해 서비스를 안정적으로 유지하는 게 좋음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11.5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부하 테스트</a:t>
            </a:r>
          </a:p>
        </p:txBody>
      </p:sp>
    </p:spTree>
    <p:extLst>
      <p:ext uri="{BB962C8B-B14F-4D97-AF65-F5344CB8AC3E}">
        <p14:creationId xmlns:p14="http://schemas.microsoft.com/office/powerpoint/2010/main" val="3691179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테스트를 하는 이유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자신이 만든 서비스가 제대로 동작하는지 테스트해야 함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기능이 많다면 수작업으로 테스트하기 힘듦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프로그램이 프로그램을 테스트할 수 있도록 자동화함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테스트 환경을 최대한 실제 환경과 비슷하게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흉내냄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아무리 철저하게 테스트해도 에러를 완전히 막을 수는 없음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r>
              <a:rPr lang="ko-KR" altLang="en-US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테스트를 하면 좋은 점</a:t>
            </a:r>
            <a:endParaRPr lang="en-US" altLang="ko-KR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하지만 허무한 에러로 인해 프로그램이 고장나는 것은 막을 수 있음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한 번 발생한 에러는 테스트로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만들어두면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같은 에러가 발생하지 않게 막을 수 있음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코드를 수정할 때 프로그램이 자동으로 어떤 부분이 고장나는 지 알려줌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11.1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테스트 준비하기</a:t>
            </a:r>
          </a:p>
        </p:txBody>
      </p:sp>
    </p:spTree>
    <p:extLst>
      <p:ext uri="{BB962C8B-B14F-4D97-AF65-F5344CB8AC3E}">
        <p14:creationId xmlns:p14="http://schemas.microsoft.com/office/powerpoint/2010/main" val="1464793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2. Jest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설치하기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i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–D jest</a:t>
            </a: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Nodebird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프로젝트를 그대로 사용함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11.1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테스트 준비하기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6DF430-CADD-4FAE-85A8-FD8F2B3929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4317" y="2104039"/>
            <a:ext cx="37433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795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3.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테스트 실행해보기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routes </a:t>
            </a:r>
            <a:r>
              <a:rPr lang="ko-KR" altLang="en-US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폴더 안에 </a:t>
            </a:r>
            <a:r>
              <a:rPr lang="en-US" altLang="ko-KR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middlewares.test.js </a:t>
            </a:r>
            <a:r>
              <a:rPr lang="ko-KR" altLang="en-US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작성</a:t>
            </a:r>
            <a:endParaRPr lang="en-US" altLang="ko-KR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테스트용 파일은 파일명에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test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나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spec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있으면 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npm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test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test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나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spec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파일들을 테스트함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테스트를 아무것도 작성하지 않았으므로 에러 발생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테스트 </a:t>
            </a:r>
            <a:r>
              <a:rPr lang="ko-KR" altLang="en-US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실패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11.1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테스트 준비하기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8E7C58-45F9-49D4-AB33-086A926645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187" y="2731149"/>
            <a:ext cx="40671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711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4.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첫 테스트 코드 작성하기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middlewares.test.js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작성하기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test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함수의 첫 번째 인수로 테스트에 대한 설명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두 번째 인수인 함수에는 테스트 내용을 적음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expect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함수의 인수로 실제 코드를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toEqual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함수의 인수로는 예상되는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결괏값을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expect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toEqual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인수가 일치하면 테스트 통과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11.1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테스트 준비하기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06DD27-7D5C-4A94-AAC0-616667B99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187" y="2795323"/>
            <a:ext cx="2533650" cy="12001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C96C917-99B2-435F-83DB-FDE9993F73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5205" y="4400480"/>
            <a:ext cx="2725511" cy="241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29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5.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실패하는 경우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두 인수를 다르게 작성하면 실패</a:t>
            </a:r>
            <a:r>
              <a:rPr lang="en-US" altLang="ko-KR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(</a:t>
            </a:r>
            <a:r>
              <a:rPr lang="ko-KR" altLang="en-US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메시지를 살펴볼 것</a:t>
            </a:r>
            <a:r>
              <a:rPr lang="en-US" altLang="ko-KR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)</a:t>
            </a: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11.1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테스트 준비하기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9989867-489D-46DF-A206-C286C345A8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52" y="1786344"/>
            <a:ext cx="2304280" cy="189218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D88A952-49B4-46B8-BF28-D9E4F24719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759" y="3661866"/>
            <a:ext cx="2789864" cy="293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628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9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021" y="2449681"/>
            <a:ext cx="8081453" cy="800724"/>
          </a:xfrm>
        </p:spPr>
        <p:txBody>
          <a:bodyPr/>
          <a:lstStyle/>
          <a:p>
            <a:pPr algn="ctr"/>
            <a:r>
              <a:rPr lang="en-US" altLang="ko-KR" dirty="0"/>
              <a:t>11.2 </a:t>
            </a:r>
            <a:r>
              <a:rPr lang="ko-KR" altLang="en-US" dirty="0"/>
              <a:t>유닛 테스트</a:t>
            </a:r>
          </a:p>
        </p:txBody>
      </p:sp>
    </p:spTree>
    <p:extLst>
      <p:ext uri="{BB962C8B-B14F-4D97-AF65-F5344CB8AC3E}">
        <p14:creationId xmlns:p14="http://schemas.microsoft.com/office/powerpoint/2010/main" val="32024140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650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14384</TotalTime>
  <Words>1050</Words>
  <Application>Microsoft Office PowerPoint</Application>
  <PresentationFormat>화면 슬라이드 쇼(4:3)</PresentationFormat>
  <Paragraphs>192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33</vt:i4>
      </vt:variant>
    </vt:vector>
  </HeadingPairs>
  <TitlesOfParts>
    <vt:vector size="42" baseType="lpstr">
      <vt:lpstr>KoPub돋움체_Pro Bold</vt:lpstr>
      <vt:lpstr>KoPub돋움체_Pro Light</vt:lpstr>
      <vt:lpstr>KoPub돋움체_Pro Medium</vt:lpstr>
      <vt:lpstr>맑은 고딕</vt:lpstr>
      <vt:lpstr>Arial</vt:lpstr>
      <vt:lpstr>Calibri</vt:lpstr>
      <vt:lpstr>Verdana</vt:lpstr>
      <vt:lpstr>1_Office Theme</vt:lpstr>
      <vt:lpstr>2_Office Theme</vt:lpstr>
      <vt:lpstr>11장</vt:lpstr>
      <vt:lpstr>11장</vt:lpstr>
      <vt:lpstr>11.1 테스트 준비하기</vt:lpstr>
      <vt:lpstr>1. 테스트를 하는 이유</vt:lpstr>
      <vt:lpstr>2. Jest 설치하기</vt:lpstr>
      <vt:lpstr>3. 테스트 실행해보기</vt:lpstr>
      <vt:lpstr>4. 첫 테스트 코드 작성하기</vt:lpstr>
      <vt:lpstr>5. 실패하는 경우</vt:lpstr>
      <vt:lpstr>11.2 유닛 테스트</vt:lpstr>
      <vt:lpstr>1. middlewares 테스트하기</vt:lpstr>
      <vt:lpstr>2. req, res 모킹하기</vt:lpstr>
      <vt:lpstr>3. expect 메서드</vt:lpstr>
      <vt:lpstr>4. 라우터 테스트 위해 분리하기</vt:lpstr>
      <vt:lpstr>5. 라우터 테스트</vt:lpstr>
      <vt:lpstr>6. DB 모킹하기</vt:lpstr>
      <vt:lpstr>11.3 테스트 커버리지</vt:lpstr>
      <vt:lpstr>1. 테스트 커버리지란?</vt:lpstr>
      <vt:lpstr>2. 테스트 커버리지 올리기</vt:lpstr>
      <vt:lpstr>3. 테스트 커버리지 올리기</vt:lpstr>
      <vt:lpstr>4. 테스트 커버리지 주의점</vt:lpstr>
      <vt:lpstr>11.4 통합 테스트</vt:lpstr>
      <vt:lpstr>1. 통합 테스트 해보기</vt:lpstr>
      <vt:lpstr>2. 테스트용 DB 설정하기</vt:lpstr>
      <vt:lpstr>3. 라우터 테스트</vt:lpstr>
      <vt:lpstr>4. 회원 정보부터 만들기</vt:lpstr>
      <vt:lpstr>5. afterAll로 정리하기</vt:lpstr>
      <vt:lpstr>6. 로그아웃 테스트하기</vt:lpstr>
      <vt:lpstr>11.5 부하 테스트</vt:lpstr>
      <vt:lpstr>1. 부하 테스트란?</vt:lpstr>
      <vt:lpstr>2. Artillery 사용하기</vt:lpstr>
      <vt:lpstr>3. 여러 페이지 요청 시나리오</vt:lpstr>
      <vt:lpstr>4. 여러 페이지 요청 시나리오(실행)</vt:lpstr>
      <vt:lpstr>5. 테스트 범위</vt:lpstr>
    </vt:vector>
  </TitlesOfParts>
  <Company>The National Academies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Ellinger</dc:creator>
  <cp:lastModifiedBy>조 현영</cp:lastModifiedBy>
  <cp:revision>325</cp:revision>
  <cp:lastPrinted>2016-08-10T06:58:55Z</cp:lastPrinted>
  <dcterms:created xsi:type="dcterms:W3CDTF">2013-04-05T19:58:06Z</dcterms:created>
  <dcterms:modified xsi:type="dcterms:W3CDTF">2020-09-17T15:27:12Z</dcterms:modified>
</cp:coreProperties>
</file>