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2"/>
  </p:notesMasterIdLst>
  <p:handoutMasterIdLst>
    <p:handoutMasterId r:id="rId43"/>
  </p:handoutMasterIdLst>
  <p:sldIdLst>
    <p:sldId id="267" r:id="rId3"/>
    <p:sldId id="273" r:id="rId4"/>
    <p:sldId id="272" r:id="rId5"/>
    <p:sldId id="283" r:id="rId6"/>
    <p:sldId id="414" r:id="rId7"/>
    <p:sldId id="415" r:id="rId8"/>
    <p:sldId id="416" r:id="rId9"/>
    <p:sldId id="417" r:id="rId10"/>
    <p:sldId id="444" r:id="rId11"/>
    <p:sldId id="443" r:id="rId12"/>
    <p:sldId id="418" r:id="rId13"/>
    <p:sldId id="419" r:id="rId14"/>
    <p:sldId id="344" r:id="rId15"/>
    <p:sldId id="345" r:id="rId16"/>
    <p:sldId id="429" r:id="rId17"/>
    <p:sldId id="430" r:id="rId18"/>
    <p:sldId id="431" r:id="rId19"/>
    <p:sldId id="432" r:id="rId20"/>
    <p:sldId id="342" r:id="rId21"/>
    <p:sldId id="343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2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386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7/23/2020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rocho/nodejsboo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www.gilbut.com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4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0EFED-F104-4EB3-95E6-B867A5BDB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한 번에 여러 개의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createServer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를 여러 번 호출하면 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서버의 포트를 다르게 지정해야 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같게 지정하면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EADDRINUSE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9C6FF-4D86-47C6-8682-629703EC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35" y="2467275"/>
            <a:ext cx="4618005" cy="424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html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읽어서 전송하기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write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end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문자열을 넣는 것은 비효율적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읽어서 전송하자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버퍼도 전송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9B7BBC-73CC-46B9-9599-66812DC28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499611"/>
            <a:ext cx="2733675" cy="3076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3ED413-4E0C-4342-8781-618CDAFC8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065" y="2481669"/>
            <a:ext cx="4969425" cy="40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server2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 번호를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8081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바꿈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server1.js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종료했다면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8080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포트를 계속 써도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종료하지 않은 경우 같은 포트를 쓰면 충돌이 나 에러 발생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9C3D4-5815-424A-8990-EFFAF21FE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507288"/>
            <a:ext cx="3048000" cy="1038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67E35-5B8D-4F73-BC98-D2FD6DE84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624309"/>
            <a:ext cx="37909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4.2 REST API</a:t>
            </a:r>
            <a:r>
              <a:rPr lang="ko-KR" altLang="en-US" dirty="0"/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47736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REST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서버에 요청을 보낼 때는 주소를 통해 요청의 내용을 표현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index.html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보내달라는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뜻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항상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html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요구할 필요는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서버가 이해하기 쉬운 주소가 좋음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/>
              <a:t>REST API(Representational State Transfer)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정의하고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자원에 대한 주소를 지정하는 방법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사용자 정보에 관한 정보를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/post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면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게시글에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관련된 자원을 요청하는 것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메서드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자원을 가져오려고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POST: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자원을 새로 등록하고자 할 때 사용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또는 뭘 써야할 지 애매할 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PUT: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요청에 들어있는 자원으로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치환하고자할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자원의 일부만 수정하고자 할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DELETE: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서버의 자원을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삭제하고자할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2154915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 </a:t>
            </a:r>
            <a:r>
              <a:rPr lang="ko-KR" altLang="en-US" dirty="0">
                <a:solidFill>
                  <a:schemeClr val="tx1"/>
                </a:solidFill>
              </a:rPr>
              <a:t>프로토콜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클라이언트가 누구든 서버와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프로토콜로 소통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iOS,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안드로이드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웹이 모두 같은 주소로 요청 보낼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서버와 클라이언트의 분리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/>
              <a:t>RESTful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API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사용한 주소 체계를 이용하는 서버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GET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조회하는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POST /user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사용자를 등록하는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52D14E-2C2F-4655-B191-1CD2748FA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109" y="2024784"/>
            <a:ext cx="4238625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AD1FA-93E3-4F94-B35D-7C52FB914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4854984"/>
            <a:ext cx="2893102" cy="19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REST </a:t>
            </a:r>
            <a:r>
              <a:rPr lang="ko-KR" altLang="en-US" dirty="0">
                <a:solidFill>
                  <a:schemeClr val="tx1"/>
                </a:solidFill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https://github.com/zerocho/nodejsbook</a:t>
            </a:r>
            <a:r>
              <a:rPr lang="en-US" altLang="ko-KR" dirty="0"/>
              <a:t>) ch4 </a:t>
            </a:r>
            <a:r>
              <a:rPr lang="ko-KR" altLang="en-US" dirty="0"/>
              <a:t>소스 참조</a:t>
            </a:r>
            <a:endParaRPr lang="en-US" altLang="ko-KR" dirty="0"/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restServer.js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주목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메서드에서 </a:t>
            </a:r>
            <a:r>
              <a:rPr lang="en-US" altLang="ko-KR" dirty="0"/>
              <a:t>/, /about </a:t>
            </a:r>
            <a:r>
              <a:rPr lang="ko-KR" altLang="en-US" dirty="0"/>
              <a:t>요청 주소는 페이지를 요청하는 것이므로 </a:t>
            </a:r>
            <a:r>
              <a:rPr lang="en-US" altLang="ko-KR" dirty="0"/>
              <a:t>HTML </a:t>
            </a:r>
            <a:r>
              <a:rPr lang="ko-KR" altLang="en-US" dirty="0"/>
              <a:t>파일을 읽어서 전송합니다</a:t>
            </a:r>
            <a:r>
              <a:rPr lang="en-US" altLang="ko-KR" dirty="0"/>
              <a:t>. AJAX </a:t>
            </a:r>
            <a:r>
              <a:rPr lang="ko-KR" altLang="en-US" dirty="0"/>
              <a:t>요청을 처리하는 </a:t>
            </a:r>
            <a:r>
              <a:rPr lang="en-US" altLang="ko-KR" dirty="0"/>
              <a:t>/users</a:t>
            </a:r>
            <a:r>
              <a:rPr lang="ko-KR" altLang="en-US" dirty="0"/>
              <a:t>에서는 </a:t>
            </a:r>
            <a:r>
              <a:rPr lang="en-US" altLang="ko-KR" dirty="0"/>
              <a:t>users </a:t>
            </a:r>
            <a:r>
              <a:rPr lang="ko-KR" altLang="en-US" dirty="0"/>
              <a:t>데이터를 전송합니다</a:t>
            </a:r>
            <a:r>
              <a:rPr lang="en-US" altLang="ko-KR" dirty="0"/>
              <a:t>. JSON </a:t>
            </a:r>
            <a:r>
              <a:rPr lang="ko-KR" altLang="en-US" dirty="0"/>
              <a:t>형식으로 보내기 위해 </a:t>
            </a:r>
            <a:r>
              <a:rPr lang="en-US" altLang="ko-KR" dirty="0" err="1"/>
              <a:t>JSON.stringify</a:t>
            </a:r>
            <a:r>
              <a:rPr lang="ko-KR" altLang="en-US" dirty="0"/>
              <a:t>를 해주었습니다</a:t>
            </a:r>
            <a:r>
              <a:rPr lang="en-US" altLang="ko-KR" dirty="0"/>
              <a:t>. </a:t>
            </a:r>
            <a:r>
              <a:rPr lang="ko-KR" altLang="en-US" dirty="0"/>
              <a:t>그 외의 </a:t>
            </a:r>
            <a:r>
              <a:rPr lang="en-US" altLang="ko-KR" dirty="0"/>
              <a:t>GET </a:t>
            </a:r>
            <a:r>
              <a:rPr lang="ko-KR" altLang="en-US" dirty="0"/>
              <a:t>요청은 </a:t>
            </a:r>
            <a:r>
              <a:rPr lang="en-US" altLang="ko-KR" dirty="0"/>
              <a:t>CSS</a:t>
            </a:r>
            <a:r>
              <a:rPr lang="ko-KR" altLang="en-US" dirty="0"/>
              <a:t>나 </a:t>
            </a:r>
            <a:r>
              <a:rPr lang="en-US" altLang="ko-KR" dirty="0"/>
              <a:t>JS </a:t>
            </a:r>
            <a:r>
              <a:rPr lang="ko-KR" altLang="en-US" dirty="0"/>
              <a:t>파일을 요청하는 것이므로 찾아서 보내주고</a:t>
            </a:r>
            <a:r>
              <a:rPr lang="en-US" altLang="ko-KR" dirty="0"/>
              <a:t>, </a:t>
            </a:r>
            <a:r>
              <a:rPr lang="ko-KR" altLang="en-US" dirty="0"/>
              <a:t>없다면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PUT </a:t>
            </a:r>
            <a:r>
              <a:rPr lang="ko-KR" altLang="en-US" dirty="0"/>
              <a:t>메서드는 클라이언트로부터 데이터를 받으므로 특별한 처리가 필요합니다</a:t>
            </a:r>
            <a:r>
              <a:rPr lang="en-US" altLang="ko-KR" dirty="0"/>
              <a:t>. </a:t>
            </a:r>
            <a:r>
              <a:rPr lang="en-US" altLang="ko-KR" dirty="0" err="1"/>
              <a:t>req.on</a:t>
            </a:r>
            <a:r>
              <a:rPr lang="en-US" altLang="ko-KR" dirty="0"/>
              <a:t>('data', </a:t>
            </a:r>
            <a:r>
              <a:rPr lang="ko-KR" altLang="en-US" dirty="0" err="1"/>
              <a:t>콜백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req.</a:t>
            </a:r>
            <a:r>
              <a:rPr lang="en-US" altLang="ko-KR" sz="1600" dirty="0" err="1"/>
              <a:t>on</a:t>
            </a:r>
            <a:r>
              <a:rPr lang="en-US" altLang="ko-KR" sz="1600" dirty="0"/>
              <a:t>('end', </a:t>
            </a:r>
            <a:r>
              <a:rPr lang="ko-KR" altLang="en-US" sz="1600" dirty="0" err="1"/>
              <a:t>콜백</a:t>
            </a:r>
            <a:r>
              <a:rPr lang="en-US" altLang="ko-KR" sz="1600" dirty="0"/>
              <a:t>) </a:t>
            </a:r>
            <a:r>
              <a:rPr lang="ko-KR" altLang="en-US" sz="1600" dirty="0"/>
              <a:t>부분인데요</a:t>
            </a:r>
            <a:r>
              <a:rPr lang="en-US" altLang="ko-KR" sz="1600" dirty="0"/>
              <a:t>. 3.6.2</a:t>
            </a:r>
            <a:r>
              <a:rPr lang="ko-KR" altLang="en-US" sz="1600" dirty="0"/>
              <a:t>절의 버퍼와 스트림에서 배웠던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readStream</a:t>
            </a:r>
            <a:r>
              <a:rPr lang="ko-KR" altLang="en-US" sz="1600" dirty="0"/>
              <a:t>으로 요청과 같이 들어오는 요청 본문을 받을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문자열이므로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만드는 </a:t>
            </a:r>
            <a:r>
              <a:rPr lang="en-US" altLang="ko-KR" sz="1600" dirty="0" err="1"/>
              <a:t>JSON.parse</a:t>
            </a:r>
            <a:r>
              <a:rPr lang="en-US" altLang="ko-KR" sz="1600" dirty="0"/>
              <a:t> </a:t>
            </a:r>
            <a:r>
              <a:rPr lang="ko-KR" altLang="en-US" sz="1600" dirty="0"/>
              <a:t>과정이 한 번 필요합니다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메서드로 요청이 오면 주소에 들어 있는 키에 해당하는 사용자를 제거합니다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해당하는 주소가 없을 경우 </a:t>
            </a:r>
            <a:r>
              <a:rPr lang="en-US" altLang="ko-KR" dirty="0"/>
              <a:t>404 NOT FOUND </a:t>
            </a:r>
            <a:r>
              <a:rPr lang="ko-KR" altLang="en-US" dirty="0"/>
              <a:t>에러를 응답합니다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176861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REST </a:t>
            </a:r>
            <a:r>
              <a:rPr lang="ko-KR" altLang="en-US" dirty="0">
                <a:solidFill>
                  <a:schemeClr val="tx1"/>
                </a:solidFill>
              </a:rPr>
              <a:t>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037B2-119A-469D-8899-3ADFEC5A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69699"/>
            <a:ext cx="2581275" cy="77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2566B-AF93-47B9-96C3-413E54EAF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2710198"/>
            <a:ext cx="3802062" cy="41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2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REST </a:t>
            </a:r>
            <a:r>
              <a:rPr lang="ko-KR" altLang="en-US" dirty="0">
                <a:solidFill>
                  <a:schemeClr val="tx1"/>
                </a:solidFill>
              </a:rPr>
              <a:t>요청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개발자도구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(F12) Network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탭에서 요청 내용 실시간 확인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주소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Method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요청 메서드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Status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응답 코드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Protocol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프로토콜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Type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요청 종류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xhr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AJAX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4.2 REST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API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라우팅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942B36-B0C9-47DA-8402-83333BD15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26280"/>
            <a:ext cx="6970447" cy="415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4.3 </a:t>
            </a:r>
            <a:r>
              <a:rPr lang="ko-KR" altLang="en-US" dirty="0"/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5296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4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요청과 응답 이해하기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4.2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REST API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라우팅</a:t>
            </a:r>
            <a:endParaRPr lang="en-US" altLang="ko-KR" sz="2000" b="1" dirty="0">
              <a:solidFill>
                <a:srgbClr val="953D46"/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쿠키와 세션 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4.4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https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와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http2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4.5  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요청에는 한 가지 단점이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누가 요청을 보냈는지 모름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(IP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주소와 브라우저 정보 정도만 앎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구현하면 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쿠키와 세션이 필요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쿠키를 읽어 누구인지 파악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35BBCE-C9A9-41E8-96BA-9E7A26DFD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73" y="4239614"/>
            <a:ext cx="6761066" cy="22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3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넣는 것을 직접 구현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writeHead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헤더에 입력하는 메서드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Set-Cookie: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브라우저에게 쿠키를 설정하라고 명령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=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값의 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name=zerocho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 요청마다 서버에 동봉해서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3503B-C853-4B71-B0FC-B5A33059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751" y="2392074"/>
            <a:ext cx="4330748" cy="2774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C4FA4-138A-4DF6-AAA8-8A26B41FD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712" y="5166094"/>
            <a:ext cx="4171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req.headers.cookie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쿠키가 문자열로 담겨있음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req.url: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localhost:8082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전송되고 응답이 왔을 때 쿠키가 설정됨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브라우저가 자동으로 보내는 요청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요청인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favicon.ico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쿠키가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넣어짐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ADE519-B1D1-4916-A871-AE2EA93C8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167400"/>
            <a:ext cx="3048000" cy="1076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F665C9-9D61-42EC-97D9-60845E0F2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90" y="5114397"/>
            <a:ext cx="3434193" cy="12053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DA5E51-8FE4-4AFC-AF5A-70B3367B6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834" y="5041997"/>
            <a:ext cx="3299127" cy="12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헤더와 본문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요청과 응답은 헤더와 본문을 가짐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헤더는 요청 또는 응답에 대한 정보를 가짐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본문은 주고받는 실제 데이터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쿠키는 부가적인 정보이므로 헤더에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C38DA-B103-4F18-80EC-34AC52D4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08872"/>
            <a:ext cx="6703459" cy="36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상태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writeHead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메서드에 첫 번째 인수로 넣은 값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요청이 성공했는지 실패했는지를 알려줌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성공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201(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작성됨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많이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3XX: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페이지로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알리는 상태 코드입니다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주소를 입력했는데 다른 주소의 페이지로 넘어갈 때 이 코드가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영구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302(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임시 이동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자체에 오류가 있을 때 표시됩니다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대표적으로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401(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권한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금지됨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404(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찾을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 오류를 나타냅니다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요청은 제대로 왔지만 서버에 오류가 생겼을 때 발생합니다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오류가 뜨지 않게 주의해서 프로그래밍해야 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오류를 클라이언트로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res.writeHead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직접 보내는 경우는 없고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예기치 못한 에러 발생 시 서버가 알아서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5XX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 코드를 보냅니다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500(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 서버 오류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502(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불량 게이트웨이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503(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서비스를 사용할 수 없음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자주 사용됩니다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174598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쿠키로 나를 식별하기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쿠키에 내 정보를 입력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parseCookies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쿠키 문자열을 객체로 변환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주소가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경우와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경우로 나뉨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/login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 경우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쿼리스트링으로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이름을 쿠키로 저장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경우 쿠키가 있는지 없는지 판단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있으면 환영 인사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2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없으면 로그인 페이지로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2D51CA-0B77-4B7F-8746-59848D996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4120284"/>
            <a:ext cx="3594394" cy="2045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27232F-872F-400F-9F4B-FE82F8F7E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64" y="6173233"/>
            <a:ext cx="1843424" cy="4197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DF6D13-3E58-42D2-AA6A-AAFABAFB0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55" y="1176553"/>
            <a:ext cx="3287319" cy="45753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B005F2D-545E-40D1-A7C5-E085ED898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0273" y="5676780"/>
            <a:ext cx="2962453" cy="12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Set-Cookie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 다양한 옵션이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/>
              <a:t>쿠키명</a:t>
            </a:r>
            <a:r>
              <a:rPr lang="en-US" altLang="ko-KR" dirty="0"/>
              <a:t>=</a:t>
            </a:r>
            <a:r>
              <a:rPr lang="ko-KR" altLang="en-US" dirty="0" err="1"/>
              <a:t>쿠키값</a:t>
            </a:r>
            <a:r>
              <a:rPr lang="en-US" altLang="ko-KR" sz="1800" dirty="0"/>
              <a:t>: </a:t>
            </a:r>
            <a:r>
              <a:rPr lang="ko-KR" altLang="en-US" sz="1800" dirty="0"/>
              <a:t>기본적인 쿠키의 값입니다</a:t>
            </a:r>
            <a:r>
              <a:rPr lang="en-US" altLang="ko-KR" sz="1800" dirty="0"/>
              <a:t>. </a:t>
            </a:r>
            <a:r>
              <a:rPr lang="en-US" altLang="ko-KR" dirty="0" err="1"/>
              <a:t>mycookie</a:t>
            </a:r>
            <a:r>
              <a:rPr lang="en-US" altLang="ko-KR" dirty="0"/>
              <a:t>=test </a:t>
            </a:r>
            <a:r>
              <a:rPr lang="ko-KR" altLang="en-US" sz="1800" dirty="0"/>
              <a:t>또는 </a:t>
            </a:r>
            <a:r>
              <a:rPr lang="en-US" altLang="ko-KR" dirty="0"/>
              <a:t>name=zerocho </a:t>
            </a:r>
            <a:r>
              <a:rPr lang="ko-KR" altLang="en-US" sz="1800" dirty="0"/>
              <a:t>같이 설정합</a:t>
            </a:r>
            <a:r>
              <a:rPr lang="ko-KR" altLang="en-US" dirty="0"/>
              <a:t>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Expires=</a:t>
            </a:r>
            <a:r>
              <a:rPr lang="ko-KR" altLang="en-US" dirty="0"/>
              <a:t>날짜</a:t>
            </a:r>
            <a:r>
              <a:rPr lang="en-US" altLang="ko-KR" dirty="0"/>
              <a:t>: </a:t>
            </a:r>
            <a:r>
              <a:rPr lang="ko-KR" altLang="en-US" dirty="0"/>
              <a:t>만료 기한입니다</a:t>
            </a:r>
            <a:r>
              <a:rPr lang="en-US" altLang="ko-KR" dirty="0"/>
              <a:t>. </a:t>
            </a:r>
            <a:r>
              <a:rPr lang="ko-KR" altLang="en-US" dirty="0"/>
              <a:t>이 기한이 지나면 쿠키가 제거됩니다</a:t>
            </a:r>
            <a:r>
              <a:rPr lang="en-US" altLang="ko-KR" dirty="0"/>
              <a:t>. </a:t>
            </a:r>
            <a:r>
              <a:rPr lang="ko-KR" altLang="en-US" dirty="0"/>
              <a:t>기본값은 클라이언트가 종료될 </a:t>
            </a:r>
            <a:r>
              <a:rPr lang="ko-KR" altLang="en-US" dirty="0" err="1"/>
              <a:t>때까지입니다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Max-age=</a:t>
            </a:r>
            <a:r>
              <a:rPr lang="ko-KR" altLang="en-US" dirty="0"/>
              <a:t>초</a:t>
            </a:r>
            <a:r>
              <a:rPr lang="en-US" altLang="ko-KR" dirty="0"/>
              <a:t>: Expires</a:t>
            </a:r>
            <a:r>
              <a:rPr lang="ko-KR" altLang="en-US" dirty="0"/>
              <a:t>와 비슷하지만 날짜 대신 초를 입력할 수 있습니다</a:t>
            </a:r>
            <a:r>
              <a:rPr lang="en-US" altLang="ko-KR" dirty="0"/>
              <a:t>. </a:t>
            </a:r>
            <a:r>
              <a:rPr lang="ko-KR" altLang="en-US" dirty="0"/>
              <a:t>해당 초가 지나면 </a:t>
            </a:r>
            <a:r>
              <a:rPr lang="ko-KR" altLang="en-US" dirty="0" err="1"/>
              <a:t>쿠기가</a:t>
            </a:r>
            <a:r>
              <a:rPr lang="ko-KR" altLang="en-US" dirty="0"/>
              <a:t> 제거됩니다</a:t>
            </a:r>
            <a:r>
              <a:rPr lang="en-US" altLang="ko-KR" dirty="0"/>
              <a:t>. Expires</a:t>
            </a:r>
            <a:r>
              <a:rPr lang="ko-KR" altLang="en-US" dirty="0"/>
              <a:t>보다 우선합니다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Domain=</a:t>
            </a:r>
            <a:r>
              <a:rPr lang="ko-KR" altLang="en-US" dirty="0"/>
              <a:t>도메인명</a:t>
            </a:r>
            <a:r>
              <a:rPr lang="en-US" altLang="ko-KR" dirty="0"/>
              <a:t>: </a:t>
            </a:r>
            <a:r>
              <a:rPr lang="ko-KR" altLang="en-US" dirty="0"/>
              <a:t>쿠키가 전송될 도메인을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현재 도메인입니다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Path=URL: </a:t>
            </a:r>
            <a:r>
              <a:rPr lang="ko-KR" altLang="en-US" dirty="0"/>
              <a:t>쿠키가 전송될 </a:t>
            </a:r>
            <a:r>
              <a:rPr lang="en-US" altLang="ko-KR" dirty="0"/>
              <a:t>URL</a:t>
            </a:r>
            <a:r>
              <a:rPr lang="ko-KR" altLang="en-US" dirty="0"/>
              <a:t>을 특정할 수 있습니다</a:t>
            </a:r>
            <a:r>
              <a:rPr lang="en-US" altLang="ko-KR" dirty="0"/>
              <a:t>. </a:t>
            </a:r>
            <a:r>
              <a:rPr lang="ko-KR" altLang="en-US" dirty="0"/>
              <a:t>기본값은 ‘</a:t>
            </a:r>
            <a:r>
              <a:rPr lang="en-US" altLang="ko-KR" dirty="0"/>
              <a:t>/’</a:t>
            </a:r>
            <a:r>
              <a:rPr lang="ko-KR" altLang="en-US" dirty="0"/>
              <a:t>이고 이 경우 모든 </a:t>
            </a:r>
            <a:r>
              <a:rPr lang="en-US" altLang="ko-KR" dirty="0"/>
              <a:t>URL</a:t>
            </a:r>
            <a:r>
              <a:rPr lang="ko-KR" altLang="en-US" dirty="0"/>
              <a:t>에서 쿠키를 전송할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Secure: HTTPS</a:t>
            </a:r>
            <a:r>
              <a:rPr lang="ko-KR" altLang="en-US" dirty="0"/>
              <a:t>일 경우에만 쿠키가 전송됩니다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설정 시 자바스크립트에서 쿠키에 접근할 수 없습니다</a:t>
            </a:r>
            <a:r>
              <a:rPr lang="en-US" altLang="ko-KR" dirty="0"/>
              <a:t>. </a:t>
            </a:r>
            <a:r>
              <a:rPr lang="ko-KR" altLang="en-US" dirty="0"/>
              <a:t>쿠키 조작을 방지하기 위해 설정하는 것이 좋습니다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</p:spTree>
    <p:extLst>
      <p:ext uri="{BB962C8B-B14F-4D97-AF65-F5344CB8AC3E}">
        <p14:creationId xmlns:p14="http://schemas.microsoft.com/office/powerpoint/2010/main" val="2338776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localhost:8084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Application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(F12)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열기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로그인을 하면 쿠키가 생성됨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BBC309-CD1E-4244-9779-4DD084ADB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601821"/>
            <a:ext cx="7186267" cy="31688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5759EA-239F-40E9-A8EC-0E544A41F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24" y="1297541"/>
            <a:ext cx="32194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9.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쿠키의 정보는 노출되고 수정되는 위험이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중요한 정보는 서버에서 관리하고 클라이언트에는 세션 키만 제공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서버에 세션 객체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(session)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생성 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만들어 속성명으로 사용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속성 값에 정보 저장하고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uniqueInt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클라이언트에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91DFD-A837-4DAF-947F-183338872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737716"/>
            <a:ext cx="2419494" cy="41527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495355-CB82-4874-9F8B-A19EB06A9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109" y="2737851"/>
            <a:ext cx="3674136" cy="16436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D8542B-ADAE-4B0E-9556-E163181F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047" y="4381543"/>
            <a:ext cx="3719731" cy="17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3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세션 서버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localhost:8085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실 서버에서는 세션을 직접 구현하지 말자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장에서 나오는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express-session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사용하기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쿠키와 세션 이해하기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75E477-65A1-4BAE-90A5-1CFDF3B5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35293"/>
            <a:ext cx="3219450" cy="1114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3A52C-6780-4EA3-BB58-3A8C49B6C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3094511"/>
            <a:ext cx="7648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4.1 </a:t>
            </a:r>
            <a:r>
              <a:rPr lang="ko-KR" altLang="en-US" dirty="0"/>
              <a:t>요청과 응답 이해하기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4.4 https</a:t>
            </a:r>
            <a:r>
              <a:rPr lang="ko-KR" altLang="en-US" dirty="0"/>
              <a:t>와 </a:t>
            </a:r>
            <a:r>
              <a:rPr lang="en-US" altLang="ko-KR" dirty="0"/>
              <a:t>http2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https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웹 서버에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SSL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암호화를 추가하는 모듈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오고 가는 데이터를 암호화해서 중간에 다른 사람이 요청을 가로채더라도 내용을 확인할 수 없음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적용이 필수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개인 정보가 있는 곳은 특히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D4DB0-606A-4AE6-AEA7-9EF699C7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804" y="2795323"/>
            <a:ext cx="35337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6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https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7"/>
            <a:ext cx="4893102" cy="496462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/>
              <a:t>암호화를 위해 인증서가 필요한데 발급받아야 함</a:t>
            </a:r>
            <a:endParaRPr lang="en-US" altLang="ko-KR" dirty="0"/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/>
              <a:t>createServer</a:t>
            </a:r>
            <a:r>
              <a:rPr lang="ko-KR" altLang="en-US" dirty="0"/>
              <a:t>가 인자를 두 개 받음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인자는 인증서와 관련된 옵션 객체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key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 인증서를 구입할 때 얻을 수 있는 파일 넣기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인자는 서버 로직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56D6963C-8B86-4698-8D75-3286C7A053C8}"/>
              </a:ext>
            </a:extLst>
          </p:cNvPr>
          <p:cNvSpPr/>
          <p:nvPr/>
        </p:nvSpPr>
        <p:spPr>
          <a:xfrm>
            <a:off x="7049101" y="3429000"/>
            <a:ext cx="460856" cy="518463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6F53C9-1238-4498-A3D2-7669B0AE5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558" y="1364787"/>
            <a:ext cx="3805045" cy="9147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A9C7D-4808-475F-84C5-BCFA718B0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284" y="2267516"/>
            <a:ext cx="3062095" cy="11614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3D7D71-0ABA-483B-A8A8-72A77950E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334" y="3963299"/>
            <a:ext cx="3164022" cy="27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http2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SSL</a:t>
            </a:r>
            <a:r>
              <a:rPr lang="ko-KR" altLang="en-US" dirty="0"/>
              <a:t> 암호화와 더불어 최신 </a:t>
            </a:r>
            <a:r>
              <a:rPr lang="en-US" altLang="ko-KR" dirty="0"/>
              <a:t>HTTP </a:t>
            </a:r>
            <a:r>
              <a:rPr lang="ko-KR" altLang="en-US" dirty="0"/>
              <a:t>프로토콜인 </a:t>
            </a:r>
            <a:r>
              <a:rPr lang="en-US" altLang="ko-KR" dirty="0"/>
              <a:t>http/2</a:t>
            </a:r>
            <a:r>
              <a:rPr lang="ko-KR" altLang="en-US" dirty="0"/>
              <a:t>를 사용하는 모듈</a:t>
            </a:r>
            <a:endParaRPr lang="en-US" altLang="ko-KR" dirty="0"/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요청 및 응답 방식이 기존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http/1.1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웹의 속도도 개선됨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B9D07-4720-4D48-9CAE-2A39F276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6" y="2507287"/>
            <a:ext cx="3974883" cy="40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http2 </a:t>
            </a:r>
            <a:r>
              <a:rPr lang="ko-KR" altLang="en-US" dirty="0">
                <a:solidFill>
                  <a:schemeClr val="tx1"/>
                </a:solidFill>
              </a:rPr>
              <a:t>적용 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 </a:t>
            </a:r>
            <a:r>
              <a:rPr lang="ko-KR" altLang="en-US" dirty="0"/>
              <a:t>모듈을 </a:t>
            </a:r>
            <a:r>
              <a:rPr lang="en-US" altLang="ko-KR" dirty="0"/>
              <a:t>http2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err="1"/>
              <a:t>createServer</a:t>
            </a:r>
            <a:r>
              <a:rPr lang="en-US" altLang="ko-KR" dirty="0"/>
              <a:t> </a:t>
            </a:r>
            <a:r>
              <a:rPr lang="ko-KR" altLang="en-US" dirty="0"/>
              <a:t>메서드를 </a:t>
            </a:r>
            <a:r>
              <a:rPr lang="en-US" altLang="ko-KR" dirty="0" err="1"/>
              <a:t>createSecureServer</a:t>
            </a:r>
            <a:r>
              <a:rPr lang="en-US" altLang="ko-KR" dirty="0"/>
              <a:t> </a:t>
            </a:r>
            <a:r>
              <a:rPr lang="ko-KR" altLang="en-US" dirty="0"/>
              <a:t>메서드로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4.4 https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http2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F38A3-7486-40B9-82F7-B767C7DE7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2" y="1700790"/>
            <a:ext cx="3548473" cy="2080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4AC89D-6418-4513-8E9F-C89E629A6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39" y="3717036"/>
            <a:ext cx="5698877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68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4.5 cluster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631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cluster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기본적으로 싱글 스레드인 노드가 </a:t>
            </a:r>
            <a:r>
              <a:rPr lang="en-US" altLang="ko-KR" dirty="0"/>
              <a:t>CPU </a:t>
            </a:r>
            <a:r>
              <a:rPr lang="ko-KR" altLang="en-US" dirty="0"/>
              <a:t>코어를 모두 사용할 수 있게 해주는 모듈</a:t>
            </a:r>
            <a:endParaRPr lang="en-US" altLang="ko-KR" dirty="0"/>
          </a:p>
          <a:p>
            <a:pPr lvl="1"/>
            <a:r>
              <a:rPr lang="ko-KR" altLang="en-US" dirty="0"/>
              <a:t>포트를 공유하는 노드 프로세스를 여러 개 둘 수 있음</a:t>
            </a:r>
            <a:endParaRPr lang="en-US" altLang="ko-KR" dirty="0"/>
          </a:p>
          <a:p>
            <a:pPr lvl="1"/>
            <a:r>
              <a:rPr lang="ko-KR" altLang="en-US" dirty="0"/>
              <a:t>요청이 많이 들어왔을 때 병렬로 실행된 서버의 개수만큼 요청이 분산됨</a:t>
            </a:r>
            <a:endParaRPr lang="en-US" altLang="ko-KR" dirty="0"/>
          </a:p>
          <a:p>
            <a:pPr lvl="1"/>
            <a:r>
              <a:rPr lang="ko-KR" altLang="en-US" dirty="0"/>
              <a:t>서버에 무리가 덜 감</a:t>
            </a:r>
            <a:endParaRPr lang="en-US" altLang="ko-KR" dirty="0"/>
          </a:p>
          <a:p>
            <a:pPr lvl="1"/>
            <a:r>
              <a:rPr lang="ko-KR" altLang="en-US" dirty="0"/>
              <a:t>코어가 </a:t>
            </a:r>
            <a:r>
              <a:rPr lang="en-US" altLang="ko-KR" dirty="0"/>
              <a:t>8</a:t>
            </a:r>
            <a:r>
              <a:rPr lang="ko-KR" altLang="en-US" dirty="0"/>
              <a:t>개인 서버가 있을 때</a:t>
            </a:r>
            <a:r>
              <a:rPr lang="en-US" altLang="ko-KR" dirty="0"/>
              <a:t>: </a:t>
            </a:r>
            <a:r>
              <a:rPr lang="ko-KR" altLang="en-US" dirty="0"/>
              <a:t>보통은 코어 하나만 활용</a:t>
            </a:r>
            <a:endParaRPr lang="en-US" altLang="ko-KR" dirty="0"/>
          </a:p>
          <a:p>
            <a:pPr lvl="1"/>
            <a:r>
              <a:rPr lang="en-US" altLang="ko-KR" dirty="0"/>
              <a:t>cluster</a:t>
            </a:r>
            <a:r>
              <a:rPr lang="ko-KR" altLang="en-US" dirty="0"/>
              <a:t>로 코어 하나당 노드 프로세스 하나를 배정 가능</a:t>
            </a:r>
            <a:endParaRPr lang="en-US" altLang="ko-KR" dirty="0"/>
          </a:p>
          <a:p>
            <a:pPr lvl="1"/>
            <a:r>
              <a:rPr lang="ko-KR" altLang="en-US" dirty="0"/>
              <a:t>성능이 </a:t>
            </a:r>
            <a:r>
              <a:rPr lang="en-US" altLang="ko-KR" dirty="0"/>
              <a:t>8</a:t>
            </a:r>
            <a:r>
              <a:rPr lang="ko-KR" altLang="en-US" dirty="0"/>
              <a:t>배가 되는 것은 아니지만 개선됨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컴퓨터 자원</a:t>
            </a:r>
            <a:r>
              <a:rPr lang="en-US" altLang="ko-KR" dirty="0"/>
              <a:t>(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세션 등</a:t>
            </a:r>
            <a:r>
              <a:rPr lang="en-US" altLang="ko-KR" dirty="0"/>
              <a:t>) </a:t>
            </a:r>
            <a:r>
              <a:rPr lang="ko-KR" altLang="en-US" dirty="0"/>
              <a:t>공유 못 함</a:t>
            </a:r>
            <a:endParaRPr lang="en-US" altLang="ko-KR" dirty="0"/>
          </a:p>
          <a:p>
            <a:pPr lvl="1"/>
            <a:r>
              <a:rPr lang="en-US" altLang="ko-KR" dirty="0"/>
              <a:t>Redis </a:t>
            </a:r>
            <a:r>
              <a:rPr lang="ko-KR" altLang="en-US" dirty="0"/>
              <a:t>등 별도 서버로 해결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서버 클러스터링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마스터 프로세스와 워커 프로세스</a:t>
            </a:r>
            <a:endParaRPr lang="en-US" altLang="ko-KR" dirty="0"/>
          </a:p>
          <a:p>
            <a:pPr lvl="1"/>
            <a:r>
              <a:rPr lang="ko-KR" altLang="en-US" dirty="0"/>
              <a:t>마스터 프로세스는 </a:t>
            </a:r>
            <a:r>
              <a:rPr lang="en-US" altLang="ko-KR" dirty="0"/>
              <a:t>CPU </a:t>
            </a:r>
            <a:r>
              <a:rPr lang="ko-KR" altLang="en-US" dirty="0"/>
              <a:t>개수만큼 워커 프로세스를 만듦</a:t>
            </a:r>
            <a:r>
              <a:rPr lang="en-US" altLang="ko-KR" dirty="0"/>
              <a:t>(</a:t>
            </a:r>
            <a:r>
              <a:rPr lang="en-US" altLang="ko-KR" dirty="0" err="1"/>
              <a:t>worker_threads</a:t>
            </a:r>
            <a:r>
              <a:rPr lang="ko-KR" altLang="en-US" dirty="0"/>
              <a:t>랑 구조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요청이 들어오면 워커 프로세스에 고르게 분배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E430F-3EFD-41D4-B0EF-744124B1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392074"/>
            <a:ext cx="3917276" cy="602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847253-2D3B-4E82-BA09-2794ACF77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187" y="2968144"/>
            <a:ext cx="3812775" cy="38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워커 프로세스 개수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요청이 들어올 때마다 서버 종료되도록 설정</a:t>
            </a:r>
            <a:endParaRPr lang="en-US" altLang="ko-KR" dirty="0"/>
          </a:p>
          <a:p>
            <a:pPr lvl="1"/>
            <a:r>
              <a:rPr lang="ko-KR" altLang="en-US" dirty="0"/>
              <a:t>실행한 컴퓨터의 코어가 </a:t>
            </a:r>
            <a:r>
              <a:rPr lang="en-US" altLang="ko-KR" dirty="0"/>
              <a:t>8</a:t>
            </a:r>
            <a:r>
              <a:rPr lang="ko-KR" altLang="en-US" dirty="0"/>
              <a:t>개이면 </a:t>
            </a:r>
            <a:r>
              <a:rPr lang="en-US" altLang="ko-KR" dirty="0"/>
              <a:t>8</a:t>
            </a:r>
            <a:r>
              <a:rPr lang="ko-KR" altLang="en-US" dirty="0"/>
              <a:t>번 요청을 받고 종료됨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C782F7-3EDE-4B71-8FB9-C4356B25E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828" y="2097400"/>
            <a:ext cx="2190750" cy="2771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12070-BDD6-4FC0-A93F-87CF38E44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4" y="2155462"/>
            <a:ext cx="4612897" cy="3146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4DACD7-56CC-429F-8FCA-91C49E319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4781" y="2161646"/>
            <a:ext cx="2025351" cy="29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7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워커 프로세스 다시 살리기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워커가 죽을 때마다 새로운 워커를 생성</a:t>
            </a:r>
            <a:endParaRPr lang="en-US" altLang="ko-KR" dirty="0"/>
          </a:p>
          <a:p>
            <a:pPr lvl="1"/>
            <a:r>
              <a:rPr lang="ko-KR" altLang="en-US" dirty="0"/>
              <a:t>이 방식은 좋지 않음</a:t>
            </a:r>
            <a:endParaRPr lang="en-US" altLang="ko-KR" dirty="0"/>
          </a:p>
          <a:p>
            <a:pPr lvl="1"/>
            <a:r>
              <a:rPr lang="ko-KR" altLang="en-US" dirty="0"/>
              <a:t>오류 자체를 해결하지 않는 한 계속 문제가 발생</a:t>
            </a:r>
            <a:endParaRPr lang="en-US" altLang="ko-KR" dirty="0"/>
          </a:p>
          <a:p>
            <a:pPr lvl="1"/>
            <a:r>
              <a:rPr lang="ko-KR" altLang="en-US" dirty="0"/>
              <a:t>하지만 서버가 종료되는 현상을 막을 수 있어 참고할 만함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4.5 cluster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60CF5-5ADA-4960-800E-1CC2634B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813507"/>
            <a:ext cx="4249593" cy="36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서버와 클라이언트의 관계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클라이언트가 서버로 요청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(request)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서버는 요청을 처리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처리 후 클라이언트로 응답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(response)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B1AC5-1082-464E-8228-AC06DC98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3025751"/>
            <a:ext cx="5562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요청에 응답하는 노드 서버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createServer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요청 이벤트에 대기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객체는 요청에 관한 정보가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res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객체는 응답에 관한 정보가 담겨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5671C-06AB-4354-879D-116170DBD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507288"/>
            <a:ext cx="27717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res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응답 보냄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write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내용을 적고</a:t>
            </a:r>
            <a:endParaRPr lang="en-US" altLang="ko-KR" dirty="0">
              <a:latin typeface="KoPub돋움체_Pro Light" panose="02020603020101020101" pitchFamily="18" charset="-127"/>
              <a:ea typeface="KoPub돋움체_Pro Light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end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로 응답 마무리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(</a:t>
            </a:r>
            <a:r>
              <a:rPr lang="ko-KR" altLang="en-US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내용을 넣어도 됨</a:t>
            </a:r>
            <a:r>
              <a:rPr lang="en-US" altLang="ko-KR" dirty="0">
                <a:latin typeface="KoPub돋움체_Pro Light" panose="02020603020101020101" pitchFamily="18" charset="-127"/>
                <a:ea typeface="KoPub돋움체_Pro Light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메서드로 특정 포트에 연결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FC19B-6BB9-4B5F-AA82-5D9570210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2852930"/>
            <a:ext cx="53816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포트로 접속하기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스크립트를 실행하면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포트에 연결됨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localhost:8080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http://127.0.0.1:8080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접속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A3B54-B3D6-432F-934E-362B6DC36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816004"/>
            <a:ext cx="3114675" cy="1057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7C29BB-514A-45DD-BEF5-C109B883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17" y="3837461"/>
            <a:ext cx="3248025" cy="22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063A56-9EEA-44CD-B35A-CCD396875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572" y="3825153"/>
            <a:ext cx="4429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2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포트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localhost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컴퓨터 내부 주소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외부에서는 접근 불가능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포트는 서버 내에서 프로세스를 구분하는 번호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기본적으로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http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서버는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80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번 포트 사용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생략가능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https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는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443)</a:t>
            </a: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2"/>
              </a:rPr>
              <a:t>www.gilbut.com:80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-&gt;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  <a:hlinkClick r:id="rId3"/>
              </a:rPr>
              <a:t>www.github.com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다른 포트로 데이터베이스나 다른 서버 동시에 연결 가능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6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4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C1670-8191-46DC-AEBF-BC3F54E0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366" y="3841514"/>
            <a:ext cx="3720585" cy="22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리스너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listening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error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이벤트를 붙일 수 있음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</a:t>
            </a: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4.1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요청과 응답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F5124E-C4B0-4C7B-A419-795D1186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16004"/>
            <a:ext cx="54578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545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2">
    <a:dk1>
      <a:srgbClr val="464646"/>
    </a:dk1>
    <a:lt1>
      <a:sysClr val="window" lastClr="FFFFFF"/>
    </a:lt1>
    <a:dk2>
      <a:srgbClr val="474D49"/>
    </a:dk2>
    <a:lt2>
      <a:srgbClr val="EEECE1"/>
    </a:lt2>
    <a:accent1>
      <a:srgbClr val="68676C"/>
    </a:accent1>
    <a:accent2>
      <a:srgbClr val="BA6608"/>
    </a:accent2>
    <a:accent3>
      <a:srgbClr val="2D8F6C"/>
    </a:accent3>
    <a:accent4>
      <a:srgbClr val="8D8D8D"/>
    </a:accent4>
    <a:accent5>
      <a:srgbClr val="A94841"/>
    </a:accent5>
    <a:accent6>
      <a:srgbClr val="7688C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11759</TotalTime>
  <Words>1717</Words>
  <Application>Microsoft Office PowerPoint</Application>
  <PresentationFormat>화면 슬라이드 쇼(4:3)</PresentationFormat>
  <Paragraphs>254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4장</vt:lpstr>
      <vt:lpstr>4장</vt:lpstr>
      <vt:lpstr>4.1 요청과 응답 이해하기</vt:lpstr>
      <vt:lpstr>1. 서버와 클라이언트</vt:lpstr>
      <vt:lpstr>2. 노드로 http 서버 만들기</vt:lpstr>
      <vt:lpstr>3. 8080 포트에 연결하기</vt:lpstr>
      <vt:lpstr>4. 8080 포트로 접속하기</vt:lpstr>
      <vt:lpstr>5. localhost와 포트</vt:lpstr>
      <vt:lpstr>6. 이벤트 리스너 붙이기</vt:lpstr>
      <vt:lpstr>7. 한 번에 여러 개의 서버 실행하기</vt:lpstr>
      <vt:lpstr>8. html 읽어서 전송하기</vt:lpstr>
      <vt:lpstr>9. server2 실행하기</vt:lpstr>
      <vt:lpstr>4.2 REST API와 라우팅</vt:lpstr>
      <vt:lpstr>1. REST API</vt:lpstr>
      <vt:lpstr>2. HTTP 프로토콜</vt:lpstr>
      <vt:lpstr>3. REST 서버 만들기</vt:lpstr>
      <vt:lpstr>4. REST 서버 실행하기</vt:lpstr>
      <vt:lpstr>5. REST 요청 확인하기</vt:lpstr>
      <vt:lpstr>4.3 쿠키와 세션 이해하기</vt:lpstr>
      <vt:lpstr>1. 쿠키의 필요성</vt:lpstr>
      <vt:lpstr>2. 쿠키 서버 만들기</vt:lpstr>
      <vt:lpstr>3. 쿠키 서버 실행하기</vt:lpstr>
      <vt:lpstr>4. 헤더와 본문</vt:lpstr>
      <vt:lpstr>5. http 상태 코드</vt:lpstr>
      <vt:lpstr>6. 쿠키로 나를 식별하기</vt:lpstr>
      <vt:lpstr>7. 쿠키 옵션</vt:lpstr>
      <vt:lpstr>8. 쿠키 서버 실행하기</vt:lpstr>
      <vt:lpstr>9. 세션 사용하기</vt:lpstr>
      <vt:lpstr>10. 세션 서버 실행하기</vt:lpstr>
      <vt:lpstr>4.4 https와 http2</vt:lpstr>
      <vt:lpstr>1. https</vt:lpstr>
      <vt:lpstr>2. https 서버</vt:lpstr>
      <vt:lpstr>3. http2</vt:lpstr>
      <vt:lpstr>4. http2 적용 서버</vt:lpstr>
      <vt:lpstr>4.5 cluster</vt:lpstr>
      <vt:lpstr>1. cluster</vt:lpstr>
      <vt:lpstr>2. 서버 클러스터링</vt:lpstr>
      <vt:lpstr>3. 워커 프로세스 개수 확인하기</vt:lpstr>
      <vt:lpstr>4. 워커 프로세스 다시 살리기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199</cp:revision>
  <cp:lastPrinted>2016-08-10T06:58:55Z</cp:lastPrinted>
  <dcterms:created xsi:type="dcterms:W3CDTF">2013-04-05T19:58:06Z</dcterms:created>
  <dcterms:modified xsi:type="dcterms:W3CDTF">2020-07-23T14:49:00Z</dcterms:modified>
</cp:coreProperties>
</file>