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56"/>
  </p:notesMasterIdLst>
  <p:handoutMasterIdLst>
    <p:handoutMasterId r:id="rId57"/>
  </p:handoutMasterIdLst>
  <p:sldIdLst>
    <p:sldId id="267" r:id="rId3"/>
    <p:sldId id="273" r:id="rId4"/>
    <p:sldId id="272" r:id="rId5"/>
    <p:sldId id="283" r:id="rId6"/>
    <p:sldId id="463" r:id="rId7"/>
    <p:sldId id="464" r:id="rId8"/>
    <p:sldId id="465" r:id="rId9"/>
    <p:sldId id="466" r:id="rId10"/>
    <p:sldId id="467" r:id="rId11"/>
    <p:sldId id="468" r:id="rId12"/>
    <p:sldId id="472" r:id="rId13"/>
    <p:sldId id="510" r:id="rId14"/>
    <p:sldId id="511" r:id="rId15"/>
    <p:sldId id="512" r:id="rId16"/>
    <p:sldId id="478" r:id="rId17"/>
    <p:sldId id="481" r:id="rId18"/>
    <p:sldId id="479" r:id="rId19"/>
    <p:sldId id="480" r:id="rId20"/>
    <p:sldId id="483" r:id="rId21"/>
    <p:sldId id="476" r:id="rId22"/>
    <p:sldId id="474" r:id="rId23"/>
    <p:sldId id="473" r:id="rId24"/>
    <p:sldId id="513" r:id="rId25"/>
    <p:sldId id="613" r:id="rId26"/>
    <p:sldId id="616" r:id="rId27"/>
    <p:sldId id="617" r:id="rId28"/>
    <p:sldId id="471" r:id="rId29"/>
    <p:sldId id="469" r:id="rId30"/>
    <p:sldId id="470" r:id="rId31"/>
    <p:sldId id="618" r:id="rId32"/>
    <p:sldId id="619" r:id="rId33"/>
    <p:sldId id="486" r:id="rId34"/>
    <p:sldId id="487" r:id="rId35"/>
    <p:sldId id="620" r:id="rId36"/>
    <p:sldId id="621" r:id="rId37"/>
    <p:sldId id="493" r:id="rId38"/>
    <p:sldId id="494" r:id="rId39"/>
    <p:sldId id="495" r:id="rId40"/>
    <p:sldId id="496" r:id="rId41"/>
    <p:sldId id="497" r:id="rId42"/>
    <p:sldId id="498" r:id="rId43"/>
    <p:sldId id="499" r:id="rId44"/>
    <p:sldId id="500" r:id="rId45"/>
    <p:sldId id="501" r:id="rId46"/>
    <p:sldId id="502" r:id="rId47"/>
    <p:sldId id="503" r:id="rId48"/>
    <p:sldId id="504" r:id="rId49"/>
    <p:sldId id="505" r:id="rId50"/>
    <p:sldId id="506" r:id="rId51"/>
    <p:sldId id="507" r:id="rId52"/>
    <p:sldId id="508" r:id="rId53"/>
    <p:sldId id="622" r:id="rId54"/>
    <p:sldId id="509" r:id="rId55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EC"/>
    <a:srgbClr val="953D46"/>
    <a:srgbClr val="68676C"/>
    <a:srgbClr val="8D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FD132E-9FE4-4CB4-BE67-722A96DAB4AC}" v="1" dt="2020-08-25T15:18:30.006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2" autoAdjust="0"/>
    <p:restoredTop sz="94660"/>
  </p:normalViewPr>
  <p:slideViewPr>
    <p:cSldViewPr showGuides="1">
      <p:cViewPr>
        <p:scale>
          <a:sx n="200" d="100"/>
          <a:sy n="200" d="100"/>
        </p:scale>
        <p:origin x="144" y="-208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2508" y="6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현영" userId="86576d6c08d227aa" providerId="LiveId" clId="{60FD132E-9FE4-4CB4-BE67-722A96DAB4AC}"/>
    <pc:docChg chg="modSld">
      <pc:chgData name="조 현영" userId="86576d6c08d227aa" providerId="LiveId" clId="{60FD132E-9FE4-4CB4-BE67-722A96DAB4AC}" dt="2020-08-27T07:15:38.498" v="48" actId="14100"/>
      <pc:docMkLst>
        <pc:docMk/>
      </pc:docMkLst>
      <pc:sldChg chg="modSp mod">
        <pc:chgData name="조 현영" userId="86576d6c08d227aa" providerId="LiveId" clId="{60FD132E-9FE4-4CB4-BE67-722A96DAB4AC}" dt="2020-08-25T13:48:51.400" v="0" actId="20577"/>
        <pc:sldMkLst>
          <pc:docMk/>
          <pc:sldMk cId="2541901947" sldId="465"/>
        </pc:sldMkLst>
        <pc:spChg chg="mod">
          <ac:chgData name="조 현영" userId="86576d6c08d227aa" providerId="LiveId" clId="{60FD132E-9FE4-4CB4-BE67-722A96DAB4AC}" dt="2020-08-25T13:48:51.400" v="0" actId="20577"/>
          <ac:spMkLst>
            <pc:docMk/>
            <pc:sldMk cId="2541901947" sldId="465"/>
            <ac:spMk id="3" creationId="{00000000-0000-0000-0000-000000000000}"/>
          </ac:spMkLst>
        </pc:spChg>
      </pc:sldChg>
      <pc:sldChg chg="modSp mod">
        <pc:chgData name="조 현영" userId="86576d6c08d227aa" providerId="LiveId" clId="{60FD132E-9FE4-4CB4-BE67-722A96DAB4AC}" dt="2020-08-25T15:18:30.003" v="33"/>
        <pc:sldMkLst>
          <pc:docMk/>
          <pc:sldMk cId="1613640952" sldId="469"/>
        </pc:sldMkLst>
        <pc:spChg chg="mod">
          <ac:chgData name="조 현영" userId="86576d6c08d227aa" providerId="LiveId" clId="{60FD132E-9FE4-4CB4-BE67-722A96DAB4AC}" dt="2020-08-25T15:18:30.003" v="33"/>
          <ac:spMkLst>
            <pc:docMk/>
            <pc:sldMk cId="1613640952" sldId="469"/>
            <ac:spMk id="3" creationId="{00000000-0000-0000-0000-000000000000}"/>
          </ac:spMkLst>
        </pc:spChg>
      </pc:sldChg>
      <pc:sldChg chg="modSp mod">
        <pc:chgData name="조 현영" userId="86576d6c08d227aa" providerId="LiveId" clId="{60FD132E-9FE4-4CB4-BE67-722A96DAB4AC}" dt="2020-08-25T15:10:07.818" v="1" actId="2711"/>
        <pc:sldMkLst>
          <pc:docMk/>
          <pc:sldMk cId="43477770" sldId="494"/>
        </pc:sldMkLst>
        <pc:spChg chg="mod">
          <ac:chgData name="조 현영" userId="86576d6c08d227aa" providerId="LiveId" clId="{60FD132E-9FE4-4CB4-BE67-722A96DAB4AC}" dt="2020-08-25T15:10:07.818" v="1" actId="2711"/>
          <ac:spMkLst>
            <pc:docMk/>
            <pc:sldMk cId="43477770" sldId="494"/>
            <ac:spMk id="3" creationId="{00000000-0000-0000-0000-000000000000}"/>
          </ac:spMkLst>
        </pc:spChg>
      </pc:sldChg>
      <pc:sldChg chg="modSp mod">
        <pc:chgData name="조 현영" userId="86576d6c08d227aa" providerId="LiveId" clId="{60FD132E-9FE4-4CB4-BE67-722A96DAB4AC}" dt="2020-08-27T07:06:46.598" v="43" actId="14100"/>
        <pc:sldMkLst>
          <pc:docMk/>
          <pc:sldMk cId="1511403897" sldId="502"/>
        </pc:sldMkLst>
        <pc:picChg chg="mod">
          <ac:chgData name="조 현영" userId="86576d6c08d227aa" providerId="LiveId" clId="{60FD132E-9FE4-4CB4-BE67-722A96DAB4AC}" dt="2020-08-27T07:06:46.598" v="43" actId="14100"/>
          <ac:picMkLst>
            <pc:docMk/>
            <pc:sldMk cId="1511403897" sldId="502"/>
            <ac:picMk id="5" creationId="{03D25D99-07DF-487E-B1DA-0C979C125DA2}"/>
          </ac:picMkLst>
        </pc:picChg>
      </pc:sldChg>
      <pc:sldChg chg="modSp mod">
        <pc:chgData name="조 현영" userId="86576d6c08d227aa" providerId="LiveId" clId="{60FD132E-9FE4-4CB4-BE67-722A96DAB4AC}" dt="2020-08-27T07:08:58.246" v="45" actId="14100"/>
        <pc:sldMkLst>
          <pc:docMk/>
          <pc:sldMk cId="1884899859" sldId="503"/>
        </pc:sldMkLst>
        <pc:picChg chg="mod">
          <ac:chgData name="조 현영" userId="86576d6c08d227aa" providerId="LiveId" clId="{60FD132E-9FE4-4CB4-BE67-722A96DAB4AC}" dt="2020-08-27T07:08:58.246" v="45" actId="14100"/>
          <ac:picMkLst>
            <pc:docMk/>
            <pc:sldMk cId="1884899859" sldId="503"/>
            <ac:picMk id="6" creationId="{B1DDDAF0-D5F0-4566-93B9-CF0169459B91}"/>
          </ac:picMkLst>
        </pc:picChg>
      </pc:sldChg>
      <pc:sldChg chg="modSp mod">
        <pc:chgData name="조 현영" userId="86576d6c08d227aa" providerId="LiveId" clId="{60FD132E-9FE4-4CB4-BE67-722A96DAB4AC}" dt="2020-08-25T15:10:48.129" v="7" actId="20577"/>
        <pc:sldMkLst>
          <pc:docMk/>
          <pc:sldMk cId="3373517102" sldId="512"/>
        </pc:sldMkLst>
        <pc:spChg chg="mod">
          <ac:chgData name="조 현영" userId="86576d6c08d227aa" providerId="LiveId" clId="{60FD132E-9FE4-4CB4-BE67-722A96DAB4AC}" dt="2020-08-25T15:10:48.129" v="7" actId="20577"/>
          <ac:spMkLst>
            <pc:docMk/>
            <pc:sldMk cId="3373517102" sldId="512"/>
            <ac:spMk id="3" creationId="{00000000-0000-0000-0000-000000000000}"/>
          </ac:spMkLst>
        </pc:spChg>
      </pc:sldChg>
      <pc:sldChg chg="modSp mod">
        <pc:chgData name="조 현영" userId="86576d6c08d227aa" providerId="LiveId" clId="{60FD132E-9FE4-4CB4-BE67-722A96DAB4AC}" dt="2020-08-27T06:51:21.811" v="41" actId="20577"/>
        <pc:sldMkLst>
          <pc:docMk/>
          <pc:sldMk cId="4165155802" sldId="620"/>
        </pc:sldMkLst>
        <pc:spChg chg="mod">
          <ac:chgData name="조 현영" userId="86576d6c08d227aa" providerId="LiveId" clId="{60FD132E-9FE4-4CB4-BE67-722A96DAB4AC}" dt="2020-08-27T06:51:21.811" v="41" actId="20577"/>
          <ac:spMkLst>
            <pc:docMk/>
            <pc:sldMk cId="4165155802" sldId="620"/>
            <ac:spMk id="3" creationId="{00000000-0000-0000-0000-000000000000}"/>
          </ac:spMkLst>
        </pc:spChg>
      </pc:sldChg>
      <pc:sldChg chg="modSp mod">
        <pc:chgData name="조 현영" userId="86576d6c08d227aa" providerId="LiveId" clId="{60FD132E-9FE4-4CB4-BE67-722A96DAB4AC}" dt="2020-08-27T07:15:38.498" v="48" actId="14100"/>
        <pc:sldMkLst>
          <pc:docMk/>
          <pc:sldMk cId="3332876336" sldId="622"/>
        </pc:sldMkLst>
        <pc:picChg chg="mod">
          <ac:chgData name="조 현영" userId="86576d6c08d227aa" providerId="LiveId" clId="{60FD132E-9FE4-4CB4-BE67-722A96DAB4AC}" dt="2020-08-27T07:15:38.498" v="48" actId="14100"/>
          <ac:picMkLst>
            <pc:docMk/>
            <pc:sldMk cId="3332876336" sldId="622"/>
            <ac:picMk id="6" creationId="{BBA8E604-0152-4D8A-B414-6FFF779A141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903" y="6021315"/>
            <a:ext cx="4168751" cy="773390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8/27/2020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8/27/2020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8/27/2020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1043"/>
            <a:ext cx="5111750" cy="56351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91043"/>
            <a:ext cx="2057400" cy="5635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91043"/>
            <a:ext cx="6019800" cy="5635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8/27/2020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8/27/2020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8/27/2020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8/27/2020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8/27/2020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8/27/2020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8/27/2020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8/27/2020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8/27/2020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8/27/2020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8/27/2020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8/27/2020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8/27/2020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8/27/2020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8/27/2020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8/27/2020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8/27/2020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8/27/2020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8/27/2020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953D46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.png"/><Relationship Id="rId9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2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3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1.pn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2.png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81903" y="3717035"/>
            <a:ext cx="2707530" cy="830996"/>
          </a:xfrm>
        </p:spPr>
        <p:txBody>
          <a:bodyPr/>
          <a:lstStyle/>
          <a:p>
            <a:pPr lvl="0"/>
            <a:r>
              <a:rPr lang="en-US" altLang="ko-KR" dirty="0"/>
              <a:t>6</a:t>
            </a:r>
            <a:r>
              <a:rPr lang="ko-KR" altLang="en-US" dirty="0"/>
              <a:t>장</a:t>
            </a:r>
            <a:endParaRPr lang="ko-KR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D612C7-EDAE-4EF9-B4F5-2123F45BA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" y="0"/>
            <a:ext cx="9119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6.2 </a:t>
            </a:r>
            <a:r>
              <a:rPr lang="ko-KR" altLang="en-US" dirty="0"/>
              <a:t>자주 사용하는 미들웨어</a:t>
            </a:r>
          </a:p>
        </p:txBody>
      </p:sp>
    </p:spTree>
    <p:extLst>
      <p:ext uri="{BB962C8B-B14F-4D97-AF65-F5344CB8AC3E}">
        <p14:creationId xmlns:p14="http://schemas.microsoft.com/office/powerpoint/2010/main" val="108875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미들웨어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418648" cy="541554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익스프레스는 미들웨어로 구성됨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요청과 응답의 중간에 위치하여 미들웨어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app.use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장착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위에서 아래로 순서대로 실행됨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req, res, next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매개변수인 함수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res: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응답 조작 가능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next()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다음 미들웨어로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넘어감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D5ABB8-8659-4D2C-97B0-D1A290B79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054" y="1355147"/>
            <a:ext cx="3968863" cy="52660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2E0A72-2CB1-4D82-BC4C-F6F5878CC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015" y="4597337"/>
            <a:ext cx="4163147" cy="119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8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에러 처리 미들웨어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7875067" cy="541554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에러가 발생하면 에러 처리 미들웨어로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err, req,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rs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next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까지 매개변수가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번째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err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에는 에러가 관한 정보가 담김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res.status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상태 코드를 지정 가능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기본값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200)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 처리 미들웨어를 안 연결해도 익스프레스가 에러를 알아서 처리해주긴 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특별한 경우가 아니면 가장 아래에 위치하도록 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E5A7DA-11DC-46FD-9238-711862036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90" y="3659429"/>
            <a:ext cx="3489475" cy="15717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69F3B1-EAF8-459B-87FA-ABF83DAA8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1572" y="3581034"/>
            <a:ext cx="45910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35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자주 쓰는 미들웨어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418648" cy="5415540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morgan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cookie-parser,</a:t>
            </a:r>
            <a:r>
              <a:rPr lang="ko-KR" altLang="en-US" dirty="0"/>
              <a:t> </a:t>
            </a:r>
            <a:r>
              <a:rPr lang="en-US" altLang="ko-KR" dirty="0"/>
              <a:t>express-session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app.use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장착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내부에서 알아서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next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호출해서 다음 미들웨어로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넘어감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dotenv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다음 장에 설명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11363C-55F0-4686-B05D-D8E45510D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67" y="3912685"/>
            <a:ext cx="3686848" cy="6164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B63D2E-8324-4E92-A61C-D85AD52A2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8676" y="1355146"/>
            <a:ext cx="3234958" cy="54107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EDFFDF-987F-4BA5-AEA1-B24127F66D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366" y="4707768"/>
            <a:ext cx="2238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2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en-US" altLang="ko-KR" dirty="0" err="1">
                <a:solidFill>
                  <a:schemeClr val="tx1"/>
                </a:solidFill>
              </a:rPr>
              <a:t>dotenv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5415540"/>
          </a:xfrm>
        </p:spPr>
        <p:txBody>
          <a:bodyPr>
            <a:normAutofit/>
          </a:bodyPr>
          <a:lstStyle/>
          <a:p>
            <a:r>
              <a:rPr lang="en-US" altLang="ko-KR" dirty="0"/>
              <a:t> .env </a:t>
            </a:r>
            <a:r>
              <a:rPr lang="ko-KR" altLang="en-US" dirty="0"/>
              <a:t>파일을 읽어서 </a:t>
            </a:r>
            <a:r>
              <a:rPr lang="en-US" altLang="ko-KR" dirty="0" err="1"/>
              <a:t>process.env</a:t>
            </a:r>
            <a:r>
              <a:rPr lang="ko-KR" altLang="en-US" dirty="0"/>
              <a:t>로 만듦</a:t>
            </a:r>
            <a:endParaRPr lang="en-US" altLang="ko-KR" dirty="0"/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dot(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점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 + env</a:t>
            </a: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process.env.COOKIE_SECRET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cookiesecret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값이 할당됨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=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값 형식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 키들을 소스 코드에 그대로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적어두면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소스 코드가 유출되었을 때 비밀 키도 같이 유출됨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.env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 비밀 키들을 모아두고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.env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파일만 잘 관리하면 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</p:spTree>
    <p:extLst>
      <p:ext uri="{BB962C8B-B14F-4D97-AF65-F5344CB8AC3E}">
        <p14:creationId xmlns:p14="http://schemas.microsoft.com/office/powerpoint/2010/main" val="3373517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en-US" altLang="ko-KR" dirty="0" err="1">
                <a:solidFill>
                  <a:schemeClr val="tx1"/>
                </a:solidFill>
              </a:rPr>
              <a:t>morgan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서버로 들어온 요청과 응답을 기록해주는 미들웨어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로그의 자세한 정도 선택 가능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(dev, tiny, short, common, combined)</a:t>
            </a: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 GET / 200 51.267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ms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– 1539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순서대로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요청주소 상태코드 응답속도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–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응답바이트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개발환경에서는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dev,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배포환경에서는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combined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애용함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dirty="0"/>
              <a:t>더 자세한 로그를 위해 </a:t>
            </a:r>
            <a:r>
              <a:rPr lang="en-US" altLang="ko-KR" dirty="0" err="1"/>
              <a:t>winston</a:t>
            </a:r>
            <a:r>
              <a:rPr lang="en-US" altLang="ko-KR" dirty="0"/>
              <a:t> </a:t>
            </a:r>
            <a:r>
              <a:rPr lang="ko-KR" altLang="en-US" dirty="0"/>
              <a:t>패키지 사용</a:t>
            </a:r>
            <a:r>
              <a:rPr lang="en-US" altLang="ko-KR" dirty="0"/>
              <a:t>(15</a:t>
            </a:r>
            <a:r>
              <a:rPr lang="ko-KR" altLang="en-US" dirty="0"/>
              <a:t>장에서</a:t>
            </a:r>
            <a:r>
              <a:rPr lang="en-US" altLang="ko-KR" dirty="0"/>
              <a:t>)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C9E3A0-A218-429C-8F28-A25A8BE85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109595"/>
            <a:ext cx="3114675" cy="1895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0AD3B8-B6B4-4CE1-B591-11F9C15245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871" y="2449681"/>
            <a:ext cx="3487842" cy="51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20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6. static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정적인 파일들을 제공하는 미들웨어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인수로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정적 파일의 경로를 제공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파일이 있을 때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fs.readFile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직접 읽을 필요 없음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요청하는 파일이 없으면 알아서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next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호출해 다음 미들웨어로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넘어감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발견했다면 다음 미들웨어는 실행되지 않음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dirty="0"/>
              <a:t>컨텐츠 요청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주소와 실제 컨텐츠의 경로를 다르게 만들 수 있음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주소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localhost:3000/stylesheets/style.css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실제 컨텐츠 경로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/public/stylesheets/style.css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서버의 구조를 파악하기 어려워져서 보안에 도움이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/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C28BD5-967A-4603-B610-BADAEBD4D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150" y="3214038"/>
            <a:ext cx="47720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90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9. body-parser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요청의 본문을 해석해주는 미들웨어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폼 데이터나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AJAX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요청의 데이터 처리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json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미들웨어는 요청 본문이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json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경우 해석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urlencoded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미들웨어는 폼 요청 해석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put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이나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patch, post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시에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req.body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프런트에서 온 데이터를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넣어줌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버퍼 데이터나 </a:t>
            </a:r>
            <a:r>
              <a:rPr lang="en-US" altLang="ko-KR" dirty="0"/>
              <a:t>text </a:t>
            </a:r>
            <a:r>
              <a:rPr lang="ko-KR" altLang="en-US" dirty="0"/>
              <a:t>데이터일 때는 </a:t>
            </a:r>
            <a:r>
              <a:rPr lang="en-US" altLang="ko-KR" dirty="0"/>
              <a:t>body-parser</a:t>
            </a:r>
            <a:r>
              <a:rPr lang="ko-KR" altLang="en-US" dirty="0"/>
              <a:t>를 직접 설치해야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Multipart </a:t>
            </a: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동영상 등</a:t>
            </a:r>
            <a:r>
              <a:rPr lang="en-US" altLang="ko-KR" dirty="0"/>
              <a:t>)</a:t>
            </a:r>
            <a:r>
              <a:rPr lang="ko-KR" altLang="en-US" dirty="0"/>
              <a:t>인 경우는 다른 미들웨어를 사용해야 함</a:t>
            </a:r>
            <a:endParaRPr lang="en-US" altLang="ko-KR" dirty="0"/>
          </a:p>
          <a:p>
            <a:pPr lvl="1"/>
            <a:r>
              <a:rPr lang="en-US" altLang="ko-KR" dirty="0" err="1"/>
              <a:t>multer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r>
              <a:rPr lang="en-US" altLang="ko-KR" dirty="0"/>
              <a:t>(9</a:t>
            </a:r>
            <a:r>
              <a:rPr lang="ko-KR" altLang="en-US" dirty="0"/>
              <a:t>장에서</a:t>
            </a:r>
            <a:r>
              <a:rPr lang="en-US" altLang="ko-KR" dirty="0"/>
              <a:t>)</a:t>
            </a: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577BAC-0605-4069-92F3-607538B4E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66" y="2753182"/>
            <a:ext cx="4772025" cy="733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88CE03-ACA3-4BCB-8F9B-57F4F4F74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45" y="3780198"/>
            <a:ext cx="34956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02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10. cookie-parser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요청</a:t>
            </a:r>
            <a:r>
              <a:rPr lang="en-US" altLang="ko-KR" dirty="0"/>
              <a:t> </a:t>
            </a:r>
            <a:r>
              <a:rPr lang="ko-KR" altLang="en-US" dirty="0"/>
              <a:t>헤더의 쿠키를 해석해주는 미들웨어</a:t>
            </a:r>
            <a:endParaRPr lang="en-US" altLang="ko-KR" dirty="0"/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parseCookies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함수와 기능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비슷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req.cookies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안에 쿠키들이 들어있음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 키로 쿠키 뒤에 서명을 붙여 내 서버가 만든 쿠키임을 검증할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dirty="0"/>
              <a:t>실제 쿠키 옵션들을 넣을 수 있음</a:t>
            </a:r>
            <a:endParaRPr lang="en-US" altLang="ko-KR" dirty="0"/>
          </a:p>
          <a:p>
            <a:pPr lvl="1"/>
            <a:r>
              <a:rPr lang="en-US" altLang="ko-KR" dirty="0"/>
              <a:t>expires, domain, </a:t>
            </a:r>
            <a:r>
              <a:rPr lang="en-US" altLang="ko-KR" dirty="0" err="1"/>
              <a:t>httpOnly</a:t>
            </a:r>
            <a:r>
              <a:rPr lang="en-US" altLang="ko-KR" dirty="0"/>
              <a:t>, </a:t>
            </a:r>
            <a:r>
              <a:rPr lang="en-US" altLang="ko-KR" dirty="0" err="1"/>
              <a:t>maxAge</a:t>
            </a:r>
            <a:r>
              <a:rPr lang="en-US" altLang="ko-KR" dirty="0"/>
              <a:t>, path, secure, </a:t>
            </a:r>
            <a:r>
              <a:rPr lang="en-US" altLang="ko-KR" dirty="0" err="1"/>
              <a:t>sameSite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지울 때는 </a:t>
            </a:r>
            <a:r>
              <a:rPr lang="en-US" altLang="ko-KR" dirty="0" err="1"/>
              <a:t>clearCookie</a:t>
            </a:r>
            <a:r>
              <a:rPr lang="ko-KR" altLang="en-US" dirty="0"/>
              <a:t>로</a:t>
            </a:r>
            <a:r>
              <a:rPr lang="en-US" altLang="ko-KR" dirty="0"/>
              <a:t>(expires</a:t>
            </a:r>
            <a:r>
              <a:rPr lang="ko-KR" altLang="en-US" dirty="0"/>
              <a:t>와 </a:t>
            </a:r>
            <a:r>
              <a:rPr lang="en-US" altLang="ko-KR" dirty="0" err="1"/>
              <a:t>maxAge</a:t>
            </a:r>
            <a:r>
              <a:rPr lang="ko-KR" altLang="en-US" dirty="0"/>
              <a:t>를 제외한 옵션들이 일치해야 함</a:t>
            </a:r>
            <a:r>
              <a:rPr lang="en-US" altLang="ko-KR" dirty="0"/>
              <a:t>)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E67246-DF4B-4D01-9FE4-2C0EF2013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3" y="2557804"/>
            <a:ext cx="2581275" cy="742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1A30DE-F3EA-4701-A2B1-407D17F83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930" y="4926782"/>
            <a:ext cx="53149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75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11. express-session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r>
              <a:rPr lang="ko-KR" altLang="en-US" dirty="0"/>
              <a:t>세션 관리용 미들웨어</a:t>
            </a:r>
            <a:endParaRPr lang="en-US" altLang="ko-KR" dirty="0"/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세션 쿠키에 대한 설정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(secret: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쿠키 암호화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cookie: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세션 쿠키 옵션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세션 쿠키는 앞에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s%3A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붙은 후 암호화되어 프런트에 전송됨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resave: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요청이 왔을 때 세션에 수정사항이 생기지 않아도 다시 저장할지 여부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saveUninitialized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세션에 저장할 내역이 없더라도 세션을 저장할지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req.session.save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수동 저장도 가능하지만 할 일 거의 없음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1A0650-9CE7-4CD9-9C17-F0D6E12C3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52" y="1816004"/>
            <a:ext cx="2895600" cy="2390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93CEADB-2652-4CCB-B0C2-63ECBE6EA5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9285" y="1741124"/>
            <a:ext cx="3248025" cy="828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99211C5-034E-4029-9C72-4DD1C44866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9285" y="2628170"/>
            <a:ext cx="3979096" cy="184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8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b="1" dirty="0">
                <a:solidFill>
                  <a:srgbClr val="C00000"/>
                </a:solidFill>
              </a:rPr>
              <a:t>6</a:t>
            </a:r>
            <a:r>
              <a:rPr lang="ko-KR" altLang="en-US" sz="3600" b="1" dirty="0">
                <a:solidFill>
                  <a:srgbClr val="C00000"/>
                </a:solidFill>
              </a:rPr>
              <a:t>장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59893" y="1643183"/>
            <a:ext cx="4824214" cy="308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6.1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익스프레스 프로젝트 시작하기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6.2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자주 사용하는 미들웨어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6.3 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Router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객체로 라우팅 분리하기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6.4 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req, res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객체 살펴보기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6.5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템플릿 엔진 사용하기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12. </a:t>
            </a:r>
            <a:r>
              <a:rPr lang="ko-KR" altLang="en-US" dirty="0">
                <a:solidFill>
                  <a:schemeClr val="tx1"/>
                </a:solidFill>
              </a:rPr>
              <a:t>미들웨어의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r>
              <a:rPr lang="en-US" altLang="ko-KR" dirty="0"/>
              <a:t>req, res, next</a:t>
            </a:r>
            <a:r>
              <a:rPr lang="ko-KR" altLang="en-US" dirty="0"/>
              <a:t>를 매개변수로 가지는 함수</a:t>
            </a:r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익스프레스 미들웨어들도 다음과 같이 축약 가능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순서가 중요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static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미들웨어에서 파일을 찾으면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next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호출 안 하므로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json,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urlencoded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cookieParser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실행되지 않음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749D30-72F7-4499-8C8C-8636B61C3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4811568"/>
            <a:ext cx="4305300" cy="17716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0A6AFD-57BB-4B9C-8998-C051DAB0D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483" y="2017632"/>
            <a:ext cx="3238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4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13.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next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를 호출해야 다음 코드로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넘어감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next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주석 처리하면 응답이 전송되지 않음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미들웨어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라우터 미들웨어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넘어가지 않기 때문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next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인수로 값을 넣으면 에러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핸들러로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넘어감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(‘route’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경우 다음 라우터로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F515FB-C8EC-46E2-9B79-EFA8A40DA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24" y="3140965"/>
            <a:ext cx="4487407" cy="32393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7C8981F-2046-4A07-AB69-8FDDFA39C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4276" y="3256179"/>
            <a:ext cx="26479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77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14. </a:t>
            </a:r>
            <a:r>
              <a:rPr lang="ko-KR" altLang="en-US" dirty="0">
                <a:solidFill>
                  <a:schemeClr val="tx1"/>
                </a:solidFill>
              </a:rPr>
              <a:t>미들웨어간 데이터 전달하기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r>
              <a:rPr lang="en-US" altLang="ko-KR" dirty="0"/>
              <a:t>req</a:t>
            </a:r>
            <a:r>
              <a:rPr lang="ko-KR" altLang="en-US" dirty="0"/>
              <a:t>나 </a:t>
            </a:r>
            <a:r>
              <a:rPr lang="en-US" altLang="ko-KR" dirty="0"/>
              <a:t>res </a:t>
            </a:r>
            <a:r>
              <a:rPr lang="ko-KR" altLang="en-US" dirty="0"/>
              <a:t>객체 안에 값을 넣어 데이터 전달 가능</a:t>
            </a:r>
            <a:endParaRPr lang="en-US" altLang="ko-KR" dirty="0"/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app.set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과의 차이점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app.set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서버 내내 유지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req, res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요청 하나 동안만 유지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req.body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req.cookies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미들웨어의 데이터와 겹치지 않게 조심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550167-E207-4278-861D-2D152475C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737716"/>
            <a:ext cx="2647950" cy="1038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BA9BFEB-17C5-4CF4-AA9D-E617C9D15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580" y="3717035"/>
            <a:ext cx="3009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89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15. </a:t>
            </a:r>
            <a:r>
              <a:rPr lang="ko-KR" altLang="en-US" dirty="0">
                <a:solidFill>
                  <a:schemeClr val="tx1"/>
                </a:solidFill>
              </a:rPr>
              <a:t>미들웨어 확장하기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r>
              <a:rPr lang="ko-KR" altLang="en-US" dirty="0"/>
              <a:t>미들웨어 안에 미들웨어를 넣는 방법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아래 두 코드는 동일한 역할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아래처럼 다양하게 활용 가능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4E6867-4E6E-44E8-BD79-BDBECA676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2155462"/>
            <a:ext cx="2581275" cy="1266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88C034-A486-427E-868D-D45B686310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187" y="4005070"/>
            <a:ext cx="36195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12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16. </a:t>
            </a:r>
            <a:r>
              <a:rPr lang="ko-KR" altLang="en-US" dirty="0">
                <a:solidFill>
                  <a:schemeClr val="tx1"/>
                </a:solidFill>
              </a:rPr>
              <a:t>멀티파트 데이터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form</a:t>
            </a:r>
            <a:r>
              <a:rPr lang="ko-KR" altLang="en-US" dirty="0"/>
              <a:t> 태그의 </a:t>
            </a:r>
            <a:r>
              <a:rPr lang="en-US" altLang="ko-KR" dirty="0" err="1"/>
              <a:t>enctype</a:t>
            </a:r>
            <a:r>
              <a:rPr lang="ko-KR" altLang="en-US" dirty="0"/>
              <a:t>이</a:t>
            </a:r>
            <a:r>
              <a:rPr lang="en-US" altLang="ko-KR" dirty="0"/>
              <a:t> multipart/form-data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lvl="1"/>
            <a:r>
              <a:rPr lang="en-US" altLang="ko-KR" dirty="0"/>
              <a:t>body-parser</a:t>
            </a:r>
            <a:r>
              <a:rPr lang="ko-KR" altLang="en-US" dirty="0"/>
              <a:t>로는 요청 본문을 해석할 수 없음</a:t>
            </a:r>
            <a:endParaRPr lang="en-US" altLang="ko-KR" dirty="0"/>
          </a:p>
          <a:p>
            <a:pPr lvl="1"/>
            <a:r>
              <a:rPr lang="en-US" altLang="ko-KR" dirty="0" err="1"/>
              <a:t>multer</a:t>
            </a:r>
            <a:r>
              <a:rPr lang="en-US" altLang="ko-KR" dirty="0"/>
              <a:t> </a:t>
            </a:r>
            <a:r>
              <a:rPr lang="ko-KR" altLang="en-US" dirty="0"/>
              <a:t>패키지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34963" lvl="1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3" y="87314"/>
            <a:ext cx="4591989" cy="288516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CD41D8-20F4-4939-AA64-EDEC834AB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449681"/>
            <a:ext cx="1476375" cy="819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900D2B-4B18-4604-B8CE-EFF94301F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973" y="4581140"/>
            <a:ext cx="3889664" cy="20519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B824629-0150-48C7-B2BA-DD787BD91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973" y="3197236"/>
            <a:ext cx="4350520" cy="132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60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17. </a:t>
            </a:r>
            <a:r>
              <a:rPr lang="en-US" altLang="ko-KR" dirty="0" err="1">
                <a:solidFill>
                  <a:schemeClr val="tx1"/>
                </a:solidFill>
              </a:rPr>
              <a:t>multer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5357452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multer</a:t>
            </a:r>
            <a:r>
              <a:rPr lang="en-US" altLang="ko-KR" dirty="0"/>
              <a:t> </a:t>
            </a:r>
            <a:r>
              <a:rPr lang="ko-KR" altLang="en-US" dirty="0"/>
              <a:t>함수를 호출</a:t>
            </a:r>
            <a:endParaRPr lang="en-US" altLang="ko-KR" dirty="0"/>
          </a:p>
          <a:p>
            <a:pPr lvl="1"/>
            <a:r>
              <a:rPr lang="en-US" altLang="ko-KR" dirty="0"/>
              <a:t>storage</a:t>
            </a:r>
            <a:r>
              <a:rPr lang="ko-KR" altLang="en-US" dirty="0"/>
              <a:t>는 저장할 공간에 대한 정보</a:t>
            </a:r>
            <a:endParaRPr lang="en-US" altLang="ko-KR" dirty="0"/>
          </a:p>
          <a:p>
            <a:pPr lvl="1"/>
            <a:r>
              <a:rPr lang="en-US" altLang="ko-KR" dirty="0" err="1"/>
              <a:t>diskStorage</a:t>
            </a:r>
            <a:r>
              <a:rPr lang="ko-KR" altLang="en-US" dirty="0"/>
              <a:t>는 하드디스크에 업로드 파일을 저장한다는 것</a:t>
            </a:r>
            <a:endParaRPr lang="en-US" altLang="ko-KR" dirty="0"/>
          </a:p>
          <a:p>
            <a:pPr lvl="1"/>
            <a:r>
              <a:rPr lang="en-US" altLang="ko-KR" dirty="0"/>
              <a:t>destination</a:t>
            </a:r>
            <a:r>
              <a:rPr lang="ko-KR" altLang="en-US" dirty="0"/>
              <a:t>은 저장할 경로</a:t>
            </a:r>
            <a:endParaRPr lang="en-US" altLang="ko-KR" dirty="0"/>
          </a:p>
          <a:p>
            <a:pPr lvl="1"/>
            <a:r>
              <a:rPr lang="en-US" altLang="ko-KR" dirty="0"/>
              <a:t>filename</a:t>
            </a:r>
            <a:r>
              <a:rPr lang="ko-KR" altLang="en-US" dirty="0"/>
              <a:t>은 저장할 파일명</a:t>
            </a:r>
            <a:r>
              <a:rPr lang="en-US" altLang="ko-KR" dirty="0"/>
              <a:t>(</a:t>
            </a:r>
            <a:r>
              <a:rPr lang="ko-KR" altLang="en-US" dirty="0"/>
              <a:t>파일명</a:t>
            </a:r>
            <a:r>
              <a:rPr lang="en-US" altLang="ko-KR" dirty="0"/>
              <a:t>+</a:t>
            </a:r>
            <a:r>
              <a:rPr lang="ko-KR" altLang="en-US" dirty="0"/>
              <a:t>날짜</a:t>
            </a:r>
            <a:r>
              <a:rPr lang="en-US" altLang="ko-KR" dirty="0"/>
              <a:t>+</a:t>
            </a:r>
            <a:r>
              <a:rPr lang="ko-KR" altLang="en-US" dirty="0"/>
              <a:t>확장자 형식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Limits</a:t>
            </a:r>
            <a:r>
              <a:rPr lang="ko-KR" altLang="en-US" dirty="0"/>
              <a:t>는 파일 개수나 파일 사이즈를 제한할 수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실제 서버 운영 시에는 서버 디스크 대신에 </a:t>
            </a:r>
            <a:r>
              <a:rPr lang="en-US" altLang="ko-KR" dirty="0"/>
              <a:t>S3</a:t>
            </a:r>
            <a:r>
              <a:rPr lang="ko-KR" altLang="en-US" dirty="0"/>
              <a:t>같은 스토리지 서비스에 저장하는 게 좋음</a:t>
            </a:r>
            <a:endParaRPr lang="en-US" altLang="ko-KR" dirty="0"/>
          </a:p>
          <a:p>
            <a:pPr lvl="2"/>
            <a:r>
              <a:rPr lang="en-US" altLang="ko-KR" dirty="0"/>
              <a:t>Storage </a:t>
            </a:r>
            <a:r>
              <a:rPr lang="ko-KR" altLang="en-US" dirty="0"/>
              <a:t>설정만 바꿔주면 됨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3" y="87314"/>
            <a:ext cx="4591989" cy="288516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7F7777-AA6C-48FA-9A6C-C3A873C84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3601821"/>
            <a:ext cx="3802062" cy="22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6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18. </a:t>
            </a:r>
            <a:r>
              <a:rPr lang="en-US" altLang="ko-KR" dirty="0" err="1">
                <a:solidFill>
                  <a:schemeClr val="tx1"/>
                </a:solidFill>
              </a:rPr>
              <a:t>multer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미들웨어들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83023"/>
          </a:xfrm>
        </p:spPr>
        <p:txBody>
          <a:bodyPr>
            <a:normAutofit/>
          </a:bodyPr>
          <a:lstStyle/>
          <a:p>
            <a:r>
              <a:rPr lang="en-US" altLang="ko-KR" dirty="0"/>
              <a:t>single</a:t>
            </a:r>
            <a:r>
              <a:rPr lang="ko-KR" altLang="en-US" dirty="0"/>
              <a:t>과 </a:t>
            </a:r>
            <a:r>
              <a:rPr lang="en-US" altLang="ko-KR" dirty="0"/>
              <a:t>none, array, fields </a:t>
            </a:r>
            <a:r>
              <a:rPr lang="ko-KR" altLang="en-US" dirty="0"/>
              <a:t>미들웨어 존재</a:t>
            </a:r>
            <a:endParaRPr lang="en-US" altLang="ko-KR" dirty="0"/>
          </a:p>
          <a:p>
            <a:pPr lvl="1"/>
            <a:r>
              <a:rPr lang="en-US" altLang="ko-KR" dirty="0"/>
              <a:t>single</a:t>
            </a:r>
            <a:r>
              <a:rPr lang="ko-KR" altLang="en-US" dirty="0"/>
              <a:t>은 하나의 파일을 업로드할 때</a:t>
            </a:r>
            <a:r>
              <a:rPr lang="en-US" altLang="ko-KR" dirty="0"/>
              <a:t>, none</a:t>
            </a:r>
            <a:r>
              <a:rPr lang="ko-KR" altLang="en-US" dirty="0"/>
              <a:t>은 파일은 업로드하지 않을 때</a:t>
            </a:r>
            <a:endParaRPr lang="en-US" altLang="ko-KR" dirty="0"/>
          </a:p>
          <a:p>
            <a:pPr lvl="1"/>
            <a:r>
              <a:rPr lang="en-US" altLang="ko-KR" dirty="0" err="1"/>
              <a:t>req.file</a:t>
            </a:r>
            <a:r>
              <a:rPr lang="en-US" altLang="ko-KR" dirty="0"/>
              <a:t> </a:t>
            </a:r>
            <a:r>
              <a:rPr lang="ko-KR" altLang="en-US" dirty="0"/>
              <a:t>안에 업로드 정보 저장</a:t>
            </a:r>
            <a:endParaRPr lang="en-US" altLang="ko-KR" dirty="0"/>
          </a:p>
          <a:p>
            <a:pPr marL="334963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array</a:t>
            </a:r>
            <a:r>
              <a:rPr lang="ko-KR" altLang="en-US" dirty="0"/>
              <a:t>와 </a:t>
            </a:r>
            <a:r>
              <a:rPr lang="en-US" altLang="ko-KR" dirty="0"/>
              <a:t>fields</a:t>
            </a:r>
            <a:r>
              <a:rPr lang="ko-KR" altLang="en-US" dirty="0"/>
              <a:t>는 여러 개의 파일을 업로드 할 때 사용</a:t>
            </a:r>
            <a:endParaRPr lang="en-US" altLang="ko-KR" dirty="0"/>
          </a:p>
          <a:p>
            <a:pPr lvl="1"/>
            <a:r>
              <a:rPr lang="en-US" altLang="ko-KR" dirty="0"/>
              <a:t>array</a:t>
            </a:r>
            <a:r>
              <a:rPr lang="ko-KR" altLang="en-US" dirty="0"/>
              <a:t>는 하나의 요청 </a:t>
            </a:r>
            <a:r>
              <a:rPr lang="en-US" altLang="ko-KR" dirty="0"/>
              <a:t>body</a:t>
            </a:r>
            <a:r>
              <a:rPr lang="ko-KR" altLang="en-US" dirty="0"/>
              <a:t> 이름 아래 여러 파일이 있는 경우</a:t>
            </a:r>
            <a:endParaRPr lang="en-US" altLang="ko-KR" dirty="0"/>
          </a:p>
          <a:p>
            <a:pPr lvl="1"/>
            <a:r>
              <a:rPr lang="en-US" altLang="ko-KR" dirty="0"/>
              <a:t>fields</a:t>
            </a:r>
            <a:r>
              <a:rPr lang="ko-KR" altLang="en-US" dirty="0"/>
              <a:t>는 여러 개의 요청 </a:t>
            </a:r>
            <a:r>
              <a:rPr lang="en-US" altLang="ko-KR" dirty="0"/>
              <a:t>body</a:t>
            </a:r>
            <a:r>
              <a:rPr lang="ko-KR" altLang="en-US" dirty="0"/>
              <a:t> 이름 아래 파일이 하나씩 있는 경우</a:t>
            </a:r>
            <a:endParaRPr lang="en-US" altLang="ko-KR" dirty="0"/>
          </a:p>
          <a:p>
            <a:pPr lvl="1"/>
            <a:r>
              <a:rPr lang="ko-KR" altLang="en-US" dirty="0"/>
              <a:t>두 경우 모두 </a:t>
            </a:r>
            <a:r>
              <a:rPr lang="ko-KR" altLang="en-US" dirty="0" err="1"/>
              <a:t>업로드된</a:t>
            </a:r>
            <a:r>
              <a:rPr lang="ko-KR" altLang="en-US" dirty="0"/>
              <a:t> 이미지 정보가 </a:t>
            </a:r>
            <a:r>
              <a:rPr lang="en-US" altLang="ko-KR" dirty="0" err="1"/>
              <a:t>req.files</a:t>
            </a:r>
            <a:r>
              <a:rPr lang="en-US" altLang="ko-KR" dirty="0"/>
              <a:t> </a:t>
            </a:r>
            <a:r>
              <a:rPr lang="ko-KR" altLang="en-US" dirty="0"/>
              <a:t>아래에 존재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34963" lvl="1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3" y="87314"/>
            <a:ext cx="4591989" cy="288516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25EA6C-8A9A-40FE-AE14-A1F032F40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879" y="2400849"/>
            <a:ext cx="3505585" cy="8172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BBD6E2-19DE-4926-9563-D73FC4A5CA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467" y="2400850"/>
            <a:ext cx="2405848" cy="17194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F9691B-93F0-455D-B750-42FF985B7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187" y="5422873"/>
            <a:ext cx="3398813" cy="7382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8B59583-2ECE-490F-986C-B323BAF90D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7214" y="5418966"/>
            <a:ext cx="3168385" cy="12196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4EBDE0E-C399-4D1A-838A-48CD2C2E75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1451" y="3229910"/>
            <a:ext cx="3675763" cy="83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94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27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6.3 Router </a:t>
            </a:r>
            <a:r>
              <a:rPr lang="ko-KR" altLang="en-US" dirty="0"/>
              <a:t>객체로 라우터 분리하기</a:t>
            </a:r>
          </a:p>
        </p:txBody>
      </p:sp>
    </p:spTree>
    <p:extLst>
      <p:ext uri="{BB962C8B-B14F-4D97-AF65-F5344CB8AC3E}">
        <p14:creationId xmlns:p14="http://schemas.microsoft.com/office/powerpoint/2010/main" val="1992708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en-US" altLang="ko-KR" dirty="0" err="1">
                <a:solidFill>
                  <a:schemeClr val="tx1"/>
                </a:solidFill>
              </a:rPr>
              <a:t>express.Router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541554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app.js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 길어지는 것을 막을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수 있</a:t>
            </a:r>
            <a:r>
              <a:rPr lang="ko-KR" altLang="en-US"/>
              <a:t>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userRouter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/user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합쳐져서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/user/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라우터 객체로 라우터 분리하기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615CE1-3397-4ED5-A010-FF8411F16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2219253"/>
            <a:ext cx="2163775" cy="4320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BC8B77-0A3A-414D-83E8-1210B79086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8323" y="2219253"/>
            <a:ext cx="3110778" cy="43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40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err="1">
                <a:solidFill>
                  <a:schemeClr val="tx1"/>
                </a:solidFill>
              </a:rPr>
              <a:t>라우트</a:t>
            </a:r>
            <a:r>
              <a:rPr lang="ko-KR" altLang="en-US" dirty="0">
                <a:solidFill>
                  <a:schemeClr val="tx1"/>
                </a:solidFill>
              </a:rPr>
              <a:t> 매개변수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541554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:id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를 넣으면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req.params.id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 받을 수 있음</a:t>
            </a:r>
            <a:endParaRPr lang="en-US" altLang="ko-KR" dirty="0"/>
          </a:p>
          <a:p>
            <a:pPr lvl="1"/>
            <a:r>
              <a:rPr lang="ko-KR" altLang="en-US" dirty="0"/>
              <a:t>동적으로 변하는 부분을 </a:t>
            </a:r>
            <a:r>
              <a:rPr lang="ko-KR" altLang="en-US" dirty="0" err="1"/>
              <a:t>라우트</a:t>
            </a:r>
            <a:r>
              <a:rPr lang="ko-KR" altLang="en-US" dirty="0"/>
              <a:t> 매개변수로 만듦</a:t>
            </a:r>
            <a:endParaRPr lang="en-US" altLang="ko-KR" dirty="0"/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일반 라우터보다 뒤에 위치해야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/users/123?limit=5&amp;skip=10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주소 요청인 경우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라우터 객체로 라우터 분리하기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8AF817-0803-42B2-A35A-6D73B7592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186921"/>
            <a:ext cx="3638550" cy="828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BFED294-8678-4FAA-A6FD-BEB3FDBBC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448" y="3544214"/>
            <a:ext cx="3648075" cy="1600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C9B09C5-8CF8-4246-AFFA-86AE05F7D8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973" y="5756610"/>
            <a:ext cx="33337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2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6.1 </a:t>
            </a:r>
            <a:r>
              <a:rPr lang="ko-KR" altLang="en-US" dirty="0"/>
              <a:t>익스프레스 프로젝트 시작하기</a:t>
            </a:r>
          </a:p>
        </p:txBody>
      </p:sp>
    </p:spTree>
    <p:extLst>
      <p:ext uri="{BB962C8B-B14F-4D97-AF65-F5344CB8AC3E}">
        <p14:creationId xmlns:p14="http://schemas.microsoft.com/office/powerpoint/2010/main" val="2085549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3. 404 </a:t>
            </a:r>
            <a:r>
              <a:rPr lang="ko-KR" altLang="en-US" dirty="0">
                <a:solidFill>
                  <a:schemeClr val="tx1"/>
                </a:solidFill>
              </a:rPr>
              <a:t>미들웨어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541554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요청과 일치하는 라우터가 없는 경우를 대비해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404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라우터를 만들기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이게 없으면 단순히 </a:t>
            </a:r>
            <a:r>
              <a:rPr lang="en-US" altLang="ko-KR" dirty="0"/>
              <a:t>Cannot GET </a:t>
            </a:r>
            <a:r>
              <a:rPr lang="ko-KR" altLang="en-US" dirty="0"/>
              <a:t>주소</a:t>
            </a:r>
            <a:r>
              <a:rPr lang="en-US" altLang="ko-KR" dirty="0"/>
              <a:t> </a:t>
            </a:r>
            <a:r>
              <a:rPr lang="ko-KR" altLang="en-US" dirty="0"/>
              <a:t>라는 문자열이 표시됨</a:t>
            </a:r>
            <a:endParaRPr lang="en-US" altLang="ko-KR" dirty="0"/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라우터 객체로 라우터 분리하기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14C240-7D40-499B-8644-0B7CD0EF3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643" y="1946684"/>
            <a:ext cx="33337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라우터 그룹화하기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541554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주소는 같지만 메서드가 다른 코드가 있을 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router.route</a:t>
            </a:r>
            <a:r>
              <a:rPr lang="ko-KR" altLang="en-US" dirty="0"/>
              <a:t>로 묶음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라우터 객체로 라우터 분리하기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6730B3-EC6F-440A-9400-EC52E68ED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873611"/>
            <a:ext cx="3333750" cy="733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E0974A-EB19-4E75-94AF-C19481A05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38" y="2617253"/>
            <a:ext cx="3333750" cy="733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2023F0-179D-4E75-8C2D-19456BFDC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663" y="4261182"/>
            <a:ext cx="31623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32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6.4 req, res </a:t>
            </a:r>
            <a:r>
              <a:rPr lang="ko-KR" altLang="en-US" dirty="0"/>
              <a:t>객체 살펴보기</a:t>
            </a:r>
          </a:p>
        </p:txBody>
      </p:sp>
    </p:spTree>
    <p:extLst>
      <p:ext uri="{BB962C8B-B14F-4D97-AF65-F5344CB8AC3E}">
        <p14:creationId xmlns:p14="http://schemas.microsoft.com/office/powerpoint/2010/main" val="3947942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req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req.app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req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객체를 통해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객체에 접근할 수 있습니다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req.app.get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('port')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같은 </a:t>
            </a:r>
            <a:r>
              <a:rPr lang="ko-KR" altLang="en-US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식으로 사용할 수 있습니다</a:t>
            </a:r>
            <a:r>
              <a:rPr lang="en-US" altLang="ko-KR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req.body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body-parser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미들웨어가 만드는 요청의 본문을 해석한 객체입니다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req.cookies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cookie-parser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미들웨어가 만드는 요청의 쿠키를 해석한 객체입니다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req.ip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요청의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ip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주소가 담겨 있습니다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req.params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라우트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매개변수에 대한 정보가 담긴 객체입니다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req.query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쿼리스트링에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대한 정보가 담긴 객체입니다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req.signedCookies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서명된 쿠키들은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req.cookies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대신 여기에 담겨 있습니다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req.get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헤더 이름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헤더의 값을 가져오고 싶을 때 사용하는 메서드입니다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6.4 req, res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객체 살펴보기</a:t>
            </a:r>
          </a:p>
        </p:txBody>
      </p:sp>
    </p:spTree>
    <p:extLst>
      <p:ext uri="{BB962C8B-B14F-4D97-AF65-F5344CB8AC3E}">
        <p14:creationId xmlns:p14="http://schemas.microsoft.com/office/powerpoint/2010/main" val="2183843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res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res.app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req.app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처럼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객체를 통해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객체에 접근할 수 있습니다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res.cookie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키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값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쿠키를 설정하는 메서드입니다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res.clearCookie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키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값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쿠키를 제거하는 메서드입니다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res.end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()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 없이 응답을 보냅니다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res.json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(JSON)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JSON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형식의 응답을 보냅니다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res.redirect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주소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리다이렉트할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주소와 함께 응답을 보냅니다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res.render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뷰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절에서 다룰 템플릿 엔진을 렌더링해서 응답할 때 사용하는 메서드입니다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res.send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데이터와 함께 응답을 보냅니다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데이터는 문자열일 수도 있고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 TML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 수도 있으며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버퍼일 수도 있고 객체나 배열일 수도 있습니다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res.sendFile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경로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경로에 위치한 파일을 응답합니다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res.setHeader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헤더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값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응답의 헤더를 설정합니다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res.status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코드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응답 시의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상태 코드를 지정합니다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6.4 req, res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객체 살펴보기</a:t>
            </a:r>
          </a:p>
        </p:txBody>
      </p:sp>
    </p:spTree>
    <p:extLst>
      <p:ext uri="{BB962C8B-B14F-4D97-AF65-F5344CB8AC3E}">
        <p14:creationId xmlns:p14="http://schemas.microsoft.com/office/powerpoint/2010/main" val="4165155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</a:t>
            </a:r>
            <a:r>
              <a:rPr lang="ko-KR" altLang="en-US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서드 </a:t>
            </a:r>
            <a:r>
              <a:rPr lang="ko-KR" altLang="en-US" b="1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체이닝을</a:t>
            </a:r>
            <a:r>
              <a:rPr lang="ko-KR" altLang="en-US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지원함</a:t>
            </a:r>
            <a:endParaRPr lang="en-US" altLang="ko-KR" b="1" dirty="0">
              <a:solidFill>
                <a:srgbClr val="000000"/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 algn="l">
              <a:buNone/>
            </a:pPr>
            <a:endParaRPr lang="en-US" altLang="ko-KR" b="1" dirty="0">
              <a:solidFill>
                <a:srgbClr val="000000"/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 algn="l">
              <a:buNone/>
            </a:pPr>
            <a:endParaRPr lang="en-US" altLang="ko-KR" b="1" dirty="0">
              <a:solidFill>
                <a:srgbClr val="000000"/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 algn="l">
              <a:buNone/>
            </a:pPr>
            <a:endParaRPr lang="en-US" altLang="ko-KR" b="1" dirty="0">
              <a:solidFill>
                <a:srgbClr val="000000"/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algn="l"/>
            <a:endParaRPr lang="en-US" altLang="ko-KR" b="1" dirty="0">
              <a:solidFill>
                <a:srgbClr val="000000"/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algn="l"/>
            <a:endParaRPr lang="en-US" altLang="ko-KR" b="1" dirty="0">
              <a:solidFill>
                <a:srgbClr val="000000"/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algn="l"/>
            <a:r>
              <a:rPr lang="ko-KR" altLang="en-US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응답은 한 번만 보내야 함</a:t>
            </a:r>
            <a:endParaRPr lang="en-US" altLang="ko-KR" b="1" dirty="0">
              <a:solidFill>
                <a:srgbClr val="000000"/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 algn="l">
              <a:buNone/>
            </a:pPr>
            <a:endParaRPr lang="en-US" altLang="ko-KR" b="1" dirty="0">
              <a:solidFill>
                <a:srgbClr val="000000"/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 algn="l">
              <a:buNone/>
            </a:pPr>
            <a:endParaRPr lang="en-US" altLang="ko-KR" b="1" dirty="0">
              <a:solidFill>
                <a:srgbClr val="000000"/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6.4 req, res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객체 살펴보기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46F21A-ED15-447D-972B-2D5F6BE66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4455253"/>
            <a:ext cx="5234324" cy="2095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903B24-559F-4104-A502-1A6CA8C21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38" y="1988825"/>
            <a:ext cx="19907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11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6.5 </a:t>
            </a:r>
            <a:r>
              <a:rPr lang="ko-KR" altLang="en-US" dirty="0"/>
              <a:t>템플릿 엔진 사용하기</a:t>
            </a:r>
          </a:p>
        </p:txBody>
      </p:sp>
    </p:spTree>
    <p:extLst>
      <p:ext uri="{BB962C8B-B14F-4D97-AF65-F5344CB8AC3E}">
        <p14:creationId xmlns:p14="http://schemas.microsoft.com/office/powerpoint/2010/main" val="585990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템플릿 엔진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의 정적인 단점을 개선</a:t>
            </a:r>
            <a:endParaRPr lang="en-US" altLang="ko-KR" dirty="0"/>
          </a:p>
          <a:p>
            <a:pPr lvl="1"/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조건문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변수 등을 사용할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동적인 페이지 작성 가능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PHP, JSP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유사함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</p:spTree>
    <p:extLst>
      <p:ext uri="{BB962C8B-B14F-4D97-AF65-F5344CB8AC3E}">
        <p14:creationId xmlns:p14="http://schemas.microsoft.com/office/powerpoint/2010/main" val="43477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Pug(</a:t>
            </a:r>
            <a:r>
              <a:rPr lang="ko-KR" altLang="en-US" dirty="0">
                <a:solidFill>
                  <a:schemeClr val="tx1"/>
                </a:solidFill>
              </a:rPr>
              <a:t>구 </a:t>
            </a:r>
            <a:r>
              <a:rPr lang="en-US" altLang="ko-KR" dirty="0">
                <a:solidFill>
                  <a:schemeClr val="tx1"/>
                </a:solidFill>
              </a:rPr>
              <a:t>Jade)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r>
              <a:rPr lang="ko-KR" altLang="en-US" dirty="0"/>
              <a:t>문법이 </a:t>
            </a:r>
            <a:r>
              <a:rPr lang="en-US" altLang="ko-KR" dirty="0"/>
              <a:t>Ruby</a:t>
            </a:r>
            <a:r>
              <a:rPr lang="ko-KR" altLang="en-US" dirty="0"/>
              <a:t>와 비슷해 코드 양이 많이 줄어듦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과 많이 달라 </a:t>
            </a:r>
            <a:r>
              <a:rPr lang="ko-KR" altLang="en-US" dirty="0" err="1"/>
              <a:t>호불호가</a:t>
            </a:r>
            <a:r>
              <a:rPr lang="ko-KR" altLang="en-US" dirty="0"/>
              <a:t> 갈림</a:t>
            </a:r>
            <a:endParaRPr lang="en-US" altLang="ko-KR" dirty="0"/>
          </a:p>
          <a:p>
            <a:pPr lvl="1"/>
            <a:r>
              <a:rPr lang="ko-KR" altLang="en-US" dirty="0"/>
              <a:t>익스프레스에 </a:t>
            </a:r>
            <a:r>
              <a:rPr lang="en-US" altLang="ko-KR" dirty="0" err="1"/>
              <a:t>app.set</a:t>
            </a:r>
            <a:r>
              <a:rPr lang="ko-KR" altLang="en-US" dirty="0"/>
              <a:t>으로 퍼그 연결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1F7D45-385C-48BD-9F99-27B9209D0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418" y="1355147"/>
            <a:ext cx="2219325" cy="1743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B3EFAA-3D1B-43DE-BDD7-701AB00C62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831" y="2795323"/>
            <a:ext cx="38004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38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Pug – HTML </a:t>
            </a:r>
            <a:r>
              <a:rPr lang="ko-KR" altLang="en-US" dirty="0">
                <a:solidFill>
                  <a:schemeClr val="tx1"/>
                </a:solidFill>
              </a:rPr>
              <a:t>표현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4C0C711-FE59-440A-B555-FDBD4C609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15" y="1465069"/>
            <a:ext cx="6867525" cy="21431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2A5FB69-2E79-4FD8-9A68-965B2BB3D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190" y="3607790"/>
            <a:ext cx="6838950" cy="1447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BE5964-EC6C-4D4A-BC35-330A477E4A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952" y="5087049"/>
            <a:ext cx="68294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5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Express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모듈로 웹 서버를 만들 때 코드가 보기 좋지 않고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확장성도 떨어짐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프레임워크로 해결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대표적인 것이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Express(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익스프레스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Koa(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코아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Hapi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하피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코드 관리도 용이하고 편의성이 많이 높아짐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익스프레스 프로젝트 시작하기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C6C7D2-3300-4C15-B0BA-C3B95A28E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25" y="2850861"/>
            <a:ext cx="75247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72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Pug – HTML </a:t>
            </a:r>
            <a:r>
              <a:rPr lang="ko-KR" altLang="en-US" dirty="0">
                <a:solidFill>
                  <a:schemeClr val="tx1"/>
                </a:solidFill>
              </a:rPr>
              <a:t>표현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F97D03-1E41-4DE0-927B-AAB52A323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91" y="1465069"/>
            <a:ext cx="6810375" cy="1666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460413-EE12-447F-A886-14DF7A3DC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741" y="3138813"/>
            <a:ext cx="67913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63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Pug - </a:t>
            </a:r>
            <a:r>
              <a:rPr lang="ko-KR" altLang="en-US" dirty="0">
                <a:solidFill>
                  <a:schemeClr val="tx1"/>
                </a:solidFill>
              </a:rPr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res.render</a:t>
            </a:r>
            <a:r>
              <a:rPr lang="ko-KR" altLang="en-US" dirty="0"/>
              <a:t>에서 두 번째 인수 객체에 </a:t>
            </a:r>
            <a:r>
              <a:rPr lang="en-US" altLang="ko-KR" dirty="0"/>
              <a:t>Pug </a:t>
            </a:r>
            <a:r>
              <a:rPr lang="ko-KR" altLang="en-US" dirty="0"/>
              <a:t>변수를 넣음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res.locals</a:t>
            </a:r>
            <a:r>
              <a:rPr lang="en-US" altLang="ko-KR" dirty="0"/>
              <a:t> </a:t>
            </a:r>
            <a:r>
              <a:rPr lang="ko-KR" altLang="en-US" dirty="0"/>
              <a:t>객체에 넣는 것도 가능</a:t>
            </a:r>
            <a:r>
              <a:rPr lang="en-US" altLang="ko-KR" dirty="0"/>
              <a:t>(</a:t>
            </a:r>
            <a:r>
              <a:rPr lang="ko-KR" altLang="en-US" dirty="0"/>
              <a:t>미들웨어간 공유됨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=</a:t>
            </a:r>
            <a:r>
              <a:rPr lang="ko-KR" altLang="en-US" dirty="0"/>
              <a:t>이나 </a:t>
            </a:r>
            <a:r>
              <a:rPr lang="en-US" altLang="ko-KR" dirty="0"/>
              <a:t>#{}</a:t>
            </a:r>
            <a:r>
              <a:rPr lang="ko-KR" altLang="en-US" dirty="0"/>
              <a:t>으로 변수 렌더링 가능</a:t>
            </a:r>
            <a:r>
              <a:rPr lang="en-US" altLang="ko-KR" dirty="0"/>
              <a:t>(= </a:t>
            </a:r>
            <a:r>
              <a:rPr lang="ko-KR" altLang="en-US" dirty="0"/>
              <a:t>뒤에는 자바스크립트 문법 사용 가능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DAB57A-0B43-4C39-B274-C56365A4D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20" y="1737326"/>
            <a:ext cx="3419475" cy="733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514F65-5A93-4EFD-98EA-3816C4B9E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895" y="2755444"/>
            <a:ext cx="3390900" cy="990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B1EB9C-5B04-4B05-823A-62EBF1471F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759" y="4177891"/>
            <a:ext cx="68675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0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6. Pug – </a:t>
            </a:r>
            <a:r>
              <a:rPr lang="ko-KR" altLang="en-US" dirty="0">
                <a:solidFill>
                  <a:schemeClr val="tx1"/>
                </a:solidFill>
              </a:rPr>
              <a:t>파일 내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r>
              <a:rPr lang="ko-KR" altLang="en-US" dirty="0"/>
              <a:t>퍼그 파일 안에서 변수 선언 가능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뒤에 자바스크립트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변수 값을 이스케이프 하지 않을 수도 있음</a:t>
            </a:r>
            <a:r>
              <a:rPr lang="en-US" altLang="ko-KR" dirty="0"/>
              <a:t>(</a:t>
            </a:r>
            <a:r>
              <a:rPr lang="ko-KR" altLang="en-US" dirty="0"/>
              <a:t>자동 이스케이프</a:t>
            </a:r>
            <a:r>
              <a:rPr lang="en-US" altLang="ko-KR" dirty="0"/>
              <a:t>)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DBFC09-9E12-4CFF-81FC-A7B388AC1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52" y="2045131"/>
            <a:ext cx="6858000" cy="1228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AEEEAB-0ECC-4996-88B3-673351B57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236" y="3766990"/>
            <a:ext cx="68294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9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7. Pug – </a:t>
            </a:r>
            <a:r>
              <a:rPr lang="ko-KR" altLang="en-US" dirty="0" err="1">
                <a:solidFill>
                  <a:schemeClr val="tx1"/>
                </a:solidFill>
              </a:rPr>
              <a:t>반복문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r>
              <a:rPr lang="en-US" altLang="ko-KR" dirty="0"/>
              <a:t>for in</a:t>
            </a:r>
            <a:r>
              <a:rPr lang="ko-KR" altLang="en-US" dirty="0"/>
              <a:t>이나 </a:t>
            </a:r>
            <a:r>
              <a:rPr lang="en-US" altLang="ko-KR" dirty="0"/>
              <a:t>each in</a:t>
            </a:r>
            <a:r>
              <a:rPr lang="ko-KR" altLang="en-US" dirty="0"/>
              <a:t>으로 </a:t>
            </a:r>
            <a:r>
              <a:rPr lang="ko-KR" altLang="en-US" dirty="0" err="1"/>
              <a:t>반복문</a:t>
            </a:r>
            <a:r>
              <a:rPr lang="ko-KR" altLang="en-US" dirty="0"/>
              <a:t> 돌릴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값과 인덱스 가져올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3D7F11-CF46-4F92-BC2A-C75F31F83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69" y="1784424"/>
            <a:ext cx="6848475" cy="2152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A0F244-B17A-482F-8532-DA2800A6B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45" y="4426528"/>
            <a:ext cx="68484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18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8. Pug – </a:t>
            </a:r>
            <a:r>
              <a:rPr lang="ko-KR" altLang="en-US" dirty="0" err="1">
                <a:solidFill>
                  <a:schemeClr val="tx1"/>
                </a:solidFill>
              </a:rPr>
              <a:t>조건문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r>
              <a:rPr lang="en-US" altLang="ko-KR" dirty="0"/>
              <a:t>if else if else</a:t>
            </a:r>
            <a:r>
              <a:rPr lang="ko-KR" altLang="en-US" dirty="0"/>
              <a:t>문</a:t>
            </a:r>
            <a:r>
              <a:rPr lang="en-US" altLang="ko-KR" dirty="0"/>
              <a:t>, case when</a:t>
            </a:r>
            <a:r>
              <a:rPr lang="ko-KR" altLang="en-US" dirty="0"/>
              <a:t>문 사용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503D2D-6425-4603-9383-568B871CA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31" y="1774332"/>
            <a:ext cx="6829425" cy="1447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15491D-0D9E-4348-ACEF-CEA43D062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31" y="3313786"/>
            <a:ext cx="67913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87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9. Pug – include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r>
              <a:rPr lang="ko-KR" altLang="en-US" dirty="0"/>
              <a:t>퍼그 파일에 다른 퍼그 파일을 넣을 수 있음</a:t>
            </a:r>
            <a:endParaRPr lang="en-US" altLang="ko-KR" dirty="0"/>
          </a:p>
          <a:p>
            <a:pPr lvl="1"/>
            <a:r>
              <a:rPr lang="ko-KR" altLang="en-US" dirty="0"/>
              <a:t>헤더</a:t>
            </a:r>
            <a:r>
              <a:rPr lang="en-US" altLang="ko-KR" dirty="0"/>
              <a:t>, </a:t>
            </a:r>
            <a:r>
              <a:rPr lang="ko-KR" altLang="en-US" dirty="0" err="1"/>
              <a:t>푸터</a:t>
            </a:r>
            <a:r>
              <a:rPr lang="en-US" altLang="ko-KR" dirty="0"/>
              <a:t>, </a:t>
            </a:r>
            <a:r>
              <a:rPr lang="ko-KR" altLang="en-US" dirty="0"/>
              <a:t>내비게이션 등의 공통 부분을 따로 관리할 수 있어 편리</a:t>
            </a:r>
            <a:endParaRPr lang="en-US" altLang="ko-KR" dirty="0"/>
          </a:p>
          <a:p>
            <a:pPr lvl="1"/>
            <a:r>
              <a:rPr lang="en-US" altLang="ko-KR" dirty="0"/>
              <a:t>include</a:t>
            </a:r>
            <a:r>
              <a:rPr lang="ko-KR" altLang="en-US" dirty="0"/>
              <a:t>로 파일 경로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D25D99-07DF-487E-B1DA-0C979C125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59" y="2360913"/>
            <a:ext cx="6567198" cy="419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038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10. Pug – extends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block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r>
              <a:rPr lang="ko-KR" altLang="en-US" dirty="0"/>
              <a:t>레이아웃을 정할 수 있음</a:t>
            </a:r>
            <a:endParaRPr lang="en-US" altLang="ko-KR" dirty="0"/>
          </a:p>
          <a:p>
            <a:pPr lvl="1"/>
            <a:r>
              <a:rPr lang="ko-KR" altLang="en-US" dirty="0"/>
              <a:t>공통되는 레이아웃을 따로 관리할 수 있어 좋음</a:t>
            </a:r>
            <a:r>
              <a:rPr lang="en-US" altLang="ko-KR" dirty="0"/>
              <a:t>, include</a:t>
            </a:r>
            <a:r>
              <a:rPr lang="ko-KR" altLang="en-US" dirty="0"/>
              <a:t>와도 같이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DDDAF0-D5F0-4566-93B9-CF0169459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1" y="2026514"/>
            <a:ext cx="4954202" cy="448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99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11. </a:t>
            </a:r>
            <a:r>
              <a:rPr lang="ko-KR" altLang="en-US" dirty="0" err="1">
                <a:solidFill>
                  <a:schemeClr val="tx1"/>
                </a:solidFill>
              </a:rPr>
              <a:t>넌적스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r>
              <a:rPr lang="en-US" altLang="ko-KR" dirty="0"/>
              <a:t>Pug</a:t>
            </a:r>
            <a:r>
              <a:rPr lang="ko-KR" altLang="en-US" dirty="0"/>
              <a:t>의 문법에 적응되지 않는다면 </a:t>
            </a:r>
            <a:r>
              <a:rPr lang="ko-KR" altLang="en-US" dirty="0" err="1"/>
              <a:t>넌적스를</a:t>
            </a:r>
            <a:r>
              <a:rPr lang="ko-KR" altLang="en-US" dirty="0"/>
              <a:t> 사용하면 좋음</a:t>
            </a:r>
            <a:endParaRPr lang="en-US" altLang="ko-KR" dirty="0"/>
          </a:p>
          <a:p>
            <a:pPr lvl="1"/>
            <a:r>
              <a:rPr lang="en-US" altLang="ko-KR" dirty="0"/>
              <a:t>Pug</a:t>
            </a:r>
            <a:r>
              <a:rPr lang="ko-KR" altLang="en-US" dirty="0"/>
              <a:t>를 지우고 </a:t>
            </a:r>
            <a:r>
              <a:rPr lang="en-US" altLang="ko-KR" dirty="0" err="1"/>
              <a:t>Nunjucks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확장자는 </a:t>
            </a:r>
            <a:r>
              <a:rPr lang="en-US" altLang="ko-KR" dirty="0"/>
              <a:t>html </a:t>
            </a:r>
            <a:r>
              <a:rPr lang="ko-KR" altLang="en-US" dirty="0"/>
              <a:t>또는 </a:t>
            </a:r>
            <a:r>
              <a:rPr lang="en-US" altLang="ko-KR" dirty="0" err="1"/>
              <a:t>njk</a:t>
            </a:r>
            <a:r>
              <a:rPr lang="en-US" altLang="ko-KR" dirty="0"/>
              <a:t>(view engine</a:t>
            </a:r>
            <a:r>
              <a:rPr lang="ko-KR" altLang="en-US" dirty="0"/>
              <a:t>을 </a:t>
            </a:r>
            <a:r>
              <a:rPr lang="en-US" altLang="ko-KR" dirty="0" err="1"/>
              <a:t>njk</a:t>
            </a:r>
            <a:r>
              <a:rPr lang="ko-KR" altLang="en-US" dirty="0"/>
              <a:t>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C56D9A-3DA1-4EC5-B469-438293C59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105" y="1715539"/>
            <a:ext cx="2753093" cy="504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002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12</a:t>
            </a:r>
            <a:r>
              <a:rPr lang="en-US" altLang="ko-KR">
                <a:solidFill>
                  <a:schemeClr val="tx1"/>
                </a:solidFill>
              </a:rPr>
              <a:t>. </a:t>
            </a:r>
            <a:r>
              <a:rPr lang="ko-KR" altLang="en-US" dirty="0" err="1">
                <a:solidFill>
                  <a:schemeClr val="tx1"/>
                </a:solidFill>
              </a:rPr>
              <a:t>넌적스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ko-KR" altLang="en-US" dirty="0">
                <a:solidFill>
                  <a:schemeClr val="tx1"/>
                </a:solidFill>
              </a:rPr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r>
              <a:rPr lang="en-US" altLang="ko-KR" dirty="0"/>
              <a:t>{{</a:t>
            </a:r>
            <a:r>
              <a:rPr lang="ko-KR" altLang="en-US" dirty="0"/>
              <a:t>변수</a:t>
            </a:r>
            <a:r>
              <a:rPr lang="en-US" altLang="ko-KR" dirty="0"/>
              <a:t>}}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내부 변수 선언 가능 </a:t>
            </a:r>
            <a:r>
              <a:rPr lang="en-US" altLang="ko-KR" dirty="0"/>
              <a:t>{%set </a:t>
            </a:r>
            <a:r>
              <a:rPr lang="ko-KR" altLang="en-US" dirty="0"/>
              <a:t>자바스크립트 구문 </a:t>
            </a:r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AC073E-54E2-4359-A5FE-0458BBFD0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1819527"/>
            <a:ext cx="4229100" cy="1447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61E885-A61F-4FB6-9C80-EB7CC108D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19" y="4018215"/>
            <a:ext cx="6810375" cy="12096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93787A7-6238-471D-917F-3DDE04374E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118" y="5295566"/>
            <a:ext cx="68103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702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13. </a:t>
            </a:r>
            <a:r>
              <a:rPr lang="ko-KR" altLang="en-US" dirty="0" err="1">
                <a:solidFill>
                  <a:schemeClr val="tx1"/>
                </a:solidFill>
              </a:rPr>
              <a:t>넌적스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ko-KR" altLang="en-US" dirty="0" err="1">
                <a:solidFill>
                  <a:schemeClr val="tx1"/>
                </a:solidFill>
              </a:rPr>
              <a:t>반복문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r>
              <a:rPr lang="en-US" altLang="ko-KR" dirty="0"/>
              <a:t>{% %} </a:t>
            </a:r>
            <a:r>
              <a:rPr lang="ko-KR" altLang="en-US" dirty="0"/>
              <a:t>안에 </a:t>
            </a:r>
            <a:r>
              <a:rPr lang="en-US" altLang="ko-KR" dirty="0"/>
              <a:t>for in </a:t>
            </a:r>
            <a:r>
              <a:rPr lang="ko-KR" altLang="en-US" dirty="0"/>
              <a:t>작성</a:t>
            </a:r>
            <a:r>
              <a:rPr lang="en-US" altLang="ko-KR" dirty="0"/>
              <a:t>(</a:t>
            </a:r>
            <a:r>
              <a:rPr lang="ko-KR" altLang="en-US" dirty="0"/>
              <a:t>인덱스는 </a:t>
            </a:r>
            <a:r>
              <a:rPr lang="en-US" altLang="ko-KR" dirty="0"/>
              <a:t>loop </a:t>
            </a:r>
            <a:r>
              <a:rPr lang="ko-KR" altLang="en-US" dirty="0"/>
              <a:t>키워드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635B0E-B655-41D4-AF89-798D30CA4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66" y="1831138"/>
            <a:ext cx="6791325" cy="2143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3E7EF0-A11D-4D65-A763-B82FE8C92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911" y="4173695"/>
            <a:ext cx="67913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3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직접 만들거나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init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명령어 생성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nodemon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소스 코드 변경 시 서버를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재시작해줌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익스프레스 프로젝트 시작하기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B0C8BD-C835-45F4-9105-425296C3C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607" y="1516795"/>
            <a:ext cx="35623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56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14. </a:t>
            </a:r>
            <a:r>
              <a:rPr lang="ko-KR" altLang="en-US" dirty="0" err="1">
                <a:solidFill>
                  <a:schemeClr val="tx1"/>
                </a:solidFill>
              </a:rPr>
              <a:t>넌적스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ko-KR" altLang="en-US" dirty="0" err="1">
                <a:solidFill>
                  <a:schemeClr val="tx1"/>
                </a:solidFill>
              </a:rPr>
              <a:t>조건문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r>
              <a:rPr lang="en-US" altLang="ko-KR" dirty="0"/>
              <a:t>{% if %} </a:t>
            </a:r>
            <a:r>
              <a:rPr lang="ko-KR" altLang="en-US" dirty="0"/>
              <a:t>안에 </a:t>
            </a:r>
            <a:r>
              <a:rPr lang="ko-KR" altLang="en-US" dirty="0" err="1"/>
              <a:t>조건문</a:t>
            </a:r>
            <a:r>
              <a:rPr lang="ko-KR" altLang="en-US" dirty="0"/>
              <a:t> 작성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98E5A1-EF47-4087-85EB-6D26D6FB9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88" y="1724025"/>
            <a:ext cx="6753225" cy="1704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7995C8-8BC0-4C1E-A1EE-28056E6EA9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613" y="3544214"/>
            <a:ext cx="6781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20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15. </a:t>
            </a:r>
            <a:r>
              <a:rPr lang="ko-KR" altLang="en-US" dirty="0" err="1">
                <a:solidFill>
                  <a:schemeClr val="tx1"/>
                </a:solidFill>
              </a:rPr>
              <a:t>넌적스</a:t>
            </a:r>
            <a:r>
              <a:rPr lang="en-US" altLang="ko-KR" dirty="0">
                <a:solidFill>
                  <a:schemeClr val="tx1"/>
                </a:solidFill>
              </a:rPr>
              <a:t> - include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r>
              <a:rPr lang="ko-KR" altLang="en-US" dirty="0"/>
              <a:t>파일이 다른 파일을 불러올 수 있음</a:t>
            </a:r>
            <a:endParaRPr lang="en-US" altLang="ko-KR" dirty="0"/>
          </a:p>
          <a:p>
            <a:pPr lvl="1"/>
            <a:r>
              <a:rPr lang="en-US" altLang="ko-KR" dirty="0"/>
              <a:t>include</a:t>
            </a:r>
            <a:r>
              <a:rPr lang="ko-KR" altLang="en-US" dirty="0"/>
              <a:t>에 파일 경로 넣어줄 수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58BD25-1939-4048-8F8F-AF777085F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180956"/>
            <a:ext cx="5703093" cy="43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807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16. </a:t>
            </a:r>
            <a:r>
              <a:rPr lang="ko-KR" altLang="en-US" dirty="0" err="1">
                <a:solidFill>
                  <a:schemeClr val="tx1"/>
                </a:solidFill>
              </a:rPr>
              <a:t>넌적스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ko-KR" altLang="en-US" dirty="0">
                <a:solidFill>
                  <a:schemeClr val="tx1"/>
                </a:solidFill>
              </a:rPr>
              <a:t>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r>
              <a:rPr lang="ko-KR" altLang="en-US" dirty="0"/>
              <a:t>레이아웃을 정할 수 있음</a:t>
            </a:r>
            <a:endParaRPr lang="en-US" altLang="ko-KR" dirty="0"/>
          </a:p>
          <a:p>
            <a:pPr lvl="1"/>
            <a:r>
              <a:rPr lang="ko-KR" altLang="en-US" dirty="0"/>
              <a:t>공통되는 레이아웃을 따로 관리할 수 있어 좋음</a:t>
            </a:r>
            <a:r>
              <a:rPr lang="en-US" altLang="ko-KR" dirty="0"/>
              <a:t>, include</a:t>
            </a:r>
            <a:r>
              <a:rPr lang="ko-KR" altLang="en-US" dirty="0"/>
              <a:t>와도 같이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A8E604-0152-4D8A-B414-6FFF779A1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8" y="2046431"/>
            <a:ext cx="3697766" cy="456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763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17. </a:t>
            </a:r>
            <a:r>
              <a:rPr lang="ko-KR" altLang="en-US" dirty="0">
                <a:solidFill>
                  <a:schemeClr val="tx1"/>
                </a:solidFill>
              </a:rPr>
              <a:t>에러 처리 미들웨어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415540"/>
          </a:xfrm>
        </p:spPr>
        <p:txBody>
          <a:bodyPr>
            <a:normAutofit/>
          </a:bodyPr>
          <a:lstStyle/>
          <a:p>
            <a:r>
              <a:rPr lang="ko-KR" altLang="en-US" dirty="0"/>
              <a:t>에러 발생 시 템플릿 엔진과 상관없이 템플릿 엔진 변수를 설정하고 </a:t>
            </a:r>
            <a:r>
              <a:rPr lang="en-US" altLang="ko-KR" dirty="0"/>
              <a:t>error </a:t>
            </a:r>
            <a:r>
              <a:rPr lang="ko-KR" altLang="en-US" dirty="0"/>
              <a:t>템플릿을 렌더링함</a:t>
            </a:r>
            <a:endParaRPr lang="en-US" altLang="ko-KR" dirty="0"/>
          </a:p>
          <a:p>
            <a:pPr lvl="1"/>
            <a:r>
              <a:rPr lang="en-US" altLang="ko-KR" dirty="0" err="1"/>
              <a:t>res.locals</a:t>
            </a:r>
            <a:r>
              <a:rPr lang="en-US" altLang="ko-KR" dirty="0"/>
              <a:t>.</a:t>
            </a:r>
            <a:r>
              <a:rPr lang="ko-KR" altLang="en-US" dirty="0"/>
              <a:t>변수명으로도 템플릿 엔진 변수 생성 가능</a:t>
            </a:r>
            <a:endParaRPr lang="en-US" altLang="ko-KR" dirty="0"/>
          </a:p>
          <a:p>
            <a:pPr lvl="1"/>
            <a:r>
              <a:rPr lang="en-US" altLang="ko-KR" dirty="0" err="1"/>
              <a:t>process.env.NODE_ENV</a:t>
            </a:r>
            <a:r>
              <a:rPr lang="ko-KR" altLang="en-US" dirty="0"/>
              <a:t>는 개발환경인지 배포환경인지 구분해주는 속성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2476E1-F767-4197-9F2C-5AD5DACD0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697146"/>
            <a:ext cx="3185328" cy="21890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623855-838C-4B96-A9F7-AB7864456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580" y="4886212"/>
            <a:ext cx="55245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5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app.js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 구동의 핵심이 되는 파일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app.set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(‘port’,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포트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서버가 실행될 포트 지정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app.get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(‘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’,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라우터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요청이 올 때 어떤 동작을 할지 지정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app.listen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(‘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포트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’,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콜백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몇 번 포트에서 서버를 실행할지 지정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익스프레스 프로젝트 시작하기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5ABF68-6847-45E3-8E01-ACBF5BB09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817331"/>
            <a:ext cx="48958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1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app.js: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핵심 서버 스크립트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public: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외부에서 접근 가능한 파일들 모아둠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views: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템플릿 파일을 모아둠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routes: 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서버의 라우터와 로직을 모아둠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추후에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models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를 만들어 데이터베이스 사용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익스프레스 프로젝트 시작하기</a:t>
            </a:r>
          </a:p>
        </p:txBody>
      </p:sp>
    </p:spTree>
    <p:extLst>
      <p:ext uri="{BB962C8B-B14F-4D97-AF65-F5344CB8AC3E}">
        <p14:creationId xmlns:p14="http://schemas.microsoft.com/office/powerpoint/2010/main" val="254190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익스프레스 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start(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의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start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스크립트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콘솔에서 실행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localhost:3000</a:t>
            </a: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익스프레스 프로젝트 시작하기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87A122-17F3-42B4-B074-B903E554C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863" y="1722138"/>
            <a:ext cx="3590709" cy="12134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3C6872-DC57-4C99-A068-A88C00DB33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138" y="3728976"/>
            <a:ext cx="36766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1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6. HTML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서빙하기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res.sendFile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HTML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서빙 가능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6.1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익스프레스 프로젝트 시작하기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93B22A-06B9-44A6-AD00-AE9672F0F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816004"/>
            <a:ext cx="3038475" cy="3381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9A6AC2-E3AB-4577-84A1-7DE2D5A52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8323" y="1758397"/>
            <a:ext cx="4067175" cy="24669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8CE71B2-8E76-4471-B988-B753F8982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6523" y="4109428"/>
            <a:ext cx="49053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040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12333</TotalTime>
  <Words>2067</Words>
  <Application>Microsoft Office PowerPoint</Application>
  <PresentationFormat>화면 슬라이드 쇼(4:3)</PresentationFormat>
  <Paragraphs>547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53</vt:i4>
      </vt:variant>
    </vt:vector>
  </HeadingPairs>
  <TitlesOfParts>
    <vt:vector size="62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1_Office Theme</vt:lpstr>
      <vt:lpstr>2_Office Theme</vt:lpstr>
      <vt:lpstr>6장</vt:lpstr>
      <vt:lpstr>6장</vt:lpstr>
      <vt:lpstr>6.1 익스프레스 프로젝트 시작하기</vt:lpstr>
      <vt:lpstr>1. Express 소개</vt:lpstr>
      <vt:lpstr>2. package.json 만들기</vt:lpstr>
      <vt:lpstr>3. app.js 작성하기</vt:lpstr>
      <vt:lpstr>4. 서버 실행하기</vt:lpstr>
      <vt:lpstr>5. 익스프레스 서버 실행하기</vt:lpstr>
      <vt:lpstr>6. HTML 서빙하기</vt:lpstr>
      <vt:lpstr>6.2 자주 사용하는 미들웨어</vt:lpstr>
      <vt:lpstr>1. 미들웨어</vt:lpstr>
      <vt:lpstr>2. 에러 처리 미들웨어</vt:lpstr>
      <vt:lpstr>3. 자주 쓰는 미들웨어</vt:lpstr>
      <vt:lpstr>4. dotenv</vt:lpstr>
      <vt:lpstr>5. morgan</vt:lpstr>
      <vt:lpstr>6. static</vt:lpstr>
      <vt:lpstr>9. body-parser</vt:lpstr>
      <vt:lpstr>10. cookie-parser</vt:lpstr>
      <vt:lpstr>11. express-session</vt:lpstr>
      <vt:lpstr>12. 미들웨어의 특성</vt:lpstr>
      <vt:lpstr>13. next</vt:lpstr>
      <vt:lpstr>14. 미들웨어간 데이터 전달하기</vt:lpstr>
      <vt:lpstr>15. 미들웨어 확장하기</vt:lpstr>
      <vt:lpstr>16. 멀티파트 데이터 형식</vt:lpstr>
      <vt:lpstr>17. multer 설정하기</vt:lpstr>
      <vt:lpstr>18. multer 미들웨어들</vt:lpstr>
      <vt:lpstr>6.3 Router 객체로 라우터 분리하기</vt:lpstr>
      <vt:lpstr>1. express.Router</vt:lpstr>
      <vt:lpstr>2. 라우트 매개변수</vt:lpstr>
      <vt:lpstr>3. 404 미들웨어</vt:lpstr>
      <vt:lpstr>4. 라우터 그룹화하기</vt:lpstr>
      <vt:lpstr>6.4 req, res 객체 살펴보기</vt:lpstr>
      <vt:lpstr>1. req</vt:lpstr>
      <vt:lpstr>2. res</vt:lpstr>
      <vt:lpstr>3. 기타</vt:lpstr>
      <vt:lpstr>6.5 템플릿 엔진 사용하기</vt:lpstr>
      <vt:lpstr>1. 템플릿 엔진</vt:lpstr>
      <vt:lpstr>2. Pug(구 Jade)</vt:lpstr>
      <vt:lpstr>3. Pug – HTML 표현</vt:lpstr>
      <vt:lpstr>4. Pug – HTML 표현</vt:lpstr>
      <vt:lpstr>5. Pug - 변수</vt:lpstr>
      <vt:lpstr>6. Pug – 파일 내 변수</vt:lpstr>
      <vt:lpstr>7. Pug – 반복문</vt:lpstr>
      <vt:lpstr>8. Pug – 조건문</vt:lpstr>
      <vt:lpstr>9. Pug – include</vt:lpstr>
      <vt:lpstr>10. Pug – extends와 block</vt:lpstr>
      <vt:lpstr>11. 넌적스</vt:lpstr>
      <vt:lpstr>12. 넌적스 - 변수</vt:lpstr>
      <vt:lpstr>13. 넌적스 - 반복문</vt:lpstr>
      <vt:lpstr>14. 넌적스 - 조건문</vt:lpstr>
      <vt:lpstr>15. 넌적스 - include</vt:lpstr>
      <vt:lpstr>16. 넌적스 - 레이아웃</vt:lpstr>
      <vt:lpstr>17. 에러 처리 미들웨어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조 현영</cp:lastModifiedBy>
  <cp:revision>231</cp:revision>
  <cp:lastPrinted>2016-08-10T06:58:55Z</cp:lastPrinted>
  <dcterms:created xsi:type="dcterms:W3CDTF">2013-04-05T19:58:06Z</dcterms:created>
  <dcterms:modified xsi:type="dcterms:W3CDTF">2020-08-27T07:16:48Z</dcterms:modified>
</cp:coreProperties>
</file>