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9" r:id="rId21"/>
    <p:sldId id="275" r:id="rId22"/>
    <p:sldId id="280" r:id="rId23"/>
    <p:sldId id="277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6" autoAdjust="0"/>
  </p:normalViewPr>
  <p:slideViewPr>
    <p:cSldViewPr snapToObjects="1">
      <p:cViewPr varScale="1">
        <p:scale>
          <a:sx n="71" d="100"/>
          <a:sy n="71" d="100"/>
        </p:scale>
        <p:origin x="894" y="6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08396" y="1080091"/>
            <a:ext cx="10405890" cy="5181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9500" b="1" dirty="0">
                <a:solidFill>
                  <a:srgbClr val="4C50BB"/>
                </a:solidFill>
                <a:latin typeface="Bebas" pitchFamily="34" charset="0"/>
                <a:cs typeface="Bebas" pitchFamily="34" charset="0"/>
              </a:rPr>
              <a:t>Web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2842977" y="4274553"/>
            <a:ext cx="20374641" cy="5181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9500" b="1" dirty="0">
                <a:solidFill>
                  <a:srgbClr val="4C4747"/>
                </a:solidFill>
                <a:latin typeface="Bebas" pitchFamily="34" charset="0"/>
                <a:cs typeface="Bebas" pitchFamily="34" charset="0"/>
              </a:rPr>
              <a:t>converter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5123" y="3826861"/>
            <a:ext cx="2359763" cy="2359763"/>
            <a:chOff x="1085123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123" y="3826861"/>
              <a:ext cx="2359763" cy="235976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523236" y="1671390"/>
            <a:ext cx="7173150" cy="8193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1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오픈소스SW기여 1분반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839420" y="1033527"/>
            <a:ext cx="4258895" cy="4258895"/>
            <a:chOff x="1839420" y="1033527"/>
            <a:chExt cx="4258895" cy="42588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1839420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48772" y="47615"/>
            <a:ext cx="6866633" cy="13078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발표일 :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657509" y="388845"/>
            <a:ext cx="5571204" cy="6253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4 Regular" pitchFamily="34" charset="0"/>
                <a:cs typeface="S-Core Dream 4 Regular" pitchFamily="34" charset="0"/>
              </a:rPr>
              <a:t>2023년 06월 7일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88512" y="8364938"/>
            <a:ext cx="2087533" cy="616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지도교수 :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588560" y="8387930"/>
            <a:ext cx="5571204" cy="6253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4 Regular" pitchFamily="34" charset="0"/>
                <a:cs typeface="S-Core Dream 4 Regular" pitchFamily="34" charset="0"/>
              </a:rPr>
              <a:t>송인식 교수님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234227" y="8893548"/>
            <a:ext cx="2087533" cy="616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발표자  :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519990" y="8757229"/>
            <a:ext cx="3428571" cy="1427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4 Regular" pitchFamily="34" charset="0"/>
                <a:cs typeface="S-Core Dream 4 Regular" pitchFamily="34" charset="0"/>
              </a:rPr>
              <a:t> 32170171 고현우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4 Regular" pitchFamily="34" charset="0"/>
                <a:cs typeface="S-Core Dream 4 Regular" pitchFamily="34" charset="0"/>
              </a:rPr>
              <a:t> 32172110 소완열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52381" y="6631171"/>
            <a:ext cx="1077142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</a:t>
            </a:r>
            <a:r>
              <a:rPr lang="en-US" sz="3000" kern="0" spc="-200" dirty="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아규먼트</a:t>
            </a:r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 정의</a:t>
            </a:r>
          </a:p>
          <a:p>
            <a:r>
              <a:rPr 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</a:t>
            </a:r>
            <a:r>
              <a:rPr lang="en-US" sz="3000" dirty="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기능별</a:t>
            </a:r>
            <a:r>
              <a:rPr 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 함수설계(PseudoCode)</a:t>
            </a:r>
          </a:p>
          <a:p>
            <a:endParaRPr/>
          </a:p>
          <a:p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752381" y="2320376"/>
            <a:ext cx="3968446" cy="3981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752381" y="4862795"/>
            <a:ext cx="13886997" cy="20307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5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상세 설계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2707843"/>
            <a:ext cx="132138" cy="14956598"/>
            <a:chOff x="9076788" y="-2707843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2707843"/>
              <a:ext cx="132138" cy="149565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64995" y="5872799"/>
            <a:ext cx="2750362" cy="74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FUTURE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64558" y="3090378"/>
            <a:ext cx="9942857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(1)  --input - "Input URL or local file path"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676190" y="3857654"/>
            <a:ext cx="11171429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(2) --output="Result PRDF File path"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450448" y="680328"/>
            <a:ext cx="994285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 err="1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아규먼트</a:t>
            </a:r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 </a:t>
            </a:r>
            <a:r>
              <a:rPr lang="en-US" sz="5000" kern="0" spc="-300" dirty="0" err="1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정의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83783" y="2375711"/>
            <a:ext cx="7171429" cy="8905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00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A. 필수항목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83781" y="5142857"/>
            <a:ext cx="7171429" cy="8905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00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B. 선택 항목 (옵션)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674086" y="5298824"/>
            <a:ext cx="13228571" cy="11928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(1)  --delay=[milesecond] : Wait this time after the page loads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664562" y="6264258"/>
            <a:ext cx="8771429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(2)  --printBackground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2568943" y="6790629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electron의 printBackground 옵션에 매핑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256397" y="6911414"/>
            <a:ext cx="160149" cy="160149"/>
            <a:chOff x="2256397" y="6911414"/>
            <a:chExt cx="160149" cy="1601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397" y="6911414"/>
              <a:ext cx="160149" cy="1601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674086" y="7377830"/>
            <a:ext cx="13228571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(3)  --footer = "some text" / --header = "some text"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664562" y="8245699"/>
            <a:ext cx="4771429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(4)  --landscape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2568943" y="8773108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인쇄 용지의 방향 설정, defult값은 false(세로)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256394" y="8893894"/>
            <a:ext cx="160149" cy="160149"/>
            <a:chOff x="2256394" y="8893894"/>
            <a:chExt cx="160149" cy="16014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394" y="8893894"/>
              <a:ext cx="160149" cy="16014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616076" y="7942533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브라우저의 "머리글과 바닥글"옵션과 동일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303527" y="8063321"/>
            <a:ext cx="160149" cy="160149"/>
            <a:chOff x="2303527" y="8063321"/>
            <a:chExt cx="160149" cy="1601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3527" y="8063321"/>
              <a:ext cx="160149" cy="1601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70021" y="8530721"/>
            <a:ext cx="4776266" cy="4776266"/>
            <a:chOff x="13470021" y="8530721"/>
            <a:chExt cx="4776266" cy="477626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13470021" y="8530721"/>
              <a:ext cx="4776266" cy="4776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2207745"/>
            <a:ext cx="132138" cy="14956598"/>
            <a:chOff x="9076788" y="2207745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2207745"/>
              <a:ext cx="132138" cy="149565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64995" y="5872799"/>
            <a:ext cx="2750362" cy="74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FUTURE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450448" y="680328"/>
            <a:ext cx="994285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 err="1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아규먼트</a:t>
            </a:r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 </a:t>
            </a:r>
            <a:r>
              <a:rPr lang="en-US" sz="5000" kern="0" spc="-300" dirty="0" err="1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정의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983781" y="2375714"/>
            <a:ext cx="7171429" cy="880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00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B. 선택 항목 (옵션)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82381" y="2715930"/>
            <a:ext cx="9300000" cy="11928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(5) --margin = [no-margin|minimum|n,n,n,n]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686762" y="3569625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옵션이 없는 경우 default는 no-margin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374217" y="3690406"/>
            <a:ext cx="160149" cy="160149"/>
            <a:chOff x="2374217" y="3690406"/>
            <a:chExt cx="160149" cy="1601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217" y="3690406"/>
              <a:ext cx="160149" cy="1601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791905" y="4317968"/>
            <a:ext cx="13228571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(6) --timeout = [milisecond]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801429" y="5185835"/>
            <a:ext cx="10757946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(7) --pageSize = [A4|A3 ...]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2705811" y="5713241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인쇄 용지의 방향 설정, defult값은 false(세로)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393262" y="5834027"/>
            <a:ext cx="160149" cy="160149"/>
            <a:chOff x="2393262" y="5834027"/>
            <a:chExt cx="160149" cy="1601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3262" y="5834027"/>
              <a:ext cx="160149" cy="1601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33897" y="4882667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브라우저의 "머리글과 바닥글"옵션과 동일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421347" y="5003455"/>
            <a:ext cx="160149" cy="160149"/>
            <a:chOff x="2421347" y="5003455"/>
            <a:chExt cx="160149" cy="1601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1347" y="5003455"/>
              <a:ext cx="160149" cy="160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70021" y="8530721"/>
            <a:ext cx="4776266" cy="4776266"/>
            <a:chOff x="13470021" y="8530721"/>
            <a:chExt cx="4776266" cy="477626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3470021" y="8530721"/>
              <a:ext cx="4776266" cy="477626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686762" y="3978057"/>
            <a:ext cx="12522515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브라우저의 최소마진 혹은 Top, Left, Bottom, Right 순으로 입력 가능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374217" y="4098847"/>
            <a:ext cx="160149" cy="160149"/>
            <a:chOff x="2374217" y="4098847"/>
            <a:chExt cx="160149" cy="1601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217" y="4098847"/>
              <a:ext cx="160149" cy="1601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782381" y="6091887"/>
            <a:ext cx="9300000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(8) --cookies = "json filw path"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2686762" y="6664981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url 접속 시 필요한 쿠키의 데이터 설정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2374217" y="6785762"/>
            <a:ext cx="160149" cy="160149"/>
            <a:chOff x="2374217" y="6785762"/>
            <a:chExt cx="160149" cy="16014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217" y="6785762"/>
              <a:ext cx="160149" cy="16014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768334" y="7130051"/>
            <a:ext cx="10701539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(9) --requestHeader = "text file path"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777858" y="8056099"/>
            <a:ext cx="10757946" cy="6316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S-Core Dream 7 ExtraBold" pitchFamily="34" charset="0"/>
                <a:cs typeface="S-Core Dream 7 ExtraBold" pitchFamily="34" charset="0"/>
              </a:rPr>
              <a:t>(10) --logDir="log directory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2682238" y="8583505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webConverter 사용시에 생성될 로그의 저장 경로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2369691" y="8704289"/>
            <a:ext cx="160149" cy="160149"/>
            <a:chOff x="2369691" y="8704289"/>
            <a:chExt cx="160149" cy="16014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9691" y="8704289"/>
              <a:ext cx="160149" cy="16014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2710324" y="7695790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url 접속 시 필요한 request header의 데이터 설정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2397777" y="7816574"/>
            <a:ext cx="160149" cy="160149"/>
            <a:chOff x="2397777" y="7816574"/>
            <a:chExt cx="160149" cy="16014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7777" y="7816574"/>
              <a:ext cx="160149" cy="16014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55476" y="2858895"/>
            <a:ext cx="1100000" cy="1318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1B2193"/>
                </a:solidFill>
                <a:latin typeface="S-Core Dream 7 ExtraBold" pitchFamily="34" charset="0"/>
                <a:cs typeface="S-Core Dream 7 ExtraBold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438813" y="2832828"/>
            <a:ext cx="1360987" cy="1333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45679" y="6383277"/>
            <a:ext cx="1360987" cy="1333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789396" y="6411848"/>
            <a:ext cx="1360987" cy="1333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1B2193"/>
                </a:solidFill>
                <a:latin typeface="S-Core Dream 7 ExtraBold" pitchFamily="34" charset="0"/>
                <a:cs typeface="S-Core Dream 7 ExtraBold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20810" y="3251371"/>
            <a:ext cx="13077006" cy="783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const checkArgsAvailabe = (input, cookies, logDir)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1346136" y="3269008"/>
            <a:ext cx="9171429" cy="783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const checkFileFormat = (input)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883771" y="6914619"/>
            <a:ext cx="9171429" cy="783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const makeLogFile = (logDir)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720307" y="6817200"/>
            <a:ext cx="9171429" cy="783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const logging = (type, context)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34694" y="4235513"/>
            <a:ext cx="12256018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입력받은 파일을 체크한 후 없다면 오류코드 출력 후 프로세스 종료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22143" y="4356290"/>
            <a:ext cx="160149" cy="160149"/>
            <a:chOff x="1222143" y="4356290"/>
            <a:chExt cx="160149" cy="1601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143" y="4356290"/>
              <a:ext cx="160149" cy="1601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851905" y="4156076"/>
            <a:ext cx="12256018" cy="2091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inputFile의 확장자가 web으로 load 가능한 파일인지 확인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허용 가능 확장자 : [mhtml, mht, html, xml]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허용 가능한 경우</a:t>
            </a:r>
            <a:r>
              <a:rPr lang="en-US" sz="2300" b="1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 return true else return false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539332" y="4356290"/>
            <a:ext cx="160149" cy="160149"/>
            <a:chOff x="10539332" y="4356290"/>
            <a:chExt cx="160149" cy="16014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9332" y="4356290"/>
              <a:ext cx="160149" cy="16014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34695" y="8010981"/>
            <a:ext cx="12256018" cy="13519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logDir의 위치에 YYYYMMDDHHMMSS.txt 형식으로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전역변수인 logFile 변수를 설정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22143" y="8131756"/>
            <a:ext cx="160149" cy="160149"/>
            <a:chOff x="1222143" y="8131756"/>
            <a:chExt cx="160149" cy="16014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143" y="8131756"/>
              <a:ext cx="160149" cy="1601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455390" y="7667158"/>
            <a:ext cx="12256018" cy="13519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전역변수인 logFile의 경로에 'fs' 모듈을 통해 파일 작성</a:t>
            </a:r>
          </a:p>
          <a:p>
            <a:endParaRPr/>
          </a:p>
          <a:p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142857" y="7787936"/>
            <a:ext cx="160149" cy="160149"/>
            <a:chOff x="9142857" y="7787936"/>
            <a:chExt cx="160149" cy="16014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7787936"/>
              <a:ext cx="160149" cy="16014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455410" y="8243451"/>
            <a:ext cx="12256018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'fs'모듈에서 sync 오류 발생시 오류 코드 출력 후 프로세스 종료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142857" y="8364226"/>
            <a:ext cx="160149" cy="160149"/>
            <a:chOff x="9142857" y="8364226"/>
            <a:chExt cx="160149" cy="16014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8364226"/>
              <a:ext cx="160149" cy="16014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410171" y="966352"/>
            <a:ext cx="1534302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기능별 함수 설계(</a:t>
            </a:r>
            <a:r>
              <a:rPr lang="en-US" sz="5000" kern="0" spc="-300" dirty="0" err="1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PseudoCode</a:t>
            </a:r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55476" y="2915043"/>
            <a:ext cx="1100000" cy="1318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1B2193"/>
                </a:solidFill>
                <a:latin typeface="S-Core Dream 7 ExtraBold" pitchFamily="34" charset="0"/>
                <a:cs typeface="S-Core Dream 7 ExtraBold" pitchFamily="34" charset="0"/>
              </a:rPr>
              <a:t>05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55476" y="6977737"/>
            <a:ext cx="1360987" cy="1318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06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292117" y="2752220"/>
            <a:ext cx="1360987" cy="1318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1B2193"/>
                </a:solidFill>
                <a:latin typeface="S-Core Dream 7 ExtraBold" pitchFamily="34" charset="0"/>
                <a:cs typeface="S-Core Dream 7 ExtraBold" pitchFamily="34" charset="0"/>
              </a:rPr>
              <a:t>07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20810" y="3307519"/>
            <a:ext cx="13077006" cy="783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const insertCookies = (url, cookies)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762714" y="7406403"/>
            <a:ext cx="9171429" cy="783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const makeURLOption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189641" y="3111193"/>
            <a:ext cx="9651515" cy="1596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const applyAttribute = (margin, header, footer, pageSize)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34695" y="4291662"/>
            <a:ext cx="12256018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입력받은 cookie 파일을 읽어 JSON 모듈로 파싱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22143" y="4412438"/>
            <a:ext cx="160149" cy="160149"/>
            <a:chOff x="1222143" y="4412438"/>
            <a:chExt cx="160149" cy="1601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143" y="4412438"/>
              <a:ext cx="160149" cy="1601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68524" y="8341089"/>
            <a:ext cx="12256018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reqHeader 경로의 header파일 (txt) 를 읽어 이를 string 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55951" y="8493684"/>
            <a:ext cx="160149" cy="160149"/>
            <a:chOff x="955951" y="8493684"/>
            <a:chExt cx="160149" cy="1601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951" y="8493684"/>
              <a:ext cx="160149" cy="1601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534695" y="4790566"/>
            <a:ext cx="12256018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파싱된 데이터의 key를 순회하며 cookie 객체 생성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22143" y="4911340"/>
            <a:ext cx="160149" cy="160149"/>
            <a:chOff x="1222143" y="4911340"/>
            <a:chExt cx="160149" cy="1601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143" y="4911340"/>
              <a:ext cx="160149" cy="1601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534695" y="5199000"/>
            <a:ext cx="12256018" cy="13519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각 json key 별로 생성한 객체를 electron 모듈의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defaultSession.cookies.set(cookies)와 같이 세팅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222143" y="5319780"/>
            <a:ext cx="160149" cy="160149"/>
            <a:chOff x="1222143" y="5319780"/>
            <a:chExt cx="160149" cy="160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143" y="5319780"/>
              <a:ext cx="160149" cy="1601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971336" y="3924300"/>
            <a:ext cx="12256018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if  margin !== undefined 인 경우 margin 세팅 진행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658784" y="4045078"/>
            <a:ext cx="160149" cy="160149"/>
            <a:chOff x="9658784" y="4561447"/>
            <a:chExt cx="160149" cy="1601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8784" y="4561447"/>
              <a:ext cx="160149" cy="16014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971336" y="4413681"/>
            <a:ext cx="11685036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if header !== undefined인 경우 header 세팅을 위한 탬플릿 생성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9658784" y="4543980"/>
            <a:ext cx="160149" cy="160149"/>
            <a:chOff x="9658784" y="5060349"/>
            <a:chExt cx="160149" cy="16014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8784" y="5060349"/>
              <a:ext cx="160149" cy="16014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9971336" y="4899576"/>
            <a:ext cx="12471567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if footer !== undefined인 경우 footer 세팅을 위한 탬플릿 생성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658784" y="4952421"/>
            <a:ext cx="160149" cy="160149"/>
            <a:chOff x="9658784" y="5468790"/>
            <a:chExt cx="160149" cy="16014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8784" y="5468790"/>
              <a:ext cx="160149" cy="1601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9971336" y="5403227"/>
            <a:ext cx="12471567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설정한 pageSize에 margin을 문제 없이 설정할 수 있는지 검증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658784" y="5463169"/>
            <a:ext cx="160149" cy="160149"/>
            <a:chOff x="9658784" y="5979538"/>
            <a:chExt cx="160149" cy="16014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8784" y="5979538"/>
              <a:ext cx="160149" cy="16014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9971335" y="5906878"/>
            <a:ext cx="12471567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return [margins, headerTemplate, footerTemplate, pageSize]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9658784" y="5942301"/>
            <a:ext cx="160149" cy="160149"/>
            <a:chOff x="9658784" y="6458670"/>
            <a:chExt cx="160149" cy="16014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8784" y="6458670"/>
              <a:ext cx="160149" cy="16014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3410171" y="966352"/>
            <a:ext cx="1534302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기능별 함수 설계(</a:t>
            </a:r>
            <a:r>
              <a:rPr lang="en-US" sz="5000" kern="0" spc="-300" dirty="0" err="1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PseudoCode</a:t>
            </a:r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70021" y="8530721"/>
            <a:ext cx="4776266" cy="4776266"/>
            <a:chOff x="13470021" y="8530721"/>
            <a:chExt cx="4776266" cy="4776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3470021" y="8530721"/>
              <a:ext cx="4776266" cy="47762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45679" y="2397301"/>
            <a:ext cx="1100000" cy="1318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1B2193"/>
                </a:solidFill>
                <a:latin typeface="S-Core Dream 7 ExtraBold" pitchFamily="34" charset="0"/>
                <a:cs typeface="S-Core Dream 7 ExtraBold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5679" y="6015875"/>
            <a:ext cx="1360987" cy="1318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09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6571" y="2617016"/>
            <a:ext cx="23164368" cy="1596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const print = async (input, output, cookies, requestHeader, delay, timeout,margin,</a:t>
            </a:r>
          </a:p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                      printBackground, landscape, header, footer, pageSize, debugMode)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883771" y="6330179"/>
            <a:ext cx="19400000" cy="1596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 const printPage = (output, delay, margin, printBackground, landscape, header, </a:t>
            </a:r>
          </a:p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                     footer, pageSize)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10175" y="966355"/>
            <a:ext cx="1534302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기능별 함수 설계(</a:t>
            </a:r>
            <a:r>
              <a:rPr lang="en-US" sz="5000" kern="0" spc="-300" dirty="0" err="1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PseudoCode</a:t>
            </a:r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)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524898" y="3681588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페이지 로드에 사용하기 위해 전역변수로 선언된  window init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346" y="3802366"/>
            <a:ext cx="160149" cy="160149"/>
            <a:chOff x="1212346" y="3802366"/>
            <a:chExt cx="160149" cy="1601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24898" y="4180493"/>
            <a:ext cx="7630634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debugMode가 켜진 경우 devtool을 켬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12346" y="4301268"/>
            <a:ext cx="160149" cy="160149"/>
            <a:chOff x="1212346" y="4301268"/>
            <a:chExt cx="160149" cy="1601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4301268"/>
              <a:ext cx="160149" cy="1601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24895" y="4588940"/>
            <a:ext cx="21464542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아규먼트로 timeout을 받은 경우 프로세스의 timeout 설정 (timeout시 APP_TIMEOUT 오류 코드로 프로세스 종료)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12346" y="4709709"/>
            <a:ext cx="160149" cy="160149"/>
            <a:chOff x="1212346" y="4709709"/>
            <a:chExt cx="160149" cy="1601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4709709"/>
              <a:ext cx="160149" cy="1601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524895" y="5009330"/>
            <a:ext cx="21464542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‘did-finish-load’ 콜백을 받으면 printPage(...) 함수를 호출하도록 정의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212346" y="5130098"/>
            <a:ext cx="160149" cy="160149"/>
            <a:chOff x="1212346" y="5130098"/>
            <a:chExt cx="160149" cy="16014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5130098"/>
              <a:ext cx="160149" cy="16014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24895" y="5464902"/>
            <a:ext cx="21464542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input 파싱 및 로드 진행, 파일 로드 진행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212346" y="5585667"/>
            <a:ext cx="160149" cy="160149"/>
            <a:chOff x="1212346" y="5585667"/>
            <a:chExt cx="160149" cy="1601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5585667"/>
              <a:ext cx="160149" cy="1601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627752" y="7277100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print(...)에서 ‘did-finish-load’ 콜백 시 호출되는 함수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15203" y="7397875"/>
            <a:ext cx="160149" cy="160149"/>
            <a:chOff x="1315203" y="8007823"/>
            <a:chExt cx="160149" cy="1601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5203" y="8007823"/>
              <a:ext cx="160149" cy="16014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627752" y="7776004"/>
            <a:ext cx="13516197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attr_data = applyAttribute(margin, header, footer, pageSize)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15203" y="7896777"/>
            <a:ext cx="160149" cy="160149"/>
            <a:chOff x="1315203" y="8506725"/>
            <a:chExt cx="160149" cy="16014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5203" y="8506725"/>
              <a:ext cx="160149" cy="16014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627752" y="8184442"/>
            <a:ext cx="17092735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header나 footer가 정의된 경우 displayHeaderFooter 플래그 on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315203" y="8305217"/>
            <a:ext cx="160149" cy="160149"/>
            <a:chOff x="1315203" y="8915165"/>
            <a:chExt cx="160149" cy="16014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5203" y="8915165"/>
              <a:ext cx="160149" cy="16014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611895" y="8592881"/>
            <a:ext cx="16591275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delay가 있거나, footer, header 및 margin 중 하나라도 설정된 경우 delayTime을 설정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299341" y="8713656"/>
            <a:ext cx="160149" cy="160149"/>
            <a:chOff x="1299341" y="9323604"/>
            <a:chExt cx="160149" cy="16014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9341" y="9323604"/>
              <a:ext cx="160149" cy="16014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611895" y="9001290"/>
            <a:ext cx="18005093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setTimeout(printToPdf(..), delayTime) 으로 delay를 준 후 printToPdf(...) 함수에서 실제 변환 진행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299341" y="9122096"/>
            <a:ext cx="160149" cy="160149"/>
            <a:chOff x="1299341" y="9732044"/>
            <a:chExt cx="160149" cy="16014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9341" y="9732044"/>
              <a:ext cx="160149" cy="160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70021" y="8530721"/>
            <a:ext cx="4776266" cy="4776266"/>
            <a:chOff x="13470021" y="8530721"/>
            <a:chExt cx="4776266" cy="4776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3470021" y="8530721"/>
              <a:ext cx="4776266" cy="47762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45679" y="2397305"/>
            <a:ext cx="1100000" cy="1318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1B2193"/>
                </a:solidFill>
                <a:latin typeface="S-Core Dream 7 ExtraBold" pitchFamily="34" charset="0"/>
                <a:cs typeface="S-Core Dream 7 ExtraBold" pitchFamily="34" charset="0"/>
              </a:rPr>
              <a:t>10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76571" y="2617019"/>
            <a:ext cx="23164368" cy="1596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 const printToPdf = (filePath, margins, printBackground, landscape, pageSize, </a:t>
            </a:r>
          </a:p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                   headerTemplate, footerTemplate, displayHeaderFooter, postCallback)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410171" y="966352"/>
            <a:ext cx="1534302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기능별 함수 설계(</a:t>
            </a:r>
            <a:r>
              <a:rPr lang="en-US" sz="5000" kern="0" spc="-300" dirty="0" err="1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PseudoCode</a:t>
            </a:r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)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524895" y="4023412"/>
            <a:ext cx="10871429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전달받은 파라미터를 사용하여 변환 진행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346" y="4144194"/>
            <a:ext cx="160149" cy="160149"/>
            <a:chOff x="1212346" y="4144194"/>
            <a:chExt cx="160149" cy="1601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4144194"/>
              <a:ext cx="160149" cy="1601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524895" y="4522317"/>
            <a:ext cx="17994204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postCallback() 함수는 printPage에서 () =&gt; app.exit(0)를 전달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12346" y="4643096"/>
            <a:ext cx="160149" cy="160149"/>
            <a:chOff x="1212346" y="4643096"/>
            <a:chExt cx="160149" cy="1601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4643096"/>
              <a:ext cx="160149" cy="1601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524895" y="4930765"/>
            <a:ext cx="21394542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callback 부분에서 ‘fs’모듈을 통해 로컬에 파일로 저장 및 넘겨받은 callback 함수 호출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12346" y="5051537"/>
            <a:ext cx="160149" cy="160149"/>
            <a:chOff x="1212346" y="5051537"/>
            <a:chExt cx="160149" cy="1601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5051537"/>
              <a:ext cx="160149" cy="1601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24895" y="5351158"/>
            <a:ext cx="21464542" cy="612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‘did-finish-load’ 콜백을 받으면 printPage(...) 함수를 호출하도록 정의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212346" y="5471926"/>
            <a:ext cx="160149" cy="160149"/>
            <a:chOff x="1212346" y="5471926"/>
            <a:chExt cx="160149" cy="1601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5471926"/>
              <a:ext cx="160149" cy="16014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524895" y="5806726"/>
            <a:ext cx="21464542" cy="57875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window.webContents.printToPDF({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margins : margins,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printBackground : printBackground,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landscape : landscape,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pageSize : pageSize,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displayHeaderFooter : displayHeaderFooter,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headerTemplate : headerTemplate,</a:t>
            </a:r>
          </a:p>
          <a:p>
            <a:r>
              <a:rPr lang="en-US" sz="23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footerTemplate : footerTemplate}).then(data=&gt; {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212346" y="5927495"/>
            <a:ext cx="160149" cy="160149"/>
            <a:chOff x="1212346" y="5927495"/>
            <a:chExt cx="160149" cy="1601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46" y="5927495"/>
              <a:ext cx="160149" cy="160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381" y="6631171"/>
            <a:ext cx="1078056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</a:t>
            </a:r>
            <a:r>
              <a:rPr lang="ko-KR" alt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단위 테스트 목록</a:t>
            </a:r>
            <a:endParaRPr lang="en-US" sz="3000" dirty="0">
              <a:solidFill>
                <a:srgbClr val="FFFFFF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</a:t>
            </a:r>
            <a:r>
              <a:rPr lang="ko-KR" alt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통합 </a:t>
            </a:r>
            <a:r>
              <a:rPr lang="en-US" sz="3000" dirty="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테스트</a:t>
            </a:r>
            <a:r>
              <a:rPr 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시나리오</a:t>
            </a:r>
            <a:endParaRPr lang="en-US" sz="3000" dirty="0">
              <a:solidFill>
                <a:srgbClr val="FFFFFF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</a:t>
            </a:r>
            <a:r>
              <a:rPr lang="ko-KR" alt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빌드 및 배포 프로세스</a:t>
            </a:r>
            <a:endParaRPr lang="en-US" sz="3000" dirty="0">
              <a:solidFill>
                <a:srgbClr val="FFFFFF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381" y="2700859"/>
            <a:ext cx="3968446" cy="3980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2381" y="5127429"/>
            <a:ext cx="2228571" cy="17100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결과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4">
            <a:extLst>
              <a:ext uri="{FF2B5EF4-FFF2-40B4-BE49-F238E27FC236}">
                <a16:creationId xmlns:a16="http://schemas.microsoft.com/office/drawing/2014/main" id="{55D629E5-ABF5-F162-85AC-45D0E47FF3DA}"/>
              </a:ext>
            </a:extLst>
          </p:cNvPr>
          <p:cNvGrpSpPr/>
          <p:nvPr/>
        </p:nvGrpSpPr>
        <p:grpSpPr>
          <a:xfrm>
            <a:off x="8308784" y="1923158"/>
            <a:ext cx="160149" cy="160149"/>
            <a:chOff x="1212346" y="3802366"/>
            <a:chExt cx="160149" cy="160149"/>
          </a:xfrm>
        </p:grpSpPr>
        <p:pic>
          <p:nvPicPr>
            <p:cNvPr id="3" name="Object 17">
              <a:extLst>
                <a:ext uri="{FF2B5EF4-FFF2-40B4-BE49-F238E27FC236}">
                  <a16:creationId xmlns:a16="http://schemas.microsoft.com/office/drawing/2014/main" id="{81C3D61E-11A0-59B3-24D1-5084806A5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BDAA17-4D10-1B95-A79E-426E236588A1}"/>
              </a:ext>
            </a:extLst>
          </p:cNvPr>
          <p:cNvSpPr txBox="1"/>
          <p:nvPr/>
        </p:nvSpPr>
        <p:spPr>
          <a:xfrm>
            <a:off x="8606388" y="1642291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Delay </a:t>
            </a:r>
            <a:r>
              <a:rPr lang="ko-KR" altLang="en-US" sz="3500" dirty="0"/>
              <a:t>기능</a:t>
            </a:r>
          </a:p>
        </p:txBody>
      </p:sp>
      <p:grpSp>
        <p:nvGrpSpPr>
          <p:cNvPr id="7" name="그룹 1004">
            <a:extLst>
              <a:ext uri="{FF2B5EF4-FFF2-40B4-BE49-F238E27FC236}">
                <a16:creationId xmlns:a16="http://schemas.microsoft.com/office/drawing/2014/main" id="{B9B3E4C1-D856-1276-15DD-CBC89E59137B}"/>
              </a:ext>
            </a:extLst>
          </p:cNvPr>
          <p:cNvGrpSpPr/>
          <p:nvPr/>
        </p:nvGrpSpPr>
        <p:grpSpPr>
          <a:xfrm>
            <a:off x="8297376" y="2453653"/>
            <a:ext cx="160149" cy="160149"/>
            <a:chOff x="1212346" y="3802366"/>
            <a:chExt cx="160149" cy="160149"/>
          </a:xfrm>
        </p:grpSpPr>
        <p:pic>
          <p:nvPicPr>
            <p:cNvPr id="8" name="Object 17">
              <a:extLst>
                <a:ext uri="{FF2B5EF4-FFF2-40B4-BE49-F238E27FC236}">
                  <a16:creationId xmlns:a16="http://schemas.microsoft.com/office/drawing/2014/main" id="{62B8BFCF-9045-20BD-DE9A-84EB53E5D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744C69-DEF5-58DB-5AB5-322D435400E1}"/>
              </a:ext>
            </a:extLst>
          </p:cNvPr>
          <p:cNvSpPr txBox="1"/>
          <p:nvPr/>
        </p:nvSpPr>
        <p:spPr>
          <a:xfrm>
            <a:off x="8597423" y="2153098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err="1"/>
              <a:t>printBackground</a:t>
            </a:r>
            <a:r>
              <a:rPr lang="en-US" altLang="ko-KR" sz="3500" dirty="0"/>
              <a:t> </a:t>
            </a:r>
            <a:r>
              <a:rPr lang="ko-KR" altLang="en-US" sz="3500" dirty="0"/>
              <a:t>기능</a:t>
            </a:r>
          </a:p>
        </p:txBody>
      </p:sp>
      <p:grpSp>
        <p:nvGrpSpPr>
          <p:cNvPr id="43" name="그룹 1004">
            <a:extLst>
              <a:ext uri="{FF2B5EF4-FFF2-40B4-BE49-F238E27FC236}">
                <a16:creationId xmlns:a16="http://schemas.microsoft.com/office/drawing/2014/main" id="{1DB7AA28-DFDA-87DB-B68A-4A528753FD9A}"/>
              </a:ext>
            </a:extLst>
          </p:cNvPr>
          <p:cNvGrpSpPr/>
          <p:nvPr/>
        </p:nvGrpSpPr>
        <p:grpSpPr>
          <a:xfrm>
            <a:off x="8314145" y="3042175"/>
            <a:ext cx="160149" cy="160149"/>
            <a:chOff x="1212346" y="3802366"/>
            <a:chExt cx="160149" cy="160149"/>
          </a:xfrm>
        </p:grpSpPr>
        <p:pic>
          <p:nvPicPr>
            <p:cNvPr id="44" name="Object 17">
              <a:extLst>
                <a:ext uri="{FF2B5EF4-FFF2-40B4-BE49-F238E27FC236}">
                  <a16:creationId xmlns:a16="http://schemas.microsoft.com/office/drawing/2014/main" id="{9162C6E7-4ED8-CEF4-9093-6B035528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A720ECC-8880-267C-54B9-559AC1EF24D9}"/>
              </a:ext>
            </a:extLst>
          </p:cNvPr>
          <p:cNvSpPr txBox="1"/>
          <p:nvPr/>
        </p:nvSpPr>
        <p:spPr>
          <a:xfrm>
            <a:off x="8597423" y="2772324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Footer / Header </a:t>
            </a:r>
            <a:r>
              <a:rPr lang="ko-KR" altLang="en-US" sz="3500" dirty="0"/>
              <a:t>기능</a:t>
            </a:r>
          </a:p>
        </p:txBody>
      </p:sp>
      <p:grpSp>
        <p:nvGrpSpPr>
          <p:cNvPr id="46" name="그룹 1004">
            <a:extLst>
              <a:ext uri="{FF2B5EF4-FFF2-40B4-BE49-F238E27FC236}">
                <a16:creationId xmlns:a16="http://schemas.microsoft.com/office/drawing/2014/main" id="{518AE718-9137-1D08-4939-608FD708BD44}"/>
              </a:ext>
            </a:extLst>
          </p:cNvPr>
          <p:cNvGrpSpPr/>
          <p:nvPr/>
        </p:nvGrpSpPr>
        <p:grpSpPr>
          <a:xfrm>
            <a:off x="8314145" y="3650750"/>
            <a:ext cx="160149" cy="160149"/>
            <a:chOff x="1212346" y="3802366"/>
            <a:chExt cx="160149" cy="160149"/>
          </a:xfrm>
        </p:grpSpPr>
        <p:pic>
          <p:nvPicPr>
            <p:cNvPr id="48" name="Object 17">
              <a:extLst>
                <a:ext uri="{FF2B5EF4-FFF2-40B4-BE49-F238E27FC236}">
                  <a16:creationId xmlns:a16="http://schemas.microsoft.com/office/drawing/2014/main" id="{8176420F-FE22-6428-5759-2D47A70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5906737-945E-FC99-DB7B-F35EAB60317F}"/>
              </a:ext>
            </a:extLst>
          </p:cNvPr>
          <p:cNvSpPr txBox="1"/>
          <p:nvPr/>
        </p:nvSpPr>
        <p:spPr>
          <a:xfrm>
            <a:off x="8610600" y="3356154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landscape </a:t>
            </a:r>
            <a:r>
              <a:rPr lang="ko-KR" altLang="en-US" sz="3500" dirty="0"/>
              <a:t>기능</a:t>
            </a:r>
          </a:p>
        </p:txBody>
      </p:sp>
      <p:grpSp>
        <p:nvGrpSpPr>
          <p:cNvPr id="51" name="그룹 1004">
            <a:extLst>
              <a:ext uri="{FF2B5EF4-FFF2-40B4-BE49-F238E27FC236}">
                <a16:creationId xmlns:a16="http://schemas.microsoft.com/office/drawing/2014/main" id="{1716DF6F-7764-B780-42AA-C8FE3D095FBF}"/>
              </a:ext>
            </a:extLst>
          </p:cNvPr>
          <p:cNvGrpSpPr/>
          <p:nvPr/>
        </p:nvGrpSpPr>
        <p:grpSpPr>
          <a:xfrm>
            <a:off x="8314145" y="4244202"/>
            <a:ext cx="160149" cy="160149"/>
            <a:chOff x="1212346" y="3802366"/>
            <a:chExt cx="160149" cy="160149"/>
          </a:xfrm>
        </p:grpSpPr>
        <p:pic>
          <p:nvPicPr>
            <p:cNvPr id="52" name="Object 17">
              <a:extLst>
                <a:ext uri="{FF2B5EF4-FFF2-40B4-BE49-F238E27FC236}">
                  <a16:creationId xmlns:a16="http://schemas.microsoft.com/office/drawing/2014/main" id="{0DE2B84A-6F09-9FD2-F4FD-B6922532A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BB9F83F-3647-1B24-0B91-0BE9AD83CCCB}"/>
              </a:ext>
            </a:extLst>
          </p:cNvPr>
          <p:cNvSpPr txBox="1"/>
          <p:nvPr/>
        </p:nvSpPr>
        <p:spPr>
          <a:xfrm>
            <a:off x="8610600" y="3967150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Margin </a:t>
            </a:r>
            <a:r>
              <a:rPr lang="ko-KR" altLang="en-US" sz="3500" dirty="0"/>
              <a:t>기능</a:t>
            </a:r>
          </a:p>
        </p:txBody>
      </p:sp>
      <p:grpSp>
        <p:nvGrpSpPr>
          <p:cNvPr id="54" name="그룹 1004">
            <a:extLst>
              <a:ext uri="{FF2B5EF4-FFF2-40B4-BE49-F238E27FC236}">
                <a16:creationId xmlns:a16="http://schemas.microsoft.com/office/drawing/2014/main" id="{FC03EA27-F661-8EBC-BD7A-4A0DA0CBB7C5}"/>
              </a:ext>
            </a:extLst>
          </p:cNvPr>
          <p:cNvGrpSpPr/>
          <p:nvPr/>
        </p:nvGrpSpPr>
        <p:grpSpPr>
          <a:xfrm>
            <a:off x="8301588" y="4855460"/>
            <a:ext cx="160149" cy="160149"/>
            <a:chOff x="1212346" y="3802366"/>
            <a:chExt cx="160149" cy="160149"/>
          </a:xfrm>
        </p:grpSpPr>
        <p:pic>
          <p:nvPicPr>
            <p:cNvPr id="56" name="Object 17">
              <a:extLst>
                <a:ext uri="{FF2B5EF4-FFF2-40B4-BE49-F238E27FC236}">
                  <a16:creationId xmlns:a16="http://schemas.microsoft.com/office/drawing/2014/main" id="{15933C18-B458-7BF6-54BC-F9522DC5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B77D06-C735-40F1-F27D-F333BED4E9D9}"/>
              </a:ext>
            </a:extLst>
          </p:cNvPr>
          <p:cNvSpPr txBox="1"/>
          <p:nvPr/>
        </p:nvSpPr>
        <p:spPr>
          <a:xfrm>
            <a:off x="8610600" y="4581009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Timeout </a:t>
            </a:r>
            <a:r>
              <a:rPr lang="ko-KR" altLang="en-US" sz="3500" dirty="0"/>
              <a:t>기능</a:t>
            </a:r>
          </a:p>
        </p:txBody>
      </p:sp>
      <p:grpSp>
        <p:nvGrpSpPr>
          <p:cNvPr id="59" name="그룹 1004">
            <a:extLst>
              <a:ext uri="{FF2B5EF4-FFF2-40B4-BE49-F238E27FC236}">
                <a16:creationId xmlns:a16="http://schemas.microsoft.com/office/drawing/2014/main" id="{84E30A07-4A5E-9D1E-96C2-240176B2A1EC}"/>
              </a:ext>
            </a:extLst>
          </p:cNvPr>
          <p:cNvGrpSpPr/>
          <p:nvPr/>
        </p:nvGrpSpPr>
        <p:grpSpPr>
          <a:xfrm>
            <a:off x="8305800" y="5377707"/>
            <a:ext cx="160149" cy="160149"/>
            <a:chOff x="1212346" y="3802366"/>
            <a:chExt cx="160149" cy="160149"/>
          </a:xfrm>
        </p:grpSpPr>
        <p:pic>
          <p:nvPicPr>
            <p:cNvPr id="60" name="Object 17">
              <a:extLst>
                <a:ext uri="{FF2B5EF4-FFF2-40B4-BE49-F238E27FC236}">
                  <a16:creationId xmlns:a16="http://schemas.microsoft.com/office/drawing/2014/main" id="{9A3F890E-2BA3-0D9D-C89B-70A0B5422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BCD11FA2-1F41-5D9D-E0DA-E7A93C3D8741}"/>
              </a:ext>
            </a:extLst>
          </p:cNvPr>
          <p:cNvSpPr txBox="1"/>
          <p:nvPr/>
        </p:nvSpPr>
        <p:spPr>
          <a:xfrm>
            <a:off x="8610600" y="5078404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err="1"/>
              <a:t>pageSize</a:t>
            </a:r>
            <a:r>
              <a:rPr lang="ko-KR" altLang="en-US" sz="3500" dirty="0"/>
              <a:t> 기능</a:t>
            </a:r>
          </a:p>
        </p:txBody>
      </p:sp>
      <p:grpSp>
        <p:nvGrpSpPr>
          <p:cNvPr id="961" name="그룹 1004">
            <a:extLst>
              <a:ext uri="{FF2B5EF4-FFF2-40B4-BE49-F238E27FC236}">
                <a16:creationId xmlns:a16="http://schemas.microsoft.com/office/drawing/2014/main" id="{D26149CC-2850-EE21-A915-E65848871642}"/>
              </a:ext>
            </a:extLst>
          </p:cNvPr>
          <p:cNvGrpSpPr/>
          <p:nvPr/>
        </p:nvGrpSpPr>
        <p:grpSpPr>
          <a:xfrm>
            <a:off x="8297375" y="5988965"/>
            <a:ext cx="160149" cy="160149"/>
            <a:chOff x="1212346" y="3802366"/>
            <a:chExt cx="160149" cy="160149"/>
          </a:xfrm>
        </p:grpSpPr>
        <p:pic>
          <p:nvPicPr>
            <p:cNvPr id="962" name="Object 17">
              <a:extLst>
                <a:ext uri="{FF2B5EF4-FFF2-40B4-BE49-F238E27FC236}">
                  <a16:creationId xmlns:a16="http://schemas.microsoft.com/office/drawing/2014/main" id="{6FAB191E-BC94-9760-225D-8D9C040F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963" name="TextBox 962">
            <a:extLst>
              <a:ext uri="{FF2B5EF4-FFF2-40B4-BE49-F238E27FC236}">
                <a16:creationId xmlns:a16="http://schemas.microsoft.com/office/drawing/2014/main" id="{D87660F9-6863-AD50-601A-D1A7770E7BED}"/>
              </a:ext>
            </a:extLst>
          </p:cNvPr>
          <p:cNvSpPr txBox="1"/>
          <p:nvPr/>
        </p:nvSpPr>
        <p:spPr>
          <a:xfrm>
            <a:off x="8597423" y="5709346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Cookie</a:t>
            </a:r>
            <a:r>
              <a:rPr lang="ko-KR" altLang="en-US" sz="3500" dirty="0"/>
              <a:t> 기능</a:t>
            </a:r>
          </a:p>
        </p:txBody>
      </p:sp>
      <p:grpSp>
        <p:nvGrpSpPr>
          <p:cNvPr id="965" name="그룹 1004">
            <a:extLst>
              <a:ext uri="{FF2B5EF4-FFF2-40B4-BE49-F238E27FC236}">
                <a16:creationId xmlns:a16="http://schemas.microsoft.com/office/drawing/2014/main" id="{792FBAFD-329D-4762-E5F4-1D7E0B5F9FBE}"/>
              </a:ext>
            </a:extLst>
          </p:cNvPr>
          <p:cNvGrpSpPr/>
          <p:nvPr/>
        </p:nvGrpSpPr>
        <p:grpSpPr>
          <a:xfrm>
            <a:off x="8301588" y="6622215"/>
            <a:ext cx="160149" cy="160149"/>
            <a:chOff x="1212346" y="3802366"/>
            <a:chExt cx="160149" cy="160149"/>
          </a:xfrm>
        </p:grpSpPr>
        <p:pic>
          <p:nvPicPr>
            <p:cNvPr id="966" name="Object 17">
              <a:extLst>
                <a:ext uri="{FF2B5EF4-FFF2-40B4-BE49-F238E27FC236}">
                  <a16:creationId xmlns:a16="http://schemas.microsoft.com/office/drawing/2014/main" id="{9304CE8D-BA9B-11F8-51B9-6848BC4D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967" name="TextBox 966">
            <a:extLst>
              <a:ext uri="{FF2B5EF4-FFF2-40B4-BE49-F238E27FC236}">
                <a16:creationId xmlns:a16="http://schemas.microsoft.com/office/drawing/2014/main" id="{A3AE53C6-D6E4-C1D9-22A8-BFF3DD1141E8}"/>
              </a:ext>
            </a:extLst>
          </p:cNvPr>
          <p:cNvSpPr txBox="1"/>
          <p:nvPr/>
        </p:nvSpPr>
        <p:spPr>
          <a:xfrm>
            <a:off x="8597423" y="6340288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Header </a:t>
            </a:r>
            <a:r>
              <a:rPr lang="ko-KR" altLang="en-US" sz="3500" dirty="0"/>
              <a:t>기능</a:t>
            </a:r>
          </a:p>
        </p:txBody>
      </p:sp>
      <p:grpSp>
        <p:nvGrpSpPr>
          <p:cNvPr id="968" name="그룹 1004">
            <a:extLst>
              <a:ext uri="{FF2B5EF4-FFF2-40B4-BE49-F238E27FC236}">
                <a16:creationId xmlns:a16="http://schemas.microsoft.com/office/drawing/2014/main" id="{F828BF2B-80D6-13BD-6A9C-DD099AA6DBD5}"/>
              </a:ext>
            </a:extLst>
          </p:cNvPr>
          <p:cNvGrpSpPr/>
          <p:nvPr/>
        </p:nvGrpSpPr>
        <p:grpSpPr>
          <a:xfrm>
            <a:off x="8314145" y="7124700"/>
            <a:ext cx="160149" cy="160149"/>
            <a:chOff x="1212346" y="3802366"/>
            <a:chExt cx="160149" cy="160149"/>
          </a:xfrm>
        </p:grpSpPr>
        <p:pic>
          <p:nvPicPr>
            <p:cNvPr id="969" name="Object 17">
              <a:extLst>
                <a:ext uri="{FF2B5EF4-FFF2-40B4-BE49-F238E27FC236}">
                  <a16:creationId xmlns:a16="http://schemas.microsoft.com/office/drawing/2014/main" id="{56B4B8F6-F67E-70A4-8F0E-F5317DBFF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346" y="3802366"/>
              <a:ext cx="160149" cy="160149"/>
            </a:xfrm>
            <a:prstGeom prst="rect">
              <a:avLst/>
            </a:prstGeom>
          </p:spPr>
        </p:pic>
      </p:grpSp>
      <p:sp>
        <p:nvSpPr>
          <p:cNvPr id="970" name="TextBox 969">
            <a:extLst>
              <a:ext uri="{FF2B5EF4-FFF2-40B4-BE49-F238E27FC236}">
                <a16:creationId xmlns:a16="http://schemas.microsoft.com/office/drawing/2014/main" id="{F07C3AB2-D5F1-78AE-BB41-087AAFC2B0D7}"/>
              </a:ext>
            </a:extLst>
          </p:cNvPr>
          <p:cNvSpPr txBox="1"/>
          <p:nvPr/>
        </p:nvSpPr>
        <p:spPr>
          <a:xfrm>
            <a:off x="8597423" y="6951284"/>
            <a:ext cx="617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로깅 기능</a:t>
            </a:r>
          </a:p>
        </p:txBody>
      </p:sp>
      <p:grpSp>
        <p:nvGrpSpPr>
          <p:cNvPr id="971" name="그룹 1003">
            <a:extLst>
              <a:ext uri="{FF2B5EF4-FFF2-40B4-BE49-F238E27FC236}">
                <a16:creationId xmlns:a16="http://schemas.microsoft.com/office/drawing/2014/main" id="{F47B8D8A-57CC-8C4C-85A5-8046BE76F8E8}"/>
              </a:ext>
            </a:extLst>
          </p:cNvPr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72" name="Object 10">
              <a:extLst>
                <a:ext uri="{FF2B5EF4-FFF2-40B4-BE49-F238E27FC236}">
                  <a16:creationId xmlns:a16="http://schemas.microsoft.com/office/drawing/2014/main" id="{676F7EF2-E62F-CB01-D240-06BD7CB6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52695" y="1002527"/>
            <a:ext cx="994285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단위 테스트 목록</a:t>
            </a:r>
            <a:endParaRPr lang="en-US" dirty="0"/>
          </a:p>
        </p:txBody>
      </p:sp>
      <p:grpSp>
        <p:nvGrpSpPr>
          <p:cNvPr id="974" name="그룹 1001">
            <a:extLst>
              <a:ext uri="{FF2B5EF4-FFF2-40B4-BE49-F238E27FC236}">
                <a16:creationId xmlns:a16="http://schemas.microsoft.com/office/drawing/2014/main" id="{034B334C-73B4-2147-1A7B-B718E382D496}"/>
              </a:ext>
            </a:extLst>
          </p:cNvPr>
          <p:cNvGrpSpPr/>
          <p:nvPr/>
        </p:nvGrpSpPr>
        <p:grpSpPr>
          <a:xfrm>
            <a:off x="13470021" y="8530721"/>
            <a:ext cx="4776266" cy="4776266"/>
            <a:chOff x="13470021" y="8530721"/>
            <a:chExt cx="4776266" cy="4776266"/>
          </a:xfrm>
        </p:grpSpPr>
        <p:pic>
          <p:nvPicPr>
            <p:cNvPr id="975" name="Object 2">
              <a:extLst>
                <a:ext uri="{FF2B5EF4-FFF2-40B4-BE49-F238E27FC236}">
                  <a16:creationId xmlns:a16="http://schemas.microsoft.com/office/drawing/2014/main" id="{3A7AB349-E4B6-631C-FB8E-12A76930F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3470021" y="8530721"/>
              <a:ext cx="4776266" cy="4776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18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92308" y="-1821992"/>
            <a:ext cx="132138" cy="14956598"/>
            <a:chOff x="9392308" y="-1821992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392308" y="-1821992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791" y="2098567"/>
            <a:ext cx="3276190" cy="3276190"/>
            <a:chOff x="1310791" y="2098567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791" y="2098567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0791" y="5966759"/>
            <a:ext cx="3276190" cy="3276190"/>
            <a:chOff x="1310791" y="5966759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791" y="5966759"/>
              <a:ext cx="3276190" cy="327619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73707" y="7355971"/>
            <a:ext cx="2750362" cy="7391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Case B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629806" y="2642229"/>
            <a:ext cx="14200000" cy="1272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b="1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회사의 요청 등으로 인하여 웹에서 특정 물품의 가격 및 정보를 갖는 페이지를 취</a:t>
            </a:r>
          </a:p>
          <a:p>
            <a:r>
              <a:rPr lang="en-US" sz="2300" b="1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합하여 이를 일괄적으로 문서화 하는 작업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818973" y="6421723"/>
            <a:ext cx="3242408" cy="479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573706" y="3490273"/>
            <a:ext cx="2750362" cy="7391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Case A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664558" y="859850"/>
            <a:ext cx="9942857" cy="13182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테스트 시나리오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732663" y="4085267"/>
            <a:ext cx="14585714" cy="2013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-&gt; 해당 테스트 시나리오에서는 자동화 스크립트 혹은 UI 프로그램을 통해 input </a:t>
            </a:r>
          </a:p>
          <a:p>
            <a:r>
              <a:rPr lang="en-US" sz="2400" b="1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파일들이 위치한 디렉토리를 받아 해당 파일들을 일괄적으로 변환.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5629806" y="6212314"/>
            <a:ext cx="14200000" cy="1272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b="1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특정 파일을 백업 및 열람하는 기능을 제공하는 솔루션에서 html 및 web </a:t>
            </a:r>
          </a:p>
          <a:p>
            <a:r>
              <a:rPr lang="en-US" sz="2300" b="1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URL등을 PDF로 변환하여 저장하도록 하는 경우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5732663" y="7655352"/>
            <a:ext cx="17512942" cy="13273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-&gt; 해당 테스트 시나리오에서는 python을 통한 간이 서버를 구축하여 API 호출시 </a:t>
            </a:r>
          </a:p>
          <a:p>
            <a:r>
              <a:rPr lang="en-US" sz="2400" b="1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파일을 multi-part 데이터로 송신 받아 이를 로컬에 저장 및 모듈을 통해 변환하여 저장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EAE942-6CC7-2F63-91C3-E0BF0F658FD2}"/>
              </a:ext>
            </a:extLst>
          </p:cNvPr>
          <p:cNvSpPr/>
          <p:nvPr/>
        </p:nvSpPr>
        <p:spPr>
          <a:xfrm>
            <a:off x="914400" y="1773840"/>
            <a:ext cx="15709042" cy="38824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9792" y="-2784203"/>
            <a:ext cx="15024505" cy="65529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/>
          </a:p>
          <a:p>
            <a:pPr algn="r"/>
            <a:endParaRPr/>
          </a:p>
          <a:p>
            <a:pPr algn="r"/>
            <a:r>
              <a:rPr lang="en-US" sz="12800" dirty="0">
                <a:solidFill>
                  <a:srgbClr val="4C50BB"/>
                </a:solidFill>
                <a:latin typeface="Bebas" pitchFamily="34" charset="0"/>
                <a:cs typeface="Bebas" pitchFamily="34" charset="0"/>
              </a:rPr>
              <a:t>index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006095" y="3178346"/>
            <a:ext cx="2218082" cy="2224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>
                <a:solidFill>
                  <a:srgbClr val="4C50BB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0546861" y="3009900"/>
            <a:ext cx="2218082" cy="2224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427527" y="3645102"/>
            <a:ext cx="5594218" cy="7808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프로젝트 개요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3427524" y="4261669"/>
            <a:ext cx="8572996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1. 프로젝트 배경                                               4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2. Use Case Diagram                                           6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984277" y="3476656"/>
            <a:ext cx="5501413" cy="7808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Electron 활용 기능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984286" y="4093221"/>
            <a:ext cx="595709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1. 일렉트론이란 ?                          8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2. 일렉트론 활용 기능                 9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2006095" y="5375072"/>
            <a:ext cx="2218082" cy="2224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546861" y="5206626"/>
            <a:ext cx="2218082" cy="2224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>
                <a:solidFill>
                  <a:srgbClr val="4C50BB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427527" y="5841826"/>
            <a:ext cx="5594218" cy="7808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상세 설계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3427524" y="6458392"/>
            <a:ext cx="904678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1. 아규먼트 </a:t>
            </a:r>
            <a:r>
              <a:rPr lang="en-US" sz="2100" kern="0" spc="-100" dirty="0" err="1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정의</a:t>
            </a:r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                                                 11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2. 기능별 함수설계(PseudoCode)                13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1984277" y="5673380"/>
            <a:ext cx="5501413" cy="7808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결과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1940286" y="6289945"/>
            <a:ext cx="7193262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1. </a:t>
            </a:r>
            <a:r>
              <a:rPr lang="ko-KR" alt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단위 테스트 목록</a:t>
            </a:r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                  18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2. </a:t>
            </a:r>
            <a:r>
              <a:rPr lang="ko-KR" alt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통합 테스트 시나리오        </a:t>
            </a:r>
            <a:r>
              <a:rPr lang="en-US" altLang="ko-KR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19</a:t>
            </a:r>
            <a:endParaRPr lang="en-US" sz="2100" kern="0" spc="-100" dirty="0">
              <a:solidFill>
                <a:srgbClr val="4C4747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3. </a:t>
            </a:r>
            <a:r>
              <a:rPr lang="ko-KR" alt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빌드 및 배포 프로세스</a:t>
            </a:r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       21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6054ADDC-CE26-B4DD-4B6C-DC6D1244CEC8}"/>
              </a:ext>
            </a:extLst>
          </p:cNvPr>
          <p:cNvSpPr txBox="1"/>
          <p:nvPr/>
        </p:nvSpPr>
        <p:spPr>
          <a:xfrm>
            <a:off x="2028590" y="7470727"/>
            <a:ext cx="2218082" cy="1369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dirty="0"/>
          </a:p>
        </p:txBody>
      </p:sp>
      <p:sp>
        <p:nvSpPr>
          <p:cNvPr id="4" name="Object 20">
            <a:extLst>
              <a:ext uri="{FF2B5EF4-FFF2-40B4-BE49-F238E27FC236}">
                <a16:creationId xmlns:a16="http://schemas.microsoft.com/office/drawing/2014/main" id="{C4DE5AA8-62D6-C75A-946F-B59FE23C7313}"/>
              </a:ext>
            </a:extLst>
          </p:cNvPr>
          <p:cNvSpPr txBox="1"/>
          <p:nvPr/>
        </p:nvSpPr>
        <p:spPr>
          <a:xfrm>
            <a:off x="3450022" y="7937481"/>
            <a:ext cx="559421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시연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8818973" y="6421723"/>
            <a:ext cx="3242408" cy="479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664558" y="859850"/>
            <a:ext cx="9942857" cy="13182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테스트 시나리오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3EAAEBA-0ABA-7861-E6AA-B77FC4C36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51" y="2499382"/>
            <a:ext cx="2174098" cy="228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C21605-EF35-9CAA-2EE7-B59551397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2205984"/>
            <a:ext cx="7708924" cy="4343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01E704-7108-9C33-2D74-782CCBC95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3759" y="3047620"/>
            <a:ext cx="3829584" cy="22101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F415D8-D573-7B05-A30E-A9BEA4C7B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3792" y="6717335"/>
            <a:ext cx="3791479" cy="2181529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8E27D78-D0E0-8E7B-BD10-A28EE7DA1931}"/>
              </a:ext>
            </a:extLst>
          </p:cNvPr>
          <p:cNvSpPr/>
          <p:nvPr/>
        </p:nvSpPr>
        <p:spPr>
          <a:xfrm>
            <a:off x="3353179" y="3467100"/>
            <a:ext cx="90811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1564C6E-D2BA-E66B-9A05-AE1A8930BD4A}"/>
              </a:ext>
            </a:extLst>
          </p:cNvPr>
          <p:cNvSpPr/>
          <p:nvPr/>
        </p:nvSpPr>
        <p:spPr>
          <a:xfrm>
            <a:off x="12537441" y="4110984"/>
            <a:ext cx="90811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7186246-A3B7-0347-A5AC-06BC1C8A0D11}"/>
              </a:ext>
            </a:extLst>
          </p:cNvPr>
          <p:cNvSpPr/>
          <p:nvPr/>
        </p:nvSpPr>
        <p:spPr>
          <a:xfrm rot="5400000">
            <a:off x="15114495" y="5820137"/>
            <a:ext cx="90811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9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176" y="861282"/>
            <a:ext cx="994285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빌드 및 배포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70021" y="8530721"/>
            <a:ext cx="4776266" cy="4776266"/>
            <a:chOff x="13470021" y="8530721"/>
            <a:chExt cx="4776266" cy="47762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3470021" y="8530721"/>
              <a:ext cx="4776266" cy="47762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D9382E9-E483-9072-8C4C-58A17DB1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135" y="2095500"/>
            <a:ext cx="2800741" cy="267689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6BBED8C-56F3-0130-F08F-279F896EA11F}"/>
              </a:ext>
            </a:extLst>
          </p:cNvPr>
          <p:cNvSpPr/>
          <p:nvPr/>
        </p:nvSpPr>
        <p:spPr>
          <a:xfrm>
            <a:off x="4724400" y="3167249"/>
            <a:ext cx="90811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AB806C6-6A5B-7895-3CAA-F610A5C1D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215" y="2095500"/>
            <a:ext cx="5827152" cy="2438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8C527E-C09B-6766-AEAB-AB4A799F7570}"/>
              </a:ext>
            </a:extLst>
          </p:cNvPr>
          <p:cNvSpPr/>
          <p:nvPr/>
        </p:nvSpPr>
        <p:spPr>
          <a:xfrm>
            <a:off x="10210800" y="2628900"/>
            <a:ext cx="1447800" cy="1752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F5CA8F6-03CE-986A-4D0E-A74B8FE61F4B}"/>
              </a:ext>
            </a:extLst>
          </p:cNvPr>
          <p:cNvSpPr/>
          <p:nvPr/>
        </p:nvSpPr>
        <p:spPr>
          <a:xfrm rot="5400000">
            <a:off x="8595756" y="5068852"/>
            <a:ext cx="90811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80E9D8-D738-FD44-DB97-802F9A9A7F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31"/>
          <a:stretch/>
        </p:blipFill>
        <p:spPr>
          <a:xfrm>
            <a:off x="7283743" y="6104283"/>
            <a:ext cx="3532138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09178" y="6938328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52381" y="6631171"/>
            <a:ext cx="10771429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어플리케이션 빌드 시연</a:t>
            </a:r>
            <a:endParaRPr lang="en-US" altLang="ko-KR" sz="3000" kern="0" spc="-200" dirty="0">
              <a:solidFill>
                <a:srgbClr val="FFFFFF"/>
              </a:solidFill>
              <a:latin typeface="S-Core Dream 3 Light" pitchFamily="34" charset="0"/>
              <a:cs typeface="S-Core Dream 3 Light" pitchFamily="34" charset="0"/>
            </a:endParaRPr>
          </a:p>
          <a:p>
            <a:endParaRPr lang="en-US" altLang="ko-KR" sz="3000" kern="0" spc="-200" dirty="0">
              <a:solidFill>
                <a:srgbClr val="FFFFFF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테스트 시나리오 시연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752381" y="2320376"/>
            <a:ext cx="3968446" cy="23852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752381" y="4862795"/>
            <a:ext cx="13886997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600" kern="0" spc="-5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5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09524" y="2190431"/>
            <a:ext cx="16103714" cy="967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700" b="1" dirty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THANK</a:t>
            </a:r>
          </a:p>
          <a:p>
            <a:r>
              <a:rPr lang="en-US" sz="19700" b="1" dirty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YOU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-1657192" y="1566629"/>
            <a:ext cx="7173150" cy="8193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1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오픈소스SW기여 1분반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2333599" y="8176562"/>
            <a:ext cx="4371204" cy="1427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 32170171 고현우</a:t>
            </a:r>
          </a:p>
          <a:p>
            <a:pPr algn="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 32172110 소완열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526094" y="598596"/>
            <a:ext cx="5026178" cy="6253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지도교수 : 송인식 교수님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630560" y="2700859"/>
            <a:ext cx="3968446" cy="3980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001695" y="5127429"/>
            <a:ext cx="11623486" cy="17100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4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프로젝트 개요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838571" y="6713838"/>
            <a:ext cx="89425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</a:t>
            </a:r>
            <a:r>
              <a:rPr lang="en-US" sz="3000" kern="0" spc="-200" dirty="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프로젝트</a:t>
            </a:r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 배경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Use Case Diagram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690" y="7727315"/>
            <a:ext cx="3922395" cy="3884295"/>
            <a:chOff x="1202690" y="7727315"/>
            <a:chExt cx="3922395" cy="38842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690" y="7727315"/>
              <a:ext cx="3922395" cy="38842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805"/>
            <a:ext cx="5220335" cy="5220335"/>
            <a:chOff x="-1483995" y="-3011805"/>
            <a:chExt cx="5220335" cy="52203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805"/>
              <a:ext cx="5220335" cy="5220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3815" y="6172835"/>
            <a:ext cx="3588385" cy="3553460"/>
            <a:chOff x="14013815" y="6172835"/>
            <a:chExt cx="3588385" cy="35534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815" y="6172835"/>
              <a:ext cx="3588385" cy="35534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431520" y="217170"/>
            <a:ext cx="10157460" cy="1318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프로젝트 배경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600440" y="5400675"/>
            <a:ext cx="2284730" cy="649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핵심 단어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957185" y="4945380"/>
            <a:ext cx="2927985" cy="649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KEY WORD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468860" y="5098415"/>
            <a:ext cx="3090545" cy="858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핵심 단어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911965" y="4540250"/>
            <a:ext cx="4204335" cy="808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KEY WORD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8357870" y="6337300"/>
            <a:ext cx="250825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700" kern="0" spc="-1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* 추가사항을 </a:t>
            </a:r>
          </a:p>
          <a:p>
            <a:pPr algn="r"/>
            <a:r>
              <a:rPr lang="en-US" sz="1700" kern="0" spc="-1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676400" y="8330247"/>
            <a:ext cx="17574260" cy="62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&lt;사용자가 직접 web에서 pdf로 저장하는 화면&gt;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1248390" y="3892550"/>
            <a:ext cx="9972040" cy="21215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3300" spc="-190">
                <a:solidFill>
                  <a:srgbClr val="4C4747"/>
                </a:solidFill>
                <a:latin typeface="S-Core Dream 5 Medium" charset="0"/>
                <a:ea typeface="Calibri" charset="0"/>
                <a:cs typeface="S-Core Dream 5 Medium" charset="0"/>
              </a:rPr>
              <a:t>기존의</a:t>
            </a:r>
            <a:r>
              <a:rPr lang="en-US" sz="3300" spc="-190">
                <a:solidFill>
                  <a:srgbClr val="4C4747"/>
                </a:solidFill>
                <a:latin typeface="S-Core Dream 5 Medium" charset="0"/>
                <a:cs typeface="S-Core Dream 5 Medium" charset="0"/>
              </a:rPr>
              <a:t> 로컬 파일(web, html  등)의</a:t>
            </a:r>
            <a:endParaRPr lang="ko-KR" altLang="en-US" sz="3300">
              <a:solidFill>
                <a:srgbClr val="4C4747"/>
              </a:solidFill>
              <a:latin typeface="S-Core Dream 5 Medium" charset="0"/>
              <a:cs typeface="S-Core Dream 5 Medium" charset="0"/>
            </a:endParaRPr>
          </a:p>
          <a:p>
            <a:pPr marL="0" indent="0" latinLnBrk="0">
              <a:buFontTx/>
              <a:buNone/>
            </a:pPr>
            <a:r>
              <a:rPr lang="en-US" sz="3300" spc="-190">
                <a:solidFill>
                  <a:srgbClr val="4C4747"/>
                </a:solidFill>
                <a:latin typeface="S-Core Dream 5 Medium" charset="0"/>
                <a:ea typeface="Calibri" charset="0"/>
                <a:cs typeface="S-Core Dream 5 Medium" charset="0"/>
              </a:rPr>
              <a:t>PDF</a:t>
            </a:r>
            <a:r>
              <a:rPr lang="en-US" sz="3300" spc="-190">
                <a:solidFill>
                  <a:srgbClr val="4C4747"/>
                </a:solidFill>
                <a:latin typeface="S-Core Dream 5 Medium" charset="0"/>
                <a:cs typeface="S-Core Dream 5 Medium" charset="0"/>
              </a:rPr>
              <a:t> 변환을 </a:t>
            </a:r>
            <a:r>
              <a:rPr lang="en-US" sz="3300">
                <a:solidFill>
                  <a:srgbClr val="4C4747"/>
                </a:solidFill>
                <a:latin typeface="S-Core Dream 5 Medium" charset="0"/>
                <a:ea typeface="Calibri" charset="0"/>
                <a:cs typeface="S-Core Dream 5 Medium" charset="0"/>
              </a:rPr>
              <a:t>서버단에서</a:t>
            </a:r>
            <a:r>
              <a:rPr lang="en-US" sz="3300">
                <a:solidFill>
                  <a:srgbClr val="4C4747"/>
                </a:solidFill>
                <a:latin typeface="S-Core Dream 5 Medium" charset="0"/>
                <a:cs typeface="S-Core Dream 5 Medium" charset="0"/>
              </a:rPr>
              <a:t> 진행하려면</a:t>
            </a:r>
            <a:endParaRPr lang="ko-KR" altLang="en-US" sz="3300">
              <a:solidFill>
                <a:srgbClr val="4C4747"/>
              </a:solidFill>
              <a:latin typeface="S-Core Dream 5 Medium" charset="0"/>
              <a:cs typeface="S-Core Dream 5 Medium" charset="0"/>
            </a:endParaRPr>
          </a:p>
          <a:p>
            <a:pPr marL="0" indent="0" latinLnBrk="0">
              <a:buFontTx/>
              <a:buNone/>
            </a:pPr>
            <a:r>
              <a:rPr lang="en-US" sz="3300">
                <a:solidFill>
                  <a:srgbClr val="4C4747"/>
                </a:solidFill>
                <a:latin typeface="S-Core Dream 5 Medium" charset="0"/>
                <a:ea typeface="Calibri" charset="0"/>
                <a:cs typeface="S-Core Dream 5 Medium" charset="0"/>
              </a:rPr>
              <a:t>사용자</a:t>
            </a:r>
            <a:r>
              <a:rPr lang="ko-KR" sz="3300">
                <a:solidFill>
                  <a:srgbClr val="4C4747"/>
                </a:solidFill>
                <a:latin typeface="S-Core Dream 5 Medium" charset="0"/>
                <a:ea typeface="Calibri" charset="0"/>
                <a:cs typeface="S-Core Dream 5 Medium" charset="0"/>
              </a:rPr>
              <a:t>가 직접 파일을 열어</a:t>
            </a:r>
            <a:endParaRPr lang="ko-KR" altLang="en-US" sz="3300">
              <a:solidFill>
                <a:srgbClr val="4C4747"/>
              </a:solidFill>
              <a:latin typeface="S-Core Dream 5 Medium" charset="0"/>
              <a:ea typeface="Calibri" charset="0"/>
              <a:cs typeface="S-Core Dream 5 Medium" charset="0"/>
            </a:endParaRPr>
          </a:p>
          <a:p>
            <a:pPr marL="0" indent="0" latinLnBrk="0">
              <a:buFontTx/>
              <a:buNone/>
            </a:pPr>
            <a:r>
              <a:rPr lang="ko-KR" sz="3300">
                <a:solidFill>
                  <a:srgbClr val="4C4747"/>
                </a:solidFill>
                <a:latin typeface="S-Core Dream 5 Medium" charset="0"/>
                <a:ea typeface="Calibri" charset="0"/>
                <a:cs typeface="S-Core Dream 5 Medium" charset="0"/>
              </a:rPr>
              <a:t>진행해야 함.</a:t>
            </a:r>
            <a:endParaRPr lang="ko-KR" altLang="en-US" sz="3300">
              <a:solidFill>
                <a:srgbClr val="4C4747"/>
              </a:solidFill>
              <a:latin typeface="S-Core Dream 5 Medium" charset="0"/>
              <a:cs typeface="S-Core Dream 5 Medium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7475A55-A9F2-086B-7BD7-152CB60B1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217468"/>
            <a:ext cx="10472474" cy="686862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690" y="7727315"/>
            <a:ext cx="3922395" cy="3884295"/>
            <a:chOff x="1202690" y="7727315"/>
            <a:chExt cx="3922395" cy="38842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690" y="7727315"/>
              <a:ext cx="3922395" cy="38842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805"/>
            <a:ext cx="5220335" cy="5220335"/>
            <a:chOff x="-1483995" y="-3011805"/>
            <a:chExt cx="5220335" cy="52203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805"/>
              <a:ext cx="5220335" cy="522033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431520" y="217170"/>
            <a:ext cx="5428615" cy="1329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프로젝트 배경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1201400" y="4280535"/>
            <a:ext cx="9972040" cy="11068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300" spc="-190">
                <a:solidFill>
                  <a:srgbClr val="4C4747"/>
                </a:solidFill>
                <a:latin typeface="S-Core Dream 5 Medium" charset="0"/>
                <a:ea typeface="Calibri" charset="0"/>
                <a:cs typeface="S-Core Dream 5 Medium" charset="0"/>
              </a:rPr>
              <a:t>또한, </a:t>
            </a:r>
            <a:r>
              <a:rPr lang="en-US" sz="3300" spc="-190">
                <a:solidFill>
                  <a:srgbClr val="4C4747"/>
                </a:solidFill>
                <a:latin typeface="S-Core Dream 5 Medium" charset="0"/>
                <a:ea typeface="Calibri" charset="0"/>
                <a:cs typeface="S-Core Dream 5 Medium" charset="0"/>
              </a:rPr>
              <a:t>기존의</a:t>
            </a:r>
            <a:r>
              <a:rPr lang="en-US" sz="3300" spc="-190">
                <a:solidFill>
                  <a:srgbClr val="4C4747"/>
                </a:solidFill>
                <a:latin typeface="S-Core Dream 5 Medium" charset="0"/>
                <a:cs typeface="S-Core Dream 5 Medium" charset="0"/>
              </a:rPr>
              <a:t> PDF 변환 서비스와 솔루션</a:t>
            </a:r>
            <a:endParaRPr lang="ko-KR" altLang="en-US" sz="3300">
              <a:solidFill>
                <a:srgbClr val="4C4747"/>
              </a:solidFill>
              <a:latin typeface="S-Core Dream 5 Medium" charset="0"/>
              <a:cs typeface="S-Core Dream 5 Medium" charset="0"/>
            </a:endParaRPr>
          </a:p>
          <a:p>
            <a:pPr marL="0" indent="0" latinLnBrk="0">
              <a:buFontTx/>
              <a:buNone/>
            </a:pPr>
            <a:r>
              <a:rPr lang="en-US" sz="3300" spc="-190">
                <a:solidFill>
                  <a:srgbClr val="4C4747"/>
                </a:solidFill>
                <a:latin typeface="S-Core Dream 5 Medium" charset="0"/>
                <a:ea typeface="Calibri" charset="0"/>
                <a:cs typeface="S-Core Dream 5 Medium" charset="0"/>
              </a:rPr>
              <a:t>제품은 사용자가</a:t>
            </a:r>
            <a:r>
              <a:rPr lang="en-US" sz="3300" spc="-190">
                <a:solidFill>
                  <a:srgbClr val="4C4747"/>
                </a:solidFill>
                <a:latin typeface="S-Core Dream 5 Medium" charset="0"/>
                <a:cs typeface="S-Core Dream 5 Medium" charset="0"/>
              </a:rPr>
              <a:t> 직접 변환을 해야함.</a:t>
            </a:r>
            <a:endParaRPr lang="ko-KR" altLang="en-US" sz="3300">
              <a:solidFill>
                <a:srgbClr val="4C4747"/>
              </a:solidFill>
              <a:latin typeface="S-Core Dream 5 Medium" charset="0"/>
              <a:cs typeface="S-Core Dream 5 Medium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9955" y="8521700"/>
            <a:ext cx="17574260" cy="62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&lt;시장에 공급되어 있는 타 서비스&gt;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9EFC085-E0D5-F45C-1420-C5C410775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3500"/>
            <a:ext cx="9972040" cy="6860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739145" y="0"/>
            <a:ext cx="10714286" cy="1842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kern="0" spc="-5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Use Case Diagram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562600" y="7727078"/>
            <a:ext cx="175741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 err="1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모듈</a:t>
            </a:r>
            <a:r>
              <a:rPr lang="en-US" sz="24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400" kern="0" spc="-100" dirty="0" err="1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사용</a:t>
            </a:r>
            <a:r>
              <a:rPr lang="en-US" sz="24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24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시 </a:t>
            </a:r>
            <a:r>
              <a:rPr lang="en-US" sz="2400" kern="0" spc="-100" dirty="0" err="1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사용자는</a:t>
            </a:r>
            <a:r>
              <a:rPr lang="en-US" sz="24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 커맨드 실행 및 결과 파일의 생성 </a:t>
            </a:r>
            <a:r>
              <a:rPr lang="en-US" sz="2400" kern="0" spc="-100" dirty="0" err="1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여부만을</a:t>
            </a:r>
            <a:r>
              <a:rPr lang="en-US" sz="24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400" kern="0" spc="-100" dirty="0" err="1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확인</a:t>
            </a:r>
            <a:endParaRPr lang="en-US" sz="2400" kern="0" spc="-100" dirty="0">
              <a:solidFill>
                <a:srgbClr val="4C4747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2400" dirty="0" err="1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모듈에</a:t>
            </a:r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 대한 커맨드 실행 시, 모듈에서 입력받은 커맨드로부터 데이터 세팅 후 </a:t>
            </a:r>
            <a:r>
              <a:rPr lang="en-US" sz="2400" dirty="0" err="1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변환</a:t>
            </a:r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400" dirty="0" err="1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진행</a:t>
            </a:r>
            <a:endParaRPr lang="en-US" sz="2400" dirty="0">
              <a:solidFill>
                <a:srgbClr val="4C4747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이와 같은 기능을 통해 서버 단 혹은 이를 활용한 제</a:t>
            </a:r>
            <a:r>
              <a:rPr lang="en-US" altLang="ko-KR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2</a:t>
            </a:r>
            <a:r>
              <a:rPr lang="ko-KR" alt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의 앱으로 자동화를 수행할 수 있음</a:t>
            </a:r>
            <a:endParaRPr lang="en-US" sz="2400" dirty="0">
              <a:solidFill>
                <a:srgbClr val="4C4747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AAC80F-9A87-87C1-7F3E-CA95196DA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98" y="1204721"/>
            <a:ext cx="10523601" cy="606026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427619" y="2700857"/>
            <a:ext cx="3171429" cy="3981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001695" y="5127429"/>
            <a:ext cx="11623486" cy="17100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4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Electron 활용 기능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750667" y="6713838"/>
            <a:ext cx="89425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</a:t>
            </a:r>
            <a:r>
              <a:rPr lang="en-US" sz="3000" kern="0" spc="-200" dirty="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일렉트론이란</a:t>
            </a:r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?</a:t>
            </a:r>
          </a:p>
          <a:p>
            <a:r>
              <a:rPr 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</a:t>
            </a:r>
            <a:r>
              <a:rPr lang="en-US" sz="3000" dirty="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일렉트론</a:t>
            </a:r>
            <a:r>
              <a:rPr lang="en-US" sz="30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 활용 기능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960286" y="217337"/>
            <a:ext cx="10157143" cy="13182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Electron 이란?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600365" y="5400953"/>
            <a:ext cx="2284750" cy="649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핵심 단어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957034" y="4945155"/>
            <a:ext cx="2928081" cy="649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KEY WORD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468766" y="5098270"/>
            <a:ext cx="3090336" cy="85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핵심 단어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911848" y="4540501"/>
            <a:ext cx="4204172" cy="808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KEY WORD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1748838" y="6946449"/>
            <a:ext cx="4511143" cy="9704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* 키워드에 대한 부가적인 설명을 입력해주세요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8357561" y="6337089"/>
            <a:ext cx="2508101" cy="902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700" kern="0" spc="-1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* 추가사항을 </a:t>
            </a:r>
          </a:p>
          <a:p>
            <a:pPr algn="r"/>
            <a:r>
              <a:rPr lang="en-US" sz="1700" kern="0" spc="-1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360735" y="1274023"/>
            <a:ext cx="13985265" cy="7342264"/>
            <a:chOff x="2360735" y="1274023"/>
            <a:chExt cx="13985265" cy="73422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0735" y="1274023"/>
              <a:ext cx="13985265" cy="734226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360733" y="8851924"/>
            <a:ext cx="21533566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일렉트론은 Javascript, HTML, CSS를 이용하여 Desktop Application을 만드는 </a:t>
            </a:r>
            <a:r>
              <a:rPr lang="en-US" sz="3000" kern="0" spc="-200" dirty="0" err="1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프레임워크</a:t>
            </a:r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.</a:t>
            </a:r>
            <a:endParaRPr/>
          </a:p>
          <a:p>
            <a:endParaRPr/>
          </a:p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NPM을 이용해 node package들을 사용할 수 있음.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6314" y="7578752"/>
            <a:ext cx="7961932" cy="1909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web contents에서 파라미터로 전한 js를 실행하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는 함수로, 페이지의 margin이나 footer / header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등의 문구를 추가하는 기능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13241" y="7550181"/>
            <a:ext cx="7961932" cy="1909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디버깅용 툴로, webContents가 로드된 후 스크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립트로 조작할 때 이슈가 발생한 경우 이를  통하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여 트래킹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5476" y="2858895"/>
            <a:ext cx="1100000" cy="1318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1B2193"/>
                </a:solidFill>
                <a:latin typeface="S-Core Dream 7 ExtraBold" pitchFamily="34" charset="0"/>
                <a:cs typeface="S-Core Dream 7 ExtraBold" pitchFamily="34" charset="0"/>
              </a:rPr>
              <a:t>01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923038" y="4018276"/>
            <a:ext cx="7961932" cy="1909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http주소나 html, mht, xml와 같이 로컬에 있는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파일을 electron 상의 web contents에 로드하는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기능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068752" y="2912268"/>
            <a:ext cx="1360987" cy="1333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02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136314" y="4079162"/>
            <a:ext cx="7961932" cy="12343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webContents 상의 내용을 웹 브라우저 내의 pdf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로 인쇄와 동일하게 pdf로 인쇄 진행하는 기능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45679" y="6383277"/>
            <a:ext cx="1360987" cy="1333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03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068752" y="6411848"/>
            <a:ext cx="1360987" cy="1333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300" dirty="0">
                <a:solidFill>
                  <a:srgbClr val="1B2193"/>
                </a:solidFill>
                <a:latin typeface="S-Core Dream 7 ExtraBold" pitchFamily="34" charset="0"/>
                <a:cs typeface="S-Core Dream 7 ExtraBold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85334" y="3226647"/>
            <a:ext cx="1360987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load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8875173" y="3280977"/>
            <a:ext cx="9171429" cy="783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printToPdf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81375" y="6768359"/>
            <a:ext cx="360022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show / openDevTools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875172" y="6794852"/>
            <a:ext cx="9171429" cy="783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executeJavaScript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794229" y="1534924"/>
            <a:ext cx="9942857" cy="13182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Electron 사용 기능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Pages>22</Pages>
  <Words>1337</Words>
  <Characters>0</Characters>
  <Application>Microsoft Office PowerPoint</Application>
  <DocSecurity>0</DocSecurity>
  <PresentationFormat>사용자 지정</PresentationFormat>
  <Lines>0</Lines>
  <Paragraphs>233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Bebas</vt:lpstr>
      <vt:lpstr>Noto Sans CJK KR Regular</vt:lpstr>
      <vt:lpstr>S-Core Dream 3 Light</vt:lpstr>
      <vt:lpstr>S-Core Dream 4 Regular</vt:lpstr>
      <vt:lpstr>S-Core Dream 5 Medium</vt:lpstr>
      <vt:lpstr>S-Core Dream 6 Bold</vt:lpstr>
      <vt:lpstr>S-Core Dream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고현우</cp:lastModifiedBy>
  <cp:revision>11</cp:revision>
  <dcterms:modified xsi:type="dcterms:W3CDTF">2023-06-06T12:43:00Z</dcterms:modified>
  <cp:version>9.104.151.49087</cp:version>
</cp:coreProperties>
</file>