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0" r:id="rId1"/>
  </p:sldMasterIdLst>
  <p:notesMasterIdLst>
    <p:notesMasterId r:id="rId2"/>
  </p:notesMasterIdLst>
  <p:sldIdLst>
    <p:sldId id="256" r:id="rId3"/>
    <p:sldId id="257" r:id="rId4"/>
    <p:sldId id="259" r:id="rId5"/>
    <p:sldId id="258" r:id="rId6"/>
    <p:sldId id="260" r:id="rId7"/>
    <p:sldId id="278" r:id="rId8"/>
    <p:sldId id="279" r:id="rId9"/>
    <p:sldId id="280" r:id="rId10"/>
    <p:sldId id="281" r:id="rId11"/>
    <p:sldId id="262" r:id="rId12"/>
    <p:sldId id="277" r:id="rId13"/>
    <p:sldId id="283" r:id="rId14"/>
    <p:sldId id="264" r:id="rId15"/>
    <p:sldId id="275" r:id="rId16"/>
    <p:sldId id="265" r:id="rId17"/>
    <p:sldId id="284" r:id="rId18"/>
    <p:sldId id="285" r:id="rId19"/>
    <p:sldId id="286" r:id="rId20"/>
    <p:sldId id="287" r:id="rId21"/>
    <p:sldId id="269" r:id="rId22"/>
    <p:sldId id="276" r:id="rId23"/>
    <p:sldId id="289" r:id="rId24"/>
    <p:sldId id="290" r:id="rId25"/>
    <p:sldId id="270" r:id="rId26"/>
    <p:sldId id="271" r:id="rId27"/>
    <p:sldId id="272" r:id="rId28"/>
    <p:sldId id="291" r:id="rId29"/>
    <p:sldId id="292" r:id="rId30"/>
    <p:sldId id="267" r:id="rId31"/>
    <p:sldId id="268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5050" autoAdjust="0"/>
  </p:normalViewPr>
  <p:slideViewPr>
    <p:cSldViewPr>
      <p:cViewPr varScale="1">
        <p:scale>
          <a:sx n="100" d="100"/>
          <a:sy n="100" d="100"/>
        </p:scale>
        <p:origin x="1674" y="144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3" d="100"/>
          <a:sy n="123" d="100"/>
        </p:scale>
        <p:origin x="4974" y="114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presProps" Target="presProps.xml"  /><Relationship Id="rId34" Type="http://schemas.openxmlformats.org/officeDocument/2006/relationships/viewProps" Target="viewProps.xml"  /><Relationship Id="rId35" Type="http://schemas.openxmlformats.org/officeDocument/2006/relationships/theme" Target="theme/theme1.xml"  /><Relationship Id="rId36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86DBDEC-23AF-41DF-8846-28EADE6E75C5}" type="datetime1">
              <a:rPr lang="ko-KR" altLang="en-US"/>
              <a:pPr lvl="0">
                <a:defRPr/>
              </a:pPr>
              <a:t>2022-03-15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99EAD58-21AA-47DE-A6C3-EDD64AA64DA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63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44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09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700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6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76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5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85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2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09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8F3E-BB4D-449D-BBBD-8821DAC9CE50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63680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48F3E-BB4D-449D-BBBD-8821DAC9CE50}" type="datetimeFigureOut">
              <a:rPr lang="ko-KR" altLang="en-US" smtClean="0"/>
              <a:t>2022-03-15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89B3C-F522-43C8-A786-18631CC82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68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https://ovenapp.io/view/5Y6CZxCDnHEAJshABokr5wm41uIZPM7M/" TargetMode="External"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0477A27-5BCE-4ADD-AEE3-5587C427CEE9}"/>
              </a:ext>
            </a:extLst>
          </p:cNvPr>
          <p:cNvGrpSpPr/>
          <p:nvPr/>
        </p:nvGrpSpPr>
        <p:grpSpPr>
          <a:xfrm>
            <a:off x="3275856" y="855250"/>
            <a:ext cx="1427978" cy="1925678"/>
            <a:chOff x="6019049" y="711234"/>
            <a:chExt cx="1427978" cy="192567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4DF131A-006F-47AD-8A74-DED09E74D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00000">
                    <a:alpha val="2549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543994">
              <a:off x="6019049" y="711234"/>
              <a:ext cx="1427978" cy="1783531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BC7B87E-7CC5-4F75-89C9-BD2C47FD6E76}"/>
                </a:ext>
              </a:extLst>
            </p:cNvPr>
            <p:cNvSpPr/>
            <p:nvPr/>
          </p:nvSpPr>
          <p:spPr>
            <a:xfrm>
              <a:off x="6127230" y="2060848"/>
              <a:ext cx="1152128" cy="5760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99592" y="1700808"/>
            <a:ext cx="8132354" cy="3154710"/>
            <a:chOff x="840449" y="1688268"/>
            <a:chExt cx="8132354" cy="3154710"/>
          </a:xfrm>
        </p:grpSpPr>
        <p:sp>
          <p:nvSpPr>
            <p:cNvPr id="12" name="직사각형 11"/>
            <p:cNvSpPr/>
            <p:nvPr/>
          </p:nvSpPr>
          <p:spPr>
            <a:xfrm rot="2438039">
              <a:off x="2425546" y="3738379"/>
              <a:ext cx="1584176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40449" y="1688268"/>
              <a:ext cx="8132354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IT</a:t>
              </a:r>
              <a:r>
                <a:rPr lang="en-US" altLang="ko-KR" sz="199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P</a:t>
              </a:r>
              <a:r>
                <a:rPr lang="en-US" altLang="ko-KR" sz="4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5</a:t>
              </a:r>
              <a:r>
                <a:rPr lang="ko-KR" altLang="en-US" sz="4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조 </a:t>
              </a:r>
              <a:r>
                <a:rPr lang="en-US" altLang="ko-KR" sz="4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Final Project</a:t>
              </a:r>
              <a:endParaRPr lang="ko-KR" altLang="en-US" sz="8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9" name="눈물 방울 8">
            <a:extLst>
              <a:ext uri="{FF2B5EF4-FFF2-40B4-BE49-F238E27FC236}">
                <a16:creationId xmlns:a16="http://schemas.microsoft.com/office/drawing/2014/main" id="{04B396E6-B75B-442A-B8A7-1F1BCC2BEBD6}"/>
              </a:ext>
            </a:extLst>
          </p:cNvPr>
          <p:cNvSpPr/>
          <p:nvPr/>
        </p:nvSpPr>
        <p:spPr>
          <a:xfrm rot="9272725">
            <a:off x="-1775796" y="-832012"/>
            <a:ext cx="12133077" cy="7986997"/>
          </a:xfrm>
          <a:prstGeom prst="teardrop">
            <a:avLst>
              <a:gd name="adj" fmla="val 6934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8454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195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699427" y="2501020"/>
              <a:ext cx="547297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04 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일정</a:t>
              </a:r>
              <a:r>
                <a:rPr lang="en-US" altLang="ko-KR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&amp;</a:t>
              </a:r>
              <a:r>
                <a:rPr lang="ko-KR" altLang="en-US" sz="44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간트차트</a:t>
              </a:r>
              <a:endParaRPr lang="ko-KR" altLang="en-US" sz="4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D697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7879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5A59D9-A63D-4866-A53E-66BD7223E2A5}"/>
              </a:ext>
            </a:extLst>
          </p:cNvPr>
          <p:cNvSpPr/>
          <p:nvPr/>
        </p:nvSpPr>
        <p:spPr>
          <a:xfrm>
            <a:off x="8451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F63D34-DDF0-4F83-A1BE-96C3D258BD0B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일정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8CAF332-178F-4D9E-88B6-47C122C11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669300"/>
              </p:ext>
            </p:extLst>
          </p:nvPr>
        </p:nvGraphicFramePr>
        <p:xfrm>
          <a:off x="467544" y="1556792"/>
          <a:ext cx="8280920" cy="36593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36961">
                  <a:extLst>
                    <a:ext uri="{9D8B030D-6E8A-4147-A177-3AD203B41FA5}">
                      <a16:colId xmlns:a16="http://schemas.microsoft.com/office/drawing/2014/main" val="2726030578"/>
                    </a:ext>
                  </a:extLst>
                </a:gridCol>
                <a:gridCol w="3374306">
                  <a:extLst>
                    <a:ext uri="{9D8B030D-6E8A-4147-A177-3AD203B41FA5}">
                      <a16:colId xmlns:a16="http://schemas.microsoft.com/office/drawing/2014/main" val="3268563190"/>
                    </a:ext>
                  </a:extLst>
                </a:gridCol>
                <a:gridCol w="3369653">
                  <a:extLst>
                    <a:ext uri="{9D8B030D-6E8A-4147-A177-3AD203B41FA5}">
                      <a16:colId xmlns:a16="http://schemas.microsoft.com/office/drawing/2014/main" val="1857967307"/>
                    </a:ext>
                  </a:extLst>
                </a:gridCol>
              </a:tblGrid>
              <a:tr h="303859"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총 개발 기간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2022.02.11 ~ 2022.03.11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620809"/>
                  </a:ext>
                </a:extLst>
              </a:tr>
              <a:tr h="303859"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프로젝트명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IT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 소식과 커뮤니티 웹사이트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582293"/>
                  </a:ext>
                </a:extLst>
              </a:tr>
              <a:tr h="303859"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</a:rPr>
                        <a:t>팀명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ITP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605064"/>
                  </a:ext>
                </a:extLst>
              </a:tr>
              <a:tr h="96531">
                <a:tc rowSpan="6"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프로젝트</a:t>
                      </a:r>
                    </a:p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개발기간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작업내용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개발 기간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979241365"/>
                  </a:ext>
                </a:extLst>
              </a:tr>
              <a:tr h="72008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기획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2월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일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446317868"/>
                  </a:ext>
                </a:extLst>
              </a:tr>
              <a:tr h="135320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요구 분석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설계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월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일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~2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월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일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460195430"/>
                  </a:ext>
                </a:extLst>
              </a:tr>
              <a:tr h="303859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구현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2월 15일~3월 7일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59720892"/>
                  </a:ext>
                </a:extLst>
              </a:tr>
              <a:tr h="303859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테스트 및 보수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월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일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~3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월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일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2128586"/>
                  </a:ext>
                </a:extLst>
              </a:tr>
              <a:tr h="182805">
                <a:tc v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인수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설치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월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일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494768596"/>
                  </a:ext>
                </a:extLst>
              </a:tr>
              <a:tr h="337693"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개발 순서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기획 → 요구 분석 → 설계 → 구현 → 테스트 및 보수 → 인수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설치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211072"/>
                  </a:ext>
                </a:extLst>
              </a:tr>
              <a:tr h="604956">
                <a:tc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</a:rPr>
                        <a:t>개발 환경</a:t>
                      </a: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lvl="0" indent="0" algn="ctr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defRPr/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 spring boot, oracle DB,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600" b="1" kern="0" spc="0" dirty="0" err="1">
                          <a:solidFill>
                            <a:srgbClr val="000000"/>
                          </a:solidFill>
                          <a:effectLst/>
                        </a:rPr>
                        <a:t>mybatis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</a:rPr>
                        <a:t>React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826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524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5A59D9-A63D-4866-A53E-66BD7223E2A5}"/>
              </a:ext>
            </a:extLst>
          </p:cNvPr>
          <p:cNvSpPr/>
          <p:nvPr/>
        </p:nvSpPr>
        <p:spPr>
          <a:xfrm>
            <a:off x="8451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F63D34-DDF0-4F83-A1BE-96C3D258BD0B}"/>
              </a:ext>
            </a:extLst>
          </p:cNvPr>
          <p:cNvSpPr/>
          <p:nvPr/>
        </p:nvSpPr>
        <p:spPr>
          <a:xfrm>
            <a:off x="0" y="5621556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간트차트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1AEFAF6-3057-4E4D-ABCD-B999385D3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676554"/>
              </p:ext>
            </p:extLst>
          </p:nvPr>
        </p:nvGraphicFramePr>
        <p:xfrm>
          <a:off x="323526" y="1556792"/>
          <a:ext cx="8175232" cy="36724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27348">
                  <a:extLst>
                    <a:ext uri="{9D8B030D-6E8A-4147-A177-3AD203B41FA5}">
                      <a16:colId xmlns:a16="http://schemas.microsoft.com/office/drawing/2014/main" val="3291947436"/>
                    </a:ext>
                  </a:extLst>
                </a:gridCol>
                <a:gridCol w="871986">
                  <a:extLst>
                    <a:ext uri="{9D8B030D-6E8A-4147-A177-3AD203B41FA5}">
                      <a16:colId xmlns:a16="http://schemas.microsoft.com/office/drawing/2014/main" val="2234594339"/>
                    </a:ext>
                  </a:extLst>
                </a:gridCol>
                <a:gridCol w="541818">
                  <a:extLst>
                    <a:ext uri="{9D8B030D-6E8A-4147-A177-3AD203B41FA5}">
                      <a16:colId xmlns:a16="http://schemas.microsoft.com/office/drawing/2014/main" val="258570330"/>
                    </a:ext>
                  </a:extLst>
                </a:gridCol>
                <a:gridCol w="321704">
                  <a:extLst>
                    <a:ext uri="{9D8B030D-6E8A-4147-A177-3AD203B41FA5}">
                      <a16:colId xmlns:a16="http://schemas.microsoft.com/office/drawing/2014/main" val="2963630396"/>
                    </a:ext>
                  </a:extLst>
                </a:gridCol>
                <a:gridCol w="321704">
                  <a:extLst>
                    <a:ext uri="{9D8B030D-6E8A-4147-A177-3AD203B41FA5}">
                      <a16:colId xmlns:a16="http://schemas.microsoft.com/office/drawing/2014/main" val="3549412968"/>
                    </a:ext>
                  </a:extLst>
                </a:gridCol>
                <a:gridCol w="321704">
                  <a:extLst>
                    <a:ext uri="{9D8B030D-6E8A-4147-A177-3AD203B41FA5}">
                      <a16:colId xmlns:a16="http://schemas.microsoft.com/office/drawing/2014/main" val="2678612305"/>
                    </a:ext>
                  </a:extLst>
                </a:gridCol>
                <a:gridCol w="321704">
                  <a:extLst>
                    <a:ext uri="{9D8B030D-6E8A-4147-A177-3AD203B41FA5}">
                      <a16:colId xmlns:a16="http://schemas.microsoft.com/office/drawing/2014/main" val="379751115"/>
                    </a:ext>
                  </a:extLst>
                </a:gridCol>
                <a:gridCol w="321704">
                  <a:extLst>
                    <a:ext uri="{9D8B030D-6E8A-4147-A177-3AD203B41FA5}">
                      <a16:colId xmlns:a16="http://schemas.microsoft.com/office/drawing/2014/main" val="3641067673"/>
                    </a:ext>
                  </a:extLst>
                </a:gridCol>
                <a:gridCol w="321704">
                  <a:extLst>
                    <a:ext uri="{9D8B030D-6E8A-4147-A177-3AD203B41FA5}">
                      <a16:colId xmlns:a16="http://schemas.microsoft.com/office/drawing/2014/main" val="3246385127"/>
                    </a:ext>
                  </a:extLst>
                </a:gridCol>
                <a:gridCol w="321704">
                  <a:extLst>
                    <a:ext uri="{9D8B030D-6E8A-4147-A177-3AD203B41FA5}">
                      <a16:colId xmlns:a16="http://schemas.microsoft.com/office/drawing/2014/main" val="3360609621"/>
                    </a:ext>
                  </a:extLst>
                </a:gridCol>
                <a:gridCol w="321704">
                  <a:extLst>
                    <a:ext uri="{9D8B030D-6E8A-4147-A177-3AD203B41FA5}">
                      <a16:colId xmlns:a16="http://schemas.microsoft.com/office/drawing/2014/main" val="1832641356"/>
                    </a:ext>
                  </a:extLst>
                </a:gridCol>
                <a:gridCol w="321704">
                  <a:extLst>
                    <a:ext uri="{9D8B030D-6E8A-4147-A177-3AD203B41FA5}">
                      <a16:colId xmlns:a16="http://schemas.microsoft.com/office/drawing/2014/main" val="710313301"/>
                    </a:ext>
                  </a:extLst>
                </a:gridCol>
                <a:gridCol w="321704">
                  <a:extLst>
                    <a:ext uri="{9D8B030D-6E8A-4147-A177-3AD203B41FA5}">
                      <a16:colId xmlns:a16="http://schemas.microsoft.com/office/drawing/2014/main" val="239174604"/>
                    </a:ext>
                  </a:extLst>
                </a:gridCol>
                <a:gridCol w="321704">
                  <a:extLst>
                    <a:ext uri="{9D8B030D-6E8A-4147-A177-3AD203B41FA5}">
                      <a16:colId xmlns:a16="http://schemas.microsoft.com/office/drawing/2014/main" val="264007810"/>
                    </a:ext>
                  </a:extLst>
                </a:gridCol>
                <a:gridCol w="321704">
                  <a:extLst>
                    <a:ext uri="{9D8B030D-6E8A-4147-A177-3AD203B41FA5}">
                      <a16:colId xmlns:a16="http://schemas.microsoft.com/office/drawing/2014/main" val="1383924683"/>
                    </a:ext>
                  </a:extLst>
                </a:gridCol>
                <a:gridCol w="321704">
                  <a:extLst>
                    <a:ext uri="{9D8B030D-6E8A-4147-A177-3AD203B41FA5}">
                      <a16:colId xmlns:a16="http://schemas.microsoft.com/office/drawing/2014/main" val="1278573290"/>
                    </a:ext>
                  </a:extLst>
                </a:gridCol>
                <a:gridCol w="321704">
                  <a:extLst>
                    <a:ext uri="{9D8B030D-6E8A-4147-A177-3AD203B41FA5}">
                      <a16:colId xmlns:a16="http://schemas.microsoft.com/office/drawing/2014/main" val="1959329807"/>
                    </a:ext>
                  </a:extLst>
                </a:gridCol>
                <a:gridCol w="321704">
                  <a:extLst>
                    <a:ext uri="{9D8B030D-6E8A-4147-A177-3AD203B41FA5}">
                      <a16:colId xmlns:a16="http://schemas.microsoft.com/office/drawing/2014/main" val="75952677"/>
                    </a:ext>
                  </a:extLst>
                </a:gridCol>
                <a:gridCol w="321704">
                  <a:extLst>
                    <a:ext uri="{9D8B030D-6E8A-4147-A177-3AD203B41FA5}">
                      <a16:colId xmlns:a16="http://schemas.microsoft.com/office/drawing/2014/main" val="97643541"/>
                    </a:ext>
                  </a:extLst>
                </a:gridCol>
                <a:gridCol w="321704">
                  <a:extLst>
                    <a:ext uri="{9D8B030D-6E8A-4147-A177-3AD203B41FA5}">
                      <a16:colId xmlns:a16="http://schemas.microsoft.com/office/drawing/2014/main" val="2500244192"/>
                    </a:ext>
                  </a:extLst>
                </a:gridCol>
                <a:gridCol w="321704">
                  <a:extLst>
                    <a:ext uri="{9D8B030D-6E8A-4147-A177-3AD203B41FA5}">
                      <a16:colId xmlns:a16="http://schemas.microsoft.com/office/drawing/2014/main" val="2734119674"/>
                    </a:ext>
                  </a:extLst>
                </a:gridCol>
                <a:gridCol w="321704">
                  <a:extLst>
                    <a:ext uri="{9D8B030D-6E8A-4147-A177-3AD203B41FA5}">
                      <a16:colId xmlns:a16="http://schemas.microsoft.com/office/drawing/2014/main" val="1265711143"/>
                    </a:ext>
                  </a:extLst>
                </a:gridCol>
                <a:gridCol w="321704">
                  <a:extLst>
                    <a:ext uri="{9D8B030D-6E8A-4147-A177-3AD203B41FA5}">
                      <a16:colId xmlns:a16="http://schemas.microsoft.com/office/drawing/2014/main" val="2558867564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순서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구분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개발기간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02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월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11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~ 02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월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14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02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월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15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~ 03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월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07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03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월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08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~ 03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월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15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025234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기획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462272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2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요구 분석</a:t>
                      </a:r>
                      <a:r>
                        <a:rPr lang="en-US" altLang="ko-KR" sz="1000" b="1" u="none" strike="noStrike">
                          <a:effectLst/>
                        </a:rPr>
                        <a:t>, </a:t>
                      </a:r>
                      <a:r>
                        <a:rPr lang="ko-KR" altLang="en-US" sz="1000" b="1" u="none" strike="noStrike">
                          <a:effectLst/>
                        </a:rPr>
                        <a:t>설계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3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559419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3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구현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21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95282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4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테스트 및 보수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7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61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231114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5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인수</a:t>
                      </a:r>
                      <a:r>
                        <a:rPr lang="en-US" altLang="ko-KR" sz="1000" b="1" u="none" strike="noStrike">
                          <a:effectLst/>
                        </a:rPr>
                        <a:t>/</a:t>
                      </a:r>
                      <a:r>
                        <a:rPr lang="ko-KR" altLang="en-US" sz="1000" b="1" u="none" strike="noStrike">
                          <a:effectLst/>
                        </a:rPr>
                        <a:t>설치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1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solidFill>
                          <a:srgbClr val="9C57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926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737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6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417808" y="2501020"/>
              <a:ext cx="6189515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05 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정책</a:t>
              </a:r>
              <a:r>
                <a:rPr lang="en-US" altLang="ko-KR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&amp;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기능 정의서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2146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0E6F6FB-902B-4A72-80BB-ED418C3FE8FB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A8A1B4-361D-4420-B14A-83E2DB9107B0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5603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정책정의서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(</a:t>
              </a:r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일반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)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115139-2779-4F5E-ACFB-1C525E723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233630"/>
              </p:ext>
            </p:extLst>
          </p:nvPr>
        </p:nvGraphicFramePr>
        <p:xfrm>
          <a:off x="200200" y="1556792"/>
          <a:ext cx="8764288" cy="3866449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367090">
                  <a:extLst>
                    <a:ext uri="{9D8B030D-6E8A-4147-A177-3AD203B41FA5}">
                      <a16:colId xmlns:a16="http://schemas.microsoft.com/office/drawing/2014/main" val="3126607269"/>
                    </a:ext>
                  </a:extLst>
                </a:gridCol>
                <a:gridCol w="1938697">
                  <a:extLst>
                    <a:ext uri="{9D8B030D-6E8A-4147-A177-3AD203B41FA5}">
                      <a16:colId xmlns:a16="http://schemas.microsoft.com/office/drawing/2014/main" val="2722804997"/>
                    </a:ext>
                  </a:extLst>
                </a:gridCol>
                <a:gridCol w="952141">
                  <a:extLst>
                    <a:ext uri="{9D8B030D-6E8A-4147-A177-3AD203B41FA5}">
                      <a16:colId xmlns:a16="http://schemas.microsoft.com/office/drawing/2014/main" val="281221771"/>
                    </a:ext>
                  </a:extLst>
                </a:gridCol>
                <a:gridCol w="803011">
                  <a:extLst>
                    <a:ext uri="{9D8B030D-6E8A-4147-A177-3AD203B41FA5}">
                      <a16:colId xmlns:a16="http://schemas.microsoft.com/office/drawing/2014/main" val="2968410460"/>
                    </a:ext>
                  </a:extLst>
                </a:gridCol>
                <a:gridCol w="1996056">
                  <a:extLst>
                    <a:ext uri="{9D8B030D-6E8A-4147-A177-3AD203B41FA5}">
                      <a16:colId xmlns:a16="http://schemas.microsoft.com/office/drawing/2014/main" val="403183353"/>
                    </a:ext>
                  </a:extLst>
                </a:gridCol>
                <a:gridCol w="2707293">
                  <a:extLst>
                    <a:ext uri="{9D8B030D-6E8A-4147-A177-3AD203B41FA5}">
                      <a16:colId xmlns:a16="http://schemas.microsoft.com/office/drawing/2014/main" val="3297707622"/>
                    </a:ext>
                  </a:extLst>
                </a:gridCol>
              </a:tblGrid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정책 코드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정책명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세부 항목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소개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정책 정의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239556749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b-front-join-01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회원가입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가입 범위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미성년자 가입 가능 여부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가입 가능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1204444625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2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b-front-join-01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회원가입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가입 범위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외국인 가입 가능 여부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불가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외국인 가입 기능 제공하지 않음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3917065082"/>
                  </a:ext>
                </a:extLst>
              </a:tr>
              <a:tr h="8163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3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b-front-join-02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회원가입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가입서 작성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닉네임 생성규칙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1" u="none" strike="noStrike" dirty="0">
                          <a:effectLst/>
                        </a:rPr>
                        <a:t>- 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중복 확인 진행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필수 작성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)</a:t>
                      </a:r>
                      <a:br>
                        <a:rPr lang="en-US" altLang="ko-KR" sz="1000" b="1" u="none" strike="noStrike" dirty="0">
                          <a:effectLst/>
                        </a:rPr>
                      </a:br>
                      <a:r>
                        <a:rPr lang="en-US" altLang="ko-KR" sz="1000" b="1" u="none" strike="noStrike" dirty="0">
                          <a:effectLst/>
                        </a:rPr>
                        <a:t>- 15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자 이내로 작성</a:t>
                      </a:r>
                      <a:br>
                        <a:rPr lang="ko-KR" altLang="en-US" sz="1000" b="1" u="none" strike="noStrike" dirty="0">
                          <a:effectLst/>
                        </a:rPr>
                      </a:br>
                      <a:r>
                        <a:rPr lang="en-US" altLang="ko-KR" sz="1000" b="1" u="none" strike="noStrike" dirty="0">
                          <a:effectLst/>
                        </a:rPr>
                        <a:t>- 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특수문자 사용불가                                                    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- admin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은 사용 불가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관리자 닉네임 지정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)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1684005614"/>
                  </a:ext>
                </a:extLst>
              </a:tr>
              <a:tr h="3805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4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b-front-join-03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회원가입 정책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가입서 작성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비밀번호 생성 규칙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ko-KR" altLang="en-US" sz="1000" b="1" u="none" strike="noStrike" dirty="0">
                          <a:effectLst/>
                        </a:rPr>
                        <a:t>영문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대</a:t>
                      </a:r>
                      <a:r>
                        <a:rPr lang="en-US" altLang="ko-KR" sz="10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소문자 모두 포함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), 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숫자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, </a:t>
                      </a: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ko-KR" altLang="en-US" sz="1000" b="1" u="none" strike="noStrike" dirty="0">
                          <a:effectLst/>
                        </a:rPr>
                        <a:t>    특수문자 조합 필수</a:t>
                      </a:r>
                      <a:br>
                        <a:rPr lang="ko-KR" altLang="en-US" sz="1000" b="1" u="none" strike="noStrike" dirty="0">
                          <a:effectLst/>
                        </a:rPr>
                      </a:br>
                      <a:r>
                        <a:rPr lang="en-US" altLang="ko-KR" sz="1000" b="1" u="none" strike="noStrike" dirty="0">
                          <a:effectLst/>
                        </a:rPr>
                        <a:t>- 8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자 이상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20</a:t>
                      </a:r>
                      <a:r>
                        <a:rPr lang="ko-KR" altLang="en-US" sz="1000" b="1" u="none" strike="noStrike" dirty="0" err="1">
                          <a:effectLst/>
                        </a:rPr>
                        <a:t>자이내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 작성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필수 작성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)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2073605077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</a:rPr>
                        <a:t>5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b-front-join-04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회원가입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가입서 작성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이메일 작성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필수작성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699142582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6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b-front-join-09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회원가입 정책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가입서 작성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회원으로 가입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이메일로 인증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2694153358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7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b-front-community-group-01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모임찾기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글 작성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글 작성시 최대 글자 수 제한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글 작성시 최대 </a:t>
                      </a:r>
                      <a:r>
                        <a:rPr lang="en-US" altLang="ko-KR" sz="1000" b="1" u="none" strike="noStrike">
                          <a:effectLst/>
                        </a:rPr>
                        <a:t>1000</a:t>
                      </a:r>
                      <a:r>
                        <a:rPr lang="ko-KR" altLang="en-US" sz="1000" b="1" u="none" strike="noStrike">
                          <a:effectLst/>
                        </a:rPr>
                        <a:t>자로 제한 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708258508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8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b-front-community-com-01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소통공간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글 작성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글 작성시 최대 글자 수 제한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>
                          <a:effectLst/>
                        </a:rPr>
                        <a:t>글 작성시 최대 </a:t>
                      </a:r>
                      <a:r>
                        <a:rPr lang="en-US" altLang="ko-KR" sz="1000" b="1" u="none" strike="noStrike">
                          <a:effectLst/>
                        </a:rPr>
                        <a:t>1000</a:t>
                      </a:r>
                      <a:r>
                        <a:rPr lang="ko-KR" altLang="en-US" sz="1000" b="1" u="none" strike="noStrike">
                          <a:effectLst/>
                        </a:rPr>
                        <a:t>자로 제한 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1134693473"/>
                  </a:ext>
                </a:extLst>
              </a:tr>
              <a:tr h="3230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9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b-front-community-com-02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소통공간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댓글 작성 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댓글 작성시 최대 글자 수 제한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댓글 작성시 최대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300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자로 제한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79" marR="8079" marT="8079" marB="0" anchor="ctr"/>
                </a:tc>
                <a:extLst>
                  <a:ext uri="{0D108BD9-81ED-4DB2-BD59-A6C34878D82A}">
                    <a16:rowId xmlns:a16="http://schemas.microsoft.com/office/drawing/2014/main" val="1542802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482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CDDAAB2-5991-4C62-A6F0-90EF047896B3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154546-85FB-4FDD-A203-80CFD3FDE2E9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8680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정책정의서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(</a:t>
              </a:r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게시판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)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300D6A7-34E4-4920-B6A2-48DE7FE76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051689"/>
              </p:ext>
            </p:extLst>
          </p:nvPr>
        </p:nvGraphicFramePr>
        <p:xfrm>
          <a:off x="251520" y="1340768"/>
          <a:ext cx="8640959" cy="4178746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360392">
                  <a:extLst>
                    <a:ext uri="{9D8B030D-6E8A-4147-A177-3AD203B41FA5}">
                      <a16:colId xmlns:a16="http://schemas.microsoft.com/office/drawing/2014/main" val="2532844404"/>
                    </a:ext>
                  </a:extLst>
                </a:gridCol>
                <a:gridCol w="1126225">
                  <a:extLst>
                    <a:ext uri="{9D8B030D-6E8A-4147-A177-3AD203B41FA5}">
                      <a16:colId xmlns:a16="http://schemas.microsoft.com/office/drawing/2014/main" val="3113821343"/>
                    </a:ext>
                  </a:extLst>
                </a:gridCol>
                <a:gridCol w="788357">
                  <a:extLst>
                    <a:ext uri="{9D8B030D-6E8A-4147-A177-3AD203B41FA5}">
                      <a16:colId xmlns:a16="http://schemas.microsoft.com/office/drawing/2014/main" val="1793973298"/>
                    </a:ext>
                  </a:extLst>
                </a:gridCol>
                <a:gridCol w="878455">
                  <a:extLst>
                    <a:ext uri="{9D8B030D-6E8A-4147-A177-3AD203B41FA5}">
                      <a16:colId xmlns:a16="http://schemas.microsoft.com/office/drawing/2014/main" val="1837833128"/>
                    </a:ext>
                  </a:extLst>
                </a:gridCol>
                <a:gridCol w="608162">
                  <a:extLst>
                    <a:ext uri="{9D8B030D-6E8A-4147-A177-3AD203B41FA5}">
                      <a16:colId xmlns:a16="http://schemas.microsoft.com/office/drawing/2014/main" val="593314784"/>
                    </a:ext>
                  </a:extLst>
                </a:gridCol>
                <a:gridCol w="360392">
                  <a:extLst>
                    <a:ext uri="{9D8B030D-6E8A-4147-A177-3AD203B41FA5}">
                      <a16:colId xmlns:a16="http://schemas.microsoft.com/office/drawing/2014/main" val="1813262160"/>
                    </a:ext>
                  </a:extLst>
                </a:gridCol>
                <a:gridCol w="360392">
                  <a:extLst>
                    <a:ext uri="{9D8B030D-6E8A-4147-A177-3AD203B41FA5}">
                      <a16:colId xmlns:a16="http://schemas.microsoft.com/office/drawing/2014/main" val="3354186516"/>
                    </a:ext>
                  </a:extLst>
                </a:gridCol>
                <a:gridCol w="360392">
                  <a:extLst>
                    <a:ext uri="{9D8B030D-6E8A-4147-A177-3AD203B41FA5}">
                      <a16:colId xmlns:a16="http://schemas.microsoft.com/office/drawing/2014/main" val="2722205841"/>
                    </a:ext>
                  </a:extLst>
                </a:gridCol>
                <a:gridCol w="360392">
                  <a:extLst>
                    <a:ext uri="{9D8B030D-6E8A-4147-A177-3AD203B41FA5}">
                      <a16:colId xmlns:a16="http://schemas.microsoft.com/office/drawing/2014/main" val="4057188807"/>
                    </a:ext>
                  </a:extLst>
                </a:gridCol>
                <a:gridCol w="3437800">
                  <a:extLst>
                    <a:ext uri="{9D8B030D-6E8A-4147-A177-3AD203B41FA5}">
                      <a16:colId xmlns:a16="http://schemas.microsoft.com/office/drawing/2014/main" val="2111605931"/>
                    </a:ext>
                  </a:extLst>
                </a:gridCol>
              </a:tblGrid>
              <a:tr h="1899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정책 코드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정책명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세부 항목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사용자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보기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수정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삭제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쓰기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비고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2029211251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1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b-front-board-01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공지사항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운영자 외 사용자는 보기만 가능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3075584775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095787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422627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2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b-front-board-02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자주하는질문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운영자 외 사용자는 보기만 가능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1547441593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931392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238951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3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b-front-board-03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it</a:t>
                      </a:r>
                      <a:r>
                        <a:rPr lang="ko-KR" altLang="en-US" sz="1000" b="1" u="none" strike="noStrike">
                          <a:effectLst/>
                        </a:rPr>
                        <a:t>트렌드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운영자 외 사용자는 보기만 가능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1886961637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131380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716109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4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b-front-board-04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it</a:t>
                      </a:r>
                      <a:r>
                        <a:rPr lang="ko-KR" altLang="en-US" sz="1000" b="1" u="none" strike="noStrike">
                          <a:effectLst/>
                        </a:rPr>
                        <a:t>기술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운영자 외 사용자는 보기만 가능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2816474141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O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681544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348402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5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b-front-board-05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모임찾기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로그인한 이용자는 본인 </a:t>
                      </a:r>
                      <a:r>
                        <a:rPr lang="ko-KR" altLang="en-US" sz="1000" b="1" u="none" strike="noStrike" dirty="0" err="1">
                          <a:effectLst/>
                        </a:rPr>
                        <a:t>작성글만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 수정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,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삭제할 수 있음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2701061574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781792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688271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6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b-front-board-06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소통공간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로그인한 이용자는 본인 </a:t>
                      </a:r>
                      <a:r>
                        <a:rPr lang="ko-KR" altLang="en-US" sz="1000" b="1" u="none" strike="noStrike" dirty="0" err="1">
                          <a:effectLst/>
                        </a:rPr>
                        <a:t>작성글만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 수정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,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삭제할 수 있음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1301234471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849138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160824"/>
                  </a:ext>
                </a:extLst>
              </a:tr>
              <a:tr h="1899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</a:rPr>
                        <a:t>7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b-front-board-07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게시판 정책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마이페이지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운영자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로그인한 이용자만 접근할 수 있다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.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extLst>
                  <a:ext uri="{0D108BD9-81ED-4DB2-BD59-A6C34878D82A}">
                    <a16:rowId xmlns:a16="http://schemas.microsoft.com/office/drawing/2014/main" val="1712646987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783314"/>
                  </a:ext>
                </a:extLst>
              </a:tr>
              <a:tr h="1899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비로그인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X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8047" marR="8047" marT="8047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878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593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CDDAAB2-5991-4C62-A6F0-90EF047896B3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154546-85FB-4FDD-A203-80CFD3FDE2E9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0281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기능정의서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-1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2554B92-6918-4730-A483-F716D0A57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4872"/>
              </p:ext>
            </p:extLst>
          </p:nvPr>
        </p:nvGraphicFramePr>
        <p:xfrm>
          <a:off x="188228" y="1357602"/>
          <a:ext cx="8848270" cy="3847407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79316">
                  <a:extLst>
                    <a:ext uri="{9D8B030D-6E8A-4147-A177-3AD203B41FA5}">
                      <a16:colId xmlns:a16="http://schemas.microsoft.com/office/drawing/2014/main" val="1742682490"/>
                    </a:ext>
                  </a:extLst>
                </a:gridCol>
                <a:gridCol w="1018204">
                  <a:extLst>
                    <a:ext uri="{9D8B030D-6E8A-4147-A177-3AD203B41FA5}">
                      <a16:colId xmlns:a16="http://schemas.microsoft.com/office/drawing/2014/main" val="4051615941"/>
                    </a:ext>
                  </a:extLst>
                </a:gridCol>
                <a:gridCol w="854004">
                  <a:extLst>
                    <a:ext uri="{9D8B030D-6E8A-4147-A177-3AD203B41FA5}">
                      <a16:colId xmlns:a16="http://schemas.microsoft.com/office/drawing/2014/main" val="406426406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53948435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8603008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4035799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948298424"/>
                    </a:ext>
                  </a:extLst>
                </a:gridCol>
                <a:gridCol w="374255">
                  <a:extLst>
                    <a:ext uri="{9D8B030D-6E8A-4147-A177-3AD203B41FA5}">
                      <a16:colId xmlns:a16="http://schemas.microsoft.com/office/drawing/2014/main" val="1445841563"/>
                    </a:ext>
                  </a:extLst>
                </a:gridCol>
                <a:gridCol w="336268">
                  <a:extLst>
                    <a:ext uri="{9D8B030D-6E8A-4147-A177-3AD203B41FA5}">
                      <a16:colId xmlns:a16="http://schemas.microsoft.com/office/drawing/2014/main" val="3342008410"/>
                    </a:ext>
                  </a:extLst>
                </a:gridCol>
                <a:gridCol w="297589">
                  <a:extLst>
                    <a:ext uri="{9D8B030D-6E8A-4147-A177-3AD203B41FA5}">
                      <a16:colId xmlns:a16="http://schemas.microsoft.com/office/drawing/2014/main" val="93255025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574789"/>
                    </a:ext>
                  </a:extLst>
                </a:gridCol>
                <a:gridCol w="2952330">
                  <a:extLst>
                    <a:ext uri="{9D8B030D-6E8A-4147-A177-3AD203B41FA5}">
                      <a16:colId xmlns:a16="http://schemas.microsoft.com/office/drawing/2014/main" val="1099122358"/>
                    </a:ext>
                  </a:extLst>
                </a:gridCol>
              </a:tblGrid>
              <a:tr h="52185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번호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기능 코드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Depth1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Depth2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Depth3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구현 대상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작업 요소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관리자</a:t>
                      </a:r>
                      <a:br>
                        <a:rPr lang="ko-KR" altLang="en-US" sz="900" b="1" u="none" strike="noStrike" dirty="0">
                          <a:effectLst/>
                        </a:rPr>
                      </a:br>
                      <a:r>
                        <a:rPr lang="ko-KR" altLang="en-US" sz="900" b="1" u="none" strike="noStrike" dirty="0">
                          <a:effectLst/>
                        </a:rPr>
                        <a:t>연동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기능 정의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3006945165"/>
                  </a:ext>
                </a:extLst>
              </a:tr>
              <a:tr h="374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PC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Mobile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디자인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퍼블리싱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개발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075851"/>
                  </a:ext>
                </a:extLst>
              </a:tr>
              <a:tr h="264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1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a-front-main-01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메인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>
                          <a:effectLst/>
                        </a:rPr>
                        <a:t>배너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effectLst/>
                        </a:rPr>
                        <a:t>클릭시 배너에 나타난 기사 상세페이지로 이동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2289608170"/>
                  </a:ext>
                </a:extLst>
              </a:tr>
              <a:tr h="2667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2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a-front-main-02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메인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u="none" strike="noStrike">
                          <a:effectLst/>
                        </a:rPr>
                        <a:t>it</a:t>
                      </a:r>
                      <a:r>
                        <a:rPr lang="ko-KR" altLang="en-US" sz="900" b="1" u="none" strike="noStrike">
                          <a:effectLst/>
                        </a:rPr>
                        <a:t>기술 최신동향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u="none" strike="noStrike">
                          <a:effectLst/>
                        </a:rPr>
                        <a:t>it</a:t>
                      </a:r>
                      <a:r>
                        <a:rPr lang="ko-KR" altLang="en-US" sz="900" b="1" u="none" strike="noStrike">
                          <a:effectLst/>
                        </a:rPr>
                        <a:t>기술페이지 내용 호출  </a:t>
                      </a:r>
                      <a:r>
                        <a:rPr lang="en-US" altLang="ko-KR" sz="900" b="1" u="none" strike="noStrike">
                          <a:effectLst/>
                        </a:rPr>
                        <a:t>-</a:t>
                      </a:r>
                      <a:r>
                        <a:rPr lang="ko-KR" altLang="en-US" sz="900" b="1" u="none" strike="noStrike">
                          <a:effectLst/>
                        </a:rPr>
                        <a:t>최근에 작성된 </a:t>
                      </a:r>
                      <a:r>
                        <a:rPr lang="en-US" altLang="ko-KR" sz="900" b="1" u="none" strike="noStrike">
                          <a:effectLst/>
                        </a:rPr>
                        <a:t>3</a:t>
                      </a:r>
                      <a:r>
                        <a:rPr lang="ko-KR" altLang="en-US" sz="900" b="1" u="none" strike="noStrike">
                          <a:effectLst/>
                        </a:rPr>
                        <a:t>개 글 호출          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975930667"/>
                  </a:ext>
                </a:extLst>
              </a:tr>
              <a:tr h="37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3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a-front-main-03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메인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 dirty="0" err="1">
                          <a:effectLst/>
                        </a:rPr>
                        <a:t>모임찾기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커뮤니티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r>
                        <a:rPr lang="ko-KR" altLang="en-US" sz="900" b="1" u="none" strike="noStrike" dirty="0" err="1">
                          <a:effectLst/>
                        </a:rPr>
                        <a:t>모임찾기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 페이지 내용 호출</a:t>
                      </a:r>
                      <a:endParaRPr lang="en-US" altLang="ko-KR" sz="900" b="1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최근에 작성된 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3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개 글 호출 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229428790"/>
                  </a:ext>
                </a:extLst>
              </a:tr>
              <a:tr h="374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4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a-front-main-04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메인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 dirty="0">
                          <a:effectLst/>
                        </a:rPr>
                        <a:t>소통공간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커뮤니티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소통공간 게시글 메인 호출 </a:t>
                      </a:r>
                      <a:br>
                        <a:rPr lang="ko-KR" altLang="en-US" sz="900" b="1" u="none" strike="noStrike" dirty="0">
                          <a:effectLst/>
                        </a:rPr>
                      </a:br>
                      <a:r>
                        <a:rPr lang="ko-KR" altLang="en-US" sz="900" b="1" u="none" strike="noStrike" dirty="0">
                          <a:effectLst/>
                        </a:rPr>
                        <a:t> 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-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최근 작성된 게시글 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3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1060717884"/>
                  </a:ext>
                </a:extLst>
              </a:tr>
              <a:tr h="264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5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 a-front-main-05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메인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>
                          <a:effectLst/>
                        </a:rPr>
                        <a:t>공지사항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 err="1">
                          <a:effectLst/>
                        </a:rPr>
                        <a:t>클릭시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 공지사항페이지로 이동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1897407095"/>
                  </a:ext>
                </a:extLst>
              </a:tr>
              <a:tr h="264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6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 a-front-main-06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메인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 dirty="0" err="1">
                          <a:effectLst/>
                        </a:rPr>
                        <a:t>자주묻는질문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 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effectLst/>
                        </a:rPr>
                        <a:t>클릭시 자주묻는질문 페이지로 이동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860705917"/>
                  </a:ext>
                </a:extLst>
              </a:tr>
              <a:tr h="227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7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a-front-main-07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메인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>
                          <a:effectLst/>
                        </a:rPr>
                        <a:t>이용약관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effectLst/>
                        </a:rPr>
                        <a:t>클릭시 이용약관페이지로 이동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1005498772"/>
                  </a:ext>
                </a:extLst>
              </a:tr>
              <a:tr h="2587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8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a-front-main-08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메인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u="none" strike="noStrike">
                          <a:effectLst/>
                        </a:rPr>
                        <a:t>개인정보처리방침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-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X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>
                          <a:effectLst/>
                        </a:rPr>
                        <a:t>클릭시 개인정보처리방침 페이지로 이동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1915088420"/>
                  </a:ext>
                </a:extLst>
              </a:tr>
              <a:tr h="4261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9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a-front-login-01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로그인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로그인 상태 유지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체크박스</a:t>
                      </a:r>
                      <a:br>
                        <a:rPr lang="ko-KR" altLang="en-US" sz="900" b="1" u="none" strike="noStrike" dirty="0">
                          <a:effectLst/>
                        </a:rPr>
                      </a:br>
                      <a:r>
                        <a:rPr lang="en-US" altLang="ko-KR" sz="900" b="1" u="none" strike="noStrike" dirty="0">
                          <a:effectLst/>
                        </a:rPr>
                        <a:t>-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체크한 경우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: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로그인 상태 유지</a:t>
                      </a:r>
                      <a:br>
                        <a:rPr lang="ko-KR" altLang="en-US" sz="900" b="1" u="none" strike="noStrike" dirty="0">
                          <a:effectLst/>
                        </a:rPr>
                      </a:br>
                      <a:r>
                        <a:rPr lang="en-US" altLang="ko-KR" sz="900" b="1" u="none" strike="noStrike" dirty="0">
                          <a:effectLst/>
                        </a:rPr>
                        <a:t>-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체크 해제한 경우</a:t>
                      </a:r>
                      <a:r>
                        <a:rPr lang="en-US" altLang="ko-KR" sz="900" b="1" u="none" strike="noStrike" dirty="0">
                          <a:effectLst/>
                        </a:rPr>
                        <a:t>: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로그인 상태 유지하지 않음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642074491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>
                          <a:effectLst/>
                        </a:rPr>
                        <a:t>10</a:t>
                      </a:r>
                      <a:endParaRPr lang="en-US" altLang="ko-KR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a-front-login-02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로그인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비밀번호 재설정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u="none" strike="noStrike" dirty="0">
                          <a:effectLst/>
                        </a:rPr>
                        <a:t>클릭 시 비밀번호 재설정화면으로 이동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144353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941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CDDAAB2-5991-4C62-A6F0-90EF047896B3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154546-85FB-4FDD-A203-80CFD3FDE2E9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0281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기능정의서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-2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2554B92-6918-4730-A483-F716D0A57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969104"/>
              </p:ext>
            </p:extLst>
          </p:nvPr>
        </p:nvGraphicFramePr>
        <p:xfrm>
          <a:off x="147865" y="1451850"/>
          <a:ext cx="8848270" cy="3921366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79316">
                  <a:extLst>
                    <a:ext uri="{9D8B030D-6E8A-4147-A177-3AD203B41FA5}">
                      <a16:colId xmlns:a16="http://schemas.microsoft.com/office/drawing/2014/main" val="174268249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05161594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06426406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53948435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8603008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4035799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948298424"/>
                    </a:ext>
                  </a:extLst>
                </a:gridCol>
                <a:gridCol w="374255">
                  <a:extLst>
                    <a:ext uri="{9D8B030D-6E8A-4147-A177-3AD203B41FA5}">
                      <a16:colId xmlns:a16="http://schemas.microsoft.com/office/drawing/2014/main" val="1445841563"/>
                    </a:ext>
                  </a:extLst>
                </a:gridCol>
                <a:gridCol w="336268">
                  <a:extLst>
                    <a:ext uri="{9D8B030D-6E8A-4147-A177-3AD203B41FA5}">
                      <a16:colId xmlns:a16="http://schemas.microsoft.com/office/drawing/2014/main" val="3342008410"/>
                    </a:ext>
                  </a:extLst>
                </a:gridCol>
                <a:gridCol w="297589">
                  <a:extLst>
                    <a:ext uri="{9D8B030D-6E8A-4147-A177-3AD203B41FA5}">
                      <a16:colId xmlns:a16="http://schemas.microsoft.com/office/drawing/2014/main" val="93255025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574789"/>
                    </a:ext>
                  </a:extLst>
                </a:gridCol>
                <a:gridCol w="2952330">
                  <a:extLst>
                    <a:ext uri="{9D8B030D-6E8A-4147-A177-3AD203B41FA5}">
                      <a16:colId xmlns:a16="http://schemas.microsoft.com/office/drawing/2014/main" val="1099122358"/>
                    </a:ext>
                  </a:extLst>
                </a:gridCol>
              </a:tblGrid>
              <a:tr h="37927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  <a:latin typeface="함초롱돋움"/>
                        </a:rPr>
                        <a:t>번호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  <a:latin typeface="함초롱돋움"/>
                        </a:rPr>
                        <a:t>기능 코드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  <a:latin typeface="함초롱돋움"/>
                        </a:rPr>
                        <a:t>Depth1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  <a:latin typeface="함초롱돋움"/>
                        </a:rPr>
                        <a:t>Depth2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  <a:latin typeface="함초롱돋움"/>
                        </a:rPr>
                        <a:t>Depth3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구현 대상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작업 요소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관리자</a:t>
                      </a:r>
                      <a:br>
                        <a:rPr lang="ko-KR" altLang="en-US" sz="900" b="1" u="none" strike="noStrike">
                          <a:effectLst/>
                          <a:latin typeface="함초롱돋움"/>
                        </a:rPr>
                      </a:br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연동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  <a:latin typeface="함초롱돋움"/>
                        </a:rPr>
                        <a:t>기능 정의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extLst>
                  <a:ext uri="{0D108BD9-81ED-4DB2-BD59-A6C34878D82A}">
                    <a16:rowId xmlns:a16="http://schemas.microsoft.com/office/drawing/2014/main" val="3006945165"/>
                  </a:ext>
                </a:extLst>
              </a:tr>
              <a:tr h="3902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  <a:latin typeface="함초롱돋움"/>
                        </a:rPr>
                        <a:t>PC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  <a:latin typeface="함초롱돋움"/>
                        </a:rPr>
                        <a:t>Mobile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디자인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퍼블리싱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  <a:latin typeface="함초롱돋움"/>
                        </a:rPr>
                        <a:t>개발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4733" marR="4733" marT="4733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075851"/>
                  </a:ext>
                </a:extLst>
              </a:tr>
              <a:tr h="396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a-front-login-03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메일 주소로 회원가입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클릭 시 회원가입 화면으로 이동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9608170"/>
                  </a:ext>
                </a:extLst>
              </a:tr>
              <a:tr h="2051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a-front-login-04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로그인 완료 후 메인화면으로 이동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5930667"/>
                  </a:ext>
                </a:extLst>
              </a:tr>
              <a:tr h="396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a-from-join-01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서비스 약관 동의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서비스 이용약관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서비스 이용약관 내용 호출</a:t>
                      </a:r>
                      <a:b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- Admin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에서 등록한 내용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설정한 필수동의 여부 적용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428790"/>
                  </a:ext>
                </a:extLst>
              </a:tr>
              <a:tr h="396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a-from-join-02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서비스 약관 동의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개인정보 처리방침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개인정보 처리방침 내용 호출</a:t>
                      </a:r>
                      <a:b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- Admin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에서 등록한 내용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설정한 필수동의 여부 적용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0717884"/>
                  </a:ext>
                </a:extLst>
              </a:tr>
              <a:tr h="396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a-front-join-03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 가입 정보 입력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입력 정보 유효성검사</a:t>
                      </a:r>
                      <a:b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닉네임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비밀번호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비밀번호 확인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7407095"/>
                  </a:ext>
                </a:extLst>
              </a:tr>
              <a:tr h="2757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a-front-join-04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회원가입 완료 후 로그인 화면으로 이동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0705917"/>
                  </a:ext>
                </a:extLst>
              </a:tr>
              <a:tr h="2757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a-front-mypage-01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작성글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소통공간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각 게시글 제목 클릭 시 해당 게시글로 이동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5498772"/>
                  </a:ext>
                </a:extLst>
              </a:tr>
              <a:tr h="2051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a-front-mypage-02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작성글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모임 찾기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각 게시글 제목 클릭 시 해당 게시글로 이동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5088420"/>
                  </a:ext>
                </a:extLst>
              </a:tr>
              <a:tr h="20514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a-front-mypage-03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작성글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함초롱돋움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모임 찾기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각 지원현황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확정현황 클릭 시 지원 상세정보 노출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2074491"/>
                  </a:ext>
                </a:extLst>
              </a:tr>
              <a:tr h="3969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a-front-mypage-05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댓글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소통공간</a:t>
                      </a:r>
                      <a:r>
                        <a:rPr lang="en-US" altLang="ko-KR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모임찾기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각 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글제목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함초롱돋움"/>
                          <a:ea typeface="맑은 고딕" panose="020B0503020000020004" pitchFamily="50" charset="-127"/>
                        </a:rPr>
                        <a:t>댓글 내용 클릭 시 해당 게시글로 이동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353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660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02811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기능정의서</a:t>
              </a:r>
              <a:r>
                <a:rPr lang="en-US" altLang="ko-KR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-3</a:t>
              </a:r>
              <a:endParaRPr lang="ko-KR" altLang="en-US">
                <a:solidFill>
                  <a:srgbClr val="5D697C"/>
                </a:solidFill>
                <a:latin typeface="-윤고딕330"/>
                <a:ea typeface="-윤고딕330"/>
              </a:endParaRPr>
            </a:p>
          </p:txBody>
        </p:sp>
      </p:grpSp>
      <p:graphicFrame>
        <p:nvGraphicFramePr>
          <p:cNvPr id="21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236619"/>
              </p:ext>
            </p:extLst>
          </p:nvPr>
        </p:nvGraphicFramePr>
        <p:xfrm>
          <a:off x="145174" y="1348055"/>
          <a:ext cx="8855958" cy="424118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9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42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2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5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527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23499"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번호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기능 코드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Depth1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Depth2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Depth3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구현 대상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작업 요소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관리자</a:t>
                      </a:r>
                      <a:b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</a:b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연동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기능 정의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232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PC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Mobile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디자인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퍼블리싱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개발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21</a:t>
                      </a:r>
                      <a:endParaRPr lang="en-US" altLang="ko-KR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a-front-mypage-05</a:t>
                      </a:r>
                      <a:endParaRPr 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마이페이지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 신청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X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각 게시글 제목 클릭 시 해당 게시글로 이동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4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22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a-front-mypage-06</a:t>
                      </a:r>
                      <a:endParaRPr 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마이페이지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정보 수정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회원 탈퇴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X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회원 탈퇴 확인 알림창 띄우고 탈퇴 진행 후 메인화면으로 이동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92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23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a-front-mypage-07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마이페이지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정보 수정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수정 완료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X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수정 완료 확인 알림창 띄운 후 정보수정 페이지로 이동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852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24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a-front-it_trend-01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IT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트렌드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목록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목록 상단</a:t>
                      </a:r>
                      <a:b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</a:b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-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그 날의 트렌드 기사를 한눈에 볼 수 있게 배치</a:t>
                      </a:r>
                    </a:p>
                    <a:p>
                      <a:pPr algn="l"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관리자가 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2~3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개 선정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)</a:t>
                      </a:r>
                      <a:b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</a:b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-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밑으로는 최신순으로 기사 배치</a:t>
                      </a: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19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25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a-front-it_trend-02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IT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트렌드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상세페이지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　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목록 페이지에서 선택한 기사 상세 내용 호출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29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26</a:t>
                      </a: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a-front-it_trend-0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IT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트렌드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상세페이지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AI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기능</a:t>
                      </a: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X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요약 기능</a:t>
                      </a:r>
                    </a:p>
                    <a:p>
                      <a:pPr algn="l"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-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기사 내용을 </a:t>
                      </a:r>
                      <a:r>
                        <a:rPr lang="ko-KR" altLang="en-US" sz="900" b="1" i="0" u="none" strike="noStrike" dirty="0" err="1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한줄로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 요약하여 핵심내용을 빠르게 파악</a:t>
                      </a:r>
                    </a:p>
                    <a:p>
                      <a:pPr algn="l">
                        <a:defRPr/>
                      </a:pPr>
                      <a:r>
                        <a:rPr lang="ko-KR" altLang="en-US" sz="900" b="1" i="0" u="none" strike="noStrike" dirty="0" err="1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읽어주기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 기능</a:t>
                      </a:r>
                    </a:p>
                    <a:p>
                      <a:pPr algn="l"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-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기사 내용을 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AI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latin typeface="함초롱돋움"/>
                          <a:ea typeface="맑은 고딕"/>
                        </a:rPr>
                        <a:t>가 대신 읽어주는 기능</a:t>
                      </a: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4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27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a-front-it_technology-01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IT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기술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목록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최신 순으로 기사를 배치하며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기술에 해당하는 프로그래밍 언어의 마크가 이미지로 </a:t>
                      </a:r>
                      <a:r>
                        <a:rPr lang="ko-KR" altLang="en-US" sz="9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들어가있음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.</a:t>
                      </a:r>
                      <a:endParaRPr lang="en-US" altLang="ko-KR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498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28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a-front-it_technology-02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IT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기술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상세페이지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목록 페이지에서 선택한 기사 상세 내용 호출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1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29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a-front-community-group-01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 글 호출</a:t>
                      </a:r>
                    </a:p>
                    <a:p>
                      <a:pPr algn="l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- 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사용자가 작성한 글을 카드형식으로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개씩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2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줄로 호출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4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30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a-front-community-group-02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글쓰기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글제목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소제목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내용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카테고리 입력 한 후 작성 버튼 </a:t>
                      </a:r>
                      <a:r>
                        <a:rPr lang="ko-KR" altLang="en-US" sz="9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클릭시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입력한 데이터가 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에 저장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45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31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a-front-community-group-03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상세조회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글 호출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- 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글 상세정보 호출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02811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기능정의서</a:t>
              </a:r>
              <a:r>
                <a:rPr lang="en-US" altLang="ko-KR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-4</a:t>
              </a:r>
              <a:endParaRPr lang="ko-KR" altLang="en-US">
                <a:solidFill>
                  <a:srgbClr val="5D697C"/>
                </a:solidFill>
                <a:latin typeface="-윤고딕330"/>
                <a:ea typeface="-윤고딕330"/>
              </a:endParaRPr>
            </a:p>
          </p:txBody>
        </p:sp>
      </p:grpSp>
      <p:graphicFrame>
        <p:nvGraphicFramePr>
          <p:cNvPr id="21" name="표 1"/>
          <p:cNvGraphicFramePr>
            <a:graphicFrameLocks noGrp="1"/>
          </p:cNvGraphicFramePr>
          <p:nvPr/>
        </p:nvGraphicFramePr>
        <p:xfrm>
          <a:off x="188226" y="1412776"/>
          <a:ext cx="8848270" cy="37773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9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42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2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5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523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76775"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번호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기능 코드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Depth1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Depth2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Depth3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구현 대상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작업 요소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관리자</a:t>
                      </a:r>
                      <a:b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</a:b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연동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기능 정의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892"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PC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Mobile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디자인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퍼블리싱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</a:rPr>
                        <a:t>개발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effectLst/>
                        <a:latin typeface="함초롱돋움"/>
                        <a:ea typeface="맑은 고딕"/>
                      </a:endParaRPr>
                    </a:p>
                  </a:txBody>
                  <a:tcPr marL="4733" marR="4733" marT="4733" marB="0" anchor="ctr"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0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32</a:t>
                      </a:r>
                      <a:endParaRPr lang="en-US" altLang="ko-KR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a-front-community-group-04</a:t>
                      </a:r>
                      <a:endParaRPr 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신청하기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 글 작성자에게 해당 회원 이메일 전송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3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33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a-front-community-group-05</a:t>
                      </a:r>
                      <a:endParaRPr 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수정하기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본인의 작성 글을 눌러서 상세정보페이지로 이동한 후 수정하기 버튼을 클릭하여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내용 수정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34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a-front-community-group-06</a:t>
                      </a:r>
                      <a:endParaRPr 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삭제하기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본인의 작성 글을 눌러서 상세정보페이지로 이동한 후 삭제하기 버튼을 클릭하여 해당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 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삭제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35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a-front-community-com-01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소통공간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글쓰기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글제목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, 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내용 입력 한 후 작성 버튼 클릭시 입력한 데이터가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에 저장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0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36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a-front-community-com-02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소통공간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상세조회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 글 호출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- 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글 상세정보 호출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3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37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a-front-community-com-03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소통공간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수정하기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본인의 작성 글을 눌러서 상세정보페이지로 이동한 후 수정하기 버튼을 클릭하여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내용 수정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17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38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a-front-community-com-04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소통공간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삭제하기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본인의 작성 글을 눌러서 상세정보페이지로 이동한 후 삭제하기 버튼을 클릭하여 해당 </a:t>
                      </a: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 </a:t>
                      </a: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삭제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548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39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a-front-community-group-04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신청하기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 글 작성자에게 해당 회원 이메일 전송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83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40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a-front-community-group-05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수정하기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본인의 작성 글을 눌러서 상세정보페이지로 이동한 후 수정하기 버튼을 클릭하여 </a:t>
                      </a:r>
                      <a:r>
                        <a:rPr lang="en-US" altLang="ko-KR" sz="9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내용 수정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838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41</a:t>
                      </a:r>
                      <a:endParaRPr lang="en-US" altLang="ko-KR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a-front-community-group-06</a:t>
                      </a:r>
                      <a:endParaRPr 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커뮤니티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모임찾기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삭제하기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1" i="0" u="none" strike="noStrike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○</a:t>
                      </a:r>
                      <a:endParaRPr lang="ko-KR" altLang="en-US" sz="900" b="1" i="0" u="none" strike="noStrike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본인의 작성 글을 눌러서 상세정보페이지로 이동한 후 삭제하기 버튼을 클릭하여 해당 </a:t>
                      </a:r>
                      <a:r>
                        <a:rPr lang="en-US" altLang="ko-KR" sz="900" b="1" i="0" u="none" strike="noStrike" dirty="0" err="1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db</a:t>
                      </a:r>
                      <a:r>
                        <a:rPr lang="en-US" altLang="ko-KR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 </a:t>
                      </a:r>
                      <a:r>
                        <a:rPr lang="ko-KR" altLang="en-US" sz="900" b="1" i="0" u="none" strike="noStrike" dirty="0">
                          <a:solidFill>
                            <a:schemeClr val="dk1"/>
                          </a:solidFill>
                          <a:effectLst/>
                          <a:latin typeface="함초롱돋움"/>
                          <a:ea typeface="맑은 고딕"/>
                        </a:rPr>
                        <a:t>삭제</a:t>
                      </a:r>
                      <a:endParaRPr lang="ko-KR" altLang="en-US" sz="900" b="1" i="0" u="none" strike="noStrike" dirty="0">
                        <a:solidFill>
                          <a:schemeClr val="dk1"/>
                        </a:solidFill>
                        <a:latin typeface="함초롱돋움"/>
                        <a:ea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1600" y="1458937"/>
            <a:ext cx="343715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en-US" altLang="ko-KR" sz="8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D697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ndex</a:t>
            </a:r>
            <a:endParaRPr lang="ko-KR" altLang="en-US" sz="80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5D697C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13720" y="1678159"/>
            <a:ext cx="3158679" cy="3263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팀원소개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주제선정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요구사항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일정 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&amp; </a:t>
            </a:r>
            <a:r>
              <a:rPr lang="ko-KR" altLang="en-US" sz="20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간트차트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정책</a:t>
            </a: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&amp;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 정의서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DB</a:t>
            </a:r>
            <a:r>
              <a: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화면프로토타입</a:t>
            </a:r>
            <a:endParaRPr lang="en-US" altLang="ko-KR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854767" y="793003"/>
            <a:ext cx="1670824" cy="2100570"/>
            <a:chOff x="2901176" y="1312972"/>
            <a:chExt cx="1670824" cy="2100570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543994">
              <a:off x="2901176" y="1312972"/>
              <a:ext cx="1427978" cy="1783531"/>
            </a:xfrm>
            <a:prstGeom prst="rect">
              <a:avLst/>
            </a:prstGeom>
          </p:spPr>
        </p:pic>
        <p:sp>
          <p:nvSpPr>
            <p:cNvPr id="23" name="직사각형 22"/>
            <p:cNvSpPr/>
            <p:nvPr/>
          </p:nvSpPr>
          <p:spPr>
            <a:xfrm>
              <a:off x="2987824" y="2765470"/>
              <a:ext cx="1584176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A2B455C-3C4D-4310-A942-9632751E89F5}"/>
              </a:ext>
            </a:extLst>
          </p:cNvPr>
          <p:cNvCxnSpPr>
            <a:cxnSpLocks/>
          </p:cNvCxnSpPr>
          <p:nvPr/>
        </p:nvCxnSpPr>
        <p:spPr>
          <a:xfrm>
            <a:off x="4860032" y="1340768"/>
            <a:ext cx="0" cy="4176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눈물 방울 8">
            <a:extLst>
              <a:ext uri="{FF2B5EF4-FFF2-40B4-BE49-F238E27FC236}">
                <a16:creationId xmlns:a16="http://schemas.microsoft.com/office/drawing/2014/main" id="{D5396181-2BCE-43D3-844A-B0B1A5851500}"/>
              </a:ext>
            </a:extLst>
          </p:cNvPr>
          <p:cNvSpPr/>
          <p:nvPr/>
        </p:nvSpPr>
        <p:spPr>
          <a:xfrm rot="9272725">
            <a:off x="-1775796" y="-832012"/>
            <a:ext cx="12133077" cy="7986997"/>
          </a:xfrm>
          <a:prstGeom prst="teardrop">
            <a:avLst>
              <a:gd name="adj" fmla="val 6934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421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852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693084" y="2501020"/>
              <a:ext cx="362791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06 </a:t>
              </a:r>
              <a:r>
                <a:rPr lang="en-US" altLang="ko-KR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DB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설계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5774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CDD4F23-1976-4B0B-A7C3-4E37018ECD70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4533F8-3014-4C4D-8EBA-2E03BC6A0939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개념적설계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3FF354BF-12EB-4FBA-9B33-CABA0BB6F1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1259298"/>
            <a:ext cx="8352928" cy="437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13724"/>
      </p:ext>
    </p:extLst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073697" cy="4517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테이블 정의서</a:t>
              </a:r>
              <a:endParaRPr lang="ko-KR" altLang="en-US">
                <a:solidFill>
                  <a:srgbClr val="5d697c"/>
                </a:solidFill>
                <a:latin typeface="-윤고딕330"/>
                <a:ea typeface="-윤고딕330"/>
              </a:endParaRPr>
            </a:p>
          </p:txBody>
        </p:sp>
      </p:grp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57201" y="1473475"/>
          <a:ext cx="8229598" cy="1307453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35294"/>
                <a:gridCol w="1425823"/>
                <a:gridCol w="1009957"/>
                <a:gridCol w="792123"/>
                <a:gridCol w="633699"/>
                <a:gridCol w="633699"/>
                <a:gridCol w="2399003"/>
              </a:tblGrid>
              <a:tr h="186779"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회원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</a:rPr>
                        <a:t>itp_member)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m_email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이메일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아이디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m_name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닉네임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m_passwd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비밀번호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900" b="1" u="none" strike="noStrike">
                          <a:effectLst/>
                        </a:rPr>
                        <a:t>영대소문자</a:t>
                      </a:r>
                      <a:r>
                        <a:rPr lang="en-US" altLang="ko-KR" sz="900" b="1" u="none" strike="noStrike">
                          <a:effectLst/>
                        </a:rPr>
                        <a:t>,</a:t>
                      </a:r>
                      <a:r>
                        <a:rPr lang="ko-KR" altLang="en-US" sz="900" b="1" u="none" strike="noStrike">
                          <a:effectLst/>
                        </a:rPr>
                        <a:t>숫자</a:t>
                      </a:r>
                      <a:r>
                        <a:rPr lang="en-US" altLang="ko-KR" sz="900" b="1" u="none" strike="noStrike">
                          <a:effectLst/>
                        </a:rPr>
                        <a:t>,</a:t>
                      </a:r>
                      <a:r>
                        <a:rPr lang="ko-KR" altLang="en-US" sz="900" b="1" u="none" strike="noStrike">
                          <a:effectLst/>
                        </a:rPr>
                        <a:t>특수문자 </a:t>
                      </a:r>
                      <a:r>
                        <a:rPr lang="en-US" altLang="ko-KR" sz="900" b="1" u="none" strike="noStrike">
                          <a:effectLst/>
                        </a:rPr>
                        <a:t>8</a:t>
                      </a:r>
                      <a:r>
                        <a:rPr lang="ko-KR" altLang="en-US" sz="900" b="1" u="none" strike="noStrike">
                          <a:effectLst/>
                        </a:rPr>
                        <a:t>자이상 </a:t>
                      </a:r>
                      <a:r>
                        <a:rPr lang="en-US" altLang="ko-KR" sz="900" b="1" u="none" strike="noStrike">
                          <a:effectLst/>
                        </a:rPr>
                        <a:t>16</a:t>
                      </a:r>
                      <a:r>
                        <a:rPr lang="ko-KR" altLang="en-US" sz="900" b="1" u="none" strike="noStrike">
                          <a:effectLst/>
                        </a:rPr>
                        <a:t>자이내</a:t>
                      </a:r>
                      <a:endParaRPr lang="ko-KR" altLang="en-US" sz="900" b="1" u="none" strike="noStrike">
                        <a:effectLst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m_date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가입일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current_date</a:t>
                      </a:r>
                      <a:endParaRPr lang="en-US" altLang="ko-KR" sz="1000" b="1" u="none" strike="noStrike">
                        <a:effectLst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m_role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관리자</a:t>
                      </a:r>
                      <a:r>
                        <a:rPr lang="en-US" altLang="ko-KR" sz="1000" b="1" u="none" strike="noStrike">
                          <a:effectLst/>
                        </a:rPr>
                        <a:t>/</a:t>
                      </a:r>
                      <a:r>
                        <a:rPr lang="ko-KR" altLang="en-US" sz="1000" b="1" u="none" strike="noStrike">
                          <a:effectLst/>
                        </a:rPr>
                        <a:t>회원 구분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int</a:t>
                      </a:r>
                      <a:endParaRPr lang="en-US" altLang="ko-KR" sz="1000" b="1" u="none" strike="noStrike">
                        <a:effectLst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default 1 </a:t>
                      </a:r>
                      <a:r>
                        <a:rPr lang="ko-KR" altLang="en-US" sz="1000" b="1" u="none" strike="noStrike">
                          <a:effectLst/>
                        </a:rPr>
                        <a:t>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관리자</a:t>
                      </a:r>
                      <a:r>
                        <a:rPr lang="en-US" altLang="ko-KR" sz="1000" b="1" u="none" strike="noStrike">
                          <a:effectLst/>
                        </a:rPr>
                        <a:t>0, </a:t>
                      </a:r>
                      <a:r>
                        <a:rPr lang="ko-KR" altLang="en-US" sz="1000" b="1" u="none" strike="noStrike">
                          <a:effectLst/>
                        </a:rPr>
                        <a:t>회원</a:t>
                      </a:r>
                      <a:r>
                        <a:rPr lang="en-US" altLang="ko-KR" sz="1000" b="1" u="none" strike="noStrike">
                          <a:effectLst/>
                        </a:rPr>
                        <a:t>1)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57201" y="3086896"/>
          <a:ext cx="8229598" cy="1494232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335294"/>
                <a:gridCol w="1425823"/>
                <a:gridCol w="1009957"/>
                <a:gridCol w="792123"/>
                <a:gridCol w="633699"/>
                <a:gridCol w="633699"/>
                <a:gridCol w="2399003"/>
              </a:tblGrid>
              <a:tr h="186779"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모임찾기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</a:rPr>
                        <a:t>itp_group)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--&gt; </a:t>
                      </a:r>
                      <a:r>
                        <a:rPr lang="ko-KR" altLang="en-US" sz="1000" b="1" u="none" strike="noStrike">
                          <a:effectLst/>
                        </a:rPr>
                        <a:t>카드형식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g_no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number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g_name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작성자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닉네임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fk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g_title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제목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g_content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내용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g_img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사진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g_tag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태그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모임 구분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</a:tbl>
          </a:graphicData>
        </a:graphic>
      </p:graphicFrame>
      <p:graphicFrame>
        <p:nvGraphicFramePr>
          <p:cNvPr id="21" name="표 1"/>
          <p:cNvGraphicFramePr>
            <a:graphicFrameLocks noGrp="1"/>
          </p:cNvGraphicFramePr>
          <p:nvPr/>
        </p:nvGraphicFramePr>
        <p:xfrm>
          <a:off x="513205" y="4797152"/>
          <a:ext cx="8236002" cy="1296144"/>
        </p:xfrm>
        <a:graphic>
          <a:graphicData uri="http://schemas.openxmlformats.org/drawingml/2006/table">
            <a:tbl>
              <a:tblPr>
                <a:tableStyle styleId="{3B4B98B0-60AC-42C2-AFA5-B58CD77FA1E5}" styleName="밝은 스타일 1 - 강조 1">
                  <a:wholeTbl>
                    <a:tcTxStyle>
                      <a:fontRef idx="minor">
                        <a:scrgbClr r="0" g="0" b="0"/>
                      </a:fontRef>
                      <a:schemeClr val="tx1"/>
                    </a:tcTxStyle>
                    <a:tcStyle>
                      <a:tcBdr>
                        <a:left>
                          <a:ln>
                            <a:noFill/>
                          </a:ln>
                        </a:left>
                        <a:right>
                          <a:ln>
                            <a:noFill/>
                          </a:ln>
                        </a:right>
                        <a:top>
                          <a:ln w="12700" cmpd="sng">
                            <a:solidFill>
                              <a:schemeClr val="accen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accent1"/>
                            </a:solidFill>
                          </a:ln>
                        </a:bottom>
                        <a:insideH>
                          <a:ln>
                            <a:noFill/>
                          </a:ln>
                        </a:insideH>
                        <a:insideV>
                          <a:ln>
                            <a:noFill/>
                          </a:ln>
                        </a:insideV>
                      </a:tcBdr>
                      <a:fill>
                        <a:noFill/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alpha val="2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alpha val="20000"/>
                          </a:schemeClr>
                        </a:solidFill>
                      </a:fill>
                    </a:tcStyle>
                  </a:band1V>
                  <a:lastCol>
                    <a:tcTxStyle b="on"/>
                    <a:tcStyle>
                      <a:tcBdr/>
                    </a:tcStyle>
                  </a:lastCol>
                  <a:firstCol>
                    <a:tcTxStyle b="on"/>
                    <a:tcStyle>
                      <a:tcBdr/>
                    </a:tcStyle>
                  </a:firstCol>
                  <a:lastRow>
                    <a:tcTxStyle b="on"/>
                    <a:tcStyle>
                      <a:tcBdr>
                        <a:top>
                          <a:ln w="12700" cmpd="sng">
                            <a:solidFill>
                              <a:schemeClr val="accent1"/>
                            </a:solidFill>
                          </a:ln>
                        </a:top>
                      </a:tcBdr>
                      <a:fill>
                        <a:noFill/>
                      </a:fill>
                    </a:tcStyle>
                  </a:lastRow>
                  <a:firstRow>
                    <a:tcTxStyle b="on"/>
                    <a:tcStyle>
                      <a:tcBdr>
                        <a:bottom>
                          <a:ln w="12700" cmpd="sng">
                            <a:solidFill>
                              <a:schemeClr val="accent1"/>
                            </a:solidFill>
                          </a:ln>
                        </a:bottom>
                      </a:tcBdr>
                      <a:fill>
                        <a:noFill/>
                      </a:fill>
                    </a:tcStyle>
                  </a:firstRow>
                </a:tableStyle>
              </a:tblPr>
              <a:tblGrid>
                <a:gridCol w="1970563"/>
                <a:gridCol w="796957"/>
                <a:gridCol w="1009957"/>
                <a:gridCol w="792123"/>
                <a:gridCol w="633699"/>
                <a:gridCol w="633699"/>
                <a:gridCol w="2399003"/>
              </a:tblGrid>
              <a:tr h="186779"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모임찾기 댓글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</a:rPr>
                        <a:t>itp_</a:t>
                      </a:r>
                      <a:r>
                        <a:rPr lang="en-US" altLang="ko-KR" sz="1000" b="1" u="none" strike="noStrike">
                          <a:effectLst/>
                        </a:rPr>
                        <a:t>replygroup</a:t>
                      </a:r>
                      <a:r>
                        <a:rPr lang="en-US" sz="1000" b="1" u="none" strike="noStrike">
                          <a:effectLst/>
                        </a:rPr>
                        <a:t>)</a:t>
                      </a:r>
                      <a:endParaRPr lang="en-US" sz="1000" b="1" u="none" strike="noStrike">
                        <a:effectLst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</a:t>
                      </a:r>
                      <a:r>
                        <a:rPr lang="en-US" altLang="ko-KR" sz="1000" b="1" u="none" strike="noStrike">
                          <a:effectLst/>
                        </a:rPr>
                        <a:t>g</a:t>
                      </a:r>
                      <a:r>
                        <a:rPr lang="en-US" sz="1000" b="1" u="none" strike="noStrike">
                          <a:effectLst/>
                        </a:rPr>
                        <a:t>_rno</a:t>
                      </a:r>
                      <a:endParaRPr lang="en-US" sz="1000" b="1" u="none" strike="noStrike">
                        <a:effectLst/>
                      </a:endParaRPr>
                    </a:p>
                  </a:txBody>
                  <a:tcPr marL="8490" marR="8490" marT="8490" marB="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댓글번호</a:t>
                      </a:r>
                      <a:endParaRPr lang="ko-KR" altLang="en-US" sz="1000" b="1" u="none" strike="noStrike">
                        <a:effectLst/>
                      </a:endParaRPr>
                    </a:p>
                  </a:txBody>
                  <a:tcPr marL="8490" marR="8490" marT="8490" marB="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int</a:t>
                      </a:r>
                      <a:endParaRPr lang="en-US" altLang="ko-KR" sz="1000" b="1" u="none" strike="noStrike">
                        <a:effectLst/>
                      </a:endParaRPr>
                    </a:p>
                  </a:txBody>
                  <a:tcPr marL="8490" marR="8490" marT="8490" marB="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1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1"/>
                    </a:solidFill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</a:t>
                      </a:r>
                      <a:r>
                        <a:rPr lang="en-US" altLang="ko-KR" sz="1000" b="1" u="none" strike="noStrike">
                          <a:effectLst/>
                        </a:rPr>
                        <a:t>g</a:t>
                      </a:r>
                      <a:r>
                        <a:rPr lang="en-US" sz="1000" b="1" u="none" strike="noStrike">
                          <a:effectLst/>
                        </a:rPr>
                        <a:t>_no</a:t>
                      </a:r>
                      <a:endParaRPr lang="en-US" sz="1000" b="1" u="none" strike="noStrike">
                        <a:effectLst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원래글 번호</a:t>
                      </a:r>
                      <a:endParaRPr lang="ko-KR" altLang="en-US" sz="1000" b="1" u="none" strike="noStrike">
                        <a:effectLst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</a:t>
                      </a:r>
                      <a:r>
                        <a:rPr lang="en-US" altLang="ko-KR" sz="1000" b="1" u="none" strike="noStrike">
                          <a:effectLst/>
                        </a:rPr>
                        <a:t>g</a:t>
                      </a:r>
                      <a:r>
                        <a:rPr lang="en-US" sz="1000" b="1" u="none" strike="noStrike">
                          <a:effectLst/>
                        </a:rPr>
                        <a:t>_content</a:t>
                      </a:r>
                      <a:endParaRPr lang="en-US" sz="1000" b="1" u="none" strike="noStrike">
                        <a:effectLst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댓글내용</a:t>
                      </a:r>
                      <a:endParaRPr lang="ko-KR" altLang="en-US" sz="1000" b="1" u="none" strike="noStrike">
                        <a:effectLst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1000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</a:t>
                      </a:r>
                      <a:r>
                        <a:rPr lang="en-US" altLang="ko-KR" sz="1000" b="1" u="none" strike="noStrike">
                          <a:effectLst/>
                        </a:rPr>
                        <a:t>g</a:t>
                      </a:r>
                      <a:r>
                        <a:rPr lang="en-US" sz="1000" b="1" u="none" strike="noStrike">
                          <a:effectLst/>
                        </a:rPr>
                        <a:t>_</a:t>
                      </a:r>
                      <a:r>
                        <a:rPr lang="en-US" altLang="ko-KR" sz="1000" b="1" u="none" strike="noStrike">
                          <a:effectLst/>
                        </a:rPr>
                        <a:t>name</a:t>
                      </a:r>
                      <a:endParaRPr lang="en-US" altLang="ko-KR" sz="1000" b="1" u="none" strike="noStrike">
                        <a:effectLst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댓글작성자</a:t>
                      </a:r>
                      <a:endParaRPr lang="ko-KR" altLang="en-US" sz="1000" b="1" u="none" strike="noStrike">
                        <a:effectLst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75470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</a:t>
                      </a:r>
                      <a:r>
                        <a:rPr lang="en-US" altLang="ko-KR" sz="1000" b="1" u="none" strike="noStrike">
                          <a:effectLst/>
                        </a:rPr>
                        <a:t>g</a:t>
                      </a:r>
                      <a:r>
                        <a:rPr lang="en-US" sz="1000" b="1" u="none" strike="noStrike">
                          <a:effectLst/>
                        </a:rPr>
                        <a:t>_da</a:t>
                      </a:r>
                      <a:r>
                        <a:rPr lang="en-US" altLang="ko-KR" sz="1000" b="1" u="none" strike="noStrike">
                          <a:effectLst/>
                        </a:rPr>
                        <a:t>te</a:t>
                      </a:r>
                      <a:endParaRPr lang="en-US" altLang="ko-KR" sz="1000" b="1" u="none" strike="noStrike">
                        <a:effectLst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작성날짜</a:t>
                      </a:r>
                      <a:endParaRPr lang="ko-KR" altLang="en-US" sz="1000" b="1" u="none" strike="noStrike">
                        <a:effectLst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073697" cy="4517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테이블 정의서</a:t>
              </a:r>
              <a:endParaRPr lang="ko-KR" altLang="en-US">
                <a:solidFill>
                  <a:srgbClr val="5d697c"/>
                </a:solidFill>
                <a:latin typeface="-윤고딕330"/>
                <a:ea typeface="-윤고딕330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95536" y="1421761"/>
          <a:ext cx="8229598" cy="1307453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35294"/>
                <a:gridCol w="1425823"/>
                <a:gridCol w="1009957"/>
                <a:gridCol w="792123"/>
                <a:gridCol w="633699"/>
                <a:gridCol w="633699"/>
                <a:gridCol w="2399003"/>
              </a:tblGrid>
              <a:tr h="186779"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소통공간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</a:rPr>
                        <a:t>itp_com)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--&gt; </a:t>
                      </a:r>
                      <a:r>
                        <a:rPr lang="ko-KR" altLang="en-US" sz="1000" b="1" u="none" strike="noStrike">
                          <a:effectLst/>
                        </a:rPr>
                        <a:t>게시판 형식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c_no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int</a:t>
                      </a:r>
                      <a:endParaRPr lang="en-US" altLang="ko-KR" sz="1000" b="1" u="none" strike="noStrike">
                        <a:effectLst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00b0f0"/>
                    </a:solidFill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c_name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작성자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닉네임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fk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c_title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제목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c_content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내용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c_date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작성일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current_date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95536" y="2860930"/>
          <a:ext cx="8229598" cy="1120674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335294"/>
                <a:gridCol w="1425823"/>
                <a:gridCol w="1009957"/>
                <a:gridCol w="792123"/>
                <a:gridCol w="633699"/>
                <a:gridCol w="633699"/>
                <a:gridCol w="2399003"/>
              </a:tblGrid>
              <a:tr h="186779"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공지사항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</a:rPr>
                        <a:t>itp_notice)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n_no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int</a:t>
                      </a:r>
                      <a:endParaRPr lang="en-US" altLang="ko-KR" sz="1000" b="1" u="none" strike="noStrike">
                        <a:effectLst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rgbClr val="92d050"/>
                    </a:solidFill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n_title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제목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n_content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글 내용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n_date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작성일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current_date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395536" y="4140699"/>
          <a:ext cx="8229598" cy="1307453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335294"/>
                <a:gridCol w="1425823"/>
                <a:gridCol w="1009957"/>
                <a:gridCol w="792123"/>
                <a:gridCol w="633699"/>
                <a:gridCol w="633699"/>
                <a:gridCol w="2399003"/>
              </a:tblGrid>
              <a:tr h="186779"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 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en-US" sz="1000" b="1" u="none" strike="noStrike">
                          <a:effectLst/>
                        </a:rPr>
                        <a:t>itp_reply)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l">
                        <a:defRPr/>
                      </a:pP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열이름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속성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자료형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크기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Null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기타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r_rno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 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int</a:t>
                      </a:r>
                      <a:endParaRPr lang="en-US" altLang="ko-KR" sz="1000" b="1" u="none" strike="noStrike">
                        <a:effectLst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pk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>
                    <a:solidFill>
                      <a:schemeClr val="accent6"/>
                    </a:solidFill>
                  </a:tcPr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r_no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댓글이 달릴 게시글 번호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int</a:t>
                      </a:r>
                      <a:endParaRPr lang="en-US" altLang="ko-KR" sz="1000" b="1" u="none" strike="noStrike">
                        <a:effectLst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fk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r_content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 내용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3000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r_</a:t>
                      </a:r>
                      <a:r>
                        <a:rPr lang="en-US" altLang="ko-KR" sz="1000" b="1" u="none" strike="noStrike">
                          <a:effectLst/>
                        </a:rPr>
                        <a:t>name</a:t>
                      </a:r>
                      <a:endParaRPr lang="en-US" altLang="ko-KR" sz="1000" b="1" u="none" strike="noStrike">
                        <a:effectLst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 작성자</a:t>
                      </a:r>
                      <a:r>
                        <a:rPr lang="en-US" altLang="ko-KR" sz="1000" b="1" u="none" strike="noStrike">
                          <a:effectLst/>
                        </a:rPr>
                        <a:t>(</a:t>
                      </a:r>
                      <a:r>
                        <a:rPr lang="ko-KR" altLang="en-US" sz="1000" b="1" u="none" strike="noStrike">
                          <a:effectLst/>
                        </a:rPr>
                        <a:t>닉네임</a:t>
                      </a:r>
                      <a:r>
                        <a:rPr lang="en-US" altLang="ko-KR" sz="1000" b="1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varchar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u="none" strike="noStrike">
                          <a:effectLst/>
                        </a:rPr>
                        <a:t>200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X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  <a:tr h="186779"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r_date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댓글 작성일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sz="1000" b="1" u="none" strike="noStrike">
                          <a:effectLst/>
                        </a:rPr>
                        <a:t>date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ko-KR" altLang="en-US" sz="1000" b="1" u="none" strike="noStrike">
                          <a:effectLst/>
                        </a:rPr>
                        <a:t>　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  <a:tc>
                  <a:txBody>
                    <a:bodyPr vert="horz" lIns="8490" tIns="8490" rIns="8490" bIns="0" anchor="ctr" anchorCtr="0"/>
                    <a:p>
                      <a:pPr lvl="0" algn="ctr">
                        <a:defRPr/>
                      </a:pP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current_date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8490" marR="8490" marT="849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172354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물리적설계</a:t>
              </a:r>
              <a:endParaRPr lang="ko-KR" altLang="en-US">
                <a:solidFill>
                  <a:srgbClr val="5D697C"/>
                </a:solidFill>
                <a:latin typeface="-윤고딕330"/>
                <a:ea typeface="-윤고딕330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1520" y="1236444"/>
            <a:ext cx="8640960" cy="4397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503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629735" y="2501020"/>
              <a:ext cx="575991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07 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화면 프로토타입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5317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B455935-11A6-47E6-BD1A-2D391F603E10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FCC8AB-1D3E-40A3-B1C5-19D6575F70B2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448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화면 프로토타입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48C463-F8FA-4A91-A909-CC152E8F23D0}"/>
              </a:ext>
            </a:extLst>
          </p:cNvPr>
          <p:cNvSpPr txBox="1"/>
          <p:nvPr/>
        </p:nvSpPr>
        <p:spPr>
          <a:xfrm>
            <a:off x="323528" y="1401493"/>
            <a:ext cx="76763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함초롱돋움"/>
              </a:rPr>
              <a:t>카카오 오븐으로 프로토타입 화면 설계</a:t>
            </a:r>
            <a:endParaRPr lang="en-US" altLang="ko-KR" b="1" dirty="0">
              <a:latin typeface="함초롱돋움"/>
            </a:endParaRPr>
          </a:p>
          <a:p>
            <a:endParaRPr lang="en-US" altLang="ko-KR" dirty="0">
              <a:latin typeface="함초롱돋움"/>
            </a:endParaRPr>
          </a:p>
          <a:p>
            <a:r>
              <a:rPr lang="en-US" altLang="ko-KR" b="1" dirty="0">
                <a:latin typeface="함초롱돋움"/>
                <a:hlinkClick r:id="rId2"/>
              </a:rPr>
              <a:t>https://ovenapp.io/view/5Y6CZxCDnHEAJshABokr5wm41uIZPM7M/</a:t>
            </a:r>
            <a:endParaRPr lang="en-US" altLang="ko-KR" b="1" dirty="0">
              <a:latin typeface="함초롱돋움"/>
            </a:endParaRPr>
          </a:p>
          <a:p>
            <a:endParaRPr lang="ko-KR" altLang="en-US" b="1" dirty="0">
              <a:latin typeface="함초롱돋움"/>
            </a:endParaRPr>
          </a:p>
        </p:txBody>
      </p:sp>
    </p:spTree>
    <p:extLst>
      <p:ext uri="{BB962C8B-B14F-4D97-AF65-F5344CB8AC3E}">
        <p14:creationId xmlns:p14="http://schemas.microsoft.com/office/powerpoint/2010/main" val="2336777736"/>
      </p:ext>
    </p:extLst>
  </p:cSld>
  <p:clrMapOvr>
    <a:masterClrMapping/>
  </p:clrMapOvr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latin typeface="함초롬돋움"/>
                <a:ea typeface="함초롬돋움"/>
                <a:cs typeface="함초롬돋움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967503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629735" y="2501020"/>
              <a:ext cx="5759910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880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/>
                  <a:ea typeface="함초롬돋움"/>
                  <a:cs typeface="함초롬돋움"/>
                </a:rPr>
                <a:t>08 </a:t>
              </a:r>
              <a:r>
                <a:rPr lang="ko-KR" altLang="en-US" sz="4400">
                  <a:ln w="9525"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/>
                  <a:ea typeface="함초롬돋움"/>
                  <a:cs typeface="함초롬돋움"/>
                </a:rPr>
                <a:t>향후 발전계획</a:t>
              </a:r>
              <a:r>
                <a:rPr lang="en-US" altLang="ko-KR" sz="440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/>
                  <a:ea typeface="함초롬돋움"/>
                  <a:cs typeface="함초롬돋움"/>
                </a:rPr>
                <a:t>  </a:t>
              </a:r>
              <a:endParaRPr lang="en-US" altLang="ko-KR" sz="4400">
                <a:solidFill>
                  <a:srgbClr val="0070c0"/>
                </a:solidFill>
                <a:latin typeface="함초롬돋움"/>
                <a:ea typeface="함초롬돋움"/>
                <a:cs typeface="함초롬돋움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2448106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향후 발전 계획</a:t>
              </a:r>
              <a:endParaRPr lang="ko-KR" altLang="en-US" sz="2400" b="1">
                <a:solidFill>
                  <a:srgbClr val="002060"/>
                </a:solidFill>
                <a:latin typeface="-윤고딕330"/>
                <a:ea typeface="-윤고딕33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3528" y="1401493"/>
            <a:ext cx="8352928" cy="2463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600" b="1">
                <a:latin typeface="함초롱돋움"/>
              </a:rPr>
              <a:t>-</a:t>
            </a:r>
            <a:r>
              <a:rPr lang="ko-KR" altLang="en-US" sz="2600" b="1">
                <a:latin typeface="함초롱돋움"/>
              </a:rPr>
              <a:t> 회원 비밀번호 찾기 기능 개발</a:t>
            </a:r>
            <a:endParaRPr lang="ko-KR" altLang="en-US" sz="2600" b="1">
              <a:latin typeface="함초롱돋움"/>
            </a:endParaRPr>
          </a:p>
          <a:p>
            <a:pPr lvl="0">
              <a:defRPr/>
            </a:pPr>
            <a:r>
              <a:rPr lang="en-US" altLang="ko-KR" sz="2600" b="1">
                <a:latin typeface="함초롱돋움"/>
              </a:rPr>
              <a:t>-</a:t>
            </a:r>
            <a:r>
              <a:rPr lang="ko-KR" altLang="en-US" sz="2600" b="1">
                <a:latin typeface="함초롱돋움"/>
              </a:rPr>
              <a:t> 검색내용 한</a:t>
            </a:r>
            <a:r>
              <a:rPr lang="en-US" altLang="ko-KR" sz="2600" b="1">
                <a:latin typeface="함초롱돋움"/>
              </a:rPr>
              <a:t> </a:t>
            </a:r>
            <a:r>
              <a:rPr lang="ko-KR" altLang="en-US" sz="2600" b="1">
                <a:latin typeface="함초롱돋움"/>
              </a:rPr>
              <a:t>페이지에서 볼 수 있도록 수정</a:t>
            </a:r>
            <a:endParaRPr lang="ko-KR" altLang="en-US" sz="2600" b="1">
              <a:latin typeface="함초롱돋움"/>
            </a:endParaRPr>
          </a:p>
          <a:p>
            <a:pPr lvl="0">
              <a:defRPr/>
            </a:pPr>
            <a:r>
              <a:rPr lang="en-US" altLang="ko-KR" sz="2600" b="1">
                <a:latin typeface="함초롱돋움"/>
              </a:rPr>
              <a:t>- </a:t>
            </a:r>
            <a:r>
              <a:rPr lang="ko-KR" altLang="en-US" sz="2600" b="1">
                <a:latin typeface="함초롱돋움"/>
              </a:rPr>
              <a:t>모임찾기 신청기능 추가 개발</a:t>
            </a:r>
            <a:endParaRPr lang="ko-KR" altLang="en-US" sz="2600" b="1">
              <a:latin typeface="함초롱돋움"/>
            </a:endParaRPr>
          </a:p>
          <a:p>
            <a:pPr lvl="0">
              <a:defRPr/>
            </a:pPr>
            <a:r>
              <a:rPr lang="en-US" altLang="ko-KR" sz="2600" b="1">
                <a:latin typeface="함초롱돋움"/>
              </a:rPr>
              <a:t>-</a:t>
            </a:r>
            <a:r>
              <a:rPr lang="ko-KR" altLang="en-US" sz="2600" b="1">
                <a:latin typeface="함초롱돋움"/>
              </a:rPr>
              <a:t> </a:t>
            </a:r>
            <a:r>
              <a:rPr lang="en-US" altLang="ko-KR" sz="2600" b="1">
                <a:latin typeface="함초롱돋움"/>
              </a:rPr>
              <a:t>IT</a:t>
            </a:r>
            <a:r>
              <a:rPr lang="ko-KR" altLang="en-US" sz="2600" b="1">
                <a:latin typeface="함초롱돋움"/>
              </a:rPr>
              <a:t>기술 댓글게시판 추가 개발</a:t>
            </a:r>
            <a:endParaRPr lang="ko-KR" altLang="en-US" sz="2600" b="1">
              <a:latin typeface="함초롱돋움"/>
            </a:endParaRPr>
          </a:p>
          <a:p>
            <a:pPr lvl="0">
              <a:defRPr/>
            </a:pPr>
            <a:endParaRPr lang="ko-KR" altLang="en-US" sz="2600" b="1">
              <a:latin typeface="함초롱돋움"/>
            </a:endParaRPr>
          </a:p>
          <a:p>
            <a:pPr lvl="0">
              <a:defRPr/>
            </a:pPr>
            <a:endParaRPr lang="ko-KR" altLang="en-US" sz="2600" b="1">
              <a:latin typeface="함초롱돋움"/>
            </a:endParaRPr>
          </a:p>
          <a:p>
            <a:pPr lvl="0">
              <a:defRPr/>
            </a:pPr>
            <a:endParaRPr lang="en-US" altLang="ko-KR" sz="2600" b="1">
              <a:latin typeface="함초롱돋움"/>
            </a:endParaRPr>
          </a:p>
          <a:p>
            <a:pPr lvl="0">
              <a:defRPr/>
            </a:pPr>
            <a:endParaRPr lang="ko-KR" altLang="en-US" sz="2600" b="1">
              <a:latin typeface="함초롱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1124744"/>
              <a:ext cx="3788217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39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Q</a:t>
              </a:r>
              <a:r>
                <a:rPr lang="en-US" altLang="ko-KR" sz="80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&amp;A</a:t>
              </a:r>
              <a:endParaRPr lang="ko-KR" altLang="en-US" sz="8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D697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0" name="눈물 방울 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 rot="3821984">
              <a:off x="4744075" y="3935740"/>
              <a:ext cx="1584176" cy="2141697"/>
              <a:chOff x="3561887" y="-459188"/>
              <a:chExt cx="1584176" cy="2141697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2543994">
                <a:off x="3563993" y="-459188"/>
                <a:ext cx="1427978" cy="1783531"/>
              </a:xfrm>
              <a:prstGeom prst="rect">
                <a:avLst/>
              </a:prstGeom>
            </p:spPr>
          </p:pic>
          <p:sp>
            <p:nvSpPr>
              <p:cNvPr id="9" name="직사각형 8"/>
              <p:cNvSpPr/>
              <p:nvPr/>
            </p:nvSpPr>
            <p:spPr>
              <a:xfrm>
                <a:off x="3561887" y="1034437"/>
                <a:ext cx="1584176" cy="6480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4624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648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065880" y="2501020"/>
              <a:ext cx="408316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01 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팀원소개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857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5" name="TextBox 4"/>
            <p:cNvSpPr txBox="1"/>
            <p:nvPr/>
          </p:nvSpPr>
          <p:spPr>
            <a:xfrm>
              <a:off x="971600" y="1458937"/>
              <a:ext cx="6262099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39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T</a:t>
              </a:r>
              <a:r>
                <a:rPr lang="en-US" altLang="ko-KR" sz="80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hank you</a:t>
              </a:r>
              <a:endParaRPr lang="ko-KR" altLang="en-US" sz="80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D697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0" name="눈물 방울 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 rot="1488827">
              <a:off x="3030151" y="1498121"/>
              <a:ext cx="1584176" cy="2157444"/>
              <a:chOff x="2987824" y="1256098"/>
              <a:chExt cx="1584176" cy="2157444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2543994">
                <a:off x="3024183" y="1256098"/>
                <a:ext cx="1427978" cy="1783531"/>
              </a:xfrm>
              <a:prstGeom prst="rect">
                <a:avLst/>
              </a:prstGeom>
            </p:spPr>
          </p:pic>
          <p:sp>
            <p:nvSpPr>
              <p:cNvPr id="9" name="직사각형 8"/>
              <p:cNvSpPr/>
              <p:nvPr/>
            </p:nvSpPr>
            <p:spPr>
              <a:xfrm>
                <a:off x="2987824" y="2765470"/>
                <a:ext cx="1584176" cy="6480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0686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EBCFB2-ED01-4154-869C-97375ECE23F7}"/>
              </a:ext>
            </a:extLst>
          </p:cNvPr>
          <p:cNvSpPr/>
          <p:nvPr/>
        </p:nvSpPr>
        <p:spPr>
          <a:xfrm>
            <a:off x="0" y="5621556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3D59AF1-7048-4714-91E4-6E563AE503DE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팀원소개</a:t>
              </a:r>
              <a:endParaRPr lang="ko-KR" altLang="en-US" dirty="0">
                <a:solidFill>
                  <a:srgbClr val="5D697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pic>
        <p:nvPicPr>
          <p:cNvPr id="9" name="Picture 15" descr="F:\모지트\SKT\이미지\런닝맨.PNG">
            <a:extLst>
              <a:ext uri="{FF2B5EF4-FFF2-40B4-BE49-F238E27FC236}">
                <a16:creationId xmlns:a16="http://schemas.microsoft.com/office/drawing/2014/main" id="{85FE2ABF-BBA4-4B4E-A40C-C0FE7AAD8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489" y="2996953"/>
            <a:ext cx="779462" cy="804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</p:pic>
      <p:pic>
        <p:nvPicPr>
          <p:cNvPr id="11" name="Picture 15" descr="F:\모지트\SKT\이미지\런닝맨.PNG">
            <a:extLst>
              <a:ext uri="{FF2B5EF4-FFF2-40B4-BE49-F238E27FC236}">
                <a16:creationId xmlns:a16="http://schemas.microsoft.com/office/drawing/2014/main" id="{3A996BDB-F381-4C44-89A6-CAF01F171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8" y="1700808"/>
            <a:ext cx="779462" cy="8048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</p:pic>
      <p:pic>
        <p:nvPicPr>
          <p:cNvPr id="12" name="Picture 15" descr="F:\모지트\SKT\이미지\런닝맨.PNG">
            <a:extLst>
              <a:ext uri="{FF2B5EF4-FFF2-40B4-BE49-F238E27FC236}">
                <a16:creationId xmlns:a16="http://schemas.microsoft.com/office/drawing/2014/main" id="{C1703818-131B-437B-8656-82F3BBAD2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00807"/>
            <a:ext cx="779462" cy="8048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</p:pic>
      <p:pic>
        <p:nvPicPr>
          <p:cNvPr id="13" name="Picture 15" descr="F:\모지트\SKT\이미지\런닝맨.PNG">
            <a:extLst>
              <a:ext uri="{FF2B5EF4-FFF2-40B4-BE49-F238E27FC236}">
                <a16:creationId xmlns:a16="http://schemas.microsoft.com/office/drawing/2014/main" id="{8BAC2057-66C6-45D8-9AB6-4BD1D4EE2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02" y="2996952"/>
            <a:ext cx="779462" cy="8048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A1E6ED-C295-418D-B1CD-417F2C12C4D3}"/>
              </a:ext>
            </a:extLst>
          </p:cNvPr>
          <p:cNvSpPr txBox="1"/>
          <p:nvPr/>
        </p:nvSpPr>
        <p:spPr>
          <a:xfrm>
            <a:off x="1634523" y="4473172"/>
            <a:ext cx="1229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안정배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</a:t>
            </a:r>
            <a:r>
              <a:rPr lang="en-US" altLang="ko-KR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DB</a:t>
            </a:r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6ED37F-3A42-4C28-A6DE-7FB32D5CF4A3}"/>
              </a:ext>
            </a:extLst>
          </p:cNvPr>
          <p:cNvSpPr txBox="1"/>
          <p:nvPr/>
        </p:nvSpPr>
        <p:spPr>
          <a:xfrm>
            <a:off x="5783510" y="2965754"/>
            <a:ext cx="30604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임종현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프론트 리더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</a:t>
            </a:r>
            <a:r>
              <a:rPr lang="en-US" altLang="ko-KR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디자인 설계</a:t>
            </a:r>
            <a:endParaRPr lang="en-US" altLang="ko-KR" sz="1400" b="1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프론트엔드</a:t>
            </a:r>
            <a:r>
              <a:rPr lang="en-US" altLang="ko-KR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페이지 제작 및 전체 </a:t>
            </a:r>
            <a:r>
              <a:rPr lang="en-US" altLang="ko-KR" sz="1400" b="1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css</a:t>
            </a:r>
            <a:r>
              <a:rPr lang="en-US" altLang="ko-KR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유지보수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A6448E-2CA6-438C-AB74-0772E8C47FF4}"/>
              </a:ext>
            </a:extLst>
          </p:cNvPr>
          <p:cNvSpPr txBox="1"/>
          <p:nvPr/>
        </p:nvSpPr>
        <p:spPr>
          <a:xfrm>
            <a:off x="1666806" y="1621249"/>
            <a:ext cx="242085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임주영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팀장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DB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디자인 설계</a:t>
            </a:r>
            <a:endParaRPr lang="en-US" altLang="ko-KR" sz="1400" b="1" dirty="0">
              <a:solidFill>
                <a:schemeClr val="accent3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 err="1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백엔드</a:t>
            </a:r>
            <a:endParaRPr lang="en-US" altLang="ko-KR" sz="1400" b="1" dirty="0">
              <a:solidFill>
                <a:schemeClr val="accent3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공지사항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커뮤니티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로그인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유지보수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C4F65C-6FC7-4443-8AA4-FB560E87DCA8}"/>
              </a:ext>
            </a:extLst>
          </p:cNvPr>
          <p:cNvSpPr txBox="1"/>
          <p:nvPr/>
        </p:nvSpPr>
        <p:spPr>
          <a:xfrm>
            <a:off x="5828443" y="1621249"/>
            <a:ext cx="2494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김다은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DB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,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디자인 설계</a:t>
            </a:r>
            <a:endParaRPr lang="en-US" altLang="ko-KR" sz="1400" b="1" dirty="0">
              <a:solidFill>
                <a:schemeClr val="accent3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 err="1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백엔드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회원가입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마이페이지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유지보수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ko-KR" altLang="en-US" sz="1400" b="1" dirty="0">
              <a:solidFill>
                <a:schemeClr val="accent3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F7D004-8E39-4840-B153-DE96E795E27F}"/>
              </a:ext>
            </a:extLst>
          </p:cNvPr>
          <p:cNvSpPr txBox="1"/>
          <p:nvPr/>
        </p:nvSpPr>
        <p:spPr>
          <a:xfrm>
            <a:off x="1695031" y="2852936"/>
            <a:ext cx="23134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이예진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DB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설계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,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디자인 설계</a:t>
            </a:r>
            <a:endParaRPr lang="en-US" altLang="ko-KR" sz="1400" b="1" dirty="0">
              <a:solidFill>
                <a:schemeClr val="accent3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 err="1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백엔드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(IT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뉴스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IT </a:t>
            </a:r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기술</a:t>
            </a:r>
            <a:r>
              <a:rPr lang="en-US" altLang="ko-KR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1400" b="1" dirty="0">
                <a:solidFill>
                  <a:schemeClr val="accent3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유지보수</a:t>
            </a:r>
          </a:p>
        </p:txBody>
      </p:sp>
      <p:pic>
        <p:nvPicPr>
          <p:cNvPr id="22" name="Picture 15" descr="F:\모지트\SKT\이미지\런닝맨.PNG">
            <a:extLst>
              <a:ext uri="{FF2B5EF4-FFF2-40B4-BE49-F238E27FC236}">
                <a16:creationId xmlns:a16="http://schemas.microsoft.com/office/drawing/2014/main" id="{CC24D646-BB4A-4365-9E80-9050267EF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70" y="4366649"/>
            <a:ext cx="779462" cy="804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259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648" y="2477410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065880" y="2501020"/>
              <a:ext cx="4083169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02 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주제선정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0154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0E4731F7-D2C5-4625-B329-1E06D0C0EDEB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6D460C-2AF0-40C2-94E3-C55E255803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53627" y="2641892"/>
            <a:ext cx="2190750" cy="2587351"/>
          </a:xfrm>
          <a:prstGeom prst="rect">
            <a:avLst/>
          </a:prstGeom>
          <a:noFill/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EB213A9-3367-4D90-AD09-89734F2B5BB4}"/>
              </a:ext>
            </a:extLst>
          </p:cNvPr>
          <p:cNvSpPr/>
          <p:nvPr/>
        </p:nvSpPr>
        <p:spPr>
          <a:xfrm>
            <a:off x="0" y="5623436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1B41586-ABF2-4391-9972-769772094B6B}"/>
              </a:ext>
            </a:extLst>
          </p:cNvPr>
          <p:cNvCxnSpPr/>
          <p:nvPr/>
        </p:nvCxnSpPr>
        <p:spPr>
          <a:xfrm>
            <a:off x="0" y="5408613"/>
            <a:ext cx="91440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0FA1F46A-D9B0-4F52-B1D8-18C6F2780871}"/>
              </a:ext>
            </a:extLst>
          </p:cNvPr>
          <p:cNvSpPr/>
          <p:nvPr/>
        </p:nvSpPr>
        <p:spPr>
          <a:xfrm>
            <a:off x="2027238" y="5322888"/>
            <a:ext cx="182562" cy="1809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FD2988B-3456-42FE-BFEB-A6DFBCDBEBE9}"/>
              </a:ext>
            </a:extLst>
          </p:cNvPr>
          <p:cNvSpPr/>
          <p:nvPr/>
        </p:nvSpPr>
        <p:spPr>
          <a:xfrm>
            <a:off x="6227763" y="5284788"/>
            <a:ext cx="225425" cy="228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4E0732E-BA68-4C6A-B35B-124F436252DF}"/>
              </a:ext>
            </a:extLst>
          </p:cNvPr>
          <p:cNvSpPr/>
          <p:nvPr/>
        </p:nvSpPr>
        <p:spPr>
          <a:xfrm>
            <a:off x="488950" y="5360988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3377845-1006-4A6A-AB0C-F4718BD0FDB1}"/>
              </a:ext>
            </a:extLst>
          </p:cNvPr>
          <p:cNvSpPr/>
          <p:nvPr/>
        </p:nvSpPr>
        <p:spPr>
          <a:xfrm>
            <a:off x="1193800" y="5360988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4939B50-B869-4D47-ABA0-5D8778B0D793}"/>
              </a:ext>
            </a:extLst>
          </p:cNvPr>
          <p:cNvSpPr/>
          <p:nvPr/>
        </p:nvSpPr>
        <p:spPr>
          <a:xfrm>
            <a:off x="2822575" y="5351463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5287CBF-E425-4431-94D5-097CC50FE35B}"/>
              </a:ext>
            </a:extLst>
          </p:cNvPr>
          <p:cNvSpPr/>
          <p:nvPr/>
        </p:nvSpPr>
        <p:spPr>
          <a:xfrm>
            <a:off x="3527425" y="5351463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4FD0FC6-E4B2-4A2D-B3AE-6197A5CE7BA6}"/>
              </a:ext>
            </a:extLst>
          </p:cNvPr>
          <p:cNvSpPr/>
          <p:nvPr/>
        </p:nvSpPr>
        <p:spPr>
          <a:xfrm>
            <a:off x="4192588" y="5351463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7E28E98-20A4-4B28-AD93-1E891650739A}"/>
              </a:ext>
            </a:extLst>
          </p:cNvPr>
          <p:cNvSpPr/>
          <p:nvPr/>
        </p:nvSpPr>
        <p:spPr>
          <a:xfrm>
            <a:off x="4787900" y="5351463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BD46AAD-B701-4FEF-820D-9756C9B4FE89}"/>
              </a:ext>
            </a:extLst>
          </p:cNvPr>
          <p:cNvSpPr/>
          <p:nvPr/>
        </p:nvSpPr>
        <p:spPr>
          <a:xfrm>
            <a:off x="5435600" y="5351463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2E8AE70-6138-44B2-A4EF-B13237904E5B}"/>
              </a:ext>
            </a:extLst>
          </p:cNvPr>
          <p:cNvSpPr/>
          <p:nvPr/>
        </p:nvSpPr>
        <p:spPr>
          <a:xfrm>
            <a:off x="8893175" y="5360988"/>
            <a:ext cx="90488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97C042D-12D9-47A2-8855-B1E0E157792C}"/>
              </a:ext>
            </a:extLst>
          </p:cNvPr>
          <p:cNvSpPr/>
          <p:nvPr/>
        </p:nvSpPr>
        <p:spPr>
          <a:xfrm>
            <a:off x="7092950" y="5360988"/>
            <a:ext cx="90488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CCD8B51-BFB5-4A1A-84B0-7DDDE84EB929}"/>
              </a:ext>
            </a:extLst>
          </p:cNvPr>
          <p:cNvSpPr/>
          <p:nvPr/>
        </p:nvSpPr>
        <p:spPr>
          <a:xfrm>
            <a:off x="7778750" y="5360988"/>
            <a:ext cx="90488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E851E1C-20C7-4D47-B1B9-4B647E61A396}"/>
              </a:ext>
            </a:extLst>
          </p:cNvPr>
          <p:cNvSpPr/>
          <p:nvPr/>
        </p:nvSpPr>
        <p:spPr>
          <a:xfrm>
            <a:off x="8351838" y="5360988"/>
            <a:ext cx="92075" cy="1095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19B527-3D4F-41C9-8082-664957ABCB78}"/>
              </a:ext>
            </a:extLst>
          </p:cNvPr>
          <p:cNvSpPr txBox="1"/>
          <p:nvPr/>
        </p:nvSpPr>
        <p:spPr>
          <a:xfrm>
            <a:off x="1210222" y="5793010"/>
            <a:ext cx="6883627" cy="523220"/>
          </a:xfrm>
          <a:prstGeom prst="rect">
            <a:avLst/>
          </a:prstGeom>
          <a:noFill/>
        </p:spPr>
        <p:txBody>
          <a:bodyPr wrap="square" anchor="ctr">
            <a:spAutoFit/>
            <a:scene3d>
              <a:camera prst="orthographicFront"/>
              <a:lightRig rig="threePt" dir="t"/>
            </a:scene3d>
            <a:sp3d>
              <a:bevelB w="38100" h="38100"/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IT </a:t>
            </a:r>
            <a:r>
              <a: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트랜드 동향</a:t>
            </a:r>
            <a:r>
              <a:rPr kumimoji="0" lang="en-US" altLang="ko-KR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, IT</a:t>
            </a:r>
            <a:r>
              <a:rPr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 기술 노하우</a:t>
            </a:r>
            <a:r>
              <a:rPr kumimoji="0" lang="en-US" altLang="ko-KR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, </a:t>
            </a:r>
            <a:r>
              <a:rPr kumimoji="0" lang="ko-KR" altLang="en-US" sz="1600" b="1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모임찾기</a:t>
            </a:r>
            <a:r>
              <a:rPr kumimoji="0"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 </a:t>
            </a:r>
            <a:r>
              <a:rPr kumimoji="0" lang="en-US" altLang="ko-KR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· </a:t>
            </a:r>
            <a:r>
              <a:rPr kumimoji="0" lang="ko-KR" altLang="en-US" sz="16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커뮤니티</a:t>
            </a:r>
            <a:endParaRPr kumimoji="0" lang="en-US" altLang="ko-KR" sz="16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002060"/>
              </a:solidFill>
              <a:latin typeface="KoPub돋움체 Bold" pitchFamily="18" charset="-127"/>
              <a:ea typeface="KoPub돋움체 Bold" pitchFamily="18" charset="-127"/>
              <a:cs typeface="Arial" pitchFamily="34" charset="0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IT</a:t>
            </a:r>
            <a:r>
              <a:rPr kumimoji="0"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에 관심있는 모든 이용자들을 위한</a:t>
            </a:r>
            <a:r>
              <a:rPr lang="ko-KR" altLang="en-US" sz="1200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 </a:t>
            </a:r>
            <a:endParaRPr kumimoji="0" lang="en-US" altLang="ko-KR" sz="1100" b="1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Bold" pitchFamily="18" charset="-127"/>
              <a:ea typeface="KoPub돋움체 Bold" pitchFamily="18" charset="-127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354572-5F7C-44BF-98BE-B78C71430A7D}"/>
              </a:ext>
            </a:extLst>
          </p:cNvPr>
          <p:cNvSpPr txBox="1"/>
          <p:nvPr/>
        </p:nvSpPr>
        <p:spPr>
          <a:xfrm>
            <a:off x="3954245" y="3418666"/>
            <a:ext cx="4789513" cy="461665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anchor="ctr">
            <a:spAutoFit/>
            <a:sp3d>
              <a:bevelB w="38100" h="38100"/>
            </a:sp3d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[ IT news</a:t>
            </a:r>
            <a:r>
              <a:rPr lang="ko-KR" altLang="en-US" sz="2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 </a:t>
            </a:r>
            <a:r>
              <a:rPr lang="en-US" altLang="ko-KR" sz="24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KoPub돋움체 Bold" pitchFamily="18" charset="-127"/>
                <a:ea typeface="KoPub돋움체 Bold" pitchFamily="18" charset="-127"/>
                <a:cs typeface="Arial" pitchFamily="34" charset="0"/>
              </a:rPr>
              <a:t>]</a:t>
            </a:r>
            <a:endParaRPr lang="en-US" altLang="ko-KR" sz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C00000"/>
              </a:solidFill>
              <a:latin typeface="KoPub돋움체 Bold" pitchFamily="18" charset="-127"/>
              <a:ea typeface="KoPub돋움체 Bold" pitchFamily="18" charset="-127"/>
              <a:cs typeface="Arial" pitchFamily="34" charset="0"/>
            </a:endParaRPr>
          </a:p>
        </p:txBody>
      </p:sp>
      <p:sp>
        <p:nvSpPr>
          <p:cNvPr id="25" name="TextBox 42">
            <a:extLst>
              <a:ext uri="{FF2B5EF4-FFF2-40B4-BE49-F238E27FC236}">
                <a16:creationId xmlns:a16="http://schemas.microsoft.com/office/drawing/2014/main" id="{1B2EDCE9-D0F6-4269-95DA-BF11EC552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0256" y="1919829"/>
            <a:ext cx="45774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B w="38100" h="38100"/>
            </a:sp3d>
          </a:bodyPr>
          <a:lstStyle>
            <a:lvl1pPr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IT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트랜드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&amp; IT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기술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itchFamily="18" charset="-127"/>
              <a:ea typeface="KoPub돋움체 Bold" pitchFamily="18" charset="-127"/>
            </a:endParaRPr>
          </a:p>
          <a:p>
            <a:pPr algn="ctr" eaLnBrk="1" latinLnBrk="1" hangingPunct="1">
              <a:defRPr/>
            </a:pPr>
            <a:r>
              <a:rPr lang="ko-KR" altLang="en-US" sz="1400" b="1" dirty="0">
                <a:solidFill>
                  <a:srgbClr val="0070C0"/>
                </a:solidFill>
                <a:latin typeface="KoPub돋움체 Bold" pitchFamily="18" charset="-127"/>
                <a:ea typeface="KoPub돋움체 Bold" pitchFamily="18" charset="-127"/>
              </a:rPr>
              <a:t>최신 정보 </a:t>
            </a:r>
            <a:r>
              <a:rPr lang="en-US" altLang="ko-KR" sz="1400" b="1" dirty="0">
                <a:solidFill>
                  <a:srgbClr val="0070C0"/>
                </a:solidFill>
                <a:latin typeface="KoPub돋움체 Bold" pitchFamily="18" charset="-127"/>
                <a:ea typeface="KoPub돋움체 Bold" pitchFamily="18" charset="-127"/>
              </a:rPr>
              <a:t>Upload</a:t>
            </a:r>
            <a:endParaRPr lang="ko-KR" altLang="en-US" sz="1400" b="1" dirty="0">
              <a:solidFill>
                <a:srgbClr val="0070C0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82E8C67-52DB-4382-BBDB-E7D07DDA3ADE}"/>
              </a:ext>
            </a:extLst>
          </p:cNvPr>
          <p:cNvGrpSpPr/>
          <p:nvPr/>
        </p:nvGrpSpPr>
        <p:grpSpPr>
          <a:xfrm>
            <a:off x="6634774" y="2613609"/>
            <a:ext cx="840413" cy="421640"/>
            <a:chOff x="4961162" y="8158834"/>
            <a:chExt cx="736599" cy="421640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8F8758B5-66A9-4344-B44B-F350B61CD687}"/>
                </a:ext>
              </a:extLst>
            </p:cNvPr>
            <p:cNvCxnSpPr/>
            <p:nvPr/>
          </p:nvCxnSpPr>
          <p:spPr>
            <a:xfrm rot="10800000" flipH="1">
              <a:off x="4961162" y="8161374"/>
              <a:ext cx="203200" cy="4191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ADDA5B66-B95F-471D-9542-828C1A0D956C}"/>
                </a:ext>
              </a:extLst>
            </p:cNvPr>
            <p:cNvCxnSpPr/>
            <p:nvPr/>
          </p:nvCxnSpPr>
          <p:spPr>
            <a:xfrm rot="10800000" flipH="1">
              <a:off x="5168171" y="8158834"/>
              <a:ext cx="52959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954A6CC-FEA5-4275-A16C-DEFC5597815F}"/>
              </a:ext>
            </a:extLst>
          </p:cNvPr>
          <p:cNvSpPr txBox="1"/>
          <p:nvPr/>
        </p:nvSpPr>
        <p:spPr>
          <a:xfrm>
            <a:off x="7444377" y="2445589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KoPub돋움체 Bold" pitchFamily="18" charset="-127"/>
                <a:ea typeface="KoPub돋움체 Bold" pitchFamily="18" charset="-127"/>
              </a:rPr>
              <a:t>IT </a:t>
            </a:r>
            <a:r>
              <a:rPr lang="ko-KR" altLang="en-US" sz="1400" dirty="0">
                <a:latin typeface="KoPub돋움체 Bold" pitchFamily="18" charset="-127"/>
                <a:ea typeface="KoPub돋움체 Bold" pitchFamily="18" charset="-127"/>
              </a:rPr>
              <a:t>트랜드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997D1A0-4B1B-4858-924C-801C214A6B5C}"/>
              </a:ext>
            </a:extLst>
          </p:cNvPr>
          <p:cNvGrpSpPr/>
          <p:nvPr/>
        </p:nvGrpSpPr>
        <p:grpSpPr>
          <a:xfrm>
            <a:off x="7054981" y="3113603"/>
            <a:ext cx="975361" cy="340514"/>
            <a:chOff x="4842884" y="8153754"/>
            <a:chExt cx="854877" cy="340514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9D55577A-BDCF-48B6-8DAA-1E3E2D898690}"/>
                </a:ext>
              </a:extLst>
            </p:cNvPr>
            <p:cNvCxnSpPr/>
            <p:nvPr/>
          </p:nvCxnSpPr>
          <p:spPr>
            <a:xfrm flipV="1">
              <a:off x="4842884" y="8153754"/>
              <a:ext cx="321477" cy="34051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586CD5F-EC4E-4457-975C-7027501FDD45}"/>
                </a:ext>
              </a:extLst>
            </p:cNvPr>
            <p:cNvCxnSpPr/>
            <p:nvPr/>
          </p:nvCxnSpPr>
          <p:spPr>
            <a:xfrm rot="10800000" flipH="1">
              <a:off x="5168171" y="8158834"/>
              <a:ext cx="52959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C93FCCE-A355-412F-BFE5-07C5BBD136DE}"/>
              </a:ext>
            </a:extLst>
          </p:cNvPr>
          <p:cNvSpPr txBox="1"/>
          <p:nvPr/>
        </p:nvSpPr>
        <p:spPr>
          <a:xfrm>
            <a:off x="8219590" y="2969366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KoPub돋움체 Bold" pitchFamily="18" charset="-127"/>
                <a:ea typeface="KoPub돋움체 Bold" pitchFamily="18" charset="-127"/>
              </a:rPr>
              <a:t>IT</a:t>
            </a:r>
            <a:r>
              <a:rPr lang="ko-KR" altLang="en-US" sz="1400" dirty="0">
                <a:latin typeface="KoPub돋움체 Bold" pitchFamily="18" charset="-127"/>
                <a:ea typeface="KoPub돋움체 Bold" pitchFamily="18" charset="-127"/>
              </a:rPr>
              <a:t> 기술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F1042F3-D419-4D07-901F-AA8E6AB8EEB0}"/>
              </a:ext>
            </a:extLst>
          </p:cNvPr>
          <p:cNvGrpSpPr/>
          <p:nvPr/>
        </p:nvGrpSpPr>
        <p:grpSpPr>
          <a:xfrm>
            <a:off x="7039827" y="3813532"/>
            <a:ext cx="975361" cy="343054"/>
            <a:chOff x="4842884" y="8158834"/>
            <a:chExt cx="854877" cy="343054"/>
          </a:xfrm>
          <a:scene3d>
            <a:camera prst="orthographicFront">
              <a:rot lat="0" lon="10800000" rev="10800000"/>
            </a:camera>
            <a:lightRig rig="threePt" dir="t"/>
          </a:scene3d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9E0BCE4-4937-427D-86C5-68AF076362C5}"/>
                </a:ext>
              </a:extLst>
            </p:cNvPr>
            <p:cNvCxnSpPr/>
            <p:nvPr/>
          </p:nvCxnSpPr>
          <p:spPr>
            <a:xfrm flipV="1">
              <a:off x="4842884" y="8161374"/>
              <a:ext cx="321477" cy="34051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470206C1-B261-4439-BF75-F48C73332637}"/>
                </a:ext>
              </a:extLst>
            </p:cNvPr>
            <p:cNvCxnSpPr/>
            <p:nvPr/>
          </p:nvCxnSpPr>
          <p:spPr>
            <a:xfrm rot="10800000" flipH="1">
              <a:off x="5168171" y="8158834"/>
              <a:ext cx="52959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D8EFCCA-8665-4353-9304-D138D92037D4}"/>
              </a:ext>
            </a:extLst>
          </p:cNvPr>
          <p:cNvSpPr txBox="1"/>
          <p:nvPr/>
        </p:nvSpPr>
        <p:spPr>
          <a:xfrm>
            <a:off x="7596531" y="4493073"/>
            <a:ext cx="813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KoPub돋움체 Bold" pitchFamily="18" charset="-127"/>
                <a:ea typeface="KoPub돋움체 Bold" pitchFamily="18" charset="-127"/>
              </a:rPr>
              <a:t>커뮤니티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DA6F329-ECCF-4914-944C-3A74A1FC8354}"/>
              </a:ext>
            </a:extLst>
          </p:cNvPr>
          <p:cNvGrpSpPr/>
          <p:nvPr/>
        </p:nvGrpSpPr>
        <p:grpSpPr>
          <a:xfrm>
            <a:off x="6762876" y="4216034"/>
            <a:ext cx="840413" cy="421640"/>
            <a:chOff x="4961162" y="8158834"/>
            <a:chExt cx="736599" cy="421640"/>
          </a:xfrm>
          <a:scene3d>
            <a:camera prst="orthographicFront">
              <a:rot lat="0" lon="10800000" rev="10800000"/>
            </a:camera>
            <a:lightRig rig="threePt" dir="t"/>
          </a:scene3d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E5C69B90-2CBC-47A3-AEA3-37A67B39F938}"/>
                </a:ext>
              </a:extLst>
            </p:cNvPr>
            <p:cNvCxnSpPr/>
            <p:nvPr/>
          </p:nvCxnSpPr>
          <p:spPr>
            <a:xfrm rot="10800000" flipH="1">
              <a:off x="4961162" y="8161374"/>
              <a:ext cx="203200" cy="4191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C4A75A77-91B7-4EA8-B5EA-606F4C33FF8D}"/>
                </a:ext>
              </a:extLst>
            </p:cNvPr>
            <p:cNvCxnSpPr/>
            <p:nvPr/>
          </p:nvCxnSpPr>
          <p:spPr>
            <a:xfrm rot="10800000" flipH="1">
              <a:off x="5168171" y="8158834"/>
              <a:ext cx="52959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눈물 방울 43">
            <a:extLst>
              <a:ext uri="{FF2B5EF4-FFF2-40B4-BE49-F238E27FC236}">
                <a16:creationId xmlns:a16="http://schemas.microsoft.com/office/drawing/2014/main" id="{D08CE0B5-4738-4A48-A9B3-2BD0003658CB}"/>
              </a:ext>
            </a:extLst>
          </p:cNvPr>
          <p:cNvSpPr/>
          <p:nvPr/>
        </p:nvSpPr>
        <p:spPr>
          <a:xfrm rot="9272725">
            <a:off x="-1775796" y="-832012"/>
            <a:ext cx="12133077" cy="7986997"/>
          </a:xfrm>
          <a:prstGeom prst="teardrop">
            <a:avLst>
              <a:gd name="adj" fmla="val 69343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CBE8A4-052A-4791-B296-02AC8173AA5E}"/>
              </a:ext>
            </a:extLst>
          </p:cNvPr>
          <p:cNvSpPr txBox="1"/>
          <p:nvPr/>
        </p:nvSpPr>
        <p:spPr>
          <a:xfrm>
            <a:off x="1113368" y="479845"/>
            <a:ext cx="1377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주제선정</a:t>
            </a:r>
            <a:endParaRPr lang="ko-KR" altLang="en-US" dirty="0">
              <a:solidFill>
                <a:srgbClr val="5D697C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9E166D-FADC-48B5-BF35-E4BB616D05E2}"/>
              </a:ext>
            </a:extLst>
          </p:cNvPr>
          <p:cNvSpPr txBox="1"/>
          <p:nvPr/>
        </p:nvSpPr>
        <p:spPr>
          <a:xfrm>
            <a:off x="8030342" y="3982643"/>
            <a:ext cx="813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KoPub돋움체 Bold" pitchFamily="18" charset="-127"/>
                <a:ea typeface="KoPub돋움체 Bold" pitchFamily="18" charset="-127"/>
              </a:rPr>
              <a:t>모임찾기</a:t>
            </a:r>
            <a:endParaRPr lang="ko-KR" altLang="en-US" sz="1400" dirty="0">
              <a:latin typeface="KoPub돋움체 Bold" pitchFamily="18" charset="-127"/>
              <a:ea typeface="KoPub돋움체 Bold" pitchFamily="18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A7F05E27-3AC8-435E-8507-A10BA7BCD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7" y="1316241"/>
            <a:ext cx="3985412" cy="3155118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6DF58DE9-8801-40B4-9291-46B52BB3AC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57" y="1904145"/>
            <a:ext cx="3634752" cy="323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8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4" name="눈물 방울 3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2492896"/>
              <a:ext cx="1368152" cy="13681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497928" y="2516506"/>
              <a:ext cx="395012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03 </a:t>
              </a:r>
              <a:r>
                <a:rPr lang="ko-KR" altLang="en-US" sz="4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5D697C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요구사항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13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/>
              <a:ea typeface="KoPub돋움체_Pro Bold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17203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요구사항</a:t>
              </a:r>
              <a:r>
                <a:rPr lang="en-US" altLang="ko-KR" sz="2400" b="1">
                  <a:solidFill>
                    <a:srgbClr val="002060"/>
                  </a:solidFill>
                  <a:latin typeface="-윤고딕330"/>
                  <a:ea typeface="-윤고딕330"/>
                </a:rPr>
                <a:t>-1</a:t>
              </a:r>
              <a:endParaRPr lang="ko-KR" altLang="en-US">
                <a:solidFill>
                  <a:srgbClr val="5D697C"/>
                </a:solidFill>
                <a:latin typeface="-윤고딕330"/>
                <a:ea typeface="-윤고딕330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876189"/>
              </p:ext>
            </p:extLst>
          </p:nvPr>
        </p:nvGraphicFramePr>
        <p:xfrm>
          <a:off x="216025" y="1262582"/>
          <a:ext cx="8669301" cy="36603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90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9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760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883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가입한 메일주소와 비밀번호로 로그인할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로그인 상태 유지 체크박스로 로그인 상태를 유지하거나 유지하지 않을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입력한 정보가 가입된 정보와 일치하는지 확인한 후 로그인을 완료하고 메인 페이지로 이동할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</a:rPr>
                        <a:t>비밀번호 재설정 화면으로 이동할 수 있다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</a:rPr>
                        <a:t>. (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</a:rPr>
                        <a:t>미완성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회원가입 화면으로 이동할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875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회원가입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닉네임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메일주소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비밀번호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비밀번호 확인 항목을 입력하여 회원가입을 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정보 입력 시 각 정책에 부합하는지 여부를 유효성검사를 통해 확인할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회원가입을 완료하고 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</a:rPr>
                        <a:t>로그인 페이지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로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이동할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1" i="0" kern="1200" dirty="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4720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소통공간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모임 찾기 게시판에 작성한 글을 확인할 수 있고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글제목을 클릭하여 해당 게시물로 이동할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소통공간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모임 찾기 게시판에 작성한 댓글을 확인할 수 있고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글제목과 댓글 내용을 클릭하여 해당 게시물로 이동할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닉네임과 비밀번호를 수정할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회원 탈퇴를 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000" b="1" i="0" kern="1200" dirty="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602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뉴스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페이지 상단에는 그 날의 트렌드 기사를 한 눈에 볼 수 있어야 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트렌드 기사는 기존에 있던 기사는 쌓이는 형식으로 나타나며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개 까지만 보여진다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해당하는 기사를 클릭해서 들어가면 기사의 상세내용을 볼 수 있는 페이지가 나타나야 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상세 페이지에서는 기사 사진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 제목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 내용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 올린 날짜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 출처가 있으며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</a:rPr>
                        <a:t>원문 보기 버튼을 통해 원문 페이지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로 이동할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602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kern="120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ko-KR" altLang="en-US" sz="1000" b="1" kern="1200">
                          <a:solidFill>
                            <a:schemeClr val="tx1"/>
                          </a:solidFill>
                        </a:rPr>
                        <a:t> 기술</a:t>
                      </a:r>
                      <a:endParaRPr lang="ko-KR" altLang="en-US" sz="1000" b="1" i="0" kern="120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프로그래밍 언어의 최근 업데이트 상황을 알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28600" lvl="1" indent="-228600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</a:rPr>
                        <a:t>각 제목을 통해 원문 페이지로 이동할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CFEBE5-7460-4A65-B200-09304285A86C}"/>
              </a:ext>
            </a:extLst>
          </p:cNvPr>
          <p:cNvSpPr/>
          <p:nvPr/>
        </p:nvSpPr>
        <p:spPr>
          <a:xfrm>
            <a:off x="0" y="0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3358B3-A42D-4B09-93B6-37BBC31CFE1E}"/>
              </a:ext>
            </a:extLst>
          </p:cNvPr>
          <p:cNvSpPr/>
          <p:nvPr/>
        </p:nvSpPr>
        <p:spPr>
          <a:xfrm>
            <a:off x="0" y="5633469"/>
            <a:ext cx="9144000" cy="1236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_Pro Bold" pitchFamily="18" charset="-127"/>
              <a:ea typeface="KoPub돋움체_Pro Bold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1775796" y="-832012"/>
            <a:ext cx="12133077" cy="7986997"/>
            <a:chOff x="-1775796" y="-832012"/>
            <a:chExt cx="12133077" cy="7986997"/>
          </a:xfrm>
        </p:grpSpPr>
        <p:sp>
          <p:nvSpPr>
            <p:cNvPr id="20" name="눈물 방울 19"/>
            <p:cNvSpPr/>
            <p:nvPr/>
          </p:nvSpPr>
          <p:spPr>
            <a:xfrm rot="9272725">
              <a:off x="-1775796" y="-832012"/>
              <a:ext cx="12133077" cy="7986997"/>
            </a:xfrm>
            <a:prstGeom prst="teardrop">
              <a:avLst>
                <a:gd name="adj" fmla="val 69343"/>
              </a:avLst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3368" y="479845"/>
              <a:ext cx="17203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요구사항</a:t>
              </a:r>
              <a:r>
                <a:rPr lang="en-US" altLang="ko-KR" sz="2400" b="1" dirty="0">
                  <a:solidFill>
                    <a:srgbClr val="002060"/>
                  </a:solidFill>
                  <a:latin typeface="-윤고딕330" pitchFamily="18" charset="-127"/>
                  <a:ea typeface="-윤고딕330" pitchFamily="18" charset="-127"/>
                </a:rPr>
                <a:t>-2</a:t>
              </a:r>
              <a:endParaRPr lang="ko-KR" altLang="en-US" dirty="0">
                <a:solidFill>
                  <a:srgbClr val="5D697C"/>
                </a:solidFill>
                <a:latin typeface="-윤고딕330" pitchFamily="18" charset="-127"/>
                <a:ea typeface="-윤고딕330" pitchFamily="18" charset="-127"/>
              </a:endParaRPr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78E85A8-1CA7-4BD5-9D26-02E31AD3A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461503"/>
              </p:ext>
            </p:extLst>
          </p:nvPr>
        </p:nvGraphicFramePr>
        <p:xfrm>
          <a:off x="179512" y="1871797"/>
          <a:ext cx="8775976" cy="3114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870231012"/>
                    </a:ext>
                  </a:extLst>
                </a:gridCol>
                <a:gridCol w="7767864">
                  <a:extLst>
                    <a:ext uri="{9D8B030D-6E8A-4147-A177-3AD203B41FA5}">
                      <a16:colId xmlns:a16="http://schemas.microsoft.com/office/drawing/2014/main" val="46701127"/>
                    </a:ext>
                  </a:extLst>
                </a:gridCol>
              </a:tblGrid>
              <a:tr h="892696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latin typeface="함초롱돋움"/>
                        </a:rPr>
                        <a:t>모임찾기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함초롱돋움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함초롱돋움"/>
                        </a:rPr>
                        <a:t>회원 가입한 이용자들에 한하여 글쓰기 권한을 부여한다</a:t>
                      </a:r>
                      <a:r>
                        <a:rPr lang="en-US" altLang="ko-KR" sz="1000" b="1" kern="1200" dirty="0">
                          <a:solidFill>
                            <a:srgbClr val="FF0000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해당 모임의 제목과 작성자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소제목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,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 프로젝트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/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스터디 카테고리 항목과 함께 카드형식으로 글을 간략하게 확인할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해당하는 글 상세페이지에서 동일하게 제목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작성자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,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 프로젝트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/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스터디 카테고리항목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,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소제목과 글 상세 내용을 확인 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함초롱돋움"/>
                      </a:endParaRP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글 작성자는 본인이 작성한 글 상세조회시 수정하기 버튼이 활성화되며 글을 수정할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rgbClr val="FF0000"/>
                          </a:solidFill>
                          <a:latin typeface="함초롱돋움"/>
                        </a:rPr>
                        <a:t>글쓰기 버튼을 통해 글을 작성할 수 있는 페이지로 이동되어야 한다</a:t>
                      </a:r>
                      <a:endParaRPr lang="en-US" altLang="ko-KR" sz="1000" b="1" kern="1200" dirty="0">
                        <a:solidFill>
                          <a:srgbClr val="FF0000"/>
                        </a:solidFill>
                        <a:latin typeface="함초롱돋움"/>
                      </a:endParaRPr>
                    </a:p>
                    <a:p>
                      <a:pPr marL="228600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작성자는 본인이 작성한 글 상세조회시 수정하기 버튼이 활성화되며 글을 수정 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en-US" altLang="ko-KR" sz="1000" b="1" i="0" kern="1200" dirty="0">
                        <a:solidFill>
                          <a:schemeClr val="tx1"/>
                        </a:solidFill>
                        <a:latin typeface="함초롱돋움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505439807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소통공간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함초롱돋움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회원 가입한 이용자들에 한하여 글쓰기 권한을 부여한다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회원들 간의 자유로운 의견 공유를 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글쓰기 버튼을 통해 글을 작성할 수 있는 페이지로 이동되어야 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작성자는 본인이 작성한 글 상세조회시 수정하기 버튼이 활성화되며 글을 수정 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en-US" altLang="ko-KR" sz="1000" b="1" i="0" kern="1200" dirty="0">
                        <a:solidFill>
                          <a:schemeClr val="tx1"/>
                        </a:solidFill>
                        <a:latin typeface="함초롱돋움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3852974878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공지사항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함초롱돋움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홈페이지 이용이나 변화 관련 공지사항을 게시판 형식으로 확인 할 수 있다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관리자만이 글쓰기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수정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삭제가 가능하다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공지사항 제목을 클릭하면 상세 공지사항 내용을 확인할 수 있는 페이지로 이동한다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공지사항 목록에는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latin typeface="함초롱돋움"/>
                        </a:rPr>
                        <a:t>글번호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공지제목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, 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작정일이 표시된다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함초롱돋움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2779509502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latin typeface="함초롱돋움"/>
                        </a:rPr>
                        <a:t>자주묻는질문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함초롱돋움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T="46355" marB="46355"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홈페이지 이용상에 자주 생기는 질문들을 </a:t>
                      </a:r>
                      <a:r>
                        <a:rPr lang="ko-KR" altLang="en-US" sz="1000" b="1" kern="1200" dirty="0" err="1">
                          <a:solidFill>
                            <a:schemeClr val="tx1"/>
                          </a:solidFill>
                          <a:latin typeface="함초롱돋움"/>
                        </a:rPr>
                        <a:t>목록화하여</a:t>
                      </a: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 보여준다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질문을 클릭하면 각 질문에 해당하는 답변이 보이게 설정한다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다시 질문을 누르면 답변지가 접혀서 다시 질문 목록만 보이게 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</a:p>
                    <a:p>
                      <a:pPr marL="228600" lvl="1" indent="-228600" algn="l" latinLnBrk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질문이나 답변의 등록과 수정은 관리자만이 가능하게 한다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함초롱돋움"/>
                        </a:rPr>
                        <a:t>.</a:t>
                      </a:r>
                      <a:endParaRPr lang="ko-KR" altLang="en-US" sz="1000" b="1" i="0" kern="1200" dirty="0">
                        <a:solidFill>
                          <a:schemeClr val="tx1"/>
                        </a:solidFill>
                        <a:latin typeface="함초롱돋움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T="46355" marB="46355"/>
                </a:tc>
                <a:extLst>
                  <a:ext uri="{0D108BD9-81ED-4DB2-BD59-A6C34878D82A}">
                    <a16:rowId xmlns:a16="http://schemas.microsoft.com/office/drawing/2014/main" val="1137568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741863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2193</ep:Words>
  <ep:PresentationFormat>화면 슬라이드 쇼(4:3)</ep:PresentationFormat>
  <ep:Paragraphs>43</ep:Paragraphs>
  <ep:Slides>30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ep:HeadingPairs>
  <ep:TitlesOfParts>
    <vt:vector size="3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2011-06-18T12:02:30.000</dcterms:created>
  <dc:creator>Xnote</dc:creator>
  <cp:lastModifiedBy>juu94</cp:lastModifiedBy>
  <dcterms:modified xsi:type="dcterms:W3CDTF">2022-03-15T13:44:54.934</dcterms:modified>
  <cp:revision>54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