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1" r:id="rId1"/>
  </p:sldMasterIdLst>
  <p:notesMasterIdLst>
    <p:notesMasterId r:id="rId2"/>
  </p:notesMasterIdLst>
  <p:sldIdLst>
    <p:sldId id="256" r:id="rId3"/>
    <p:sldId id="257" r:id="rId4"/>
    <p:sldId id="259" r:id="rId5"/>
    <p:sldId id="258" r:id="rId6"/>
    <p:sldId id="260" r:id="rId7"/>
    <p:sldId id="278" r:id="rId8"/>
    <p:sldId id="279" r:id="rId9"/>
    <p:sldId id="280" r:id="rId10"/>
    <p:sldId id="281" r:id="rId11"/>
    <p:sldId id="262" r:id="rId12"/>
    <p:sldId id="277" r:id="rId13"/>
    <p:sldId id="283" r:id="rId14"/>
    <p:sldId id="264" r:id="rId15"/>
    <p:sldId id="275" r:id="rId16"/>
    <p:sldId id="265" r:id="rId17"/>
    <p:sldId id="284" r:id="rId18"/>
    <p:sldId id="285" r:id="rId19"/>
    <p:sldId id="286" r:id="rId20"/>
    <p:sldId id="287" r:id="rId21"/>
    <p:sldId id="269" r:id="rId22"/>
    <p:sldId id="276" r:id="rId23"/>
    <p:sldId id="289" r:id="rId24"/>
    <p:sldId id="290" r:id="rId25"/>
    <p:sldId id="270" r:id="rId26"/>
    <p:sldId id="271" r:id="rId27"/>
    <p:sldId id="272" r:id="rId28"/>
    <p:sldId id="291" r:id="rId29"/>
    <p:sldId id="292" r:id="rId30"/>
    <p:sldId id="267" r:id="rId31"/>
    <p:sldId id="26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5050" autoAdjust="0"/>
  </p:normalViewPr>
  <p:slideViewPr>
    <p:cSldViewPr>
      <p:cViewPr varScale="1">
        <p:scale>
          <a:sx n="100" d="100"/>
          <a:sy n="100" d="100"/>
        </p:scale>
        <p:origin x="3444" y="114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6DBDEC-23AF-41DF-8846-28EADE6E75C5}" type="datetime1">
              <a:rPr lang="ko-KR" altLang="en-US"/>
              <a:pPr lvl="0">
                <a:defRPr/>
              </a:pPr>
              <a:t>2022-03-19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99EAD58-21AA-47DE-A6C3-EDD64AA64DA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68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ovenapp.io/view/5Y6CZxCDnHEAJshABokr5wm41uIZPM7M/" TargetMode="External"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477A27-5BCE-4ADD-AEE3-5587C427CEE9}"/>
              </a:ext>
            </a:extLst>
          </p:cNvPr>
          <p:cNvGrpSpPr/>
          <p:nvPr/>
        </p:nvGrpSpPr>
        <p:grpSpPr>
          <a:xfrm>
            <a:off x="3275856" y="855250"/>
            <a:ext cx="1427978" cy="1925678"/>
            <a:chOff x="6019049" y="711234"/>
            <a:chExt cx="1427978" cy="1925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DF131A-006F-47AD-8A74-DED09E7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2549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6019049" y="711234"/>
              <a:ext cx="1427978" cy="17835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C7B87E-7CC5-4F75-89C9-BD2C47FD6E76}"/>
                </a:ext>
              </a:extLst>
            </p:cNvPr>
            <p:cNvSpPr/>
            <p:nvPr/>
          </p:nvSpPr>
          <p:spPr>
            <a:xfrm>
              <a:off x="6127230" y="2060848"/>
              <a:ext cx="115212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9592" y="1700808"/>
            <a:ext cx="8132354" cy="3154710"/>
            <a:chOff x="840449" y="1688268"/>
            <a:chExt cx="8132354" cy="3154710"/>
          </a:xfrm>
        </p:grpSpPr>
        <p:sp>
          <p:nvSpPr>
            <p:cNvPr id="12" name="직사각형 11"/>
            <p:cNvSpPr/>
            <p:nvPr/>
          </p:nvSpPr>
          <p:spPr>
            <a:xfrm rot="2438039">
              <a:off x="2425546" y="3738379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49" y="1688268"/>
              <a:ext cx="81323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IT</a:t>
              </a:r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Final Project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눈물 방울 8">
            <a:extLst>
              <a:ext uri="{FF2B5EF4-FFF2-40B4-BE49-F238E27FC236}">
                <a16:creationId xmlns:a16="http://schemas.microsoft.com/office/drawing/2014/main" id="{04B396E6-B75B-442A-B8A7-1F1BCC2BEBD6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95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9427" y="2501020"/>
              <a:ext cx="547297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04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간트차트</a:t>
              </a:r>
              <a:endParaRPr lang="ko-KR" altLang="en-US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7938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67544" y="1556792"/>
          <a:ext cx="8280920" cy="425353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6961"/>
                <a:gridCol w="3374306"/>
                <a:gridCol w="3369653"/>
              </a:tblGrid>
              <a:tr h="303859"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총 개발 기간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2022.02.11 ~ 2022.03.28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3859"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프로젝트명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소식과 커뮤니티 웹사이트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3859"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팀명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ITP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6531">
                <a:tc rowSpan="7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프로젝트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개발기간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작업내용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기간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72008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기획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2월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135320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요구 분석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~2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303859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2월 15일~3월 7일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303859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테스트 및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차 보수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~3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182805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인수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182805">
                <a:tc vMerge="1">
                  <a:txBody>
                    <a:bodyPr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개선 사항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차 보수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~ 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</a:tr>
              <a:tr h="337693"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순서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기획 → 요구 분석 → 설계 → 구현 → 테스트 및 보수 → 인수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04956">
                <a:tc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환경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 vert="horz" lIns="64770" tIns="17907" rIns="64770" bIns="17907" anchor="ctr" anchorCtr="0"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 spring boot, oracle DB,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mybatis,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</a:rPr>
                        <a:t>React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3131" y="1337080"/>
          <a:ext cx="8175221" cy="42844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6651"/>
                <a:gridCol w="683665"/>
                <a:gridCol w="424803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  <a:gridCol w="252226"/>
              </a:tblGrid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순서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개발기간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4"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02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11</a:t>
                      </a:r>
                      <a:r>
                        <a:rPr lang="ko-KR" altLang="en-US" sz="1000" b="1" u="none" strike="noStrike">
                          <a:effectLst/>
                        </a:rPr>
                        <a:t>일 </a:t>
                      </a:r>
                      <a:r>
                        <a:rPr lang="en-US" altLang="ko-KR" sz="1000" b="1" u="none" strike="noStrike">
                          <a:effectLst/>
                        </a:rPr>
                        <a:t>~ 02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14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8"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02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15</a:t>
                      </a:r>
                      <a:r>
                        <a:rPr lang="ko-KR" altLang="en-US" sz="1000" b="1" u="none" strike="noStrike">
                          <a:effectLst/>
                        </a:rPr>
                        <a:t>일 </a:t>
                      </a:r>
                      <a:r>
                        <a:rPr lang="en-US" altLang="ko-KR" sz="1000" b="1" u="none" strike="noStrike">
                          <a:effectLst/>
                        </a:rPr>
                        <a:t>~ 03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07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8"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03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08</a:t>
                      </a:r>
                      <a:r>
                        <a:rPr lang="ko-KR" altLang="en-US" sz="1000" b="1" u="none" strike="noStrike">
                          <a:effectLst/>
                        </a:rPr>
                        <a:t>일 </a:t>
                      </a:r>
                      <a:r>
                        <a:rPr lang="en-US" altLang="ko-KR" sz="1000" b="1" u="none" strike="noStrike">
                          <a:effectLst/>
                        </a:rPr>
                        <a:t>~ 03</a:t>
                      </a:r>
                      <a:r>
                        <a:rPr lang="ko-KR" altLang="en-US" sz="1000" b="1" u="none" strike="noStrike">
                          <a:effectLst/>
                        </a:rPr>
                        <a:t>월 </a:t>
                      </a:r>
                      <a:r>
                        <a:rPr lang="en-US" altLang="ko-KR" sz="1000" b="1" u="none" strike="noStrike">
                          <a:effectLst/>
                        </a:rPr>
                        <a:t>15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7"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16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일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~ 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28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algn="ctr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기획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요구 분석</a:t>
                      </a:r>
                      <a:r>
                        <a:rPr lang="en-US" altLang="ko-KR" sz="1000" b="1" u="none" strike="noStrike">
                          <a:effectLst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</a:rPr>
                        <a:t>설계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구현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21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테스트 및 </a:t>
                      </a: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r>
                        <a:rPr lang="ko-KR" altLang="en-US" sz="1000" b="1" u="none" strike="noStrike">
                          <a:effectLst/>
                        </a:rPr>
                        <a:t>차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61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인수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설치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r>
                        <a:rPr lang="ko-KR" altLang="en-US" sz="1000" b="1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12068"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개선사항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차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13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9c57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17808" y="2501020"/>
              <a:ext cx="61895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05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정책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E6F6FB-902B-4A72-80BB-ED418C3FE8F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8A1B4-361D-4420-B14A-83E2DB9107B0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일반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115139-2779-4F5E-ACFB-1C525E7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3630"/>
              </p:ext>
            </p:extLst>
          </p:nvPr>
        </p:nvGraphicFramePr>
        <p:xfrm>
          <a:off x="200200" y="1556792"/>
          <a:ext cx="8764288" cy="38664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126607269"/>
                    </a:ext>
                  </a:extLst>
                </a:gridCol>
                <a:gridCol w="1938697">
                  <a:extLst>
                    <a:ext uri="{9D8B030D-6E8A-4147-A177-3AD203B41FA5}">
                      <a16:colId xmlns:a16="http://schemas.microsoft.com/office/drawing/2014/main" val="2722804997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281221771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val="2968410460"/>
                    </a:ext>
                  </a:extLst>
                </a:gridCol>
                <a:gridCol w="1996056">
                  <a:extLst>
                    <a:ext uri="{9D8B030D-6E8A-4147-A177-3AD203B41FA5}">
                      <a16:colId xmlns:a16="http://schemas.microsoft.com/office/drawing/2014/main" val="403183353"/>
                    </a:ext>
                  </a:extLst>
                </a:gridCol>
                <a:gridCol w="2707293">
                  <a:extLst>
                    <a:ext uri="{9D8B030D-6E8A-4147-A177-3AD203B41FA5}">
                      <a16:colId xmlns:a16="http://schemas.microsoft.com/office/drawing/2014/main" val="3297707622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정책 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정의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3955674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미성년자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가입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20444462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외국인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외국인 가입 기능 제공하지 않음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3917065082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닉네임 생성규칙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중복 확인 진행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br>
                        <a:rPr lang="en-US" altLang="ko-KR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이내로 작성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특수문자 사용불가                                                    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- admin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은 사용 불가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관리자 닉네임 지정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684005614"/>
                  </a:ext>
                </a:extLst>
              </a:tr>
              <a:tr h="38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가입서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 생성 규칙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영문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대</a:t>
                      </a:r>
                      <a:r>
                        <a:rPr lang="en-US" altLang="ko-KR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소문자 모두 포함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숫자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1" u="none" strike="noStrike" dirty="0">
                          <a:effectLst/>
                        </a:rPr>
                        <a:t>    특수문자 조합 필수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이상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자이내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07360507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이메일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필수작성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699142582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회원으로 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이메일로 인증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69415335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b-front-community-group-01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70825850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134693473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댓글 작성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댓글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댓글 작성시 최대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자로 제한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54280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게시판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0D6A7-34E4-4920-B6A2-48DE7FE7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1689"/>
              </p:ext>
            </p:extLst>
          </p:nvPr>
        </p:nvGraphicFramePr>
        <p:xfrm>
          <a:off x="251520" y="1340768"/>
          <a:ext cx="8640959" cy="417874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532844404"/>
                    </a:ext>
                  </a:extLst>
                </a:gridCol>
                <a:gridCol w="1126225">
                  <a:extLst>
                    <a:ext uri="{9D8B030D-6E8A-4147-A177-3AD203B41FA5}">
                      <a16:colId xmlns:a16="http://schemas.microsoft.com/office/drawing/2014/main" val="3113821343"/>
                    </a:ext>
                  </a:extLst>
                </a:gridCol>
                <a:gridCol w="788357">
                  <a:extLst>
                    <a:ext uri="{9D8B030D-6E8A-4147-A177-3AD203B41FA5}">
                      <a16:colId xmlns:a16="http://schemas.microsoft.com/office/drawing/2014/main" val="1793973298"/>
                    </a:ext>
                  </a:extLst>
                </a:gridCol>
                <a:gridCol w="878455">
                  <a:extLst>
                    <a:ext uri="{9D8B030D-6E8A-4147-A177-3AD203B41FA5}">
                      <a16:colId xmlns:a16="http://schemas.microsoft.com/office/drawing/2014/main" val="1837833128"/>
                    </a:ext>
                  </a:extLst>
                </a:gridCol>
                <a:gridCol w="608162">
                  <a:extLst>
                    <a:ext uri="{9D8B030D-6E8A-4147-A177-3AD203B41FA5}">
                      <a16:colId xmlns:a16="http://schemas.microsoft.com/office/drawing/2014/main" val="593314784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1813262160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3354186516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2722205841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4057188807"/>
                    </a:ext>
                  </a:extLst>
                </a:gridCol>
                <a:gridCol w="3437800">
                  <a:extLst>
                    <a:ext uri="{9D8B030D-6E8A-4147-A177-3AD203B41FA5}">
                      <a16:colId xmlns:a16="http://schemas.microsoft.com/office/drawing/2014/main" val="2111605931"/>
                    </a:ext>
                  </a:extLst>
                </a:gridCol>
              </a:tblGrid>
              <a:tr h="189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코드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사용자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쓰기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0292112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3075584775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57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2627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자주하는질문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547441593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3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89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트렌드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88696163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31380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109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81647414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154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8402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70106157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17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827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30123447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49138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0824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마이페이지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이용자만 접근할 수 있다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.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7126469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331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-1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872"/>
              </p:ext>
            </p:extLst>
          </p:nvPr>
        </p:nvGraphicFramePr>
        <p:xfrm>
          <a:off x="188228" y="1357602"/>
          <a:ext cx="8848270" cy="38474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18204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854004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52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구현 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작업 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관리자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74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배너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배너에 나타난 기사 상세페이지로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6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 최신동향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기술페이지 내용 호출  </a:t>
                      </a:r>
                      <a:r>
                        <a:rPr lang="en-US" altLang="ko-KR" sz="900" b="1" u="none" strike="noStrike">
                          <a:effectLst/>
                        </a:rPr>
                        <a:t>-</a:t>
                      </a:r>
                      <a:r>
                        <a:rPr lang="ko-KR" altLang="en-US" sz="900" b="1" u="none" strike="noStrike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r>
                        <a:rPr lang="ko-KR" altLang="en-US" sz="900" b="1" u="none" strike="noStrike">
                          <a:effectLst/>
                        </a:rPr>
                        <a:t>개 글 호출         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페이지 내용 호출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 글 호출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effectLst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소통공간 게시글 메인 호출 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 작성된 게시글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공지사항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공지사항페이지로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자주묻는질문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자주묻는질문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27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이용약관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이용약관페이지로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개인정보처리방침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개인정보처리방침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42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 상태 유지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체크박스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 해제한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유지하지 않음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비밀번호 재설정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클릭 시 비밀번호 재설정화면으로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4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9104"/>
              </p:ext>
            </p:extLst>
          </p:nvPr>
        </p:nvGraphicFramePr>
        <p:xfrm>
          <a:off x="147865" y="1451850"/>
          <a:ext cx="8848270" cy="39213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3792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9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메일 주소로 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클릭 시 회원가입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 완료 후 메인화면으로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 가입 정보 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입력 정보 유효성검사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 완료 후 로그인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지원현황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확정현황 클릭 시 지원 상세정보 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 내용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-3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36619"/>
              </p:ext>
            </p:extLst>
          </p:nvPr>
        </p:nvGraphicFramePr>
        <p:xfrm>
          <a:off x="145174" y="1348055"/>
          <a:ext cx="8855958" cy="42411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499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3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 신청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각 게시글 제목 클릭 시 해당 게시글로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22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 확인 알림창 띄우고 탈퇴 진행 후 메인화면으로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a-front-mypage-07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 확인 알림창 띄운 후 정보수정 페이지로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상단</a:t>
                      </a:r>
                      <a:b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그 날의 트렌드 기사를 한눈에 볼 수 있게 배치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관리자가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2~3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 선정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)</a:t>
                      </a:r>
                      <a:b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밑으로는 최신순으로 기사 배치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요약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한줄로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요약하여 핵심내용을 빠르게 파악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읽어주기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가 대신 읽어주는 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최신 순으로 기사를 배치하며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기술에 해당하는 프로그래밍 언어의 마크가 이미지로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들어가있음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사용자가 작성한 글을 카드형식으로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개씩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줄로 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카테고리 입력 한 후 작성 버튼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클릭시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입력한 데이터가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글 호출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-4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188226" y="1412776"/>
          <a:ext cx="8848270" cy="3777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77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32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입력 한 후 작성 버튼 클릭시 입력한 데이터가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36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4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458937"/>
            <a:ext cx="34371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ndex</a:t>
            </a:r>
            <a:endParaRPr lang="ko-KR" altLang="en-US" sz="8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720" y="1678159"/>
            <a:ext cx="3158679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간트차트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정의서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54767" y="793003"/>
            <a:ext cx="1670824" cy="2100570"/>
            <a:chOff x="2901176" y="1312972"/>
            <a:chExt cx="1670824" cy="21005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2901176" y="1312972"/>
              <a:ext cx="1427978" cy="178353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87824" y="2765470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2B455C-3C4D-4310-A942-9632751E89F5}"/>
              </a:ext>
            </a:extLst>
          </p:cNvPr>
          <p:cNvCxnSpPr>
            <a:cxnSpLocks/>
          </p:cNvCxnSpPr>
          <p:nvPr/>
        </p:nvCxnSpPr>
        <p:spPr>
          <a:xfrm>
            <a:off x="4860032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눈물 방울 8">
            <a:extLst>
              <a:ext uri="{FF2B5EF4-FFF2-40B4-BE49-F238E27FC236}">
                <a16:creationId xmlns:a16="http://schemas.microsoft.com/office/drawing/2014/main" id="{D5396181-2BCE-43D3-844A-B0B1A5851500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52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3084" y="2501020"/>
              <a:ext cx="36279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06 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DD4F23-1976-4B0B-A7C3-4E37018ECD7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33F8-3014-4C4D-8EBA-2E03BC6A093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개념적설계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FF354BF-12EB-4FBA-9B33-CABA0BB6F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259298"/>
            <a:ext cx="8352928" cy="4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724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20" name="눈물 방울 19"/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473475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회원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itp_member)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m_email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이메일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m_passwd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900" b="1" u="none" strike="noStrike">
                          <a:effectLst/>
                        </a:rPr>
                        <a:t>영대소문자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숫자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특수문자 </a:t>
                      </a:r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r>
                        <a:rPr lang="ko-KR" altLang="en-US" sz="900" b="1" u="none" strike="noStrike">
                          <a:effectLst/>
                        </a:rPr>
                        <a:t>자이상 </a:t>
                      </a:r>
                      <a:r>
                        <a:rPr lang="en-US" altLang="ko-KR" sz="900" b="1" u="none" strike="noStrike">
                          <a:effectLst/>
                        </a:rPr>
                        <a:t>16</a:t>
                      </a:r>
                      <a:r>
                        <a:rPr lang="ko-KR" altLang="en-US" sz="900" b="1" u="none" strike="noStrike">
                          <a:effectLst/>
                        </a:rPr>
                        <a:t>자이내</a:t>
                      </a:r>
                      <a:endParaRPr lang="ko-KR" altLang="en-US" sz="900" b="1" u="none" strike="noStrike"/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가입일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current_date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회원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default 1 </a:t>
                      </a:r>
                      <a:r>
                        <a:rPr lang="ko-KR" altLang="en-US" sz="1000" b="1" u="none" strike="noStrike">
                          <a:effectLst/>
                        </a:rPr>
                        <a:t>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0, </a:t>
                      </a:r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086896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itp_group)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카드형식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태그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모임 구분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513205" y="4797152"/>
          <a:ext cx="8236001" cy="129614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70563"/>
                <a:gridCol w="796957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</a:t>
                      </a:r>
                      <a:r>
                        <a:rPr lang="en-US" altLang="ko-KR" sz="1000" b="1" u="none" strike="noStrike">
                          <a:effectLst/>
                        </a:rPr>
                        <a:t>replygroup</a:t>
                      </a:r>
                      <a:r>
                        <a:rPr lang="en-US" sz="1000" b="1" u="none" strike="noStrike">
                          <a:effectLst/>
                        </a:rPr>
                        <a:t>)</a:t>
                      </a:r>
                      <a:endParaRPr lang="en-US" sz="1000" b="1" u="none" strike="noStrike"/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_rno</a:t>
                      </a:r>
                      <a:endParaRPr lang="en-US" sz="1000" b="1" u="none" strike="noStrike"/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댓글번호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_no</a:t>
                      </a:r>
                      <a:endParaRPr 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원래글 번호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_content</a:t>
                      </a:r>
                      <a:endParaRPr 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댓글내용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댓글작성자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75470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_da</a:t>
                      </a:r>
                      <a:r>
                        <a:rPr lang="en-US" altLang="ko-KR" sz="1000" b="1" u="none" strike="noStrike">
                          <a:effectLst/>
                        </a:rPr>
                        <a:t>te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작성날짜</a:t>
                      </a:r>
                      <a:endParaRPr lang="ko-KR" altLang="en-US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22" name="표 9"/>
          <p:cNvGraphicFramePr>
            <a:graphicFrameLocks noGrp="1"/>
          </p:cNvGraphicFramePr>
          <p:nvPr/>
        </p:nvGraphicFramePr>
        <p:xfrm>
          <a:off x="899592" y="33315"/>
          <a:ext cx="8229598" cy="1307453"/>
        </p:xfrm>
        <a:graphic>
          <a:graphicData uri="http://schemas.openxmlformats.org/drawingml/2006/table">
            <a:tbl>
              <a:tblPr>
                <a:tableStyle styleId="{68D230F3-CF80-4859-8CE7-A43EE81993B5}" styleName="밝은 스타일 1 - 강조 6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>
                            <a:noFill/>
                          </a:ln>
                        </a:left>
                        <a:right>
                          <a:ln>
                            <a:noFill/>
                          </a:ln>
                        </a:right>
                        <a:top>
                          <a:ln w="12700" cmpd="sng">
                            <a:solidFill>
                              <a:schemeClr val="accent6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6"/>
                            </a:solidFill>
                          </a:ln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6">
                            <a:alpha val="2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6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12700" cmpd="sng">
                            <a:solidFill>
                              <a:schemeClr val="accent6"/>
                            </a:solidFill>
                          </a:ln>
                        </a:top>
                      </a:tcBdr>
                      <a:fill>
                        <a:noFill/>
                      </a:fill>
                    </a:tcStyle>
                  </a:lastRow>
                  <a:firstRow>
                    <a:tcTxStyle b="on"/>
                    <a:tcStyle>
                      <a:tcBdr>
                        <a:bottom>
                          <a:ln w="12700" cmpd="sng">
                            <a:solidFill>
                              <a:schemeClr val="accent6"/>
                            </a:solidFill>
                          </a:ln>
                        </a:bottom>
                      </a:tcBdr>
                      <a:fill>
                        <a:noFill/>
                      </a:fill>
                    </a:tcStyle>
                  </a:firstRow>
                </a:tableStyle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신청하기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</a:t>
                      </a:r>
                      <a:r>
                        <a:rPr lang="en-US" altLang="ko-KR" sz="1000" b="1" u="none" strike="noStrike">
                          <a:effectLst/>
                        </a:rPr>
                        <a:t>apply</a:t>
                      </a:r>
                      <a:r>
                        <a:rPr lang="en-US" sz="1000" b="1" u="none" strike="noStrike">
                          <a:effectLst/>
                        </a:rPr>
                        <a:t>)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a</a:t>
                      </a:r>
                      <a:r>
                        <a:rPr lang="en-US" sz="1000" b="1" u="none" strike="noStrike">
                          <a:effectLst/>
                        </a:rPr>
                        <a:t>_no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신청 번호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a</a:t>
                      </a:r>
                      <a:r>
                        <a:rPr lang="en-US" sz="1000" b="1" u="none" strike="noStrike">
                          <a:effectLst/>
                        </a:rPr>
                        <a:t>_n</a:t>
                      </a:r>
                      <a:r>
                        <a:rPr lang="en-US" altLang="ko-KR" sz="1000" b="1" u="none" strike="noStrike">
                          <a:effectLst/>
                        </a:rPr>
                        <a:t>ame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신청한 회원 닉네임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소통공간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itp_com)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860930"/>
          <a:ext cx="8229598" cy="11206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공지사항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itp_notice)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6" y="4140699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itp_reply)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r_rno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댓글이 달릴 게시글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/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물리적설계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36444"/>
            <a:ext cx="8640960" cy="43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07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 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1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455935-11A6-47E6-BD1A-2D391F603E1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CC8AB-1D3E-40A3-B1C5-19D6575F70B2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화면 프로토타입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8C463-F8FA-4A91-A909-CC152E8F23D0}"/>
              </a:ext>
            </a:extLst>
          </p:cNvPr>
          <p:cNvSpPr txBox="1"/>
          <p:nvPr/>
        </p:nvSpPr>
        <p:spPr>
          <a:xfrm>
            <a:off x="323528" y="1401493"/>
            <a:ext cx="7676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롱돋움"/>
              </a:rPr>
              <a:t>카카오 오븐으로 프로토타입 화면 설계</a:t>
            </a:r>
            <a:endParaRPr lang="en-US" altLang="ko-KR" b="1" dirty="0">
              <a:latin typeface="함초롱돋움"/>
            </a:endParaRPr>
          </a:p>
          <a:p>
            <a:endParaRPr lang="en-US" altLang="ko-KR" dirty="0">
              <a:latin typeface="함초롱돋움"/>
            </a:endParaRPr>
          </a:p>
          <a:p>
            <a:r>
              <a:rPr lang="en-US" altLang="ko-KR" b="1" dirty="0">
                <a:latin typeface="함초롱돋움"/>
                <a:hlinkClick r:id="rId2"/>
              </a:rPr>
              <a:t>https://ovenapp.io/view/5Y6CZxCDnHEAJshABokr5wm41uIZPM7M/</a:t>
            </a:r>
            <a:endParaRPr lang="en-US" altLang="ko-KR" b="1" dirty="0">
              <a:latin typeface="함초롱돋움"/>
            </a:endParaRPr>
          </a:p>
          <a:p>
            <a:endParaRPr lang="ko-KR" altLang="en-US" b="1" dirty="0">
              <a:latin typeface="함초롱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6777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함초롬돋움"/>
                <a:ea typeface="함초롬돋움"/>
                <a:cs typeface="함초롬돋움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8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08 </a:t>
              </a:r>
              <a:r>
                <a:rPr lang="ko-KR" altLang="en-US" sz="440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/>
                  <a:ea typeface="함초롬돋움"/>
                  <a:cs typeface="함초롬돋움"/>
                </a:rPr>
                <a:t>향후 발전계획</a:t>
              </a:r>
              <a:r>
                <a:rPr lang="en-US" altLang="ko-KR" sz="4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  </a:t>
              </a:r>
              <a:endParaRPr lang="en-US" altLang="ko-KR" sz="4400">
                <a:solidFill>
                  <a:srgbClr val="0070C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향후 발전 계획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3528" y="1401493"/>
            <a:ext cx="8352928" cy="246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회원 비밀번호 찾기 기능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 </a:t>
            </a:r>
            <a:r>
              <a:rPr lang="ko-KR" altLang="en-US" sz="2600" b="1" dirty="0" err="1">
                <a:latin typeface="함초롱돋움"/>
              </a:rPr>
              <a:t>모임찾기</a:t>
            </a:r>
            <a:r>
              <a:rPr lang="ko-KR" altLang="en-US" sz="2600" b="1" dirty="0">
                <a:latin typeface="함초롱돋움"/>
              </a:rPr>
              <a:t> 신청기능 추가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</a:t>
            </a:r>
            <a:r>
              <a:rPr lang="en-US" altLang="ko-KR" sz="2600" b="1" dirty="0">
                <a:latin typeface="함초롱돋움"/>
              </a:rPr>
              <a:t>IT</a:t>
            </a:r>
            <a:r>
              <a:rPr lang="ko-KR" altLang="en-US" sz="2600" b="1" dirty="0">
                <a:latin typeface="함초롱돋움"/>
              </a:rPr>
              <a:t>기술 댓글게시판 추가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배포작업 진행 </a:t>
            </a:r>
          </a:p>
          <a:p>
            <a:pPr lvl="0">
              <a:defRPr/>
            </a:pPr>
            <a:endParaRPr lang="ko-KR" altLang="en-US" sz="2600" b="1" dirty="0">
              <a:latin typeface="함초롱돋움"/>
            </a:endParaRPr>
          </a:p>
          <a:p>
            <a:pPr lvl="0">
              <a:defRPr/>
            </a:pPr>
            <a:endParaRPr lang="en-US" altLang="ko-KR" sz="2600" b="1" dirty="0">
              <a:latin typeface="함초롱돋움"/>
            </a:endParaRPr>
          </a:p>
          <a:p>
            <a:pPr lvl="0">
              <a:defRPr/>
            </a:pPr>
            <a:endParaRPr lang="ko-KR" altLang="en-US" sz="2600" b="1" dirty="0">
              <a:latin typeface="함초롱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1124744"/>
              <a:ext cx="37882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&amp;A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3821984">
              <a:off x="4744075" y="3935740"/>
              <a:ext cx="1584176" cy="2141697"/>
              <a:chOff x="3561887" y="-459188"/>
              <a:chExt cx="1584176" cy="21416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563993" y="-45918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561887" y="1034437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2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01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458937"/>
              <a:ext cx="6262099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hank you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488827">
              <a:off x="3030151" y="1498121"/>
              <a:ext cx="1584176" cy="2157444"/>
              <a:chOff x="2987824" y="1256098"/>
              <a:chExt cx="1584176" cy="21574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024183" y="125609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987824" y="2765470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BCFB2-ED01-4154-869C-97375ECE23F7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59AF1-7048-4714-91E4-6E563AE503DE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  <a:endParaRPr lang="ko-KR" altLang="en-US" dirty="0"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9" name="Picture 15" descr="F:\모지트\SKT\이미지\런닝맨.PNG">
            <a:extLst>
              <a:ext uri="{FF2B5EF4-FFF2-40B4-BE49-F238E27FC236}">
                <a16:creationId xmlns:a16="http://schemas.microsoft.com/office/drawing/2014/main" id="{85FE2ABF-BBA4-4B4E-A40C-C0FE7AAD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9" y="2996953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1" name="Picture 15" descr="F:\모지트\SKT\이미지\런닝맨.PNG">
            <a:extLst>
              <a:ext uri="{FF2B5EF4-FFF2-40B4-BE49-F238E27FC236}">
                <a16:creationId xmlns:a16="http://schemas.microsoft.com/office/drawing/2014/main" id="{3A996BDB-F381-4C44-89A6-CAF01F1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8" y="1700808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5" descr="F:\모지트\SKT\이미지\런닝맨.PNG">
            <a:extLst>
              <a:ext uri="{FF2B5EF4-FFF2-40B4-BE49-F238E27FC236}">
                <a16:creationId xmlns:a16="http://schemas.microsoft.com/office/drawing/2014/main" id="{C1703818-131B-437B-8656-82F3BBAD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7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5" descr="F:\모지트\SKT\이미지\런닝맨.PNG">
            <a:extLst>
              <a:ext uri="{FF2B5EF4-FFF2-40B4-BE49-F238E27FC236}">
                <a16:creationId xmlns:a16="http://schemas.microsoft.com/office/drawing/2014/main" id="{8BAC2057-66C6-45D8-9AB6-4BD1D4EE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2" y="2996952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E6ED-C295-418D-B1CD-417F2C12C4D3}"/>
              </a:ext>
            </a:extLst>
          </p:cNvPr>
          <p:cNvSpPr txBox="1"/>
          <p:nvPr/>
        </p:nvSpPr>
        <p:spPr>
          <a:xfrm>
            <a:off x="1634523" y="4473172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안정배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D37F-3A42-4C28-A6DE-7FB32D5CF4A3}"/>
              </a:ext>
            </a:extLst>
          </p:cNvPr>
          <p:cNvSpPr txBox="1"/>
          <p:nvPr/>
        </p:nvSpPr>
        <p:spPr>
          <a:xfrm>
            <a:off x="5783510" y="2965754"/>
            <a:ext cx="3060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임종현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endParaRPr lang="en-US" altLang="ko-KR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제작 및 전체 </a:t>
            </a:r>
            <a:r>
              <a:rPr lang="en-US" altLang="ko-KR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6448E-2CA6-438C-AB74-0772E8C47FF4}"/>
              </a:ext>
            </a:extLst>
          </p:cNvPr>
          <p:cNvSpPr txBox="1"/>
          <p:nvPr/>
        </p:nvSpPr>
        <p:spPr>
          <a:xfrm>
            <a:off x="1666806" y="1621249"/>
            <a:ext cx="242085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임주영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커뮤니티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F65C-6FC7-4443-8AA4-FB560E87DCA8}"/>
              </a:ext>
            </a:extLst>
          </p:cNvPr>
          <p:cNvSpPr txBox="1"/>
          <p:nvPr/>
        </p:nvSpPr>
        <p:spPr>
          <a:xfrm>
            <a:off x="5828443" y="162124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김다은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7D004-8E39-4840-B153-DE96E795E27F}"/>
              </a:ext>
            </a:extLst>
          </p:cNvPr>
          <p:cNvSpPr txBox="1"/>
          <p:nvPr/>
        </p:nvSpPr>
        <p:spPr>
          <a:xfrm>
            <a:off x="1695031" y="2852936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이예진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(IT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pic>
        <p:nvPicPr>
          <p:cNvPr id="22" name="Picture 15" descr="F:\모지트\SKT\이미지\런닝맨.PNG">
            <a:extLst>
              <a:ext uri="{FF2B5EF4-FFF2-40B4-BE49-F238E27FC236}">
                <a16:creationId xmlns:a16="http://schemas.microsoft.com/office/drawing/2014/main" id="{CC24D646-BB4A-4365-9E80-9050267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0" y="4366649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02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주제선정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4731F7-D2C5-4625-B329-1E06D0C0EDE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460C-2AF0-40C2-94E3-C55E2558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3627" y="2641892"/>
            <a:ext cx="2190750" cy="2587351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13A9-3367-4D90-AD09-89734F2B5BB4}"/>
              </a:ext>
            </a:extLst>
          </p:cNvPr>
          <p:cNvSpPr/>
          <p:nvPr/>
        </p:nvSpPr>
        <p:spPr>
          <a:xfrm>
            <a:off x="0" y="562343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B41586-ABF2-4391-9972-769772094B6B}"/>
              </a:ext>
            </a:extLst>
          </p:cNvPr>
          <p:cNvCxnSpPr/>
          <p:nvPr/>
        </p:nvCxnSpPr>
        <p:spPr>
          <a:xfrm>
            <a:off x="0" y="5408613"/>
            <a:ext cx="914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FA1F46A-D9B0-4F52-B1D8-18C6F2780871}"/>
              </a:ext>
            </a:extLst>
          </p:cNvPr>
          <p:cNvSpPr/>
          <p:nvPr/>
        </p:nvSpPr>
        <p:spPr>
          <a:xfrm>
            <a:off x="2027238" y="5322888"/>
            <a:ext cx="182562" cy="180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D2988B-3456-42FE-BFEB-A6DFBCDBEBE9}"/>
              </a:ext>
            </a:extLst>
          </p:cNvPr>
          <p:cNvSpPr/>
          <p:nvPr/>
        </p:nvSpPr>
        <p:spPr>
          <a:xfrm>
            <a:off x="6227763" y="5284788"/>
            <a:ext cx="22542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E0732E-BA68-4C6A-B35B-124F436252DF}"/>
              </a:ext>
            </a:extLst>
          </p:cNvPr>
          <p:cNvSpPr/>
          <p:nvPr/>
        </p:nvSpPr>
        <p:spPr>
          <a:xfrm>
            <a:off x="48895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77845-1006-4A6A-AB0C-F4718BD0FDB1}"/>
              </a:ext>
            </a:extLst>
          </p:cNvPr>
          <p:cNvSpPr/>
          <p:nvPr/>
        </p:nvSpPr>
        <p:spPr>
          <a:xfrm>
            <a:off x="119380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939B50-B869-4D47-ABA0-5D8778B0D793}"/>
              </a:ext>
            </a:extLst>
          </p:cNvPr>
          <p:cNvSpPr/>
          <p:nvPr/>
        </p:nvSpPr>
        <p:spPr>
          <a:xfrm>
            <a:off x="282257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7CBF-E425-4431-94D5-097CC50FE35B}"/>
              </a:ext>
            </a:extLst>
          </p:cNvPr>
          <p:cNvSpPr/>
          <p:nvPr/>
        </p:nvSpPr>
        <p:spPr>
          <a:xfrm>
            <a:off x="352742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D0FC6-E4B2-4A2D-B3AE-6197A5CE7BA6}"/>
              </a:ext>
            </a:extLst>
          </p:cNvPr>
          <p:cNvSpPr/>
          <p:nvPr/>
        </p:nvSpPr>
        <p:spPr>
          <a:xfrm>
            <a:off x="4192588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E28E98-20A4-4B28-AD93-1E891650739A}"/>
              </a:ext>
            </a:extLst>
          </p:cNvPr>
          <p:cNvSpPr/>
          <p:nvPr/>
        </p:nvSpPr>
        <p:spPr>
          <a:xfrm>
            <a:off x="47879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D46AAD-B701-4FEF-820D-9756C9B4FE89}"/>
              </a:ext>
            </a:extLst>
          </p:cNvPr>
          <p:cNvSpPr/>
          <p:nvPr/>
        </p:nvSpPr>
        <p:spPr>
          <a:xfrm>
            <a:off x="54356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E8AE70-6138-44B2-A4EF-B13237904E5B}"/>
              </a:ext>
            </a:extLst>
          </p:cNvPr>
          <p:cNvSpPr/>
          <p:nvPr/>
        </p:nvSpPr>
        <p:spPr>
          <a:xfrm>
            <a:off x="8893175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7C042D-12D9-47A2-8855-B1E0E157792C}"/>
              </a:ext>
            </a:extLst>
          </p:cNvPr>
          <p:cNvSpPr/>
          <p:nvPr/>
        </p:nvSpPr>
        <p:spPr>
          <a:xfrm>
            <a:off x="70929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CD8B51-BFB5-4A1A-84B0-7DDDE84EB929}"/>
              </a:ext>
            </a:extLst>
          </p:cNvPr>
          <p:cNvSpPr/>
          <p:nvPr/>
        </p:nvSpPr>
        <p:spPr>
          <a:xfrm>
            <a:off x="77787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851E1C-20C7-4D47-B1B9-4B647E61A396}"/>
              </a:ext>
            </a:extLst>
          </p:cNvPr>
          <p:cNvSpPr/>
          <p:nvPr/>
        </p:nvSpPr>
        <p:spPr>
          <a:xfrm>
            <a:off x="8351838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B527-3D4F-41C9-8082-664957ABCB78}"/>
              </a:ext>
            </a:extLst>
          </p:cNvPr>
          <p:cNvSpPr txBox="1"/>
          <p:nvPr/>
        </p:nvSpPr>
        <p:spPr>
          <a:xfrm>
            <a:off x="1210222" y="5793010"/>
            <a:ext cx="6883627" cy="523220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트랜드 동향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IT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기술 노하우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</a:t>
            </a:r>
            <a:r>
              <a:rPr kumimoji="0"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모임찾기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· 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커뮤니티</a:t>
            </a:r>
            <a:endParaRPr kumimoji="0"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</a:t>
            </a:r>
            <a:r>
              <a:rPr kumimoji="0"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에 관심있는 모든 이용자들을 위한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endParaRPr kumimoji="0"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54572-5F7C-44BF-98BE-B78C71430A7D}"/>
              </a:ext>
            </a:extLst>
          </p:cNvPr>
          <p:cNvSpPr txBox="1"/>
          <p:nvPr/>
        </p:nvSpPr>
        <p:spPr>
          <a:xfrm>
            <a:off x="3954245" y="3418666"/>
            <a:ext cx="4789513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[ IT news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]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0000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1B2EDCE9-D0F6-4269-95DA-BF11EC55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56" y="1919829"/>
            <a:ext cx="4577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트랜드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&amp;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기술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최신 정보 </a:t>
            </a:r>
            <a:r>
              <a:rPr lang="en-US" altLang="ko-KR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Upload</a:t>
            </a:r>
            <a:endParaRPr lang="ko-KR" altLang="en-US" sz="1400" b="1" dirty="0">
              <a:solidFill>
                <a:srgbClr val="0070C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2E8C67-52DB-4382-BBDB-E7D07DDA3ADE}"/>
              </a:ext>
            </a:extLst>
          </p:cNvPr>
          <p:cNvGrpSpPr/>
          <p:nvPr/>
        </p:nvGrpSpPr>
        <p:grpSpPr>
          <a:xfrm>
            <a:off x="6634774" y="2613609"/>
            <a:ext cx="840413" cy="421640"/>
            <a:chOff x="4961162" y="8158834"/>
            <a:chExt cx="736599" cy="42164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F8758B5-66A9-4344-B44B-F350B61CD687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5B66-B95F-471D-9542-828C1A0D956C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54A6CC-FEA5-4275-A16C-DEFC5597815F}"/>
              </a:ext>
            </a:extLst>
          </p:cNvPr>
          <p:cNvSpPr txBox="1"/>
          <p:nvPr/>
        </p:nvSpPr>
        <p:spPr>
          <a:xfrm>
            <a:off x="7444377" y="244558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트랜드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7D1A0-4B1B-4858-924C-801C214A6B5C}"/>
              </a:ext>
            </a:extLst>
          </p:cNvPr>
          <p:cNvGrpSpPr/>
          <p:nvPr/>
        </p:nvGrpSpPr>
        <p:grpSpPr>
          <a:xfrm>
            <a:off x="7054981" y="3113603"/>
            <a:ext cx="975361" cy="340514"/>
            <a:chOff x="4842884" y="8153754"/>
            <a:chExt cx="854877" cy="3405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55577A-BDCF-48B6-8DAA-1E3E2D898690}"/>
                </a:ext>
              </a:extLst>
            </p:cNvPr>
            <p:cNvCxnSpPr/>
            <p:nvPr/>
          </p:nvCxnSpPr>
          <p:spPr>
            <a:xfrm flipV="1">
              <a:off x="4842884" y="815375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86CD5F-EC4E-4457-975C-7027501FDD45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93FCCE-A355-412F-BFE5-07C5BBD136DE}"/>
              </a:ext>
            </a:extLst>
          </p:cNvPr>
          <p:cNvSpPr txBox="1"/>
          <p:nvPr/>
        </p:nvSpPr>
        <p:spPr>
          <a:xfrm>
            <a:off x="8219590" y="29693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 기술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1042F3-D419-4D07-901F-AA8E6AB8EEB0}"/>
              </a:ext>
            </a:extLst>
          </p:cNvPr>
          <p:cNvGrpSpPr/>
          <p:nvPr/>
        </p:nvGrpSpPr>
        <p:grpSpPr>
          <a:xfrm>
            <a:off x="7039827" y="3813532"/>
            <a:ext cx="975361" cy="343054"/>
            <a:chOff x="4842884" y="8158834"/>
            <a:chExt cx="854877" cy="343054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E0BCE4-4937-427D-86C5-68AF076362C5}"/>
                </a:ext>
              </a:extLst>
            </p:cNvPr>
            <p:cNvCxnSpPr/>
            <p:nvPr/>
          </p:nvCxnSpPr>
          <p:spPr>
            <a:xfrm flipV="1">
              <a:off x="4842884" y="816137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70206C1-B261-4439-BF75-F48C73332637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8EFCCA-8665-4353-9304-D138D92037D4}"/>
              </a:ext>
            </a:extLst>
          </p:cNvPr>
          <p:cNvSpPr txBox="1"/>
          <p:nvPr/>
        </p:nvSpPr>
        <p:spPr>
          <a:xfrm>
            <a:off x="7596531" y="449307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커뮤니티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A6F329-ECCF-4914-944C-3A74A1FC8354}"/>
              </a:ext>
            </a:extLst>
          </p:cNvPr>
          <p:cNvGrpSpPr/>
          <p:nvPr/>
        </p:nvGrpSpPr>
        <p:grpSpPr>
          <a:xfrm>
            <a:off x="6762876" y="4216034"/>
            <a:ext cx="840413" cy="421640"/>
            <a:chOff x="4961162" y="8158834"/>
            <a:chExt cx="736599" cy="421640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5C69B90-2CBC-47A3-AEA3-37A67B39F938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A75A77-91B7-4EA8-B5EA-606F4C33FF8D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D08CE0B5-4738-4A48-A9B3-2BD0003658CB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E8A4-052A-4791-B296-02AC8173AA5E}"/>
              </a:ext>
            </a:extLst>
          </p:cNvPr>
          <p:cNvSpPr txBox="1"/>
          <p:nvPr/>
        </p:nvSpPr>
        <p:spPr>
          <a:xfrm>
            <a:off x="1113368" y="47984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ko-KR" altLang="en-US" dirty="0"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E166D-FADC-48B5-BF35-E4BB616D05E2}"/>
              </a:ext>
            </a:extLst>
          </p:cNvPr>
          <p:cNvSpPr txBox="1"/>
          <p:nvPr/>
        </p:nvSpPr>
        <p:spPr>
          <a:xfrm>
            <a:off x="8030342" y="398264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KoPub돋움체 Bold" pitchFamily="18" charset="-127"/>
                <a:ea typeface="KoPub돋움체 Bold" pitchFamily="18" charset="-127"/>
              </a:rPr>
              <a:t>모임찾기</a:t>
            </a:r>
            <a:endParaRPr lang="ko-KR" altLang="en-US" sz="14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7F05E27-3AC8-435E-8507-A10BA7BC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" y="1316241"/>
            <a:ext cx="3985412" cy="31551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F58DE9-8801-40B4-9291-46B52BB3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7" y="1904145"/>
            <a:ext cx="3634752" cy="3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92896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7928" y="2516506"/>
              <a:ext cx="39501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03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3466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-1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16025" y="1262582"/>
          <a:ext cx="8669301" cy="36603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246"/>
                <a:gridCol w="7679055"/>
              </a:tblGrid>
              <a:tr h="175760"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612883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가입한 메일주소와 비밀번호로 로그인할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입력한 정보가 가입된 정보와 일치하는지 확인한 후 로그인을 완료하고 메인 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 재설정 화면으로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 화면으로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398875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메일주소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 확인 항목을 입력하여 회원가입을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회원가입을 완료하고 로그인 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804720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모임 찾기 게시판에 작성한 글을 확인할 수 있고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글제목을 클릭하여 해당 게시물로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모임 찾기 게시판에 작성한 댓글을 확인할 수 있고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글제목과 댓글 내용을 클릭하여 해당 게시물로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닉네임과 비밀번호를 수정할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 탈퇴를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503602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뉴스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트렌드 기사는 기존에 있던 기사는 쌓이는 형식으로 나타나며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개 까지만 보여진다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해당하는 기사를 클릭해서 들어가면 기사의 상세내용을 볼 수 있는 페이지가 나타나야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출처가 있으며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원문 보기 버튼을 통해 원문 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</a:tr>
              <a:tr h="503602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프로그래밍 언어의 최근 업데이트 상황을 알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각 제목을 통해 원문 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-2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1871797"/>
          <a:ext cx="8775976" cy="311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/>
                <a:gridCol w="7767864"/>
              </a:tblGrid>
              <a:tr h="892696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모임찾기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해당 모임의 제목과 작성자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소제목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해당하는 글 상세페이지에서 동일하게 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작성자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카테고리항목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소제목과 글 상세 내용을 확인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글 작성자는 본인이 작성한 글 상세조회시 수정하기 버튼이 활성화되며 글을 수정할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소통공간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회원들 간의 자유로운 의견 공유를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공지사항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관리자만이 글쓰기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수정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삭제가 가능하다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공지사항 목록에는 글번호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공지제목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작정일이 표시된다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ctr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자주묻는질문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 anchor="ctr"/>
                </a:tc>
                <a:tc>
                  <a:txBody>
                    <a:bodyPr vert="horz" lIns="91440" tIns="46355" rIns="91440" bIns="46355" anchor="t" anchorCtr="0"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이용상에 자주 생기는 질문들을 목록화하여 보여준다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질문을 클릭하면 각 질문에 해당하는 답변이 보이게 설정한다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다시 질문을 누르면 답변지가 접혀서 다시 질문 목록만 보이게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kern="120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질문이나 답변의 등록과 수정은 관리자만이 가능하게 한다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롱돋움"/>
                        <a:ea typeface="함초롬돋움"/>
                        <a:cs typeface="함초롬돋움"/>
                      </a:endParaRPr>
                    </a:p>
                  </a:txBody>
                  <a:tcPr marL="91440" marR="91440" marT="46355" marB="4635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2770</ep:Words>
  <ep:PresentationFormat>화면 슬라이드 쇼(4:3)</ep:PresentationFormat>
  <ep:Paragraphs>1250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2011-06-18T12:02:30.000</dcterms:created>
  <dc:creator>Xnote</dc:creator>
  <cp:lastModifiedBy>juu94</cp:lastModifiedBy>
  <dcterms:modified xsi:type="dcterms:W3CDTF">2022-03-19T09:41:14.813</dcterms:modified>
  <cp:revision>146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