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7" r:id="rId2"/>
    <p:sldId id="281" r:id="rId3"/>
    <p:sldId id="282" r:id="rId4"/>
    <p:sldId id="283" r:id="rId5"/>
    <p:sldId id="284" r:id="rId6"/>
    <p:sldId id="285" r:id="rId7"/>
    <p:sldId id="286" r:id="rId8"/>
    <p:sldId id="256" r:id="rId9"/>
    <p:sldId id="259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89" r:id="rId31"/>
    <p:sldId id="290" r:id="rId32"/>
    <p:sldId id="291" r:id="rId33"/>
    <p:sldId id="288" r:id="rId34"/>
    <p:sldId id="279" r:id="rId35"/>
    <p:sldId id="28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8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1CDAB-756E-438F-B047-4DDA2C9C246D}" type="datetimeFigureOut">
              <a:rPr lang="en-NZ" smtClean="0"/>
              <a:t>14/11/2016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125B2-EEEB-469A-82C2-FAF6D6EC78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311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HEED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0627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HID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5625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HERD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963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HEED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0484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HEAD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940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HAD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93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HARD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63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HUD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1418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HOD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9119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HOARD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6467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HOOD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07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HEAD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6058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WHO’D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7090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HID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4163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HERD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8341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Catherine and her students</a:t>
            </a:r>
            <a:r>
              <a:rPr lang="en-NZ" baseline="0" dirty="0" smtClean="0"/>
              <a:t> take MRI data and process it into image slices.</a:t>
            </a:r>
            <a:endParaRPr lang="en-NZ" dirty="0" smtClean="0"/>
          </a:p>
          <a:p>
            <a:r>
              <a:rPr lang="en-NZ" dirty="0" smtClean="0"/>
              <a:t>Scott Uses CMISS</a:t>
            </a:r>
            <a:r>
              <a:rPr lang="en-NZ" baseline="0" dirty="0" smtClean="0"/>
              <a:t> to create geometry with help from code written by Peter Bier.</a:t>
            </a:r>
          </a:p>
          <a:p>
            <a:r>
              <a:rPr lang="en-NZ" baseline="0" dirty="0" smtClean="0"/>
              <a:t>I create a mesh from the geometry in ICEM.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DBA61-1871-44D9-9328-140CE5A012F6}" type="slidenum">
              <a:rPr lang="en-NZ" smtClean="0"/>
              <a:pPr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4074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aseline="0" dirty="0" smtClean="0"/>
              <a:t>The mesh is imported into CFX, where a flow simulation is set up.</a:t>
            </a:r>
          </a:p>
          <a:p>
            <a:r>
              <a:rPr lang="en-NZ" baseline="0" dirty="0" smtClean="0"/>
              <a:t>Steady mass flux then oscillation.</a:t>
            </a:r>
          </a:p>
          <a:p>
            <a:r>
              <a:rPr lang="en-NZ" baseline="0" dirty="0" smtClean="0"/>
              <a:t>Average speech is based on previous studies of speech air velocity.</a:t>
            </a:r>
          </a:p>
          <a:p>
            <a:r>
              <a:rPr lang="en-NZ" baseline="0" dirty="0" smtClean="0"/>
              <a:t>Turbulence ignored (fricative sound unimportant &amp; </a:t>
            </a:r>
            <a:r>
              <a:rPr lang="en-NZ" baseline="0" dirty="0" err="1" smtClean="0"/>
              <a:t>Rnum</a:t>
            </a:r>
            <a:r>
              <a:rPr lang="en-NZ" baseline="0" dirty="0" smtClean="0"/>
              <a:t> ~=1900 &lt; 4000 -- for average)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DBA61-1871-44D9-9328-140CE5A012F6}" type="slidenum">
              <a:rPr lang="en-NZ" smtClean="0"/>
              <a:pPr/>
              <a:t>35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86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HAD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237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HARD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689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HUD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746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HOD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729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HOARD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2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HOOD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712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WHO’D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125B2-EEEB-469A-82C2-FAF6D6EC78DB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466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Masters%20Data\Presentation\Texture%20Block.wmv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Masters%20Data\Presentation\Snake.wm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12.h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5273" y="6488668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The vowel in “HEED”</a:t>
            </a:r>
            <a:endParaRPr lang="en-NZ" dirty="0"/>
          </a:p>
        </p:txBody>
      </p:sp>
    </p:spTree>
  </p:cSld>
  <p:clrMapOvr>
    <a:masterClrMapping/>
  </p:clrMapOvr>
  <p:transition advTm="13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12.h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u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3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5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 descr="VT12.ho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Click="0" advTm="441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 descr="VT12.wh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5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 descr="VT12.h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16" y="15240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5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 descr="VT12.he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6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12.he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1.h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6564" y="6488668"/>
            <a:ext cx="212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The vowel in “HEED”</a:t>
            </a:r>
            <a:endParaRPr lang="en-NZ" dirty="0"/>
          </a:p>
        </p:txBody>
      </p:sp>
    </p:spTree>
  </p:cSld>
  <p:clrMapOvr>
    <a:masterClrMapping/>
  </p:clrMapOvr>
  <p:transition advTm="49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e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55386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7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12.h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61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u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51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1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 descr="VT12.ho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Click="0" advTm="44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 descr="VT12.who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1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 descr="VT12.h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387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41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" name="Picture 6" descr="VT12.he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67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3.h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2016" y="6488668"/>
            <a:ext cx="212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The vowel in “HEED”</a:t>
            </a:r>
            <a:endParaRPr lang="en-NZ" dirty="0"/>
          </a:p>
        </p:txBody>
      </p:sp>
    </p:spTree>
  </p:cSld>
  <p:clrMapOvr>
    <a:masterClrMapping/>
  </p:clrMapOvr>
  <p:transition advTm="46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" name="Texture Block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2284413" y="-1279525"/>
            <a:ext cx="13716001" cy="10287000"/>
          </a:xfrm>
          <a:prstGeom prst="rect">
            <a:avLst/>
          </a:prstGeom>
        </p:spPr>
      </p:pic>
    </p:spTree>
  </p:cSld>
  <p:clrMapOvr>
    <a:masterClrMapping/>
  </p:clrMapOvr>
  <p:transition advTm="167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4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" name="Snake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2284413" y="-1279525"/>
            <a:ext cx="13716001" cy="10287000"/>
          </a:xfrm>
          <a:prstGeom prst="rect">
            <a:avLst/>
          </a:prstGeom>
        </p:spPr>
      </p:pic>
    </p:spTree>
  </p:cSld>
  <p:clrMapOvr>
    <a:masterClrMapping/>
  </p:clrMapOvr>
  <p:transition advTm="9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4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Obtaining the vocal tract data using CMGUI</a:t>
            </a:r>
            <a:endParaRPr lang="en-NZ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1657350" cy="192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Documents and Settings\cwat057\Application Data\PixelMetrics\CaptureWiz\Temp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38600"/>
            <a:ext cx="1950720" cy="1983105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1371600"/>
            <a:ext cx="838200" cy="197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1447800"/>
            <a:ext cx="186031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 descr="C:\Documents and Settings\cwat057\Application Data\PixelMetrics\CaptureWiz\Temp\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1447800"/>
            <a:ext cx="838200" cy="1920962"/>
          </a:xfrm>
          <a:prstGeom prst="rect">
            <a:avLst/>
          </a:prstGeom>
          <a:noFill/>
        </p:spPr>
      </p:pic>
      <p:pic>
        <p:nvPicPr>
          <p:cNvPr id="2058" name="Picture 10" descr="C:\Documents and Settings\cwat057\Application Data\PixelMetrics\CaptureWiz\Temp\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4114800"/>
            <a:ext cx="1885950" cy="16764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3352800"/>
            <a:ext cx="2579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1. Identify the vocal tract </a:t>
            </a:r>
          </a:p>
          <a:p>
            <a:r>
              <a:rPr lang="en-NZ" dirty="0" smtClean="0"/>
              <a:t>     mid-line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3376746"/>
            <a:ext cx="3551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2. For each node obtain plane </a:t>
            </a:r>
          </a:p>
          <a:p>
            <a:r>
              <a:rPr lang="en-NZ" dirty="0" smtClean="0"/>
              <a:t>    Perpendicular to the centre line .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335280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3. Mark out the</a:t>
            </a:r>
          </a:p>
          <a:p>
            <a:r>
              <a:rPr lang="en-NZ" dirty="0" smtClean="0"/>
              <a:t>    vocal tract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6019800"/>
            <a:ext cx="326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4. Repeat steps 1-3 for each of </a:t>
            </a:r>
          </a:p>
          <a:p>
            <a:r>
              <a:rPr lang="en-NZ" dirty="0" smtClean="0"/>
              <a:t>    the 15 planes in the oral cavity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4114800"/>
            <a:ext cx="2417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5  Calculate the</a:t>
            </a:r>
          </a:p>
          <a:p>
            <a:r>
              <a:rPr lang="en-NZ" dirty="0" smtClean="0"/>
              <a:t>    area of each segment</a:t>
            </a:r>
          </a:p>
          <a:p>
            <a:r>
              <a:rPr lang="en-NZ" dirty="0" smtClean="0"/>
              <a:t>(</a:t>
            </a:r>
            <a:r>
              <a:rPr lang="en-NZ" dirty="0" err="1" smtClean="0"/>
              <a:t>perl</a:t>
            </a:r>
            <a:r>
              <a:rPr lang="en-NZ" dirty="0" smtClean="0"/>
              <a:t> script)</a:t>
            </a:r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5105400"/>
            <a:ext cx="2266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NZ" dirty="0" smtClean="0"/>
              <a:t>Repeat steps 1-5</a:t>
            </a:r>
          </a:p>
          <a:p>
            <a:pPr marL="342900" indent="-342900"/>
            <a:r>
              <a:rPr lang="en-NZ" dirty="0" smtClean="0"/>
              <a:t>	for the pharyngeal</a:t>
            </a:r>
          </a:p>
          <a:p>
            <a:pPr marL="342900" indent="-342900"/>
            <a:r>
              <a:rPr lang="en-NZ" dirty="0" smtClean="0"/>
              <a:t>	cavity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5715000"/>
            <a:ext cx="3300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7. Combine oral and pharyngeal</a:t>
            </a:r>
          </a:p>
          <a:p>
            <a:r>
              <a:rPr lang="en-NZ" dirty="0" smtClean="0"/>
              <a:t>    data, for plot of cross-sectional</a:t>
            </a:r>
          </a:p>
          <a:p>
            <a:r>
              <a:rPr lang="en-NZ" dirty="0" smtClean="0"/>
              <a:t>    areas from lips to glottis</a:t>
            </a:r>
            <a:endParaRPr lang="en-NZ" dirty="0"/>
          </a:p>
        </p:txBody>
      </p:sp>
    </p:spTree>
  </p:cSld>
  <p:clrMapOvr>
    <a:masterClrMapping/>
  </p:clrMapOvr>
  <p:transition advTm="3195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5" y="29391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NZ" sz="5600" dirty="0" smtClean="0"/>
              <a:t>Vocal Tract Analysis Tool</a:t>
            </a:r>
            <a:r>
              <a:rPr lang="en-NZ" sz="4800" dirty="0" smtClean="0"/>
              <a:t/>
            </a:r>
            <a:br>
              <a:rPr lang="en-NZ" sz="4800" dirty="0" smtClean="0"/>
            </a:br>
            <a:endParaRPr lang="en-NZ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2" descr="C:\Documents and Settings\cwat057\Application Data\PixelMetrics\CaptureWiz\Temp\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419" y="1254006"/>
            <a:ext cx="6389370" cy="5612130"/>
          </a:xfrm>
          <a:prstGeom prst="rect">
            <a:avLst/>
          </a:prstGeom>
          <a:noFill/>
        </p:spPr>
      </p:pic>
    </p:spTree>
  </p:cSld>
  <p:clrMapOvr>
    <a:masterClrMapping/>
  </p:clrMapOvr>
  <p:transition advTm="2924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Mesh form the Geometry in ICEM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705213" cy="4772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76" y="3994018"/>
            <a:ext cx="2467281" cy="2033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4" y="4560527"/>
            <a:ext cx="3293695" cy="20882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2963168" cy="2963168"/>
          </a:xfrm>
          <a:prstGeom prst="rect">
            <a:avLst/>
          </a:prstGeom>
          <a:effectLst>
            <a:glow rad="19050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  <a:softEdge rad="76200"/>
          </a:effectLst>
        </p:spPr>
      </p:pic>
      <p:sp>
        <p:nvSpPr>
          <p:cNvPr id="9" name="TextBox 8"/>
          <p:cNvSpPr txBox="1"/>
          <p:nvPr/>
        </p:nvSpPr>
        <p:spPr>
          <a:xfrm>
            <a:off x="3450582" y="6488668"/>
            <a:ext cx="569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Thanks to Michael Hanks and Scott </a:t>
            </a:r>
            <a:r>
              <a:rPr lang="en-NZ" dirty="0" err="1" smtClean="0"/>
              <a:t>Walbran</a:t>
            </a:r>
            <a:r>
              <a:rPr lang="en-NZ" dirty="0" smtClean="0"/>
              <a:t> for the images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1232235"/>
      </p:ext>
    </p:extLst>
  </p:cSld>
  <p:clrMapOvr>
    <a:masterClrMapping/>
  </p:clrMapOvr>
  <p:transition advTm="69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Airflow simulation in CFX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912768" cy="51574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6488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 smtClean="0"/>
              <a:t>Thanks to Michael Hanks for the images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8994833"/>
      </p:ext>
    </p:extLst>
  </p:cSld>
  <p:clrMapOvr>
    <a:masterClrMapping/>
  </p:clrMapOvr>
  <p:transition advTm="397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5.h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7454" y="6488668"/>
            <a:ext cx="212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The vowel in “HEED”</a:t>
            </a:r>
            <a:endParaRPr lang="en-NZ" dirty="0"/>
          </a:p>
        </p:txBody>
      </p:sp>
    </p:spTree>
  </p:cSld>
  <p:clrMapOvr>
    <a:masterClrMapping/>
  </p:clrMapOvr>
  <p:transition advTm="43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6.h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8745" y="6488668"/>
            <a:ext cx="212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The vowel in “HEED”</a:t>
            </a:r>
            <a:endParaRPr lang="en-NZ" dirty="0"/>
          </a:p>
        </p:txBody>
      </p:sp>
    </p:spTree>
  </p:cSld>
  <p:clrMapOvr>
    <a:masterClrMapping/>
  </p:clrMapOvr>
  <p:transition advTm="45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8.h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8745" y="6488668"/>
            <a:ext cx="212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The vowel in “HEED”</a:t>
            </a:r>
            <a:endParaRPr lang="en-NZ" dirty="0"/>
          </a:p>
        </p:txBody>
      </p:sp>
    </p:spTree>
  </p:cSld>
  <p:clrMapOvr>
    <a:masterClrMapping/>
  </p:clrMapOvr>
  <p:transition advTm="44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9.he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8745" y="6488668"/>
            <a:ext cx="2125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The vowel in “HEED”</a:t>
            </a:r>
            <a:endParaRPr lang="en-NZ" dirty="0"/>
          </a:p>
        </p:txBody>
      </p:sp>
    </p:spTree>
  </p:cSld>
  <p:clrMapOvr>
    <a:masterClrMapping/>
  </p:clrMapOvr>
  <p:transition advTm="45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 descr="VT12.he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6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" name="Picture 5" descr="VT12.he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30"/>
            <a:ext cx="9144000" cy="5999340"/>
          </a:xfrm>
          <a:prstGeom prst="rect">
            <a:avLst/>
          </a:prstGeom>
        </p:spPr>
      </p:pic>
    </p:spTree>
  </p:cSld>
  <p:clrMapOvr>
    <a:masterClrMapping/>
  </p:clrMapOvr>
  <p:transition advTm="49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294</Words>
  <Application>Microsoft Office PowerPoint</Application>
  <PresentationFormat>On-screen Show (4:3)</PresentationFormat>
  <Paragraphs>83</Paragraphs>
  <Slides>35</Slides>
  <Notes>24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Obtaining the vocal tract data using CMGUI</vt:lpstr>
      <vt:lpstr>Vocal Tract Analysis Tool </vt:lpstr>
      <vt:lpstr>Mesh form the Geometry in ICEM</vt:lpstr>
      <vt:lpstr>Airflow simulation in CFX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Catherine Watson</cp:lastModifiedBy>
  <cp:revision>6</cp:revision>
  <dcterms:created xsi:type="dcterms:W3CDTF">2006-08-16T00:00:00Z</dcterms:created>
  <dcterms:modified xsi:type="dcterms:W3CDTF">2016-11-15T04:08:05Z</dcterms:modified>
</cp:coreProperties>
</file>