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</p:sldIdLst>
  <p:sldSz cx="106807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65822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685275623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23404644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86767583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25688612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11476519" name="Text">
    </p:cNvPr>
          <p:cNvSpPr>
            <a:spLocks noGrp="1"/>
          </p:cNvSpPr>
          <p:nvPr/>
        </p:nvSpPr>
        <p:spPr>
          <a:xfrm rot="0">
            <a:off x="749300" y="1219200"/>
            <a:ext cx="3022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05356327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13213475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19154338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92805602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90952650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39914208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12903899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5699288" name="Text">
    </p:cNvPr>
          <p:cNvSpPr>
            <a:spLocks noGrp="1"/>
          </p:cNvSpPr>
          <p:nvPr/>
        </p:nvSpPr>
        <p:spPr>
          <a:xfrm rot="0">
            <a:off x="9867900" y="16891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01/27</a:t>
            </a:r>
          </a:p>
        </p:txBody>
      </p:sp>
      <p:sp>
        <p:nvSpPr>
          <p:cNvPr id="746745934" name="Text">
    </p:cNvPr>
          <p:cNvSpPr>
            <a:spLocks noGrp="1"/>
          </p:cNvSpPr>
          <p:nvPr/>
        </p:nvSpPr>
        <p:spPr>
          <a:xfrm rot="0">
            <a:off x="9232900" y="16891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</a:p>
        </p:txBody>
      </p:sp>
      <p:sp>
        <p:nvSpPr>
          <p:cNvPr id="681940590" name="Text">
    </p:cNvPr>
          <p:cNvSpPr>
            <a:spLocks noGrp="1"/>
          </p:cNvSpPr>
          <p:nvPr/>
        </p:nvSpPr>
        <p:spPr>
          <a:xfrm rot="0">
            <a:off x="6388100" y="1689100"/>
            <a:ext cx="28448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필수 결재선에 회계팀 또는 프로젝트원가 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계팀으로 쿼리 수정 후 운영서버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해상이관오더관리 배치 재실행 오류 –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개발서버에서는 오류가 나지 않고 운영에만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가 나서 확인 필요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[FLBIZ]인수인계 및 개발 환경 세팅, 접근 권한 신청</a:t>
            </a:r>
          </a:p>
        </p:txBody>
      </p:sp>
      <p:sp>
        <p:nvSpPr>
          <p:cNvPr id="555901662" name="Text">
    </p:cNvPr>
          <p:cNvSpPr>
            <a:spLocks noGrp="1"/>
          </p:cNvSpPr>
          <p:nvPr/>
        </p:nvSpPr>
        <p:spPr>
          <a:xfrm rot="0">
            <a:off x="5753100" y="16891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443756774" name="Text">
    </p:cNvPr>
          <p:cNvSpPr>
            <a:spLocks noGrp="1"/>
          </p:cNvSpPr>
          <p:nvPr/>
        </p:nvSpPr>
        <p:spPr>
          <a:xfrm rot="0">
            <a:off x="165100" y="1689100"/>
            <a:ext cx="5969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773334633" name="Text">
    </p:cNvPr>
          <p:cNvSpPr>
            <a:spLocks noGrp="1"/>
          </p:cNvSpPr>
          <p:nvPr/>
        </p:nvSpPr>
        <p:spPr>
          <a:xfrm rot="0">
            <a:off x="762000" y="1689100"/>
            <a:ext cx="30099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PDF파일 업로드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해상이관오더관리 배치 재실행 오류 –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개발서버에서는 오류가 나지 않고 운영에만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가 나서 확인 필요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인수인계 및 개발 환경 세팅, 접근 권한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ITSM-89567 - '23.1월 제품출하팀 항무방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재파트 월례회비 비용 정산 완료된 서류 삭제 (네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트워크 오류로 추정)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필수 결재선에 회계팀 또는 프로젝트원가 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계팀으로 쿼리 수정 후 운영서버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[FLBIZ]인수인계 및 개발 환경 세팅, 접근 권한 신청</a:t>
            </a:r>
          </a:p>
        </p:txBody>
      </p:sp>
      <p:sp>
        <p:nvSpPr>
          <p:cNvPr id="1839209943" name="Text">
    </p:cNvPr>
          <p:cNvSpPr>
            <a:spLocks noGrp="1"/>
          </p:cNvSpPr>
          <p:nvPr/>
        </p:nvSpPr>
        <p:spPr>
          <a:xfrm rot="0">
            <a:off x="4406900" y="16891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01/27</a:t>
            </a:r>
          </a:p>
        </p:txBody>
      </p:sp>
      <p:sp>
        <p:nvSpPr>
          <p:cNvPr id="1604757039" name="Text">
    </p:cNvPr>
          <p:cNvSpPr>
            <a:spLocks noGrp="1"/>
          </p:cNvSpPr>
          <p:nvPr/>
        </p:nvSpPr>
        <p:spPr>
          <a:xfrm rot="0">
            <a:off x="5041900" y="16891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</a:p>
        </p:txBody>
      </p:sp>
      <p:sp>
        <p:nvSpPr>
          <p:cNvPr id="1715842551" name="Text">
    </p:cNvPr>
          <p:cNvSpPr>
            <a:spLocks noGrp="1"/>
          </p:cNvSpPr>
          <p:nvPr/>
        </p:nvSpPr>
        <p:spPr>
          <a:xfrm rot="0">
            <a:off x="3771900" y="16891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</a:p>
        </p:txBody>
      </p:sp>
      <p:sp>
        <p:nvSpPr>
          <p:cNvPr id="403323118" name="Text">
    </p:cNvPr>
          <p:cNvSpPr>
            <a:spLocks noGrp="1"/>
          </p:cNvSpPr>
          <p:nvPr/>
        </p:nvSpPr>
        <p:spPr>
          <a:xfrm rot="0">
            <a:off x="9867900" y="3543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</a:p>
        </p:txBody>
      </p:sp>
      <p:sp>
        <p:nvSpPr>
          <p:cNvPr id="1974059165" name="Text">
    </p:cNvPr>
          <p:cNvSpPr>
            <a:spLocks noGrp="1"/>
          </p:cNvSpPr>
          <p:nvPr/>
        </p:nvSpPr>
        <p:spPr>
          <a:xfrm rot="0">
            <a:off x="9232900" y="3543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</a:p>
        </p:txBody>
      </p:sp>
      <p:sp>
        <p:nvSpPr>
          <p:cNvPr id="534022105" name="Text">
    </p:cNvPr>
          <p:cNvSpPr>
            <a:spLocks noGrp="1"/>
          </p:cNvSpPr>
          <p:nvPr/>
        </p:nvSpPr>
        <p:spPr>
          <a:xfrm rot="0">
            <a:off x="6388100" y="35433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첨부파일 업로드 공통 모듈  유지보수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개선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DCS/ESD 계정등록/변경/삭제 신청서 전산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화 방안(OSPM)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장비사용 확인서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장비사용 확인서 변경 요청</a:t>
            </a:r>
          </a:p>
        </p:txBody>
      </p:sp>
      <p:sp>
        <p:nvSpPr>
          <p:cNvPr id="1412803521" name="Text">
    </p:cNvPr>
          <p:cNvSpPr>
            <a:spLocks noGrp="1"/>
          </p:cNvSpPr>
          <p:nvPr/>
        </p:nvSpPr>
        <p:spPr>
          <a:xfrm rot="0">
            <a:off x="5753100" y="3543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489759969" name="Text">
    </p:cNvPr>
          <p:cNvSpPr>
            <a:spLocks noGrp="1"/>
          </p:cNvSpPr>
          <p:nvPr/>
        </p:nvSpPr>
        <p:spPr>
          <a:xfrm rot="0">
            <a:off x="165100" y="3543300"/>
            <a:ext cx="596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648524530" name="Text">
    </p:cNvPr>
          <p:cNvSpPr>
            <a:spLocks noGrp="1"/>
          </p:cNvSpPr>
          <p:nvPr/>
        </p:nvSpPr>
        <p:spPr>
          <a:xfrm rot="0">
            <a:off x="762000" y="3543300"/>
            <a:ext cx="300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완료처리 문서에 대한 환원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계약검토회신서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비용 예산 초과사용 승인신청서 협조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동일 결재자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장비사용 확인서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작업계획 신청서 전자결재 연동 실패 시 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백 로직 추가 요청</a:t>
            </a:r>
          </a:p>
        </p:txBody>
      </p:sp>
      <p:sp>
        <p:nvSpPr>
          <p:cNvPr id="494273456" name="Text">
    </p:cNvPr>
          <p:cNvSpPr>
            <a:spLocks noGrp="1"/>
          </p:cNvSpPr>
          <p:nvPr/>
        </p:nvSpPr>
        <p:spPr>
          <a:xfrm rot="0">
            <a:off x="4406900" y="3543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</a:p>
        </p:txBody>
      </p:sp>
      <p:sp>
        <p:nvSpPr>
          <p:cNvPr id="1692719228" name="Text">
    </p:cNvPr>
          <p:cNvSpPr>
            <a:spLocks noGrp="1"/>
          </p:cNvSpPr>
          <p:nvPr/>
        </p:nvSpPr>
        <p:spPr>
          <a:xfrm rot="0">
            <a:off x="5041900" y="3543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</a:p>
        </p:txBody>
      </p:sp>
      <p:sp>
        <p:nvSpPr>
          <p:cNvPr id="1894182445" name="Text">
    </p:cNvPr>
          <p:cNvSpPr>
            <a:spLocks noGrp="1"/>
          </p:cNvSpPr>
          <p:nvPr/>
        </p:nvSpPr>
        <p:spPr>
          <a:xfrm rot="0">
            <a:off x="3771900" y="3543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01/27</a:t>
            </a:r>
            <a:br/>
          </a:p>
        </p:txBody>
      </p:sp>
      <p:sp>
        <p:nvSpPr>
          <p:cNvPr id="1800270561" name="Text">
    </p:cNvPr>
          <p:cNvSpPr>
            <a:spLocks noGrp="1"/>
          </p:cNvSpPr>
          <p:nvPr/>
        </p:nvSpPr>
        <p:spPr>
          <a:xfrm rot="0">
            <a:off x="9867900" y="51054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</a:p>
        </p:txBody>
      </p:sp>
      <p:sp>
        <p:nvSpPr>
          <p:cNvPr id="1175127995" name="Text">
    </p:cNvPr>
          <p:cNvSpPr>
            <a:spLocks noGrp="1"/>
          </p:cNvSpPr>
          <p:nvPr/>
        </p:nvSpPr>
        <p:spPr>
          <a:xfrm rot="0">
            <a:off x="9232900" y="51054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</a:p>
        </p:txBody>
      </p:sp>
      <p:sp>
        <p:nvSpPr>
          <p:cNvPr id="74317886" name="Text">
    </p:cNvPr>
          <p:cNvSpPr>
            <a:spLocks noGrp="1"/>
          </p:cNvSpPr>
          <p:nvPr/>
        </p:nvSpPr>
        <p:spPr>
          <a:xfrm rot="0">
            <a:off x="6388100" y="51054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</a:p>
        </p:txBody>
      </p:sp>
      <p:sp>
        <p:nvSpPr>
          <p:cNvPr id="1136525592" name="Text">
    </p:cNvPr>
          <p:cNvSpPr>
            <a:spLocks noGrp="1"/>
          </p:cNvSpPr>
          <p:nvPr/>
        </p:nvSpPr>
        <p:spPr>
          <a:xfrm rot="0">
            <a:off x="5753100" y="51054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205877108" name="Text">
    </p:cNvPr>
          <p:cNvSpPr>
            <a:spLocks noGrp="1"/>
          </p:cNvSpPr>
          <p:nvPr/>
        </p:nvSpPr>
        <p:spPr>
          <a:xfrm rot="0">
            <a:off x="165100" y="5105400"/>
            <a:ext cx="596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497946348" name="Text">
    </p:cNvPr>
          <p:cNvSpPr>
            <a:spLocks noGrp="1"/>
          </p:cNvSpPr>
          <p:nvPr/>
        </p:nvSpPr>
        <p:spPr>
          <a:xfrm rot="0">
            <a:off x="762000" y="5105400"/>
            <a:ext cx="300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SSO 연동</a:t>
            </a:r>
          </a:p>
        </p:txBody>
      </p:sp>
      <p:sp>
        <p:nvSpPr>
          <p:cNvPr id="768826379" name="Text">
    </p:cNvPr>
          <p:cNvSpPr>
            <a:spLocks noGrp="1"/>
          </p:cNvSpPr>
          <p:nvPr/>
        </p:nvSpPr>
        <p:spPr>
          <a:xfrm rot="0">
            <a:off x="4406900" y="51054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508964456" name="Text">
    </p:cNvPr>
          <p:cNvSpPr>
            <a:spLocks noGrp="1"/>
          </p:cNvSpPr>
          <p:nvPr/>
        </p:nvSpPr>
        <p:spPr>
          <a:xfrm rot="0">
            <a:off x="5041900" y="51054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</a:p>
        </p:txBody>
      </p:sp>
      <p:sp>
        <p:nvSpPr>
          <p:cNvPr id="1480302415" name="Text">
    </p:cNvPr>
          <p:cNvSpPr>
            <a:spLocks noGrp="1"/>
          </p:cNvSpPr>
          <p:nvPr/>
        </p:nvSpPr>
        <p:spPr>
          <a:xfrm rot="0">
            <a:off x="3771900" y="51054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01/09</a:t>
            </a:r>
          </a:p>
        </p:txBody>
      </p:sp>
      <p:sp>
        <p:nvSpPr>
          <p:cNvPr id="1194042140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7</a:t>
            </a:r>
          </a:p>
        </p:txBody>
      </p:sp>
      <p:pic>
        <p:nvPicPr>
          <p:cNvPr id="1103728538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723049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16525260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11632459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32348047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67157355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75104070" name="Text">
    </p:cNvPr>
          <p:cNvSpPr>
            <a:spLocks noGrp="1"/>
          </p:cNvSpPr>
          <p:nvPr/>
        </p:nvSpPr>
        <p:spPr>
          <a:xfrm rot="0">
            <a:off x="749300" y="1219200"/>
            <a:ext cx="3022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51725528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3015753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79182585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00528699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04722410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41928489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93560031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1407074" name="Text">
    </p:cNvPr>
          <p:cNvSpPr>
            <a:spLocks noGrp="1"/>
          </p:cNvSpPr>
          <p:nvPr/>
        </p:nvSpPr>
        <p:spPr>
          <a:xfrm rot="0">
            <a:off x="9867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538813199" name="Text">
    </p:cNvPr>
          <p:cNvSpPr>
            <a:spLocks noGrp="1"/>
          </p:cNvSpPr>
          <p:nvPr/>
        </p:nvSpPr>
        <p:spPr>
          <a:xfrm rot="0">
            <a:off x="9232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</a:p>
        </p:txBody>
      </p:sp>
      <p:sp>
        <p:nvSpPr>
          <p:cNvPr id="1777925953" name="Text">
    </p:cNvPr>
          <p:cNvSpPr>
            <a:spLocks noGrp="1"/>
          </p:cNvSpPr>
          <p:nvPr/>
        </p:nvSpPr>
        <p:spPr>
          <a:xfrm rot="0">
            <a:off x="6388100" y="16891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 [e-Pro] 고도화 프로젝트 관련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RODA 개정에 따른 입찰/구매품의서 자동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결재선 수정</a:t>
            </a:r>
          </a:p>
        </p:txBody>
      </p:sp>
      <p:sp>
        <p:nvSpPr>
          <p:cNvPr id="1237109501" name="Text">
    </p:cNvPr>
          <p:cNvSpPr>
            <a:spLocks noGrp="1"/>
          </p:cNvSpPr>
          <p:nvPr/>
        </p:nvSpPr>
        <p:spPr>
          <a:xfrm rot="0">
            <a:off x="57531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231809616" name="Text">
    </p:cNvPr>
          <p:cNvSpPr>
            <a:spLocks noGrp="1"/>
          </p:cNvSpPr>
          <p:nvPr/>
        </p:nvSpPr>
        <p:spPr>
          <a:xfrm rot="0">
            <a:off x="165100" y="1689100"/>
            <a:ext cx="596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69413801" name="Text">
    </p:cNvPr>
          <p:cNvSpPr>
            <a:spLocks noGrp="1"/>
          </p:cNvSpPr>
          <p:nvPr/>
        </p:nvSpPr>
        <p:spPr>
          <a:xfrm rot="0">
            <a:off x="762000" y="1689100"/>
            <a:ext cx="300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CO220400371 단가계약건 계약상태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PR 금액 변경 요청 (PR No. 10405747,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Offsite Facility Improvement for Feedstock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Import EPC 용역)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CI Sign물 단가계약 자재번호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계약서 (계약번호 CTR221200009)의 오타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수정</a:t>
            </a:r>
          </a:p>
        </p:txBody>
      </p:sp>
      <p:sp>
        <p:nvSpPr>
          <p:cNvPr id="714067611" name="Text">
    </p:cNvPr>
          <p:cNvSpPr>
            <a:spLocks noGrp="1"/>
          </p:cNvSpPr>
          <p:nvPr/>
        </p:nvSpPr>
        <p:spPr>
          <a:xfrm rot="0">
            <a:off x="4406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</a:p>
        </p:txBody>
      </p:sp>
      <p:sp>
        <p:nvSpPr>
          <p:cNvPr id="97190421" name="Text">
    </p:cNvPr>
          <p:cNvSpPr>
            <a:spLocks noGrp="1"/>
          </p:cNvSpPr>
          <p:nvPr/>
        </p:nvSpPr>
        <p:spPr>
          <a:xfrm rot="0">
            <a:off x="504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</a:p>
        </p:txBody>
      </p:sp>
      <p:sp>
        <p:nvSpPr>
          <p:cNvPr id="324302736" name="Text">
    </p:cNvPr>
          <p:cNvSpPr>
            <a:spLocks noGrp="1"/>
          </p:cNvSpPr>
          <p:nvPr/>
        </p:nvSpPr>
        <p:spPr>
          <a:xfrm rot="0">
            <a:off x="377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</a:p>
        </p:txBody>
      </p:sp>
      <p:sp>
        <p:nvSpPr>
          <p:cNvPr id="246900784" name="Text">
    </p:cNvPr>
          <p:cNvSpPr>
            <a:spLocks noGrp="1"/>
          </p:cNvSpPr>
          <p:nvPr/>
        </p:nvSpPr>
        <p:spPr>
          <a:xfrm rot="0">
            <a:off x="9867900" y="32512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</a:p>
        </p:txBody>
      </p:sp>
      <p:sp>
        <p:nvSpPr>
          <p:cNvPr id="1511560299" name="Text">
    </p:cNvPr>
          <p:cNvSpPr>
            <a:spLocks noGrp="1"/>
          </p:cNvSpPr>
          <p:nvPr/>
        </p:nvSpPr>
        <p:spPr>
          <a:xfrm rot="0">
            <a:off x="9232900" y="32512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</a:p>
        </p:txBody>
      </p:sp>
      <p:sp>
        <p:nvSpPr>
          <p:cNvPr id="119471767" name="Text">
    </p:cNvPr>
          <p:cNvSpPr>
            <a:spLocks noGrp="1"/>
          </p:cNvSpPr>
          <p:nvPr/>
        </p:nvSpPr>
        <p:spPr>
          <a:xfrm rot="0">
            <a:off x="6388100" y="3251200"/>
            <a:ext cx="28448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자동 배포 진행(GCMS)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거리 데이터 쿼리 수정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G/W CP 도메인 변경</a:t>
            </a:r>
          </a:p>
        </p:txBody>
      </p:sp>
      <p:sp>
        <p:nvSpPr>
          <p:cNvPr id="927392019" name="Text">
    </p:cNvPr>
          <p:cNvSpPr>
            <a:spLocks noGrp="1"/>
          </p:cNvSpPr>
          <p:nvPr/>
        </p:nvSpPr>
        <p:spPr>
          <a:xfrm rot="0">
            <a:off x="5753100" y="32512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/ASM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/Mobile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42330403" name="Text">
    </p:cNvPr>
          <p:cNvSpPr>
            <a:spLocks noGrp="1"/>
          </p:cNvSpPr>
          <p:nvPr/>
        </p:nvSpPr>
        <p:spPr>
          <a:xfrm rot="0">
            <a:off x="165100" y="3251200"/>
            <a:ext cx="5969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/ASM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/Mobile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471895764" name="Text">
    </p:cNvPr>
          <p:cNvSpPr>
            <a:spLocks noGrp="1"/>
          </p:cNvSpPr>
          <p:nvPr/>
        </p:nvSpPr>
        <p:spPr>
          <a:xfrm rot="0">
            <a:off x="762000" y="3251200"/>
            <a:ext cx="30099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ITSM-89263 재배포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ITSM-88844 변경완료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ITSM-88361 변경승인자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ITSM-86313 재배포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ITSM-89623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ITSM-89678 작업완료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ITSM-86313 재배포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ITSM-89250 작업유형 변경 및 데이터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ITSM-89252 작업유형 변경 및 데이터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자동 배포 반영 시스템 배포 계정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기준정보(Interlock)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ITSM-89786 서비스 요청서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ITSM-80032 스텝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GCMS 자동 배포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영업그룹관리 데이터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영천저유소 제외 개선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CP 도메인 변경 개선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주가 도메인 변경 개선 개발</a:t>
            </a:r>
          </a:p>
        </p:txBody>
      </p:sp>
      <p:sp>
        <p:nvSpPr>
          <p:cNvPr id="1815753089" name="Text">
    </p:cNvPr>
          <p:cNvSpPr>
            <a:spLocks noGrp="1"/>
          </p:cNvSpPr>
          <p:nvPr/>
        </p:nvSpPr>
        <p:spPr>
          <a:xfrm rot="0">
            <a:off x="4406900" y="32512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</a:p>
        </p:txBody>
      </p:sp>
      <p:sp>
        <p:nvSpPr>
          <p:cNvPr id="1827933036" name="Text">
    </p:cNvPr>
          <p:cNvSpPr>
            <a:spLocks noGrp="1"/>
          </p:cNvSpPr>
          <p:nvPr/>
        </p:nvSpPr>
        <p:spPr>
          <a:xfrm rot="0">
            <a:off x="5041900" y="32512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</a:p>
        </p:txBody>
      </p:sp>
      <p:sp>
        <p:nvSpPr>
          <p:cNvPr id="1100294944" name="Text">
    </p:cNvPr>
          <p:cNvSpPr>
            <a:spLocks noGrp="1"/>
          </p:cNvSpPr>
          <p:nvPr/>
        </p:nvSpPr>
        <p:spPr>
          <a:xfrm rot="0">
            <a:off x="3771900" y="32512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</a:p>
        </p:txBody>
      </p:sp>
      <p:sp>
        <p:nvSpPr>
          <p:cNvPr id="1499159528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8</a:t>
            </a:r>
          </a:p>
        </p:txBody>
      </p:sp>
      <p:pic>
        <p:nvPicPr>
          <p:cNvPr id="1683017595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821622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83696619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25147146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67887364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300251518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47750164" name="Text">
    </p:cNvPr>
          <p:cNvSpPr>
            <a:spLocks noGrp="1"/>
          </p:cNvSpPr>
          <p:nvPr/>
        </p:nvSpPr>
        <p:spPr>
          <a:xfrm rot="0">
            <a:off x="749300" y="1219200"/>
            <a:ext cx="3022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78191336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63975494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46726941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9581497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49271195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04745447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61711816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84881377" name="Text">
    </p:cNvPr>
          <p:cNvSpPr>
            <a:spLocks noGrp="1"/>
          </p:cNvSpPr>
          <p:nvPr/>
        </p:nvSpPr>
        <p:spPr>
          <a:xfrm rot="0">
            <a:off x="9867900" y="16891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</a:p>
        </p:txBody>
      </p:sp>
      <p:sp>
        <p:nvSpPr>
          <p:cNvPr id="385407409" name="Text">
    </p:cNvPr>
          <p:cNvSpPr>
            <a:spLocks noGrp="1"/>
          </p:cNvSpPr>
          <p:nvPr/>
        </p:nvSpPr>
        <p:spPr>
          <a:xfrm rot="0">
            <a:off x="9232900" y="16891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</a:p>
        </p:txBody>
      </p:sp>
      <p:sp>
        <p:nvSpPr>
          <p:cNvPr id="1963438700" name="Text">
    </p:cNvPr>
          <p:cNvSpPr>
            <a:spLocks noGrp="1"/>
          </p:cNvSpPr>
          <p:nvPr/>
        </p:nvSpPr>
        <p:spPr>
          <a:xfrm rot="0">
            <a:off x="6388100" y="1689100"/>
            <a:ext cx="28448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단가계약 정산품의서, Vendor Survey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요청서, 정성평가 요청서, 정성평가 결과서, 긴급구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매 입찰시행서, 기술검토 요청서, 기술검토 결과서,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안전보건검토 요청서, 안전보건검토 결과서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엔지니어 특근계획서 전산화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예외근무신청서_근무시간 특근발생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 결재 새문서 - 공장 - 37. Defect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Elimination 기술 검토 요청서 관련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임원정렬순서 조건 추가에 따른 기능 개발</a:t>
            </a:r>
          </a:p>
        </p:txBody>
      </p:sp>
      <p:sp>
        <p:nvSpPr>
          <p:cNvPr id="206818126" name="Text">
    </p:cNvPr>
          <p:cNvSpPr>
            <a:spLocks noGrp="1"/>
          </p:cNvSpPr>
          <p:nvPr/>
        </p:nvSpPr>
        <p:spPr>
          <a:xfrm rot="0">
            <a:off x="5753100" y="16891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448233710" name="Text">
    </p:cNvPr>
          <p:cNvSpPr>
            <a:spLocks noGrp="1"/>
          </p:cNvSpPr>
          <p:nvPr/>
        </p:nvSpPr>
        <p:spPr>
          <a:xfrm rot="0">
            <a:off x="165100" y="1689100"/>
            <a:ext cx="596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04281284" name="Text">
    </p:cNvPr>
          <p:cNvSpPr>
            <a:spLocks noGrp="1"/>
          </p:cNvSpPr>
          <p:nvPr/>
        </p:nvSpPr>
        <p:spPr>
          <a:xfrm rot="0">
            <a:off x="762000" y="1689100"/>
            <a:ext cx="3009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[E-Approval] 단가계약 정산품의서, Vendor Survey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요청서, 정성평가 요청서, 정성평가 결과서, 긴급구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매 입찰시행서, 기술검토 요청서, 기술검토 결과서,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안전보건검토 요청서, 안전보건검토 결과서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엔지니어 특근계획서 전산화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예외근무신청서_근무시간 특근발생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 결재 새문서 - 공장 - 37. Defect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Elimination 기술 검토 요청서 관련 수정 요청</a:t>
            </a:r>
          </a:p>
        </p:txBody>
      </p:sp>
      <p:sp>
        <p:nvSpPr>
          <p:cNvPr id="1315660476" name="Text">
    </p:cNvPr>
          <p:cNvSpPr>
            <a:spLocks noGrp="1"/>
          </p:cNvSpPr>
          <p:nvPr/>
        </p:nvSpPr>
        <p:spPr>
          <a:xfrm rot="0">
            <a:off x="4406900" y="16891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</a:p>
        </p:txBody>
      </p:sp>
      <p:sp>
        <p:nvSpPr>
          <p:cNvPr id="1550899588" name="Text">
    </p:cNvPr>
          <p:cNvSpPr>
            <a:spLocks noGrp="1"/>
          </p:cNvSpPr>
          <p:nvPr/>
        </p:nvSpPr>
        <p:spPr>
          <a:xfrm rot="0">
            <a:off x="5041900" y="16891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405925342" name="Text">
    </p:cNvPr>
          <p:cNvSpPr>
            <a:spLocks noGrp="1"/>
          </p:cNvSpPr>
          <p:nvPr/>
        </p:nvSpPr>
        <p:spPr>
          <a:xfrm rot="0">
            <a:off x="3771900" y="16891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</a:p>
        </p:txBody>
      </p:sp>
      <p:sp>
        <p:nvSpPr>
          <p:cNvPr id="664759048" name="Text">
    </p:cNvPr>
          <p:cNvSpPr>
            <a:spLocks noGrp="1"/>
          </p:cNvSpPr>
          <p:nvPr/>
        </p:nvSpPr>
        <p:spPr>
          <a:xfrm rot="0">
            <a:off x="9867900" y="3695700"/>
            <a:ext cx="6350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</a:p>
        </p:txBody>
      </p:sp>
      <p:sp>
        <p:nvSpPr>
          <p:cNvPr id="854889413" name="Text">
    </p:cNvPr>
          <p:cNvSpPr>
            <a:spLocks noGrp="1"/>
          </p:cNvSpPr>
          <p:nvPr/>
        </p:nvSpPr>
        <p:spPr>
          <a:xfrm rot="0">
            <a:off x="9232900" y="3695700"/>
            <a:ext cx="6350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</a:p>
        </p:txBody>
      </p:sp>
      <p:sp>
        <p:nvSpPr>
          <p:cNvPr id="1754452198" name="Text">
    </p:cNvPr>
          <p:cNvSpPr>
            <a:spLocks noGrp="1"/>
          </p:cNvSpPr>
          <p:nvPr/>
        </p:nvSpPr>
        <p:spPr>
          <a:xfrm rot="0">
            <a:off x="6388100" y="3695700"/>
            <a:ext cx="28448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소켓에러 관련 WEB서버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WAS 설정, 로직 설정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임시저장(작성중인) 문서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데이터를 시행교육과정관리 데이터에 비 활성화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 외</a:t>
            </a:r>
          </a:p>
        </p:txBody>
      </p:sp>
      <p:sp>
        <p:nvSpPr>
          <p:cNvPr id="2136641335" name="Text">
    </p:cNvPr>
          <p:cNvSpPr>
            <a:spLocks noGrp="1"/>
          </p:cNvSpPr>
          <p:nvPr/>
        </p:nvSpPr>
        <p:spPr>
          <a:xfrm rot="0">
            <a:off x="5753100" y="3695700"/>
            <a:ext cx="6350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591490303" name="Text">
    </p:cNvPr>
          <p:cNvSpPr>
            <a:spLocks noGrp="1"/>
          </p:cNvSpPr>
          <p:nvPr/>
        </p:nvSpPr>
        <p:spPr>
          <a:xfrm rot="0">
            <a:off x="165100" y="3695700"/>
            <a:ext cx="5969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901622249" name="Text">
    </p:cNvPr>
          <p:cNvSpPr>
            <a:spLocks noGrp="1"/>
          </p:cNvSpPr>
          <p:nvPr/>
        </p:nvSpPr>
        <p:spPr>
          <a:xfrm rot="0">
            <a:off x="762000" y="3695700"/>
            <a:ext cx="30099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(BCM 신규 프로젝트 인원, 추후 BCM 관련 정보처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리 해당 문서로  23/06/30까지 진행예정)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소켓에러 관련 WEB서버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WAS 설정, 로직 설정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임시저장(작성중인) 문서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데이터를 시행교육과정관리 데이터에 비 활성화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 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SOM-1-121,SOM-1-141,SOM-1-131 결재선 오류로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기존대로 원복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ODA/TDA신청시 신청 제한 확인 및 수정처리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ERS_CP 연계 개정 오류 확인 및 재처리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[ERS]카테고리 변경으로 ROOT 값 수정</a:t>
            </a:r>
          </a:p>
        </p:txBody>
      </p:sp>
      <p:sp>
        <p:nvSpPr>
          <p:cNvPr id="1272339032" name="Text">
    </p:cNvPr>
          <p:cNvSpPr>
            <a:spLocks noGrp="1"/>
          </p:cNvSpPr>
          <p:nvPr/>
        </p:nvSpPr>
        <p:spPr>
          <a:xfrm rot="0">
            <a:off x="4406900" y="3695700"/>
            <a:ext cx="6350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</a:p>
        </p:txBody>
      </p:sp>
      <p:sp>
        <p:nvSpPr>
          <p:cNvPr id="1616791330" name="Text">
    </p:cNvPr>
          <p:cNvSpPr>
            <a:spLocks noGrp="1"/>
          </p:cNvSpPr>
          <p:nvPr/>
        </p:nvSpPr>
        <p:spPr>
          <a:xfrm rot="0">
            <a:off x="5041900" y="3695700"/>
            <a:ext cx="6350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</a:p>
        </p:txBody>
      </p:sp>
      <p:sp>
        <p:nvSpPr>
          <p:cNvPr id="1221650754" name="Text">
    </p:cNvPr>
          <p:cNvSpPr>
            <a:spLocks noGrp="1"/>
          </p:cNvSpPr>
          <p:nvPr/>
        </p:nvSpPr>
        <p:spPr>
          <a:xfrm rot="0">
            <a:off x="3771900" y="3695700"/>
            <a:ext cx="6350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</a:p>
        </p:txBody>
      </p:sp>
      <p:sp>
        <p:nvSpPr>
          <p:cNvPr id="284881744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9</a:t>
            </a:r>
          </a:p>
        </p:txBody>
      </p:sp>
      <p:pic>
        <p:nvPicPr>
          <p:cNvPr id="1762099085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085784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74982925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29391018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64779344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10329919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74287216" name="Text">
    </p:cNvPr>
          <p:cNvSpPr>
            <a:spLocks noGrp="1"/>
          </p:cNvSpPr>
          <p:nvPr/>
        </p:nvSpPr>
        <p:spPr>
          <a:xfrm rot="0">
            <a:off x="749300" y="1219200"/>
            <a:ext cx="3022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28058654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90891261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35290122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3865200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75081632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2748743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86601078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31604111" name="Text">
    </p:cNvPr>
          <p:cNvSpPr>
            <a:spLocks noGrp="1"/>
          </p:cNvSpPr>
          <p:nvPr/>
        </p:nvSpPr>
        <p:spPr>
          <a:xfrm rot="0">
            <a:off x="9867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</a:p>
        </p:txBody>
      </p:sp>
      <p:sp>
        <p:nvSpPr>
          <p:cNvPr id="2143574157" name="Text">
    </p:cNvPr>
          <p:cNvSpPr>
            <a:spLocks noGrp="1"/>
          </p:cNvSpPr>
          <p:nvPr/>
        </p:nvSpPr>
        <p:spPr>
          <a:xfrm rot="0">
            <a:off x="9232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12/12</a:t>
            </a:r>
          </a:p>
        </p:txBody>
      </p:sp>
      <p:sp>
        <p:nvSpPr>
          <p:cNvPr id="482142358" name="Text">
    </p:cNvPr>
          <p:cNvSpPr>
            <a:spLocks noGrp="1"/>
          </p:cNvSpPr>
          <p:nvPr/>
        </p:nvSpPr>
        <p:spPr>
          <a:xfrm rot="0">
            <a:off x="6388100" y="1689100"/>
            <a:ext cx="2844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 로 인한 모바일 상품권 관련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화면 수정 (일일판매보고 품의서, 모바일상품권판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교환 회수 개발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판매등록 전자결재내역가져오기 데이터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검증 로직 추가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사이버보안 컴플라이언스 점검 결과에 따른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현행 분석 및 AA 교육</a:t>
            </a:r>
          </a:p>
        </p:txBody>
      </p:sp>
      <p:sp>
        <p:nvSpPr>
          <p:cNvPr id="594084327" name="Text">
    </p:cNvPr>
          <p:cNvSpPr>
            <a:spLocks noGrp="1"/>
          </p:cNvSpPr>
          <p:nvPr/>
        </p:nvSpPr>
        <p:spPr>
          <a:xfrm rot="0">
            <a:off x="57531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/EWS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418350392" name="Text">
    </p:cNvPr>
          <p:cNvSpPr>
            <a:spLocks noGrp="1"/>
          </p:cNvSpPr>
          <p:nvPr/>
        </p:nvSpPr>
        <p:spPr>
          <a:xfrm rot="0">
            <a:off x="165100" y="1689100"/>
            <a:ext cx="5969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/EWS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169340056" name="Text">
    </p:cNvPr>
          <p:cNvSpPr>
            <a:spLocks noGrp="1"/>
          </p:cNvSpPr>
          <p:nvPr/>
        </p:nvSpPr>
        <p:spPr>
          <a:xfrm rot="0">
            <a:off x="762000" y="1689100"/>
            <a:ext cx="30099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 로 인한 모바일 상품권 관련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화면 수정 (일일판매보고 품의서, 모바일상품권판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교환 회수 개발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판매등록 전자결재내역가져오기 데이터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검증 로직 추가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판매등록 데이터 수정 요청 (4건)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고객사 코드 데이터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자동 배포 관련 인터뷰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사이버보안 컴플라이언스 점검 결과에 따른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입고예정 대상 자재 중 “M7” 유형의 자제에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대한 인터페이스 예외처리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자동통제 관련 미회신 증빙 및 Update test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수행을 위한 추가 자료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hedge 대상 외화 구매 채무 내역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SAP DS 배치 오류 확인 (ORA-12638)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현행 분석 및 AA 교육</a:t>
            </a:r>
          </a:p>
        </p:txBody>
      </p:sp>
      <p:sp>
        <p:nvSpPr>
          <p:cNvPr id="1043406560" name="Text">
    </p:cNvPr>
          <p:cNvSpPr>
            <a:spLocks noGrp="1"/>
          </p:cNvSpPr>
          <p:nvPr/>
        </p:nvSpPr>
        <p:spPr>
          <a:xfrm rot="0">
            <a:off x="4406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</a:p>
        </p:txBody>
      </p:sp>
      <p:sp>
        <p:nvSpPr>
          <p:cNvPr id="1430013688" name="Text">
    </p:cNvPr>
          <p:cNvSpPr>
            <a:spLocks noGrp="1"/>
          </p:cNvSpPr>
          <p:nvPr/>
        </p:nvSpPr>
        <p:spPr>
          <a:xfrm rot="0">
            <a:off x="5041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</a:p>
        </p:txBody>
      </p:sp>
      <p:sp>
        <p:nvSpPr>
          <p:cNvPr id="832491298" name="Text">
    </p:cNvPr>
          <p:cNvSpPr>
            <a:spLocks noGrp="1"/>
          </p:cNvSpPr>
          <p:nvPr/>
        </p:nvSpPr>
        <p:spPr>
          <a:xfrm rot="0">
            <a:off x="3771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12/12</a:t>
            </a:r>
          </a:p>
        </p:txBody>
      </p:sp>
      <p:sp>
        <p:nvSpPr>
          <p:cNvPr id="1632156159" name="Text">
    </p:cNvPr>
          <p:cNvSpPr>
            <a:spLocks noGrp="1"/>
          </p:cNvSpPr>
          <p:nvPr/>
        </p:nvSpPr>
        <p:spPr>
          <a:xfrm rot="0">
            <a:off x="9867900" y="4610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</a:p>
        </p:txBody>
      </p:sp>
      <p:sp>
        <p:nvSpPr>
          <p:cNvPr id="1463319848" name="Text">
    </p:cNvPr>
          <p:cNvSpPr>
            <a:spLocks noGrp="1"/>
          </p:cNvSpPr>
          <p:nvPr/>
        </p:nvSpPr>
        <p:spPr>
          <a:xfrm rot="0">
            <a:off x="9232900" y="4610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</a:p>
        </p:txBody>
      </p:sp>
      <p:sp>
        <p:nvSpPr>
          <p:cNvPr id="1619327665" name="Text">
    </p:cNvPr>
          <p:cNvSpPr>
            <a:spLocks noGrp="1"/>
          </p:cNvSpPr>
          <p:nvPr/>
        </p:nvSpPr>
        <p:spPr>
          <a:xfrm rot="0">
            <a:off x="6388100" y="46101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DB 테이블 세부화 및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(정규화 작업 진행 후 시스템 적용)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+ RMS-테이블정의서 토대로 진행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1차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(피드백 수렴 / 에러 처리)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시스템 매뉴얼 제작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(사용자, pl, 관리자)</a:t>
            </a:r>
          </a:p>
        </p:txBody>
      </p:sp>
      <p:sp>
        <p:nvSpPr>
          <p:cNvPr id="665116252" name="Text">
    </p:cNvPr>
          <p:cNvSpPr>
            <a:spLocks noGrp="1"/>
          </p:cNvSpPr>
          <p:nvPr/>
        </p:nvSpPr>
        <p:spPr>
          <a:xfrm rot="0">
            <a:off x="5753100" y="4610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59186198" name="Text">
    </p:cNvPr>
          <p:cNvSpPr>
            <a:spLocks noGrp="1"/>
          </p:cNvSpPr>
          <p:nvPr/>
        </p:nvSpPr>
        <p:spPr>
          <a:xfrm rot="0">
            <a:off x="165100" y="4610100"/>
            <a:ext cx="596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398647411" name="Text">
    </p:cNvPr>
          <p:cNvSpPr>
            <a:spLocks noGrp="1"/>
          </p:cNvSpPr>
          <p:nvPr/>
        </p:nvSpPr>
        <p:spPr>
          <a:xfrm rot="0">
            <a:off x="762000" y="4610100"/>
            <a:ext cx="300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DB 테이블 세부화 및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(정규화 작업 진행 후 시스템 적용)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+ RMS-테이블정의서 토대로 진행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1차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(피드백 수렴 / 에러 처리)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시스템 매뉴얼 제작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(사용자, pl, 관리자)</a:t>
            </a:r>
          </a:p>
        </p:txBody>
      </p:sp>
      <p:sp>
        <p:nvSpPr>
          <p:cNvPr id="1347731784" name="Text">
    </p:cNvPr>
          <p:cNvSpPr>
            <a:spLocks noGrp="1"/>
          </p:cNvSpPr>
          <p:nvPr/>
        </p:nvSpPr>
        <p:spPr>
          <a:xfrm rot="0">
            <a:off x="4406900" y="4610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</a:p>
        </p:txBody>
      </p:sp>
      <p:sp>
        <p:nvSpPr>
          <p:cNvPr id="1359196960" name="Text">
    </p:cNvPr>
          <p:cNvSpPr>
            <a:spLocks noGrp="1"/>
          </p:cNvSpPr>
          <p:nvPr/>
        </p:nvSpPr>
        <p:spPr>
          <a:xfrm rot="0">
            <a:off x="5041900" y="4610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</a:p>
        </p:txBody>
      </p:sp>
      <p:sp>
        <p:nvSpPr>
          <p:cNvPr id="1793024698" name="Text">
    </p:cNvPr>
          <p:cNvSpPr>
            <a:spLocks noGrp="1"/>
          </p:cNvSpPr>
          <p:nvPr/>
        </p:nvSpPr>
        <p:spPr>
          <a:xfrm rot="0">
            <a:off x="3771900" y="4610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</a:p>
        </p:txBody>
      </p:sp>
      <p:sp>
        <p:nvSpPr>
          <p:cNvPr id="1780405994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10</a:t>
            </a:r>
          </a:p>
        </p:txBody>
      </p:sp>
      <p:pic>
        <p:nvPicPr>
          <p:cNvPr id="473302112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480629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94405233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61226042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07843583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44602682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01812609" name="Text">
    </p:cNvPr>
          <p:cNvSpPr>
            <a:spLocks noGrp="1"/>
          </p:cNvSpPr>
          <p:nvPr/>
        </p:nvSpPr>
        <p:spPr>
          <a:xfrm rot="0">
            <a:off x="749300" y="1219200"/>
            <a:ext cx="3022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57538166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97876921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52019790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80359335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27444223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9492110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52974702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00314844" name="Text">
    </p:cNvPr>
          <p:cNvSpPr>
            <a:spLocks noGrp="1"/>
          </p:cNvSpPr>
          <p:nvPr/>
        </p:nvSpPr>
        <p:spPr>
          <a:xfrm rot="0">
            <a:off x="9867900" y="1689100"/>
            <a:ext cx="6350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01/29</a:t>
            </a:r>
            <a:br/>
          </a:p>
        </p:txBody>
      </p:sp>
      <p:sp>
        <p:nvSpPr>
          <p:cNvPr id="1725811261" name="Text">
    </p:cNvPr>
          <p:cNvSpPr>
            <a:spLocks noGrp="1"/>
          </p:cNvSpPr>
          <p:nvPr/>
        </p:nvSpPr>
        <p:spPr>
          <a:xfrm rot="0">
            <a:off x="9232900" y="1689100"/>
            <a:ext cx="6350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01/28</a:t>
            </a:r>
            <a:br/>
          </a:p>
        </p:txBody>
      </p:sp>
      <p:sp>
        <p:nvSpPr>
          <p:cNvPr id="1001640543" name="Text">
    </p:cNvPr>
          <p:cNvSpPr>
            <a:spLocks noGrp="1"/>
          </p:cNvSpPr>
          <p:nvPr/>
        </p:nvSpPr>
        <p:spPr>
          <a:xfrm rot="0">
            <a:off x="6388100" y="1689100"/>
            <a:ext cx="28448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할당받은 SR 요청건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차세대 오픈관련하여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28(토) 출근,  29(일) 재택-원격지원</a:t>
            </a:r>
          </a:p>
        </p:txBody>
      </p:sp>
      <p:sp>
        <p:nvSpPr>
          <p:cNvPr id="1783063635" name="Text">
    </p:cNvPr>
          <p:cNvSpPr>
            <a:spLocks noGrp="1"/>
          </p:cNvSpPr>
          <p:nvPr/>
        </p:nvSpPr>
        <p:spPr>
          <a:xfrm rot="0">
            <a:off x="5753100" y="1689100"/>
            <a:ext cx="6350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/CES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425276891" name="Text">
    </p:cNvPr>
          <p:cNvSpPr>
            <a:spLocks noGrp="1"/>
          </p:cNvSpPr>
          <p:nvPr/>
        </p:nvSpPr>
        <p:spPr>
          <a:xfrm rot="0">
            <a:off x="165100" y="1689100"/>
            <a:ext cx="5969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/CES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551326042" name="Text">
    </p:cNvPr>
          <p:cNvSpPr>
            <a:spLocks noGrp="1"/>
          </p:cNvSpPr>
          <p:nvPr/>
        </p:nvSpPr>
        <p:spPr>
          <a:xfrm rot="0">
            <a:off x="762000" y="1689100"/>
            <a:ext cx="30099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예가산정  - 액티비티 및 원가 자료       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  일괄 갱신 관련 자료분석 및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  ITSM-83280  – 요청부서 : 연차보수팀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   -  요청자의 요청으로 보류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TSM-89555 PR금액 변경작업.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액티비티 작업구분 수정 작업(요청자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: 최병원 책임 (메일) -SR 없음.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ITSM-89593 견적의뢰 복수업체 선정방식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변경작업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[e-ProI ITSM-89590 해당 발주의 계정지정범주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및  G/L계정 변경 작업.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 ITSM-89676 해당 3차견적의뢰 진행건을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2차견적 마감 단계로 돌리는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ITSM-89678 해당 품의 단가계약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자재번호 변경작업.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ITSM-89731 PR 금액변경작업.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발주 비고란 자동문구 추가건에 대한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오류 원인 분석 , 오류 데이터 조치 ,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소스 수정 완료 -&gt; 엠로 전달.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ITSM-89760 입찰업체 중처법 이행 근거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항목 변경작업.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ITSM-89728 입찰업체 개인사업자에서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법인사업자로 변경.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예가산정 자재정보  변경작업 –SR 없음</a:t>
            </a:r>
          </a:p>
        </p:txBody>
      </p:sp>
      <p:sp>
        <p:nvSpPr>
          <p:cNvPr id="2045991841" name="Text">
    </p:cNvPr>
          <p:cNvSpPr>
            <a:spLocks noGrp="1"/>
          </p:cNvSpPr>
          <p:nvPr/>
        </p:nvSpPr>
        <p:spPr>
          <a:xfrm rot="0">
            <a:off x="4406900" y="1689100"/>
            <a:ext cx="6350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</a:p>
        </p:txBody>
      </p:sp>
      <p:sp>
        <p:nvSpPr>
          <p:cNvPr id="684186928" name="Text">
    </p:cNvPr>
          <p:cNvSpPr>
            <a:spLocks noGrp="1"/>
          </p:cNvSpPr>
          <p:nvPr/>
        </p:nvSpPr>
        <p:spPr>
          <a:xfrm rot="0">
            <a:off x="5041900" y="1689100"/>
            <a:ext cx="6350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</a:p>
        </p:txBody>
      </p:sp>
      <p:sp>
        <p:nvSpPr>
          <p:cNvPr id="1661067988" name="Text">
    </p:cNvPr>
          <p:cNvSpPr>
            <a:spLocks noGrp="1"/>
          </p:cNvSpPr>
          <p:nvPr/>
        </p:nvSpPr>
        <p:spPr>
          <a:xfrm rot="0">
            <a:off x="3771900" y="1689100"/>
            <a:ext cx="6350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</a:p>
        </p:txBody>
      </p:sp>
      <p:sp>
        <p:nvSpPr>
          <p:cNvPr id="88787045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11</a:t>
            </a:r>
          </a:p>
        </p:txBody>
      </p:sp>
      <p:pic>
        <p:nvPicPr>
          <p:cNvPr id="1711777086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617427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82644242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27397647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50951815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45555419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86874009" name="Text">
    </p:cNvPr>
          <p:cNvSpPr>
            <a:spLocks noGrp="1"/>
          </p:cNvSpPr>
          <p:nvPr/>
        </p:nvSpPr>
        <p:spPr>
          <a:xfrm rot="0">
            <a:off x="749300" y="1219200"/>
            <a:ext cx="3022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03328202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82758572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25294400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15819086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68463095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54193395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4178151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88247512" name="Text">
    </p:cNvPr>
          <p:cNvSpPr>
            <a:spLocks noGrp="1"/>
          </p:cNvSpPr>
          <p:nvPr/>
        </p:nvSpPr>
        <p:spPr>
          <a:xfrm rot="0">
            <a:off x="9867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</a:p>
        </p:txBody>
      </p:sp>
      <p:sp>
        <p:nvSpPr>
          <p:cNvPr id="274015857" name="Text">
    </p:cNvPr>
          <p:cNvSpPr>
            <a:spLocks noGrp="1"/>
          </p:cNvSpPr>
          <p:nvPr/>
        </p:nvSpPr>
        <p:spPr>
          <a:xfrm rot="0">
            <a:off x="9232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</a:p>
        </p:txBody>
      </p:sp>
      <p:sp>
        <p:nvSpPr>
          <p:cNvPr id="1416481547" name="Text">
    </p:cNvPr>
          <p:cNvSpPr>
            <a:spLocks noGrp="1"/>
          </p:cNvSpPr>
          <p:nvPr/>
        </p:nvSpPr>
        <p:spPr>
          <a:xfrm rot="0">
            <a:off x="6388100" y="1689100"/>
            <a:ext cx="2844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E-PRO 예가변경전송 interface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CRM&lt;-&gt;EAI 삼성유류대금 카드 결재내역 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엔지니어 특근계획서 전산화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e-Pro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ERP와 New OAS간 Data Interface 기능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한국평가데이터 REALTOP과 당사 PRM,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연계 시스템 재구축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 전자결재를 통한 Vendor Print 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예외근무신청서_근무시간 특근발생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알림톡 서버 이전에 따른 EAI서버 작업</a:t>
            </a:r>
          </a:p>
        </p:txBody>
      </p:sp>
      <p:sp>
        <p:nvSpPr>
          <p:cNvPr id="1707947671" name="Text">
    </p:cNvPr>
          <p:cNvSpPr>
            <a:spLocks noGrp="1"/>
          </p:cNvSpPr>
          <p:nvPr/>
        </p:nvSpPr>
        <p:spPr>
          <a:xfrm rot="0">
            <a:off x="57531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/EIS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2007359080" name="Text">
    </p:cNvPr>
          <p:cNvSpPr>
            <a:spLocks noGrp="1"/>
          </p:cNvSpPr>
          <p:nvPr/>
        </p:nvSpPr>
        <p:spPr>
          <a:xfrm rot="0">
            <a:off x="165100" y="1689100"/>
            <a:ext cx="5969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/EIS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325013059" name="Text">
    </p:cNvPr>
          <p:cNvSpPr>
            <a:spLocks noGrp="1"/>
          </p:cNvSpPr>
          <p:nvPr/>
        </p:nvSpPr>
        <p:spPr>
          <a:xfrm rot="0">
            <a:off x="762000" y="1689100"/>
            <a:ext cx="30099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E-PRO 예가변경전송 interface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CRM&lt;-&gt;EAI 삼성유류대금 카드 결재내역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연계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e-Pro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엔지니어 특근계획서 전산화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ERP와 New OAS간 Data Interface 기능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 전자결재를 통한 Vendor Print 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예외근무신청서_근무시간 특근발생</a:t>
            </a:r>
          </a:p>
        </p:txBody>
      </p:sp>
      <p:sp>
        <p:nvSpPr>
          <p:cNvPr id="1953871620" name="Text">
    </p:cNvPr>
          <p:cNvSpPr>
            <a:spLocks noGrp="1"/>
          </p:cNvSpPr>
          <p:nvPr/>
        </p:nvSpPr>
        <p:spPr>
          <a:xfrm rot="0">
            <a:off x="4406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</a:p>
        </p:txBody>
      </p:sp>
      <p:sp>
        <p:nvSpPr>
          <p:cNvPr id="2013290131" name="Text">
    </p:cNvPr>
          <p:cNvSpPr>
            <a:spLocks noGrp="1"/>
          </p:cNvSpPr>
          <p:nvPr/>
        </p:nvSpPr>
        <p:spPr>
          <a:xfrm rot="0">
            <a:off x="5041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</a:p>
        </p:txBody>
      </p:sp>
      <p:sp>
        <p:nvSpPr>
          <p:cNvPr id="554666341" name="Text">
    </p:cNvPr>
          <p:cNvSpPr>
            <a:spLocks noGrp="1"/>
          </p:cNvSpPr>
          <p:nvPr/>
        </p:nvSpPr>
        <p:spPr>
          <a:xfrm rot="0">
            <a:off x="3771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</a:p>
        </p:txBody>
      </p:sp>
      <p:sp>
        <p:nvSpPr>
          <p:cNvPr id="1068082439" name="Text">
    </p:cNvPr>
          <p:cNvSpPr>
            <a:spLocks noGrp="1"/>
          </p:cNvSpPr>
          <p:nvPr/>
        </p:nvSpPr>
        <p:spPr>
          <a:xfrm rot="0">
            <a:off x="9867900" y="4610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</a:p>
        </p:txBody>
      </p:sp>
      <p:sp>
        <p:nvSpPr>
          <p:cNvPr id="1715337313" name="Text">
    </p:cNvPr>
          <p:cNvSpPr>
            <a:spLocks noGrp="1"/>
          </p:cNvSpPr>
          <p:nvPr/>
        </p:nvSpPr>
        <p:spPr>
          <a:xfrm rot="0">
            <a:off x="9232900" y="4610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</a:p>
        </p:txBody>
      </p:sp>
      <p:sp>
        <p:nvSpPr>
          <p:cNvPr id="473155315" name="Text">
    </p:cNvPr>
          <p:cNvSpPr>
            <a:spLocks noGrp="1"/>
          </p:cNvSpPr>
          <p:nvPr/>
        </p:nvSpPr>
        <p:spPr>
          <a:xfrm rot="0">
            <a:off x="6388100" y="46101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CI시설지원 요청시 첨부기능 보완</a:t>
            </a:r>
          </a:p>
        </p:txBody>
      </p:sp>
      <p:sp>
        <p:nvSpPr>
          <p:cNvPr id="1101672625" name="Text">
    </p:cNvPr>
          <p:cNvSpPr>
            <a:spLocks noGrp="1"/>
          </p:cNvSpPr>
          <p:nvPr/>
        </p:nvSpPr>
        <p:spPr>
          <a:xfrm rot="0">
            <a:off x="5753100" y="4610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/S-ERP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861479966" name="Text">
    </p:cNvPr>
          <p:cNvSpPr>
            <a:spLocks noGrp="1"/>
          </p:cNvSpPr>
          <p:nvPr/>
        </p:nvSpPr>
        <p:spPr>
          <a:xfrm rot="0">
            <a:off x="165100" y="4610100"/>
            <a:ext cx="596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/S-ERP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976104676" name="Text">
    </p:cNvPr>
          <p:cNvSpPr>
            <a:spLocks noGrp="1"/>
          </p:cNvSpPr>
          <p:nvPr/>
        </p:nvSpPr>
        <p:spPr>
          <a:xfrm rot="0">
            <a:off x="762000" y="4610100"/>
            <a:ext cx="300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한국평가데이터 REALTOP과 당사 PRM,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 연계 시스템 재구축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[BI/EDW] CAPEX 집행 현황 조회 화면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CI시설지원 요청시 첨부기능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 Sign물 단가계약 자재번호 변경 요청</a:t>
            </a:r>
          </a:p>
        </p:txBody>
      </p:sp>
      <p:sp>
        <p:nvSpPr>
          <p:cNvPr id="942170380" name="Text">
    </p:cNvPr>
          <p:cNvSpPr>
            <a:spLocks noGrp="1"/>
          </p:cNvSpPr>
          <p:nvPr/>
        </p:nvSpPr>
        <p:spPr>
          <a:xfrm rot="0">
            <a:off x="4406900" y="4610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</a:p>
        </p:txBody>
      </p:sp>
      <p:sp>
        <p:nvSpPr>
          <p:cNvPr id="672653568" name="Text">
    </p:cNvPr>
          <p:cNvSpPr>
            <a:spLocks noGrp="1"/>
          </p:cNvSpPr>
          <p:nvPr/>
        </p:nvSpPr>
        <p:spPr>
          <a:xfrm rot="0">
            <a:off x="5041900" y="4610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</a:p>
        </p:txBody>
      </p:sp>
      <p:sp>
        <p:nvSpPr>
          <p:cNvPr id="1385454024" name="Text">
    </p:cNvPr>
          <p:cNvSpPr>
            <a:spLocks noGrp="1"/>
          </p:cNvSpPr>
          <p:nvPr/>
        </p:nvSpPr>
        <p:spPr>
          <a:xfrm rot="0">
            <a:off x="3771900" y="4610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</a:p>
        </p:txBody>
      </p:sp>
      <p:sp>
        <p:nvSpPr>
          <p:cNvPr id="420877938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12</a:t>
            </a:r>
          </a:p>
        </p:txBody>
      </p:sp>
      <p:pic>
        <p:nvPicPr>
          <p:cNvPr id="1657611357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