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  <p:sldId id="2567" r:id="rId7"/>
  </p:sldIdLst>
  <p:sldSz cx="106807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Relationship Id="rId7" Type="http://schemas.openxmlformats.org/officeDocument/2006/relationships/slide" Target="slides/slide7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41.jpg" Type="http://schemas.openxmlformats.org/officeDocument/2006/relationships/image" Target="../media/img_0_0_41.jpg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41.jpg" Type="http://schemas.openxmlformats.org/officeDocument/2006/relationships/image" Target="../media/img_0_0_41.jpg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41.jpg" Type="http://schemas.openxmlformats.org/officeDocument/2006/relationships/image" Target="../media/img_0_0_41.jpg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41.jpg" Type="http://schemas.openxmlformats.org/officeDocument/2006/relationships/image" Target="../media/img_0_0_41.jpg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41.jpg" Type="http://schemas.openxmlformats.org/officeDocument/2006/relationships/image" Target="../media/img_0_0_41.jpg"/>
</Relationships>

</file>

<file path=ppt/slides/_rels/slide6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41.jpg" Type="http://schemas.openxmlformats.org/officeDocument/2006/relationships/image" Target="../media/img_0_0_41.jpg"/>
</Relationships>

</file>

<file path=ppt/slides/_rels/slide7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41.jpg" Type="http://schemas.openxmlformats.org/officeDocument/2006/relationships/image" Target="../media/img_0_0_41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880195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644148761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87261679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360391365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42665716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14706326" name="Text">
    </p:cNvPr>
          <p:cNvSpPr>
            <a:spLocks noGrp="1"/>
          </p:cNvSpPr>
          <p:nvPr/>
        </p:nvSpPr>
        <p:spPr>
          <a:xfrm rot="0">
            <a:off x="749300" y="1219200"/>
            <a:ext cx="3022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30908834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96278794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62566342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91504975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80765697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49394024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906854704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15021105" name="Text">
    </p:cNvPr>
          <p:cNvSpPr>
            <a:spLocks noGrp="1"/>
          </p:cNvSpPr>
          <p:nvPr/>
        </p:nvSpPr>
        <p:spPr>
          <a:xfrm rot="0">
            <a:off x="9867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</a:p>
        </p:txBody>
      </p:sp>
      <p:sp>
        <p:nvSpPr>
          <p:cNvPr id="799743067" name="Text">
    </p:cNvPr>
          <p:cNvSpPr>
            <a:spLocks noGrp="1"/>
          </p:cNvSpPr>
          <p:nvPr/>
        </p:nvSpPr>
        <p:spPr>
          <a:xfrm rot="0">
            <a:off x="9232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</a:p>
        </p:txBody>
      </p:sp>
      <p:sp>
        <p:nvSpPr>
          <p:cNvPr id="1719287417" name="Text">
    </p:cNvPr>
          <p:cNvSpPr>
            <a:spLocks noGrp="1"/>
          </p:cNvSpPr>
          <p:nvPr/>
        </p:nvSpPr>
        <p:spPr>
          <a:xfrm rot="0">
            <a:off x="6388100" y="16891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인수인계 및 개발 환경 세팅, 접근 권한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배치 쿼리 운영 서버 배포 한 후 다음날 제대로 배치가 돌았는지 확인</a:t>
            </a:r>
          </a:p>
        </p:txBody>
      </p:sp>
      <p:sp>
        <p:nvSpPr>
          <p:cNvPr id="1438124109" name="Text">
    </p:cNvPr>
          <p:cNvSpPr>
            <a:spLocks noGrp="1"/>
          </p:cNvSpPr>
          <p:nvPr/>
        </p:nvSpPr>
        <p:spPr>
          <a:xfrm rot="0">
            <a:off x="57531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790670343" name="Text">
    </p:cNvPr>
          <p:cNvSpPr>
            <a:spLocks noGrp="1"/>
          </p:cNvSpPr>
          <p:nvPr/>
        </p:nvSpPr>
        <p:spPr>
          <a:xfrm rot="0">
            <a:off x="165100" y="1689100"/>
            <a:ext cx="596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478374524" name="Text">
    </p:cNvPr>
          <p:cNvSpPr>
            <a:spLocks noGrp="1"/>
          </p:cNvSpPr>
          <p:nvPr/>
        </p:nvSpPr>
        <p:spPr>
          <a:xfrm rot="0">
            <a:off x="762000" y="1689100"/>
            <a:ext cx="300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영천 저유소 매각 후, 기존 영천 저유소 조회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신규 대송 저유소로 데이터 조회 위한 DB오류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물류비 총 수송실적 조회 시 erp 데이터랑 조회 데이터가 맞지 않아 배치 쿼리 수정, 운영 서버에 파일 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송유관 이관 오더 관리 데이터 조회 시 조회 데이터 UI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송유관 이관 오더 관리 배치로 들어오는 데이터 중 (-) 부호로 인한 값 수정 후 저장 오류</a:t>
            </a:r>
          </a:p>
        </p:txBody>
      </p:sp>
      <p:sp>
        <p:nvSpPr>
          <p:cNvPr id="1864388848" name="Text">
    </p:cNvPr>
          <p:cNvSpPr>
            <a:spLocks noGrp="1"/>
          </p:cNvSpPr>
          <p:nvPr/>
        </p:nvSpPr>
        <p:spPr>
          <a:xfrm rot="0">
            <a:off x="4406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</a:p>
        </p:txBody>
      </p:sp>
      <p:sp>
        <p:nvSpPr>
          <p:cNvPr id="2052048697" name="Text">
    </p:cNvPr>
          <p:cNvSpPr>
            <a:spLocks noGrp="1"/>
          </p:cNvSpPr>
          <p:nvPr/>
        </p:nvSpPr>
        <p:spPr>
          <a:xfrm rot="0">
            <a:off x="5041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</a:p>
        </p:txBody>
      </p:sp>
      <p:sp>
        <p:nvSpPr>
          <p:cNvPr id="1352994019" name="Text">
    </p:cNvPr>
          <p:cNvSpPr>
            <a:spLocks noGrp="1"/>
          </p:cNvSpPr>
          <p:nvPr/>
        </p:nvSpPr>
        <p:spPr>
          <a:xfrm rot="0">
            <a:off x="3771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</a:p>
        </p:txBody>
      </p:sp>
      <p:sp>
        <p:nvSpPr>
          <p:cNvPr id="2033282911" name="Text">
    </p:cNvPr>
          <p:cNvSpPr>
            <a:spLocks noGrp="1"/>
          </p:cNvSpPr>
          <p:nvPr/>
        </p:nvSpPr>
        <p:spPr>
          <a:xfrm rot="0">
            <a:off x="9867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</a:p>
        </p:txBody>
      </p:sp>
      <p:sp>
        <p:nvSpPr>
          <p:cNvPr id="351999833" name="Text">
    </p:cNvPr>
          <p:cNvSpPr>
            <a:spLocks noGrp="1"/>
          </p:cNvSpPr>
          <p:nvPr/>
        </p:nvSpPr>
        <p:spPr>
          <a:xfrm rot="0">
            <a:off x="9232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</a:p>
        </p:txBody>
      </p:sp>
      <p:sp>
        <p:nvSpPr>
          <p:cNvPr id="269053168" name="Text">
    </p:cNvPr>
          <p:cNvSpPr>
            <a:spLocks noGrp="1"/>
          </p:cNvSpPr>
          <p:nvPr/>
        </p:nvSpPr>
        <p:spPr>
          <a:xfrm rot="0">
            <a:off x="6388100" y="32512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예외근무신청서_근무시간 특근 발생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기능 추가 요청</a:t>
            </a:r>
          </a:p>
        </p:txBody>
      </p:sp>
      <p:sp>
        <p:nvSpPr>
          <p:cNvPr id="1756604422" name="Text">
    </p:cNvPr>
          <p:cNvSpPr>
            <a:spLocks noGrp="1"/>
          </p:cNvSpPr>
          <p:nvPr/>
        </p:nvSpPr>
        <p:spPr>
          <a:xfrm rot="0">
            <a:off x="57531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436890072" name="Text">
    </p:cNvPr>
          <p:cNvSpPr>
            <a:spLocks noGrp="1"/>
          </p:cNvSpPr>
          <p:nvPr/>
        </p:nvSpPr>
        <p:spPr>
          <a:xfrm rot="0">
            <a:off x="165100" y="3251200"/>
            <a:ext cx="596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451750431" name="Text">
    </p:cNvPr>
          <p:cNvSpPr>
            <a:spLocks noGrp="1"/>
          </p:cNvSpPr>
          <p:nvPr/>
        </p:nvSpPr>
        <p:spPr>
          <a:xfrm rot="0">
            <a:off x="762000" y="3251200"/>
            <a:ext cx="300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DCS/ESD 계정 등록/변경/삭제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전산화 방안 – 전자결재 양식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DCS/ESD 계정 등록/변경/삭제 신청서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전산화 방안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중장비사용확인서 양식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중장비사용확인서 전산화</a:t>
            </a:r>
          </a:p>
        </p:txBody>
      </p:sp>
      <p:sp>
        <p:nvSpPr>
          <p:cNvPr id="221408467" name="Text">
    </p:cNvPr>
          <p:cNvSpPr>
            <a:spLocks noGrp="1"/>
          </p:cNvSpPr>
          <p:nvPr/>
        </p:nvSpPr>
        <p:spPr>
          <a:xfrm rot="0">
            <a:off x="4406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</a:p>
        </p:txBody>
      </p:sp>
      <p:sp>
        <p:nvSpPr>
          <p:cNvPr id="2025064171" name="Text">
    </p:cNvPr>
          <p:cNvSpPr>
            <a:spLocks noGrp="1"/>
          </p:cNvSpPr>
          <p:nvPr/>
        </p:nvSpPr>
        <p:spPr>
          <a:xfrm rot="0">
            <a:off x="5041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</a:p>
        </p:txBody>
      </p:sp>
      <p:sp>
        <p:nvSpPr>
          <p:cNvPr id="834266252" name="Text">
    </p:cNvPr>
          <p:cNvSpPr>
            <a:spLocks noGrp="1"/>
          </p:cNvSpPr>
          <p:nvPr/>
        </p:nvSpPr>
        <p:spPr>
          <a:xfrm rot="0">
            <a:off x="3771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</a:p>
        </p:txBody>
      </p:sp>
      <p:sp>
        <p:nvSpPr>
          <p:cNvPr id="1484245416" name="Text">
    </p:cNvPr>
          <p:cNvSpPr>
            <a:spLocks noGrp="1"/>
          </p:cNvSpPr>
          <p:nvPr/>
        </p:nvSpPr>
        <p:spPr>
          <a:xfrm rot="0">
            <a:off x="9867900" y="4813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</a:p>
        </p:txBody>
      </p:sp>
      <p:sp>
        <p:nvSpPr>
          <p:cNvPr id="1186820737" name="Text">
    </p:cNvPr>
          <p:cNvSpPr>
            <a:spLocks noGrp="1"/>
          </p:cNvSpPr>
          <p:nvPr/>
        </p:nvSpPr>
        <p:spPr>
          <a:xfrm rot="0">
            <a:off x="9232900" y="4813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</a:p>
        </p:txBody>
      </p:sp>
      <p:sp>
        <p:nvSpPr>
          <p:cNvPr id="518432739" name="Text">
    </p:cNvPr>
          <p:cNvSpPr>
            <a:spLocks noGrp="1"/>
          </p:cNvSpPr>
          <p:nvPr/>
        </p:nvSpPr>
        <p:spPr>
          <a:xfrm rot="0">
            <a:off x="6388100" y="48133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벤치마킹 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한국평가데이터 REALTOP과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당사 PRM, ERP 연계 시스템 재구축 ​</a:t>
            </a:r>
          </a:p>
        </p:txBody>
      </p:sp>
      <p:sp>
        <p:nvSpPr>
          <p:cNvPr id="1619373367" name="Text">
    </p:cNvPr>
          <p:cNvSpPr>
            <a:spLocks noGrp="1"/>
          </p:cNvSpPr>
          <p:nvPr/>
        </p:nvSpPr>
        <p:spPr>
          <a:xfrm rot="0">
            <a:off x="5753100" y="4813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/S-ERP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14889222" name="Text">
    </p:cNvPr>
          <p:cNvSpPr>
            <a:spLocks noGrp="1"/>
          </p:cNvSpPr>
          <p:nvPr/>
        </p:nvSpPr>
        <p:spPr>
          <a:xfrm rot="0">
            <a:off x="165100" y="4813300"/>
            <a:ext cx="596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/S-ERP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727531814" name="Text">
    </p:cNvPr>
          <p:cNvSpPr>
            <a:spLocks noGrp="1"/>
          </p:cNvSpPr>
          <p:nvPr/>
        </p:nvSpPr>
        <p:spPr>
          <a:xfrm rot="0">
            <a:off x="762000" y="4813300"/>
            <a:ext cx="300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영업시설물 지원 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거래처 저유소 실 수송거리 측정 추가 보완​​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벤치마킹 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한국평가데이터 REALTOP과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당사 PRM, ERP 연계 시스템 재구축 ​</a:t>
            </a:r>
          </a:p>
        </p:txBody>
      </p:sp>
      <p:sp>
        <p:nvSpPr>
          <p:cNvPr id="3093009" name="Text">
    </p:cNvPr>
          <p:cNvSpPr>
            <a:spLocks noGrp="1"/>
          </p:cNvSpPr>
          <p:nvPr/>
        </p:nvSpPr>
        <p:spPr>
          <a:xfrm rot="0">
            <a:off x="4406900" y="4813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</a:p>
        </p:txBody>
      </p:sp>
      <p:sp>
        <p:nvSpPr>
          <p:cNvPr id="1301203766" name="Text">
    </p:cNvPr>
          <p:cNvSpPr>
            <a:spLocks noGrp="1"/>
          </p:cNvSpPr>
          <p:nvPr/>
        </p:nvSpPr>
        <p:spPr>
          <a:xfrm rot="0">
            <a:off x="5041900" y="4813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</a:p>
        </p:txBody>
      </p:sp>
      <p:sp>
        <p:nvSpPr>
          <p:cNvPr id="50964899" name="Text">
    </p:cNvPr>
          <p:cNvSpPr>
            <a:spLocks noGrp="1"/>
          </p:cNvSpPr>
          <p:nvPr/>
        </p:nvSpPr>
        <p:spPr>
          <a:xfrm rot="0">
            <a:off x="3771900" y="4813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11/18</a:t>
            </a:r>
            <a:br/>
          </a:p>
        </p:txBody>
      </p:sp>
      <p:sp>
        <p:nvSpPr>
          <p:cNvPr id="1109171349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7</a:t>
            </a:r>
          </a:p>
        </p:txBody>
      </p:sp>
      <p:pic>
        <p:nvPicPr>
          <p:cNvPr id="1751259689" name="Picture">
    </p:cNvPr>
          <p:cNvPicPr>
            <a:picLocks noChangeAspect="1"/>
          </p:cNvPicPr>
          <p:nvPr/>
        </p:nvPicPr>
        <p:blipFill>
          <a:blip r:embed="img_0_0_41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03281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906570211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518475354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14207997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4129966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68993393" name="Text">
    </p:cNvPr>
          <p:cNvSpPr>
            <a:spLocks noGrp="1"/>
          </p:cNvSpPr>
          <p:nvPr/>
        </p:nvSpPr>
        <p:spPr>
          <a:xfrm rot="0">
            <a:off x="749300" y="1219200"/>
            <a:ext cx="3022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00344543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46376602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626723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46719470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58418331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00132258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31575257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06745272" name="Text">
    </p:cNvPr>
          <p:cNvSpPr>
            <a:spLocks noGrp="1"/>
          </p:cNvSpPr>
          <p:nvPr/>
        </p:nvSpPr>
        <p:spPr>
          <a:xfrm rot="0">
            <a:off x="9867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</a:p>
        </p:txBody>
      </p:sp>
      <p:sp>
        <p:nvSpPr>
          <p:cNvPr id="1309428621" name="Text">
    </p:cNvPr>
          <p:cNvSpPr>
            <a:spLocks noGrp="1"/>
          </p:cNvSpPr>
          <p:nvPr/>
        </p:nvSpPr>
        <p:spPr>
          <a:xfrm rot="0">
            <a:off x="9232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</a:p>
        </p:txBody>
      </p:sp>
      <p:sp>
        <p:nvSpPr>
          <p:cNvPr id="1769970418" name="Text">
    </p:cNvPr>
          <p:cNvSpPr>
            <a:spLocks noGrp="1"/>
          </p:cNvSpPr>
          <p:nvPr/>
        </p:nvSpPr>
        <p:spPr>
          <a:xfrm rot="0">
            <a:off x="6388100" y="16891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고도화 프로젝트 관련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RODA 개정에 따른 입찰/구매품의서 자동결재선</a:t>
            </a:r>
          </a:p>
        </p:txBody>
      </p:sp>
      <p:sp>
        <p:nvSpPr>
          <p:cNvPr id="1658497428" name="Text">
    </p:cNvPr>
          <p:cNvSpPr>
            <a:spLocks noGrp="1"/>
          </p:cNvSpPr>
          <p:nvPr/>
        </p:nvSpPr>
        <p:spPr>
          <a:xfrm rot="0">
            <a:off x="57531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323185615" name="Text">
    </p:cNvPr>
          <p:cNvSpPr>
            <a:spLocks noGrp="1"/>
          </p:cNvSpPr>
          <p:nvPr/>
        </p:nvSpPr>
        <p:spPr>
          <a:xfrm rot="0">
            <a:off x="165100" y="1689100"/>
            <a:ext cx="596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646415802" name="Text">
    </p:cNvPr>
          <p:cNvSpPr>
            <a:spLocks noGrp="1"/>
          </p:cNvSpPr>
          <p:nvPr/>
        </p:nvSpPr>
        <p:spPr>
          <a:xfrm rot="0">
            <a:off x="762000" y="1689100"/>
            <a:ext cx="300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ITSM-88350 안전보건/기술검토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결과서 내 첨부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발주 4501157545 보증서 첨부 에러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보증관리현황의 계약기간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오류 수정(2건) 요청 – 장시걸계장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발주전송 안내- PO금액 오류에 따른 확인 요청</a:t>
            </a:r>
          </a:p>
        </p:txBody>
      </p:sp>
      <p:sp>
        <p:nvSpPr>
          <p:cNvPr id="1998582022" name="Text">
    </p:cNvPr>
          <p:cNvSpPr>
            <a:spLocks noGrp="1"/>
          </p:cNvSpPr>
          <p:nvPr/>
        </p:nvSpPr>
        <p:spPr>
          <a:xfrm rot="0">
            <a:off x="4406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</a:p>
        </p:txBody>
      </p:sp>
      <p:sp>
        <p:nvSpPr>
          <p:cNvPr id="1077829752" name="Text">
    </p:cNvPr>
          <p:cNvSpPr>
            <a:spLocks noGrp="1"/>
          </p:cNvSpPr>
          <p:nvPr/>
        </p:nvSpPr>
        <p:spPr>
          <a:xfrm rot="0">
            <a:off x="5041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</a:p>
        </p:txBody>
      </p:sp>
      <p:sp>
        <p:nvSpPr>
          <p:cNvPr id="2146518525" name="Text">
    </p:cNvPr>
          <p:cNvSpPr>
            <a:spLocks noGrp="1"/>
          </p:cNvSpPr>
          <p:nvPr/>
        </p:nvSpPr>
        <p:spPr>
          <a:xfrm rot="0">
            <a:off x="3771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</a:p>
        </p:txBody>
      </p:sp>
      <p:sp>
        <p:nvSpPr>
          <p:cNvPr id="257853990" name="Text">
    </p:cNvPr>
          <p:cNvSpPr>
            <a:spLocks noGrp="1"/>
          </p:cNvSpPr>
          <p:nvPr/>
        </p:nvSpPr>
        <p:spPr>
          <a:xfrm rot="0">
            <a:off x="9867900" y="3251200"/>
            <a:ext cx="6350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</a:p>
        </p:txBody>
      </p:sp>
      <p:sp>
        <p:nvSpPr>
          <p:cNvPr id="121752842" name="Text">
    </p:cNvPr>
          <p:cNvSpPr>
            <a:spLocks noGrp="1"/>
          </p:cNvSpPr>
          <p:nvPr/>
        </p:nvSpPr>
        <p:spPr>
          <a:xfrm rot="0">
            <a:off x="9232900" y="3251200"/>
            <a:ext cx="6350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</a:p>
        </p:txBody>
      </p:sp>
      <p:sp>
        <p:nvSpPr>
          <p:cNvPr id="877613114" name="Text">
    </p:cNvPr>
          <p:cNvSpPr>
            <a:spLocks noGrp="1"/>
          </p:cNvSpPr>
          <p:nvPr/>
        </p:nvSpPr>
        <p:spPr>
          <a:xfrm rot="0">
            <a:off x="6388100" y="3251200"/>
            <a:ext cx="28448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거리 데이터 쿼리 수정</a:t>
            </a:r>
          </a:p>
        </p:txBody>
      </p:sp>
      <p:sp>
        <p:nvSpPr>
          <p:cNvPr id="1097082339" name="Text">
    </p:cNvPr>
          <p:cNvSpPr>
            <a:spLocks noGrp="1"/>
          </p:cNvSpPr>
          <p:nvPr/>
        </p:nvSpPr>
        <p:spPr>
          <a:xfrm rot="0">
            <a:off x="5753100" y="3251200"/>
            <a:ext cx="6350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/ASM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/Mobile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974162003" name="Text">
    </p:cNvPr>
          <p:cNvSpPr>
            <a:spLocks noGrp="1"/>
          </p:cNvSpPr>
          <p:nvPr/>
        </p:nvSpPr>
        <p:spPr>
          <a:xfrm rot="0">
            <a:off x="165100" y="3251200"/>
            <a:ext cx="5969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/ASM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/Mobile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858794886" name="Text">
    </p:cNvPr>
          <p:cNvSpPr>
            <a:spLocks noGrp="1"/>
          </p:cNvSpPr>
          <p:nvPr/>
        </p:nvSpPr>
        <p:spPr>
          <a:xfrm rot="0">
            <a:off x="762000" y="3251200"/>
            <a:ext cx="30099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ITSM-88133 변경완료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ITSM-88292 작업자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ITSM-88236 서비스요청서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ITSM-88188 서비스요청서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ITSM-88351 변경완료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변경 승인 권한 보유자 현황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ITSM-88359 작업유형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ITSM-88361 취약점ㆍWSS 점검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ITSM-88272 취약점ㆍWSS 점검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거리 데이터 쿼리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대전지사 ATSS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라이선스 갱신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첨부파일 목록 스크롤 기능 추가</a:t>
            </a:r>
          </a:p>
        </p:txBody>
      </p:sp>
      <p:sp>
        <p:nvSpPr>
          <p:cNvPr id="2108715866" name="Text">
    </p:cNvPr>
          <p:cNvSpPr>
            <a:spLocks noGrp="1"/>
          </p:cNvSpPr>
          <p:nvPr/>
        </p:nvSpPr>
        <p:spPr>
          <a:xfrm rot="0">
            <a:off x="4406900" y="3251200"/>
            <a:ext cx="6350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</a:p>
        </p:txBody>
      </p:sp>
      <p:sp>
        <p:nvSpPr>
          <p:cNvPr id="287909921" name="Text">
    </p:cNvPr>
          <p:cNvSpPr>
            <a:spLocks noGrp="1"/>
          </p:cNvSpPr>
          <p:nvPr/>
        </p:nvSpPr>
        <p:spPr>
          <a:xfrm rot="0">
            <a:off x="5041900" y="3251200"/>
            <a:ext cx="6350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</a:p>
        </p:txBody>
      </p:sp>
      <p:sp>
        <p:nvSpPr>
          <p:cNvPr id="1870504957" name="Text">
    </p:cNvPr>
          <p:cNvSpPr>
            <a:spLocks noGrp="1"/>
          </p:cNvSpPr>
          <p:nvPr/>
        </p:nvSpPr>
        <p:spPr>
          <a:xfrm rot="0">
            <a:off x="3771900" y="3251200"/>
            <a:ext cx="6350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</a:p>
        </p:txBody>
      </p:sp>
      <p:sp>
        <p:nvSpPr>
          <p:cNvPr id="712175274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8</a:t>
            </a:r>
          </a:p>
        </p:txBody>
      </p:sp>
      <p:pic>
        <p:nvPicPr>
          <p:cNvPr id="860002813" name="Picture">
    </p:cNvPr>
          <p:cNvPicPr>
            <a:picLocks noChangeAspect="1"/>
          </p:cNvPicPr>
          <p:nvPr/>
        </p:nvPicPr>
        <p:blipFill>
          <a:blip r:embed="img_0_0_41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688404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771238220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20318570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29556339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38098160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83737321" name="Text">
    </p:cNvPr>
          <p:cNvSpPr>
            <a:spLocks noGrp="1"/>
          </p:cNvSpPr>
          <p:nvPr/>
        </p:nvSpPr>
        <p:spPr>
          <a:xfrm rot="0">
            <a:off x="749300" y="1219200"/>
            <a:ext cx="3022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24028556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348494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2015997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54215301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44068519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72715003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44402542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50037189" name="Text">
    </p:cNvPr>
          <p:cNvSpPr>
            <a:spLocks noGrp="1"/>
          </p:cNvSpPr>
          <p:nvPr/>
        </p:nvSpPr>
        <p:spPr>
          <a:xfrm rot="0">
            <a:off x="9867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</a:p>
        </p:txBody>
      </p:sp>
      <p:sp>
        <p:nvSpPr>
          <p:cNvPr id="1759219019" name="Text">
    </p:cNvPr>
          <p:cNvSpPr>
            <a:spLocks noGrp="1"/>
          </p:cNvSpPr>
          <p:nvPr/>
        </p:nvSpPr>
        <p:spPr>
          <a:xfrm rot="0">
            <a:off x="9232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12/14</a:t>
            </a:r>
          </a:p>
        </p:txBody>
      </p:sp>
      <p:sp>
        <p:nvSpPr>
          <p:cNvPr id="913031556" name="Text">
    </p:cNvPr>
          <p:cNvSpPr>
            <a:spLocks noGrp="1"/>
          </p:cNvSpPr>
          <p:nvPr/>
        </p:nvSpPr>
        <p:spPr>
          <a:xfrm rot="0">
            <a:off x="6388100" y="1689100"/>
            <a:ext cx="28448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 관리 및 재수행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회계전표 증빙 대사 로직 일부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Daily report 엑셀 다운 현상 원인분석​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A11 117PC RPA 테스트​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#2-1 외화 지급 크롬 변경</a:t>
            </a:r>
          </a:p>
        </p:txBody>
      </p:sp>
      <p:sp>
        <p:nvSpPr>
          <p:cNvPr id="169622790" name="Text">
    </p:cNvPr>
          <p:cNvSpPr>
            <a:spLocks noGrp="1"/>
          </p:cNvSpPr>
          <p:nvPr/>
        </p:nvSpPr>
        <p:spPr>
          <a:xfrm rot="0">
            <a:off x="57531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/전자계약관리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2020712125" name="Text">
    </p:cNvPr>
          <p:cNvSpPr>
            <a:spLocks noGrp="1"/>
          </p:cNvSpPr>
          <p:nvPr/>
        </p:nvSpPr>
        <p:spPr>
          <a:xfrm rot="0">
            <a:off x="165100" y="1689100"/>
            <a:ext cx="596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/전자계약관리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282729261" name="Text">
    </p:cNvPr>
          <p:cNvSpPr>
            <a:spLocks noGrp="1"/>
          </p:cNvSpPr>
          <p:nvPr/>
        </p:nvSpPr>
        <p:spPr>
          <a:xfrm rot="0">
            <a:off x="762000" y="1689100"/>
            <a:ext cx="3009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Daily Report 엑셀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자격증명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#1 회계 지급 전날 메일 미발송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117pc, 209pc RPA 가동 파일 백업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Daily Report 엑셀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#1 회계 지급 작업 미처리 건 데이터 정리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사전점검 수기 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Daily Report 엑셀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Daily Report 작업 요일 별 동기화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#2-1 외화 지급 Chrome 변경 및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테스트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115pc RTDB 및 파일서버 접근권한 연장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Daily Report 엑셀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#1 회계 지급 전날 비대상 건 확인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재수행 및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수출계획통보서 재수행</a:t>
            </a:r>
          </a:p>
        </p:txBody>
      </p:sp>
      <p:sp>
        <p:nvSpPr>
          <p:cNvPr id="620456646" name="Text">
    </p:cNvPr>
          <p:cNvSpPr>
            <a:spLocks noGrp="1"/>
          </p:cNvSpPr>
          <p:nvPr/>
        </p:nvSpPr>
        <p:spPr>
          <a:xfrm rot="0">
            <a:off x="4406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</a:p>
        </p:txBody>
      </p:sp>
      <p:sp>
        <p:nvSpPr>
          <p:cNvPr id="1340376914" name="Text">
    </p:cNvPr>
          <p:cNvSpPr>
            <a:spLocks noGrp="1"/>
          </p:cNvSpPr>
          <p:nvPr/>
        </p:nvSpPr>
        <p:spPr>
          <a:xfrm rot="0">
            <a:off x="5041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</a:p>
        </p:txBody>
      </p:sp>
      <p:sp>
        <p:nvSpPr>
          <p:cNvPr id="991198309" name="Text">
    </p:cNvPr>
          <p:cNvSpPr>
            <a:spLocks noGrp="1"/>
          </p:cNvSpPr>
          <p:nvPr/>
        </p:nvSpPr>
        <p:spPr>
          <a:xfrm rot="0">
            <a:off x="3771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</a:p>
        </p:txBody>
      </p:sp>
      <p:sp>
        <p:nvSpPr>
          <p:cNvPr id="1352838055" name="Text">
    </p:cNvPr>
          <p:cNvSpPr>
            <a:spLocks noGrp="1"/>
          </p:cNvSpPr>
          <p:nvPr/>
        </p:nvSpPr>
        <p:spPr>
          <a:xfrm rot="0">
            <a:off x="9867900" y="43053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</a:p>
        </p:txBody>
      </p:sp>
      <p:sp>
        <p:nvSpPr>
          <p:cNvPr id="795887151" name="Text">
    </p:cNvPr>
          <p:cNvSpPr>
            <a:spLocks noGrp="1"/>
          </p:cNvSpPr>
          <p:nvPr/>
        </p:nvSpPr>
        <p:spPr>
          <a:xfrm rot="0">
            <a:off x="9232900" y="43053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</a:p>
        </p:txBody>
      </p:sp>
      <p:sp>
        <p:nvSpPr>
          <p:cNvPr id="1153800836" name="Text">
    </p:cNvPr>
          <p:cNvSpPr>
            <a:spLocks noGrp="1"/>
          </p:cNvSpPr>
          <p:nvPr/>
        </p:nvSpPr>
        <p:spPr>
          <a:xfrm rot="0">
            <a:off x="6388100" y="4305300"/>
            <a:ext cx="28448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단가계약 정산품의서, Vendor Survey 요청서, 정성평가 요청서, 정성평가 결과서, 긴급구매 입찰시행서, 기술검토 요청서, 기술검토 결과서, 안전보건검토 요청서, 안전보건검토 결과서 개발​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​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독신자 주거지원비 신청서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임원정렬순서 조건 추가에 따른 기능 개발</a:t>
            </a:r>
          </a:p>
        </p:txBody>
      </p:sp>
      <p:sp>
        <p:nvSpPr>
          <p:cNvPr id="1554653485" name="Text">
    </p:cNvPr>
          <p:cNvSpPr>
            <a:spLocks noGrp="1"/>
          </p:cNvSpPr>
          <p:nvPr/>
        </p:nvSpPr>
        <p:spPr>
          <a:xfrm rot="0">
            <a:off x="5753100" y="43053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428885644" name="Text">
    </p:cNvPr>
          <p:cNvSpPr>
            <a:spLocks noGrp="1"/>
          </p:cNvSpPr>
          <p:nvPr/>
        </p:nvSpPr>
        <p:spPr>
          <a:xfrm rot="0">
            <a:off x="165100" y="4305300"/>
            <a:ext cx="5969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888941231" name="Text">
    </p:cNvPr>
          <p:cNvSpPr>
            <a:spLocks noGrp="1"/>
          </p:cNvSpPr>
          <p:nvPr/>
        </p:nvSpPr>
        <p:spPr>
          <a:xfrm rot="0">
            <a:off x="762000" y="4305300"/>
            <a:ext cx="30099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단가계약 정산품의서,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Vendor Survey 요청서, 정성평가 요청서,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정성평가 결과서, 긴급구매 입찰시행서,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기술검토 요청서, 기술검토 결과서,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안전보건검토 요청서, 안전보건검토 결과서 개발</a:t>
            </a:r>
          </a:p>
        </p:txBody>
      </p:sp>
      <p:sp>
        <p:nvSpPr>
          <p:cNvPr id="1543870222" name="Text">
    </p:cNvPr>
          <p:cNvSpPr>
            <a:spLocks noGrp="1"/>
          </p:cNvSpPr>
          <p:nvPr/>
        </p:nvSpPr>
        <p:spPr>
          <a:xfrm rot="0">
            <a:off x="4406900" y="43053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br/>
            <a:br/>
          </a:p>
        </p:txBody>
      </p:sp>
      <p:sp>
        <p:nvSpPr>
          <p:cNvPr id="1370191594" name="Text">
    </p:cNvPr>
          <p:cNvSpPr>
            <a:spLocks noGrp="1"/>
          </p:cNvSpPr>
          <p:nvPr/>
        </p:nvSpPr>
        <p:spPr>
          <a:xfrm rot="0">
            <a:off x="5041900" y="43053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br/>
          </a:p>
        </p:txBody>
      </p:sp>
      <p:sp>
        <p:nvSpPr>
          <p:cNvPr id="1242889845" name="Text">
    </p:cNvPr>
          <p:cNvSpPr>
            <a:spLocks noGrp="1"/>
          </p:cNvSpPr>
          <p:nvPr/>
        </p:nvSpPr>
        <p:spPr>
          <a:xfrm rot="0">
            <a:off x="3771900" y="43053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  <a:br/>
            <a:br/>
          </a:p>
        </p:txBody>
      </p:sp>
      <p:sp>
        <p:nvSpPr>
          <p:cNvPr id="535301322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9</a:t>
            </a:r>
          </a:p>
        </p:txBody>
      </p:sp>
      <p:pic>
        <p:nvPicPr>
          <p:cNvPr id="1864717790" name="Picture">
    </p:cNvPr>
          <p:cNvPicPr>
            <a:picLocks noChangeAspect="1"/>
          </p:cNvPicPr>
          <p:nvPr/>
        </p:nvPicPr>
        <p:blipFill>
          <a:blip r:embed="img_0_0_41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866486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8010483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74829538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304490596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28506628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12524975" name="Text">
    </p:cNvPr>
          <p:cNvSpPr>
            <a:spLocks noGrp="1"/>
          </p:cNvSpPr>
          <p:nvPr/>
        </p:nvSpPr>
        <p:spPr>
          <a:xfrm rot="0">
            <a:off x="749300" y="1219200"/>
            <a:ext cx="3022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38107150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05821406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38709490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89105639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37374539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12317476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54974605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95554085" name="Text">
    </p:cNvPr>
          <p:cNvSpPr>
            <a:spLocks noGrp="1"/>
          </p:cNvSpPr>
          <p:nvPr/>
        </p:nvSpPr>
        <p:spPr>
          <a:xfrm rot="0">
            <a:off x="9867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</a:p>
        </p:txBody>
      </p:sp>
      <p:sp>
        <p:nvSpPr>
          <p:cNvPr id="1000335662" name="Text">
    </p:cNvPr>
          <p:cNvSpPr>
            <a:spLocks noGrp="1"/>
          </p:cNvSpPr>
          <p:nvPr/>
        </p:nvSpPr>
        <p:spPr>
          <a:xfrm rot="0">
            <a:off x="9232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</a:p>
        </p:txBody>
      </p:sp>
      <p:sp>
        <p:nvSpPr>
          <p:cNvPr id="2037458844" name="Text">
    </p:cNvPr>
          <p:cNvSpPr>
            <a:spLocks noGrp="1"/>
          </p:cNvSpPr>
          <p:nvPr/>
        </p:nvSpPr>
        <p:spPr>
          <a:xfrm rot="0">
            <a:off x="6388100" y="1689100"/>
            <a:ext cx="28448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개발서버 SSL 적용 검토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소켓에러 관련 WEB서버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WAS 설정, 로직 설정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LMS 시행교육과정 세부 데이터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CRUD 기능 개선</a:t>
            </a:r>
          </a:p>
        </p:txBody>
      </p:sp>
      <p:sp>
        <p:nvSpPr>
          <p:cNvPr id="1617962043" name="Text">
    </p:cNvPr>
          <p:cNvSpPr>
            <a:spLocks noGrp="1"/>
          </p:cNvSpPr>
          <p:nvPr/>
        </p:nvSpPr>
        <p:spPr>
          <a:xfrm rot="0">
            <a:off x="57531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/ERS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375702281" name="Text">
    </p:cNvPr>
          <p:cNvSpPr>
            <a:spLocks noGrp="1"/>
          </p:cNvSpPr>
          <p:nvPr/>
        </p:nvSpPr>
        <p:spPr>
          <a:xfrm rot="0">
            <a:off x="165100" y="1689100"/>
            <a:ext cx="596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/ERS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383501426" name="Text">
    </p:cNvPr>
          <p:cNvSpPr>
            <a:spLocks noGrp="1"/>
          </p:cNvSpPr>
          <p:nvPr/>
        </p:nvSpPr>
        <p:spPr>
          <a:xfrm rot="0">
            <a:off x="762000" y="1689100"/>
            <a:ext cx="3009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(BCM 신규 프로젝트 인원, 추후 BCM 관련 정보처리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해당 문서로  23/06/30까지 진행예정)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개발서버 SSL 적용 검토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소켓에러 관련 WEB서버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WAS 설정, 로직 설정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법무팀 교육예산 증액 관련 선처리요청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21년도 IT Application Assessment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(시스템 활용도 진단) 설문조사 개선 현황 회신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LSM 내 교육훈련신청서, 교육결과보고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및교육출장비신청서 DP CODE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LMS 시행교육과정 세부 데이터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CRUD 기능 개선​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부서명 변경 적용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정기적검토로 잘못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완료 문서 개정으로 재개정 요청</a:t>
            </a:r>
          </a:p>
        </p:txBody>
      </p:sp>
      <p:sp>
        <p:nvSpPr>
          <p:cNvPr id="575348327" name="Text">
    </p:cNvPr>
          <p:cNvSpPr>
            <a:spLocks noGrp="1"/>
          </p:cNvSpPr>
          <p:nvPr/>
        </p:nvSpPr>
        <p:spPr>
          <a:xfrm rot="0">
            <a:off x="4406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</a:p>
        </p:txBody>
      </p:sp>
      <p:sp>
        <p:nvSpPr>
          <p:cNvPr id="1132177385" name="Text">
    </p:cNvPr>
          <p:cNvSpPr>
            <a:spLocks noGrp="1"/>
          </p:cNvSpPr>
          <p:nvPr/>
        </p:nvSpPr>
        <p:spPr>
          <a:xfrm rot="0">
            <a:off x="5041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</a:p>
        </p:txBody>
      </p:sp>
      <p:sp>
        <p:nvSpPr>
          <p:cNvPr id="1933002756" name="Text">
    </p:cNvPr>
          <p:cNvSpPr>
            <a:spLocks noGrp="1"/>
          </p:cNvSpPr>
          <p:nvPr/>
        </p:nvSpPr>
        <p:spPr>
          <a:xfrm rot="0">
            <a:off x="3771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</a:p>
        </p:txBody>
      </p:sp>
      <p:sp>
        <p:nvSpPr>
          <p:cNvPr id="357846286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10</a:t>
            </a:r>
          </a:p>
        </p:txBody>
      </p:sp>
      <p:pic>
        <p:nvPicPr>
          <p:cNvPr id="1863762405" name="Picture">
    </p:cNvPr>
          <p:cNvPicPr>
            <a:picLocks noChangeAspect="1"/>
          </p:cNvPicPr>
          <p:nvPr/>
        </p:nvPicPr>
        <p:blipFill>
          <a:blip r:embed="img_0_0_41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832513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947025476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59616889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54997914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55498019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74071210" name="Text">
    </p:cNvPr>
          <p:cNvSpPr>
            <a:spLocks noGrp="1"/>
          </p:cNvSpPr>
          <p:nvPr/>
        </p:nvSpPr>
        <p:spPr>
          <a:xfrm rot="0">
            <a:off x="749300" y="1219200"/>
            <a:ext cx="3022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30481053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24553511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3831992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87868276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68648857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96275904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03516201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07500328" name="Text">
    </p:cNvPr>
          <p:cNvSpPr>
            <a:spLocks noGrp="1"/>
          </p:cNvSpPr>
          <p:nvPr/>
        </p:nvSpPr>
        <p:spPr>
          <a:xfrm rot="0">
            <a:off x="9867900" y="1689100"/>
            <a:ext cx="6350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</a:p>
        </p:txBody>
      </p:sp>
      <p:sp>
        <p:nvSpPr>
          <p:cNvPr id="899324473" name="Text">
    </p:cNvPr>
          <p:cNvSpPr>
            <a:spLocks noGrp="1"/>
          </p:cNvSpPr>
          <p:nvPr/>
        </p:nvSpPr>
        <p:spPr>
          <a:xfrm rot="0">
            <a:off x="9232900" y="1689100"/>
            <a:ext cx="6350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12/12</a:t>
            </a:r>
          </a:p>
        </p:txBody>
      </p:sp>
      <p:sp>
        <p:nvSpPr>
          <p:cNvPr id="1173807672" name="Text">
    </p:cNvPr>
          <p:cNvSpPr>
            <a:spLocks noGrp="1"/>
          </p:cNvSpPr>
          <p:nvPr/>
        </p:nvSpPr>
        <p:spPr>
          <a:xfrm rot="0">
            <a:off x="6388100" y="1689100"/>
            <a:ext cx="28448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 인터페이스 협의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 로 인한 모바일 상품권 관련 화면 수정 (일일판매보고 품의서, 모바일상품권판매현황)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인사발령에 따른 근무지 변경 시 시스템 접근 제한 조치 (감사 개선사항)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현행 분석 및 AA 교육</a:t>
            </a:r>
          </a:p>
        </p:txBody>
      </p:sp>
      <p:sp>
        <p:nvSpPr>
          <p:cNvPr id="617380215" name="Text">
    </p:cNvPr>
          <p:cNvSpPr>
            <a:spLocks noGrp="1"/>
          </p:cNvSpPr>
          <p:nvPr/>
        </p:nvSpPr>
        <p:spPr>
          <a:xfrm rot="0">
            <a:off x="5753100" y="1689100"/>
            <a:ext cx="6350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/EWS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/RPA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944265584" name="Text">
    </p:cNvPr>
          <p:cNvSpPr>
            <a:spLocks noGrp="1"/>
          </p:cNvSpPr>
          <p:nvPr/>
        </p:nvSpPr>
        <p:spPr>
          <a:xfrm rot="0">
            <a:off x="165100" y="1689100"/>
            <a:ext cx="5969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/EWS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/RPA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315176039" name="Text">
    </p:cNvPr>
          <p:cNvSpPr>
            <a:spLocks noGrp="1"/>
          </p:cNvSpPr>
          <p:nvPr/>
        </p:nvSpPr>
        <p:spPr>
          <a:xfrm rot="0">
            <a:off x="762000" y="1689100"/>
            <a:ext cx="30099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 인터페이스 협의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 로 인한 모바일 상품권 관련 화면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수정 (일일판매보고 품의서, 모바일상품권판매현황)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구미지사 판매등록 신용카드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IC칩 리더기 인식 안되는 부분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회수 전표 삭제에 따른 데이터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구미지사 기회수 상품권 데이터 확인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IT Application Assessment 설문조사에 따른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공수 산정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자재마스터 이미지 원본 추출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인사발령에 따른 근무지 변경 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시스템 접근 제한 조치 (감사 개선사항)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사이버보안 컴플라이언스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점검 결과에 따른 개선안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2nd interim 운영평가용 모집단 자료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현행 분석 및 AA 교육​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[기타] CP SSL 적용 / 도메인 변경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계획으로 인한 시스템 조사(GCMS/EWS)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[기타] 스마트 러닝 보안/윤리 교육 수료</a:t>
            </a:r>
          </a:p>
        </p:txBody>
      </p:sp>
      <p:sp>
        <p:nvSpPr>
          <p:cNvPr id="1616704292" name="Text">
    </p:cNvPr>
          <p:cNvSpPr>
            <a:spLocks noGrp="1"/>
          </p:cNvSpPr>
          <p:nvPr/>
        </p:nvSpPr>
        <p:spPr>
          <a:xfrm rot="0">
            <a:off x="4406900" y="1689100"/>
            <a:ext cx="6350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</a:p>
        </p:txBody>
      </p:sp>
      <p:sp>
        <p:nvSpPr>
          <p:cNvPr id="664549785" name="Text">
    </p:cNvPr>
          <p:cNvSpPr>
            <a:spLocks noGrp="1"/>
          </p:cNvSpPr>
          <p:nvPr/>
        </p:nvSpPr>
        <p:spPr>
          <a:xfrm rot="0">
            <a:off x="5041900" y="1689100"/>
            <a:ext cx="6350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</a:p>
        </p:txBody>
      </p:sp>
      <p:sp>
        <p:nvSpPr>
          <p:cNvPr id="1292793529" name="Text">
    </p:cNvPr>
          <p:cNvSpPr>
            <a:spLocks noGrp="1"/>
          </p:cNvSpPr>
          <p:nvPr/>
        </p:nvSpPr>
        <p:spPr>
          <a:xfrm rot="0">
            <a:off x="3771900" y="1689100"/>
            <a:ext cx="6350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</a:p>
        </p:txBody>
      </p:sp>
      <p:sp>
        <p:nvSpPr>
          <p:cNvPr id="373229939" name="Text">
    </p:cNvPr>
          <p:cNvSpPr>
            <a:spLocks noGrp="1"/>
          </p:cNvSpPr>
          <p:nvPr/>
        </p:nvSpPr>
        <p:spPr>
          <a:xfrm rot="0">
            <a:off x="9867900" y="49149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01/09</a:t>
            </a:r>
            <a:br/>
            <a:br/>
            <a:br/>
            <a:br/>
          </a:p>
        </p:txBody>
      </p:sp>
      <p:sp>
        <p:nvSpPr>
          <p:cNvPr id="293408067" name="Text">
    </p:cNvPr>
          <p:cNvSpPr>
            <a:spLocks noGrp="1"/>
          </p:cNvSpPr>
          <p:nvPr/>
        </p:nvSpPr>
        <p:spPr>
          <a:xfrm rot="0">
            <a:off x="9232900" y="49149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br/>
            <a:br/>
          </a:p>
        </p:txBody>
      </p:sp>
      <p:sp>
        <p:nvSpPr>
          <p:cNvPr id="1466674692" name="Text">
    </p:cNvPr>
          <p:cNvSpPr>
            <a:spLocks noGrp="1"/>
          </p:cNvSpPr>
          <p:nvPr/>
        </p:nvSpPr>
        <p:spPr>
          <a:xfrm rot="0">
            <a:off x="6388100" y="49149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- [주간보고 System -&gt; RMS 변경] 개발 보완​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- WEB, SAP 인원 추가(DB)​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- view, template 변경​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(일반적인 시스템 양식에 맞춤.)​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- 기능 수정 및 보완</a:t>
            </a:r>
          </a:p>
        </p:txBody>
      </p:sp>
      <p:sp>
        <p:nvSpPr>
          <p:cNvPr id="1768858094" name="Text">
    </p:cNvPr>
          <p:cNvSpPr>
            <a:spLocks noGrp="1"/>
          </p:cNvSpPr>
          <p:nvPr/>
        </p:nvSpPr>
        <p:spPr>
          <a:xfrm rot="0">
            <a:off x="5753100" y="49149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25065505" name="Text">
    </p:cNvPr>
          <p:cNvSpPr>
            <a:spLocks noGrp="1"/>
          </p:cNvSpPr>
          <p:nvPr/>
        </p:nvSpPr>
        <p:spPr>
          <a:xfrm rot="0">
            <a:off x="165100" y="4914900"/>
            <a:ext cx="596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2124041113" name="Text">
    </p:cNvPr>
          <p:cNvSpPr>
            <a:spLocks noGrp="1"/>
          </p:cNvSpPr>
          <p:nvPr/>
        </p:nvSpPr>
        <p:spPr>
          <a:xfrm rot="0">
            <a:off x="762000" y="4914900"/>
            <a:ext cx="300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[주간보고 System -&gt; RMS 변경] 개발​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(RMS : Report Management System)​개선 및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[주간보고 System -&gt; RMS 변경] 개발 보완​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- WEB, SAP 인원 추가(DB)​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- view, templet 변경​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(일반적인 시스템 양식에 맞춤.)​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- 기능 수정 및 보완</a:t>
            </a:r>
          </a:p>
        </p:txBody>
      </p:sp>
      <p:sp>
        <p:nvSpPr>
          <p:cNvPr id="1955320256" name="Text">
    </p:cNvPr>
          <p:cNvSpPr>
            <a:spLocks noGrp="1"/>
          </p:cNvSpPr>
          <p:nvPr/>
        </p:nvSpPr>
        <p:spPr>
          <a:xfrm rot="0">
            <a:off x="4406900" y="49149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01/09</a:t>
            </a:r>
            <a:br/>
            <a:br/>
            <a:br/>
            <a:br/>
          </a:p>
        </p:txBody>
      </p:sp>
      <p:sp>
        <p:nvSpPr>
          <p:cNvPr id="1752592238" name="Text">
    </p:cNvPr>
          <p:cNvSpPr>
            <a:spLocks noGrp="1"/>
          </p:cNvSpPr>
          <p:nvPr/>
        </p:nvSpPr>
        <p:spPr>
          <a:xfrm rot="0">
            <a:off x="5041900" y="49149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br/>
            <a:br/>
          </a:p>
        </p:txBody>
      </p:sp>
      <p:sp>
        <p:nvSpPr>
          <p:cNvPr id="1307483664" name="Text">
    </p:cNvPr>
          <p:cNvSpPr>
            <a:spLocks noGrp="1"/>
          </p:cNvSpPr>
          <p:nvPr/>
        </p:nvSpPr>
        <p:spPr>
          <a:xfrm rot="0">
            <a:off x="3771900" y="49149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br/>
            <a:br/>
          </a:p>
        </p:txBody>
      </p:sp>
      <p:sp>
        <p:nvSpPr>
          <p:cNvPr id="1636090551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11</a:t>
            </a:r>
          </a:p>
        </p:txBody>
      </p:sp>
      <p:pic>
        <p:nvPicPr>
          <p:cNvPr id="1269504662" name="Picture">
    </p:cNvPr>
          <p:cNvPicPr>
            <a:picLocks noChangeAspect="1"/>
          </p:cNvPicPr>
          <p:nvPr/>
        </p:nvPicPr>
        <p:blipFill>
          <a:blip r:embed="img_0_0_41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016466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693764995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854733669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111845768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9174967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94405394" name="Text">
    </p:cNvPr>
          <p:cNvSpPr>
            <a:spLocks noGrp="1"/>
          </p:cNvSpPr>
          <p:nvPr/>
        </p:nvSpPr>
        <p:spPr>
          <a:xfrm rot="0">
            <a:off x="749300" y="1219200"/>
            <a:ext cx="3022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66647864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9944034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82779030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2265804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81743045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99264874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39653999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44083999" name="Text">
    </p:cNvPr>
          <p:cNvSpPr>
            <a:spLocks noGrp="1"/>
          </p:cNvSpPr>
          <p:nvPr/>
        </p:nvSpPr>
        <p:spPr>
          <a:xfrm rot="0">
            <a:off x="9867900" y="1689100"/>
            <a:ext cx="6350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</a:p>
        </p:txBody>
      </p:sp>
      <p:sp>
        <p:nvSpPr>
          <p:cNvPr id="938008652" name="Text">
    </p:cNvPr>
          <p:cNvSpPr>
            <a:spLocks noGrp="1"/>
          </p:cNvSpPr>
          <p:nvPr/>
        </p:nvSpPr>
        <p:spPr>
          <a:xfrm rot="0">
            <a:off x="9232900" y="1689100"/>
            <a:ext cx="6350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</a:p>
        </p:txBody>
      </p:sp>
      <p:sp>
        <p:nvSpPr>
          <p:cNvPr id="310653911" name="Text">
    </p:cNvPr>
          <p:cNvSpPr>
            <a:spLocks noGrp="1"/>
          </p:cNvSpPr>
          <p:nvPr/>
        </p:nvSpPr>
        <p:spPr>
          <a:xfrm rot="0">
            <a:off x="6388100" y="1689100"/>
            <a:ext cx="28448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할당받은 SR 요청건 작업</a:t>
            </a:r>
          </a:p>
        </p:txBody>
      </p:sp>
      <p:sp>
        <p:nvSpPr>
          <p:cNvPr id="371332335" name="Text">
    </p:cNvPr>
          <p:cNvSpPr>
            <a:spLocks noGrp="1"/>
          </p:cNvSpPr>
          <p:nvPr/>
        </p:nvSpPr>
        <p:spPr>
          <a:xfrm rot="0">
            <a:off x="5753100" y="1689100"/>
            <a:ext cx="6350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/CES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946805534" name="Text">
    </p:cNvPr>
          <p:cNvSpPr>
            <a:spLocks noGrp="1"/>
          </p:cNvSpPr>
          <p:nvPr/>
        </p:nvSpPr>
        <p:spPr>
          <a:xfrm rot="0">
            <a:off x="165100" y="1689100"/>
            <a:ext cx="5969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/CES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68387155" name="Text">
    </p:cNvPr>
          <p:cNvSpPr>
            <a:spLocks noGrp="1"/>
          </p:cNvSpPr>
          <p:nvPr/>
        </p:nvSpPr>
        <p:spPr>
          <a:xfrm rot="0">
            <a:off x="762000" y="1689100"/>
            <a:ext cx="30099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 예가산정  - 액티비티 및 원가 자료        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      일괄 갱신 관련 자료분석 및 작업​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      ITSM-83280  – 요청부서 : 연차보수팀​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     -  요청자의 요청으로 보류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발주번호 4501164290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 동일건으로 삭제 ​처리 (요청자 장시걸)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ITSM-88134 계약서[CTR221000039]​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산업안전보건비 변경작업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ITSM-88193 계약서[CTR221200043]​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산업안전보건비 변경작업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[e-ProI ITSM-88217 견적의뢰번호 Q221200283 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bidding 방식 변경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 ITSM-88340 계약서[CTR220700018] 의 ​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 산업안전보건관리비 변경작업 ​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[e-Pro]  IITSM-88294 안전검토 가격견적서 삭제​처리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ITSM-88415 PR에 SG Mapping ​작업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ITSM-86274 전자구매시스템 로직 확인</a:t>
            </a:r>
          </a:p>
        </p:txBody>
      </p:sp>
      <p:sp>
        <p:nvSpPr>
          <p:cNvPr id="926548109" name="Text">
    </p:cNvPr>
          <p:cNvSpPr>
            <a:spLocks noGrp="1"/>
          </p:cNvSpPr>
          <p:nvPr/>
        </p:nvSpPr>
        <p:spPr>
          <a:xfrm rot="0">
            <a:off x="4406900" y="1689100"/>
            <a:ext cx="6350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</a:p>
        </p:txBody>
      </p:sp>
      <p:sp>
        <p:nvSpPr>
          <p:cNvPr id="825884649" name="Text">
    </p:cNvPr>
          <p:cNvSpPr>
            <a:spLocks noGrp="1"/>
          </p:cNvSpPr>
          <p:nvPr/>
        </p:nvSpPr>
        <p:spPr>
          <a:xfrm rot="0">
            <a:off x="5041900" y="1689100"/>
            <a:ext cx="6350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45%</a:t>
            </a:r>
          </a:p>
        </p:txBody>
      </p:sp>
      <p:sp>
        <p:nvSpPr>
          <p:cNvPr id="170118597" name="Text">
    </p:cNvPr>
          <p:cNvSpPr>
            <a:spLocks noGrp="1"/>
          </p:cNvSpPr>
          <p:nvPr/>
        </p:nvSpPr>
        <p:spPr>
          <a:xfrm rot="0">
            <a:off x="3771900" y="1689100"/>
            <a:ext cx="6350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12/22</a:t>
            </a:r>
          </a:p>
        </p:txBody>
      </p:sp>
      <p:sp>
        <p:nvSpPr>
          <p:cNvPr id="304270539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12</a:t>
            </a:r>
          </a:p>
        </p:txBody>
      </p:sp>
      <p:pic>
        <p:nvPicPr>
          <p:cNvPr id="1971034218" name="Picture">
    </p:cNvPr>
          <p:cNvPicPr>
            <a:picLocks noChangeAspect="1"/>
          </p:cNvPicPr>
          <p:nvPr/>
        </p:nvPicPr>
        <p:blipFill>
          <a:blip r:embed="img_0_0_41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99579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521821907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58923375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843841190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48067147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95262090" name="Text">
    </p:cNvPr>
          <p:cNvSpPr>
            <a:spLocks noGrp="1"/>
          </p:cNvSpPr>
          <p:nvPr/>
        </p:nvSpPr>
        <p:spPr>
          <a:xfrm rot="0">
            <a:off x="749300" y="1219200"/>
            <a:ext cx="3022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20744544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27664279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93929241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22289432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74397200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67660136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18732014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0260066" name="Text">
    </p:cNvPr>
          <p:cNvSpPr>
            <a:spLocks noGrp="1"/>
          </p:cNvSpPr>
          <p:nvPr/>
        </p:nvSpPr>
        <p:spPr>
          <a:xfrm rot="0">
            <a:off x="9867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</a:p>
        </p:txBody>
      </p:sp>
      <p:sp>
        <p:nvSpPr>
          <p:cNvPr id="1358265739" name="Text">
    </p:cNvPr>
          <p:cNvSpPr>
            <a:spLocks noGrp="1"/>
          </p:cNvSpPr>
          <p:nvPr/>
        </p:nvSpPr>
        <p:spPr>
          <a:xfrm rot="0">
            <a:off x="9232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12/01</a:t>
            </a:r>
          </a:p>
        </p:txBody>
      </p:sp>
      <p:sp>
        <p:nvSpPr>
          <p:cNvPr id="1152846912" name="Text">
    </p:cNvPr>
          <p:cNvSpPr>
            <a:spLocks noGrp="1"/>
          </p:cNvSpPr>
          <p:nvPr/>
        </p:nvSpPr>
        <p:spPr>
          <a:xfrm rot="0">
            <a:off x="6388100" y="1689100"/>
            <a:ext cx="28448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2022.11월 결산의 EIS,Yellow Book 반영​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​[EAI] E-PRO 예가변경전송 interface 개발​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CRM&lt;-&gt;EAI 삼성유류대금 카드 결재내역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연계 신규개발​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퇴직임직원 인근S/S 가격조사 ERP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한국평가데이터 REALTOP과 당사 PRM,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연계 시스템 재구축​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엔지니어 특근계획서 전산화​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알림톡 DB서버 변경정보 요청​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ERP와 New OAS간 Data Interface 기능 요청​</a:t>
            </a:r>
          </a:p>
        </p:txBody>
      </p:sp>
      <p:sp>
        <p:nvSpPr>
          <p:cNvPr id="658013999" name="Text">
    </p:cNvPr>
          <p:cNvSpPr>
            <a:spLocks noGrp="1"/>
          </p:cNvSpPr>
          <p:nvPr/>
        </p:nvSpPr>
        <p:spPr>
          <a:xfrm rot="0">
            <a:off x="57531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/EIS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366221443" name="Text">
    </p:cNvPr>
          <p:cNvSpPr>
            <a:spLocks noGrp="1"/>
          </p:cNvSpPr>
          <p:nvPr/>
        </p:nvSpPr>
        <p:spPr>
          <a:xfrm rot="0">
            <a:off x="165100" y="1689100"/>
            <a:ext cx="596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/EIS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705479680" name="Text">
    </p:cNvPr>
          <p:cNvSpPr>
            <a:spLocks noGrp="1"/>
          </p:cNvSpPr>
          <p:nvPr/>
        </p:nvSpPr>
        <p:spPr>
          <a:xfrm rot="0">
            <a:off x="762000" y="1689100"/>
            <a:ext cx="3009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CCS 결재완료된 내역 중 누락된 WBS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중복된 신청된 약정 취소 요청 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Nocache Yellow Book chart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2022.11월 결산의 EIS,Yellow Book 반영​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EAI] Company-wide Mass Balance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 interface 개발​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CRM&lt;-&gt;EAI 삼성유류대금 카드 결재내역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연계 신규개발​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ERP와 New OAS간 Data Interface 기능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 전기일별 출하 자료전송 12월  선 반영)​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퇴직임직원 인근S/S 가격조사 ERP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CP 연동요청 신규개발​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알림톡 DB서버 변경정보 요청​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ERP와 New OAS간 Data Interface 기능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영천저유소 매각에 따른 LOPAS 시스템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업무 인수인계​</a:t>
            </a:r>
          </a:p>
        </p:txBody>
      </p:sp>
      <p:sp>
        <p:nvSpPr>
          <p:cNvPr id="1445267469" name="Text">
    </p:cNvPr>
          <p:cNvSpPr>
            <a:spLocks noGrp="1"/>
          </p:cNvSpPr>
          <p:nvPr/>
        </p:nvSpPr>
        <p:spPr>
          <a:xfrm rot="0">
            <a:off x="4406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</a:p>
        </p:txBody>
      </p:sp>
      <p:sp>
        <p:nvSpPr>
          <p:cNvPr id="847299809" name="Text">
    </p:cNvPr>
          <p:cNvSpPr>
            <a:spLocks noGrp="1"/>
          </p:cNvSpPr>
          <p:nvPr/>
        </p:nvSpPr>
        <p:spPr>
          <a:xfrm rot="0">
            <a:off x="5041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</a:p>
        </p:txBody>
      </p:sp>
      <p:sp>
        <p:nvSpPr>
          <p:cNvPr id="341590728" name="Text">
    </p:cNvPr>
          <p:cNvSpPr>
            <a:spLocks noGrp="1"/>
          </p:cNvSpPr>
          <p:nvPr/>
        </p:nvSpPr>
        <p:spPr>
          <a:xfrm rot="0">
            <a:off x="3771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</a:p>
        </p:txBody>
      </p:sp>
      <p:sp>
        <p:nvSpPr>
          <p:cNvPr id="1488763015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13</a:t>
            </a:r>
          </a:p>
        </p:txBody>
      </p:sp>
      <p:pic>
        <p:nvPicPr>
          <p:cNvPr id="648525565" name="Picture">
    </p:cNvPr>
          <p:cNvPicPr>
            <a:picLocks noChangeAspect="1"/>
          </p:cNvPicPr>
          <p:nvPr/>
        </p:nvPicPr>
        <p:blipFill>
          <a:blip r:embed="img_0_0_41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