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</p:sldIdLst>
  <p:sldSz cx="106807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_rels/slide8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874334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905518032" name="Text">
    </p:cNvPr>
          <p:cNvSpPr>
            <a:spLocks noGrp="1"/>
          </p:cNvSpPr>
          <p:nvPr/>
        </p:nvSpPr>
        <p:spPr>
          <a:xfrm rot="0">
            <a:off x="101600" y="800100"/>
            <a:ext cx="5613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77511499" name="Text">
    </p:cNvPr>
          <p:cNvSpPr>
            <a:spLocks noGrp="1"/>
          </p:cNvSpPr>
          <p:nvPr/>
        </p:nvSpPr>
        <p:spPr>
          <a:xfrm rot="0">
            <a:off x="5803900" y="800100"/>
            <a:ext cx="47752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76923093" name="Line"/>
          <p:cNvSpPr>
            <a:spLocks noGrp="1"/>
          </p:cNvSpPr>
          <p:nvPr/>
        </p:nvSpPr>
        <p:spPr>
          <a:xfrm>
            <a:off x="127000" y="762000"/>
            <a:ext cx="10287000" cy="0"/>
          </a:xfrm>
          <a:prstGeom prst="line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21532936" name="Text">
    </p:cNvPr>
          <p:cNvSpPr>
            <a:spLocks noGrp="1"/>
          </p:cNvSpPr>
          <p:nvPr/>
        </p:nvSpPr>
        <p:spPr>
          <a:xfrm rot="0">
            <a:off x="101600" y="1219200"/>
            <a:ext cx="68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57585296" name="Text">
    </p:cNvPr>
          <p:cNvSpPr>
            <a:spLocks noGrp="1"/>
          </p:cNvSpPr>
          <p:nvPr/>
        </p:nvSpPr>
        <p:spPr>
          <a:xfrm rot="0">
            <a:off x="787400" y="1219200"/>
            <a:ext cx="3035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20714497" name="Text">
    </p:cNvPr>
          <p:cNvSpPr>
            <a:spLocks noGrp="1"/>
          </p:cNvSpPr>
          <p:nvPr/>
        </p:nvSpPr>
        <p:spPr>
          <a:xfrm rot="0">
            <a:off x="38227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78599132" name="Text">
    </p:cNvPr>
          <p:cNvSpPr>
            <a:spLocks noGrp="1"/>
          </p:cNvSpPr>
          <p:nvPr/>
        </p:nvSpPr>
        <p:spPr>
          <a:xfrm rot="0">
            <a:off x="44577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11776031" name="Text">
    </p:cNvPr>
          <p:cNvSpPr>
            <a:spLocks noGrp="1"/>
          </p:cNvSpPr>
          <p:nvPr/>
        </p:nvSpPr>
        <p:spPr>
          <a:xfrm rot="0">
            <a:off x="5803900" y="1219200"/>
            <a:ext cx="660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48771701" name="Text">
    </p:cNvPr>
          <p:cNvSpPr>
            <a:spLocks noGrp="1"/>
          </p:cNvSpPr>
          <p:nvPr/>
        </p:nvSpPr>
        <p:spPr>
          <a:xfrm rot="0">
            <a:off x="6464300" y="1219200"/>
            <a:ext cx="2844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46331836" name="Text">
    </p:cNvPr>
          <p:cNvSpPr>
            <a:spLocks noGrp="1"/>
          </p:cNvSpPr>
          <p:nvPr/>
        </p:nvSpPr>
        <p:spPr>
          <a:xfrm rot="0">
            <a:off x="93091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24487191" name="Text">
    </p:cNvPr>
          <p:cNvSpPr>
            <a:spLocks noGrp="1"/>
          </p:cNvSpPr>
          <p:nvPr/>
        </p:nvSpPr>
        <p:spPr>
          <a:xfrm rot="0">
            <a:off x="50927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82624055" name="Text">
    </p:cNvPr>
          <p:cNvSpPr>
            <a:spLocks noGrp="1"/>
          </p:cNvSpPr>
          <p:nvPr/>
        </p:nvSpPr>
        <p:spPr>
          <a:xfrm rot="0">
            <a:off x="99441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26915418" name="Text">
    </p:cNvPr>
          <p:cNvSpPr>
            <a:spLocks noGrp="1"/>
          </p:cNvSpPr>
          <p:nvPr/>
        </p:nvSpPr>
        <p:spPr>
          <a:xfrm rot="0">
            <a:off x="9944100" y="15875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</a:p>
        </p:txBody>
      </p:sp>
      <p:sp>
        <p:nvSpPr>
          <p:cNvPr id="1688895234" name="Text">
    </p:cNvPr>
          <p:cNvSpPr>
            <a:spLocks noGrp="1"/>
          </p:cNvSpPr>
          <p:nvPr/>
        </p:nvSpPr>
        <p:spPr>
          <a:xfrm rot="0">
            <a:off x="9309100" y="15875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</a:p>
        </p:txBody>
      </p:sp>
      <p:sp>
        <p:nvSpPr>
          <p:cNvPr id="264132555" name="Text">
    </p:cNvPr>
          <p:cNvSpPr>
            <a:spLocks noGrp="1"/>
          </p:cNvSpPr>
          <p:nvPr/>
        </p:nvSpPr>
        <p:spPr>
          <a:xfrm rot="0">
            <a:off x="6464300" y="1587500"/>
            <a:ext cx="28448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인수인계 및 개발 환경 세팅, 접근 권한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송유관이관오더관리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수정 한 소스 운영 서버 배포 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인수 인계 및 개발 환경 세팅, 접근 권한 신청</a:t>
            </a:r>
          </a:p>
        </p:txBody>
      </p:sp>
      <p:sp>
        <p:nvSpPr>
          <p:cNvPr id="1702793845" name="Text">
    </p:cNvPr>
          <p:cNvSpPr>
            <a:spLocks noGrp="1"/>
          </p:cNvSpPr>
          <p:nvPr/>
        </p:nvSpPr>
        <p:spPr>
          <a:xfrm rot="0">
            <a:off x="5803900" y="1587500"/>
            <a:ext cx="6604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933571372" name="Text">
    </p:cNvPr>
          <p:cNvSpPr>
            <a:spLocks noGrp="1"/>
          </p:cNvSpPr>
          <p:nvPr/>
        </p:nvSpPr>
        <p:spPr>
          <a:xfrm rot="0">
            <a:off x="101600" y="1587500"/>
            <a:ext cx="6985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155188262" name="Text">
    </p:cNvPr>
          <p:cNvSpPr>
            <a:spLocks noGrp="1"/>
          </p:cNvSpPr>
          <p:nvPr/>
        </p:nvSpPr>
        <p:spPr>
          <a:xfrm rot="0">
            <a:off x="800100" y="1587500"/>
            <a:ext cx="30226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물류비 총 수송실적 조회 시 erp 데이터랑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조회 데이터가 맞지 않아 배치 쿼리 수정,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운영 서버에 파일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송유관이관오더관리 영천 저유소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선택 시 만 조회 가능하게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영천 주유소 매각 후 테스트를 위한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복제 테이블 생성 및 데이터 복제,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대송 저유소로 데이터 업데이트​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송유관이관오더관리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조회 쿼리 정렬 수정,UI 오류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인수인계 및 개발 환경 세팅, 접근 권한 신청​</a:t>
            </a:r>
          </a:p>
        </p:txBody>
      </p:sp>
      <p:sp>
        <p:nvSpPr>
          <p:cNvPr id="967299449" name="Text">
    </p:cNvPr>
          <p:cNvSpPr>
            <a:spLocks noGrp="1"/>
          </p:cNvSpPr>
          <p:nvPr/>
        </p:nvSpPr>
        <p:spPr>
          <a:xfrm rot="0">
            <a:off x="4457700" y="15875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</a:p>
        </p:txBody>
      </p:sp>
      <p:sp>
        <p:nvSpPr>
          <p:cNvPr id="677056770" name="Text">
    </p:cNvPr>
          <p:cNvSpPr>
            <a:spLocks noGrp="1"/>
          </p:cNvSpPr>
          <p:nvPr/>
        </p:nvSpPr>
        <p:spPr>
          <a:xfrm rot="0">
            <a:off x="5092700" y="15875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</a:p>
        </p:txBody>
      </p:sp>
      <p:sp>
        <p:nvSpPr>
          <p:cNvPr id="608241584" name="Text">
    </p:cNvPr>
          <p:cNvSpPr>
            <a:spLocks noGrp="1"/>
          </p:cNvSpPr>
          <p:nvPr/>
        </p:nvSpPr>
        <p:spPr>
          <a:xfrm rot="0">
            <a:off x="3822700" y="1587500"/>
            <a:ext cx="6223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12/23</a:t>
            </a:r>
          </a:p>
        </p:txBody>
      </p:sp>
      <p:sp>
        <p:nvSpPr>
          <p:cNvPr id="918036200" name="Text">
    </p:cNvPr>
          <p:cNvSpPr>
            <a:spLocks noGrp="1"/>
          </p:cNvSpPr>
          <p:nvPr/>
        </p:nvSpPr>
        <p:spPr>
          <a:xfrm rot="0">
            <a:off x="9944100" y="3416300"/>
            <a:ext cx="6350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</a:p>
        </p:txBody>
      </p:sp>
      <p:sp>
        <p:nvSpPr>
          <p:cNvPr id="823340383" name="Text">
    </p:cNvPr>
          <p:cNvSpPr>
            <a:spLocks noGrp="1"/>
          </p:cNvSpPr>
          <p:nvPr/>
        </p:nvSpPr>
        <p:spPr>
          <a:xfrm rot="0">
            <a:off x="9309100" y="3416300"/>
            <a:ext cx="6350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</a:p>
        </p:txBody>
      </p:sp>
      <p:sp>
        <p:nvSpPr>
          <p:cNvPr id="1102113150" name="Text">
    </p:cNvPr>
          <p:cNvSpPr>
            <a:spLocks noGrp="1"/>
          </p:cNvSpPr>
          <p:nvPr/>
        </p:nvSpPr>
        <p:spPr>
          <a:xfrm rot="0">
            <a:off x="6464300" y="3416300"/>
            <a:ext cx="28448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첨부파일 업로드 공통 모듈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유지보수 및 개선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DCS/ESD 계정등록/변경/삭제 신청서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전산화 방안(OSPM) 유지보수</a:t>
            </a:r>
          </a:p>
        </p:txBody>
      </p:sp>
      <p:sp>
        <p:nvSpPr>
          <p:cNvPr id="1843399295" name="Text">
    </p:cNvPr>
          <p:cNvSpPr>
            <a:spLocks noGrp="1"/>
          </p:cNvSpPr>
          <p:nvPr/>
        </p:nvSpPr>
        <p:spPr>
          <a:xfrm rot="0">
            <a:off x="5803900" y="3416300"/>
            <a:ext cx="6604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458819189" name="Text">
    </p:cNvPr>
          <p:cNvSpPr>
            <a:spLocks noGrp="1"/>
          </p:cNvSpPr>
          <p:nvPr/>
        </p:nvSpPr>
        <p:spPr>
          <a:xfrm rot="0">
            <a:off x="101600" y="3416300"/>
            <a:ext cx="6985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856205716" name="Text">
    </p:cNvPr>
          <p:cNvSpPr>
            <a:spLocks noGrp="1"/>
          </p:cNvSpPr>
          <p:nvPr/>
        </p:nvSpPr>
        <p:spPr>
          <a:xfrm rot="0">
            <a:off x="800100" y="3416300"/>
            <a:ext cx="30226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공장 경조사 차량 사용 신청서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양식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소액구매요구/승인서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양식내 예산부서 코스트센터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사용자 계정 관리 유지 보수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기성처리 완료건의 G/L계정 변경 요청</a:t>
            </a:r>
          </a:p>
        </p:txBody>
      </p:sp>
      <p:sp>
        <p:nvSpPr>
          <p:cNvPr id="1974816146" name="Text">
    </p:cNvPr>
          <p:cNvSpPr>
            <a:spLocks noGrp="1"/>
          </p:cNvSpPr>
          <p:nvPr/>
        </p:nvSpPr>
        <p:spPr>
          <a:xfrm rot="0">
            <a:off x="4457700" y="3416300"/>
            <a:ext cx="6350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</a:p>
        </p:txBody>
      </p:sp>
      <p:sp>
        <p:nvSpPr>
          <p:cNvPr id="418054825" name="Text">
    </p:cNvPr>
          <p:cNvSpPr>
            <a:spLocks noGrp="1"/>
          </p:cNvSpPr>
          <p:nvPr/>
        </p:nvSpPr>
        <p:spPr>
          <a:xfrm rot="0">
            <a:off x="5092700" y="3416300"/>
            <a:ext cx="6350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</a:p>
        </p:txBody>
      </p:sp>
      <p:sp>
        <p:nvSpPr>
          <p:cNvPr id="1263719791" name="Text">
    </p:cNvPr>
          <p:cNvSpPr>
            <a:spLocks noGrp="1"/>
          </p:cNvSpPr>
          <p:nvPr/>
        </p:nvSpPr>
        <p:spPr>
          <a:xfrm rot="0">
            <a:off x="3822700" y="3416300"/>
            <a:ext cx="6223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</a:p>
        </p:txBody>
      </p:sp>
      <p:sp>
        <p:nvSpPr>
          <p:cNvPr id="1029738904" name="Text">
    </p:cNvPr>
          <p:cNvSpPr>
            <a:spLocks noGrp="1"/>
          </p:cNvSpPr>
          <p:nvPr/>
        </p:nvSpPr>
        <p:spPr>
          <a:xfrm rot="0">
            <a:off x="9944100" y="5029200"/>
            <a:ext cx="6350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</a:p>
        </p:txBody>
      </p:sp>
      <p:sp>
        <p:nvSpPr>
          <p:cNvPr id="1650889339" name="Text">
    </p:cNvPr>
          <p:cNvSpPr>
            <a:spLocks noGrp="1"/>
          </p:cNvSpPr>
          <p:nvPr/>
        </p:nvSpPr>
        <p:spPr>
          <a:xfrm rot="0">
            <a:off x="9309100" y="5029200"/>
            <a:ext cx="6350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</a:p>
        </p:txBody>
      </p:sp>
      <p:sp>
        <p:nvSpPr>
          <p:cNvPr id="576207572" name="Text">
    </p:cNvPr>
          <p:cNvSpPr>
            <a:spLocks noGrp="1"/>
          </p:cNvSpPr>
          <p:nvPr/>
        </p:nvSpPr>
        <p:spPr>
          <a:xfrm rot="0">
            <a:off x="6464300" y="5029200"/>
            <a:ext cx="28448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2138860125" name="Text">
    </p:cNvPr>
          <p:cNvSpPr>
            <a:spLocks noGrp="1"/>
          </p:cNvSpPr>
          <p:nvPr/>
        </p:nvSpPr>
        <p:spPr>
          <a:xfrm rot="0">
            <a:off x="5803900" y="5029200"/>
            <a:ext cx="6604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185532027" name="Text">
    </p:cNvPr>
          <p:cNvSpPr>
            <a:spLocks noGrp="1"/>
          </p:cNvSpPr>
          <p:nvPr/>
        </p:nvSpPr>
        <p:spPr>
          <a:xfrm rot="0">
            <a:off x="101600" y="5029200"/>
            <a:ext cx="6985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77507999" name="Text">
    </p:cNvPr>
          <p:cNvSpPr>
            <a:spLocks noGrp="1"/>
          </p:cNvSpPr>
          <p:nvPr/>
        </p:nvSpPr>
        <p:spPr>
          <a:xfrm rot="0">
            <a:off x="800100" y="5029200"/>
            <a:ext cx="30226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Web Datasource 변경</a:t>
            </a:r>
          </a:p>
        </p:txBody>
      </p:sp>
      <p:sp>
        <p:nvSpPr>
          <p:cNvPr id="1944549824" name="Text">
    </p:cNvPr>
          <p:cNvSpPr>
            <a:spLocks noGrp="1"/>
          </p:cNvSpPr>
          <p:nvPr/>
        </p:nvSpPr>
        <p:spPr>
          <a:xfrm rot="0">
            <a:off x="4457700" y="5029200"/>
            <a:ext cx="6350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</a:p>
        </p:txBody>
      </p:sp>
      <p:sp>
        <p:nvSpPr>
          <p:cNvPr id="1876282211" name="Text">
    </p:cNvPr>
          <p:cNvSpPr>
            <a:spLocks noGrp="1"/>
          </p:cNvSpPr>
          <p:nvPr/>
        </p:nvSpPr>
        <p:spPr>
          <a:xfrm rot="0">
            <a:off x="5092700" y="5029200"/>
            <a:ext cx="6350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</a:p>
        </p:txBody>
      </p:sp>
      <p:sp>
        <p:nvSpPr>
          <p:cNvPr id="1740057842" name="Text">
    </p:cNvPr>
          <p:cNvSpPr>
            <a:spLocks noGrp="1"/>
          </p:cNvSpPr>
          <p:nvPr/>
        </p:nvSpPr>
        <p:spPr>
          <a:xfrm rot="0">
            <a:off x="3822700" y="5029200"/>
            <a:ext cx="6223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</a:p>
        </p:txBody>
      </p:sp>
      <p:sp>
        <p:nvSpPr>
          <p:cNvPr id="604127500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10</a:t>
            </a:r>
          </a:p>
        </p:txBody>
      </p:sp>
      <p:pic>
        <p:nvPicPr>
          <p:cNvPr id="1159596475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632464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129393952" name="Text">
    </p:cNvPr>
          <p:cNvSpPr>
            <a:spLocks noGrp="1"/>
          </p:cNvSpPr>
          <p:nvPr/>
        </p:nvSpPr>
        <p:spPr>
          <a:xfrm rot="0">
            <a:off x="101600" y="800100"/>
            <a:ext cx="5613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83135411" name="Text">
    </p:cNvPr>
          <p:cNvSpPr>
            <a:spLocks noGrp="1"/>
          </p:cNvSpPr>
          <p:nvPr/>
        </p:nvSpPr>
        <p:spPr>
          <a:xfrm rot="0">
            <a:off x="5803900" y="800100"/>
            <a:ext cx="47752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90654784" name="Line"/>
          <p:cNvSpPr>
            <a:spLocks noGrp="1"/>
          </p:cNvSpPr>
          <p:nvPr/>
        </p:nvSpPr>
        <p:spPr>
          <a:xfrm>
            <a:off x="127000" y="762000"/>
            <a:ext cx="10287000" cy="0"/>
          </a:xfrm>
          <a:prstGeom prst="line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29070467" name="Text">
    </p:cNvPr>
          <p:cNvSpPr>
            <a:spLocks noGrp="1"/>
          </p:cNvSpPr>
          <p:nvPr/>
        </p:nvSpPr>
        <p:spPr>
          <a:xfrm rot="0">
            <a:off x="101600" y="1219200"/>
            <a:ext cx="68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49305515" name="Text">
    </p:cNvPr>
          <p:cNvSpPr>
            <a:spLocks noGrp="1"/>
          </p:cNvSpPr>
          <p:nvPr/>
        </p:nvSpPr>
        <p:spPr>
          <a:xfrm rot="0">
            <a:off x="787400" y="1219200"/>
            <a:ext cx="3035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11883870" name="Text">
    </p:cNvPr>
          <p:cNvSpPr>
            <a:spLocks noGrp="1"/>
          </p:cNvSpPr>
          <p:nvPr/>
        </p:nvSpPr>
        <p:spPr>
          <a:xfrm rot="0">
            <a:off x="38227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71898328" name="Text">
    </p:cNvPr>
          <p:cNvSpPr>
            <a:spLocks noGrp="1"/>
          </p:cNvSpPr>
          <p:nvPr/>
        </p:nvSpPr>
        <p:spPr>
          <a:xfrm rot="0">
            <a:off x="44577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44792646" name="Text">
    </p:cNvPr>
          <p:cNvSpPr>
            <a:spLocks noGrp="1"/>
          </p:cNvSpPr>
          <p:nvPr/>
        </p:nvSpPr>
        <p:spPr>
          <a:xfrm rot="0">
            <a:off x="5803900" y="1219200"/>
            <a:ext cx="660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02795" name="Text">
    </p:cNvPr>
          <p:cNvSpPr>
            <a:spLocks noGrp="1"/>
          </p:cNvSpPr>
          <p:nvPr/>
        </p:nvSpPr>
        <p:spPr>
          <a:xfrm rot="0">
            <a:off x="6464300" y="1219200"/>
            <a:ext cx="2844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15235270" name="Text">
    </p:cNvPr>
          <p:cNvSpPr>
            <a:spLocks noGrp="1"/>
          </p:cNvSpPr>
          <p:nvPr/>
        </p:nvSpPr>
        <p:spPr>
          <a:xfrm rot="0">
            <a:off x="93091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02748485" name="Text">
    </p:cNvPr>
          <p:cNvSpPr>
            <a:spLocks noGrp="1"/>
          </p:cNvSpPr>
          <p:nvPr/>
        </p:nvSpPr>
        <p:spPr>
          <a:xfrm rot="0">
            <a:off x="50927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27363372" name="Text">
    </p:cNvPr>
          <p:cNvSpPr>
            <a:spLocks noGrp="1"/>
          </p:cNvSpPr>
          <p:nvPr/>
        </p:nvSpPr>
        <p:spPr>
          <a:xfrm rot="0">
            <a:off x="99441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90662259" name="Text">
    </p:cNvPr>
          <p:cNvSpPr>
            <a:spLocks noGrp="1"/>
          </p:cNvSpPr>
          <p:nvPr/>
        </p:nvSpPr>
        <p:spPr>
          <a:xfrm rot="0">
            <a:off x="9944100" y="1587500"/>
            <a:ext cx="6350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</a:p>
        </p:txBody>
      </p:sp>
      <p:sp>
        <p:nvSpPr>
          <p:cNvPr id="147399887" name="Text">
    </p:cNvPr>
          <p:cNvSpPr>
            <a:spLocks noGrp="1"/>
          </p:cNvSpPr>
          <p:nvPr/>
        </p:nvSpPr>
        <p:spPr>
          <a:xfrm rot="0">
            <a:off x="9309100" y="1587500"/>
            <a:ext cx="6350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</a:p>
        </p:txBody>
      </p:sp>
      <p:sp>
        <p:nvSpPr>
          <p:cNvPr id="974474629" name="Text">
    </p:cNvPr>
          <p:cNvSpPr>
            <a:spLocks noGrp="1"/>
          </p:cNvSpPr>
          <p:nvPr/>
        </p:nvSpPr>
        <p:spPr>
          <a:xfrm rot="0">
            <a:off x="6464300" y="1587500"/>
            <a:ext cx="28448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벤치마킹 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한국평가데이터 REALTOP과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당사 PRM, ERP 연계 시스템 재구축 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[BI/EDW] CAPEX 집행 현황 조회 화면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수정 요청</a:t>
            </a:r>
          </a:p>
        </p:txBody>
      </p:sp>
      <p:sp>
        <p:nvSpPr>
          <p:cNvPr id="436300670" name="Text">
    </p:cNvPr>
          <p:cNvSpPr>
            <a:spLocks noGrp="1"/>
          </p:cNvSpPr>
          <p:nvPr/>
        </p:nvSpPr>
        <p:spPr>
          <a:xfrm rot="0">
            <a:off x="5803900" y="1587500"/>
            <a:ext cx="6604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/S-ERP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126683035" name="Text">
    </p:cNvPr>
          <p:cNvSpPr>
            <a:spLocks noGrp="1"/>
          </p:cNvSpPr>
          <p:nvPr/>
        </p:nvSpPr>
        <p:spPr>
          <a:xfrm rot="0">
            <a:off x="101600" y="1587500"/>
            <a:ext cx="6985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/S-ERP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34175596" name="Text">
    </p:cNvPr>
          <p:cNvSpPr>
            <a:spLocks noGrp="1"/>
          </p:cNvSpPr>
          <p:nvPr/>
        </p:nvSpPr>
        <p:spPr>
          <a:xfrm rot="0">
            <a:off x="800100" y="1587500"/>
            <a:ext cx="30226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벤치마킹 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한국평가데이터 REALTOP과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당사 PRM, ERP 연계 시스템 재구축 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[BI/EDW] CAPEX 집행 현황 조회 화면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수정 요청</a:t>
            </a:r>
          </a:p>
        </p:txBody>
      </p:sp>
      <p:sp>
        <p:nvSpPr>
          <p:cNvPr id="316696269" name="Text">
    </p:cNvPr>
          <p:cNvSpPr>
            <a:spLocks noGrp="1"/>
          </p:cNvSpPr>
          <p:nvPr/>
        </p:nvSpPr>
        <p:spPr>
          <a:xfrm rot="0">
            <a:off x="4457700" y="1587500"/>
            <a:ext cx="6350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</a:p>
        </p:txBody>
      </p:sp>
      <p:sp>
        <p:nvSpPr>
          <p:cNvPr id="53196148" name="Text">
    </p:cNvPr>
          <p:cNvSpPr>
            <a:spLocks noGrp="1"/>
          </p:cNvSpPr>
          <p:nvPr/>
        </p:nvSpPr>
        <p:spPr>
          <a:xfrm rot="0">
            <a:off x="5092700" y="1587500"/>
            <a:ext cx="6350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83%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</a:p>
        </p:txBody>
      </p:sp>
      <p:sp>
        <p:nvSpPr>
          <p:cNvPr id="2122127235" name="Text">
    </p:cNvPr>
          <p:cNvSpPr>
            <a:spLocks noGrp="1"/>
          </p:cNvSpPr>
          <p:nvPr/>
        </p:nvSpPr>
        <p:spPr>
          <a:xfrm rot="0">
            <a:off x="3822700" y="1587500"/>
            <a:ext cx="6223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</a:p>
        </p:txBody>
      </p:sp>
      <p:sp>
        <p:nvSpPr>
          <p:cNvPr id="938395706" name="Text">
    </p:cNvPr>
          <p:cNvSpPr>
            <a:spLocks noGrp="1"/>
          </p:cNvSpPr>
          <p:nvPr/>
        </p:nvSpPr>
        <p:spPr>
          <a:xfrm rot="0">
            <a:off x="9944100" y="3200400"/>
            <a:ext cx="6350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</a:p>
        </p:txBody>
      </p:sp>
      <p:sp>
        <p:nvSpPr>
          <p:cNvPr id="648611332" name="Text">
    </p:cNvPr>
          <p:cNvSpPr>
            <a:spLocks noGrp="1"/>
          </p:cNvSpPr>
          <p:nvPr/>
        </p:nvSpPr>
        <p:spPr>
          <a:xfrm rot="0">
            <a:off x="9309100" y="3200400"/>
            <a:ext cx="6350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</a:p>
        </p:txBody>
      </p:sp>
      <p:sp>
        <p:nvSpPr>
          <p:cNvPr id="2021103536" name="Text">
    </p:cNvPr>
          <p:cNvSpPr>
            <a:spLocks noGrp="1"/>
          </p:cNvSpPr>
          <p:nvPr/>
        </p:nvSpPr>
        <p:spPr>
          <a:xfrm rot="0">
            <a:off x="6464300" y="3200400"/>
            <a:ext cx="28448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RODA 개정에 따른 입찰/구매품의서 자동결재선 수정​</a:t>
            </a:r>
          </a:p>
        </p:txBody>
      </p:sp>
      <p:sp>
        <p:nvSpPr>
          <p:cNvPr id="1856001586" name="Text">
    </p:cNvPr>
          <p:cNvSpPr>
            <a:spLocks noGrp="1"/>
          </p:cNvSpPr>
          <p:nvPr/>
        </p:nvSpPr>
        <p:spPr>
          <a:xfrm rot="0">
            <a:off x="5803900" y="3200400"/>
            <a:ext cx="6604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802090180" name="Text">
    </p:cNvPr>
          <p:cNvSpPr>
            <a:spLocks noGrp="1"/>
          </p:cNvSpPr>
          <p:nvPr/>
        </p:nvSpPr>
        <p:spPr>
          <a:xfrm rot="0">
            <a:off x="101600" y="3200400"/>
            <a:ext cx="6985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094272543" name="Text">
    </p:cNvPr>
          <p:cNvSpPr>
            <a:spLocks noGrp="1"/>
          </p:cNvSpPr>
          <p:nvPr/>
        </p:nvSpPr>
        <p:spPr>
          <a:xfrm rot="0">
            <a:off x="800100" y="3200400"/>
            <a:ext cx="30226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ITSM-88350 안전보건/기술검토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결과서 내 첨부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발주 4501157545 보증서 첨부 에러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보증관리현황의 계약기간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오류 수정(2건) 요청 – 장시걸계장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발주전송 안내- PO금액 오류에 따른 확인 요청</a:t>
            </a:r>
          </a:p>
        </p:txBody>
      </p:sp>
      <p:sp>
        <p:nvSpPr>
          <p:cNvPr id="87524255" name="Text">
    </p:cNvPr>
          <p:cNvSpPr>
            <a:spLocks noGrp="1"/>
          </p:cNvSpPr>
          <p:nvPr/>
        </p:nvSpPr>
        <p:spPr>
          <a:xfrm rot="0">
            <a:off x="4457700" y="3200400"/>
            <a:ext cx="6350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</a:p>
        </p:txBody>
      </p:sp>
      <p:sp>
        <p:nvSpPr>
          <p:cNvPr id="1766479053" name="Text">
    </p:cNvPr>
          <p:cNvSpPr>
            <a:spLocks noGrp="1"/>
          </p:cNvSpPr>
          <p:nvPr/>
        </p:nvSpPr>
        <p:spPr>
          <a:xfrm rot="0">
            <a:off x="5092700" y="3200400"/>
            <a:ext cx="6350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</a:p>
        </p:txBody>
      </p:sp>
      <p:sp>
        <p:nvSpPr>
          <p:cNvPr id="825900524" name="Text">
    </p:cNvPr>
          <p:cNvSpPr>
            <a:spLocks noGrp="1"/>
          </p:cNvSpPr>
          <p:nvPr/>
        </p:nvSpPr>
        <p:spPr>
          <a:xfrm rot="0">
            <a:off x="3822700" y="3200400"/>
            <a:ext cx="6223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</a:p>
        </p:txBody>
      </p:sp>
      <p:sp>
        <p:nvSpPr>
          <p:cNvPr id="976788586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11</a:t>
            </a:r>
          </a:p>
        </p:txBody>
      </p:sp>
      <p:pic>
        <p:nvPicPr>
          <p:cNvPr id="61529033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718989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89536243" name="Text">
    </p:cNvPr>
          <p:cNvSpPr>
            <a:spLocks noGrp="1"/>
          </p:cNvSpPr>
          <p:nvPr/>
        </p:nvSpPr>
        <p:spPr>
          <a:xfrm rot="0">
            <a:off x="101600" y="800100"/>
            <a:ext cx="5613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44716620" name="Text">
    </p:cNvPr>
          <p:cNvSpPr>
            <a:spLocks noGrp="1"/>
          </p:cNvSpPr>
          <p:nvPr/>
        </p:nvSpPr>
        <p:spPr>
          <a:xfrm rot="0">
            <a:off x="5803900" y="800100"/>
            <a:ext cx="47752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34392283" name="Line"/>
          <p:cNvSpPr>
            <a:spLocks noGrp="1"/>
          </p:cNvSpPr>
          <p:nvPr/>
        </p:nvSpPr>
        <p:spPr>
          <a:xfrm>
            <a:off x="127000" y="762000"/>
            <a:ext cx="10287000" cy="0"/>
          </a:xfrm>
          <a:prstGeom prst="line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99470492" name="Text">
    </p:cNvPr>
          <p:cNvSpPr>
            <a:spLocks noGrp="1"/>
          </p:cNvSpPr>
          <p:nvPr/>
        </p:nvSpPr>
        <p:spPr>
          <a:xfrm rot="0">
            <a:off x="101600" y="1219200"/>
            <a:ext cx="68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61737988" name="Text">
    </p:cNvPr>
          <p:cNvSpPr>
            <a:spLocks noGrp="1"/>
          </p:cNvSpPr>
          <p:nvPr/>
        </p:nvSpPr>
        <p:spPr>
          <a:xfrm rot="0">
            <a:off x="787400" y="1219200"/>
            <a:ext cx="3035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74310489" name="Text">
    </p:cNvPr>
          <p:cNvSpPr>
            <a:spLocks noGrp="1"/>
          </p:cNvSpPr>
          <p:nvPr/>
        </p:nvSpPr>
        <p:spPr>
          <a:xfrm rot="0">
            <a:off x="38227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97626516" name="Text">
    </p:cNvPr>
          <p:cNvSpPr>
            <a:spLocks noGrp="1"/>
          </p:cNvSpPr>
          <p:nvPr/>
        </p:nvSpPr>
        <p:spPr>
          <a:xfrm rot="0">
            <a:off x="44577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26533500" name="Text">
    </p:cNvPr>
          <p:cNvSpPr>
            <a:spLocks noGrp="1"/>
          </p:cNvSpPr>
          <p:nvPr/>
        </p:nvSpPr>
        <p:spPr>
          <a:xfrm rot="0">
            <a:off x="5803900" y="1219200"/>
            <a:ext cx="660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17788258" name="Text">
    </p:cNvPr>
          <p:cNvSpPr>
            <a:spLocks noGrp="1"/>
          </p:cNvSpPr>
          <p:nvPr/>
        </p:nvSpPr>
        <p:spPr>
          <a:xfrm rot="0">
            <a:off x="6464300" y="1219200"/>
            <a:ext cx="2844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45719209" name="Text">
    </p:cNvPr>
          <p:cNvSpPr>
            <a:spLocks noGrp="1"/>
          </p:cNvSpPr>
          <p:nvPr/>
        </p:nvSpPr>
        <p:spPr>
          <a:xfrm rot="0">
            <a:off x="93091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38471128" name="Text">
    </p:cNvPr>
          <p:cNvSpPr>
            <a:spLocks noGrp="1"/>
          </p:cNvSpPr>
          <p:nvPr/>
        </p:nvSpPr>
        <p:spPr>
          <a:xfrm rot="0">
            <a:off x="50927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85340148" name="Text">
    </p:cNvPr>
          <p:cNvSpPr>
            <a:spLocks noGrp="1"/>
          </p:cNvSpPr>
          <p:nvPr/>
        </p:nvSpPr>
        <p:spPr>
          <a:xfrm rot="0">
            <a:off x="99441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77938837" name="Text">
    </p:cNvPr>
          <p:cNvSpPr>
            <a:spLocks noGrp="1"/>
          </p:cNvSpPr>
          <p:nvPr/>
        </p:nvSpPr>
        <p:spPr>
          <a:xfrm rot="0">
            <a:off x="9944100" y="1587500"/>
            <a:ext cx="6350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</a:p>
        </p:txBody>
      </p:sp>
      <p:sp>
        <p:nvSpPr>
          <p:cNvPr id="1093259959" name="Text">
    </p:cNvPr>
          <p:cNvSpPr>
            <a:spLocks noGrp="1"/>
          </p:cNvSpPr>
          <p:nvPr/>
        </p:nvSpPr>
        <p:spPr>
          <a:xfrm rot="0">
            <a:off x="9309100" y="1587500"/>
            <a:ext cx="6350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01/09</a:t>
            </a:r>
          </a:p>
        </p:txBody>
      </p:sp>
      <p:sp>
        <p:nvSpPr>
          <p:cNvPr id="1368507516" name="Text">
    </p:cNvPr>
          <p:cNvSpPr>
            <a:spLocks noGrp="1"/>
          </p:cNvSpPr>
          <p:nvPr/>
        </p:nvSpPr>
        <p:spPr>
          <a:xfrm rot="0">
            <a:off x="6464300" y="1587500"/>
            <a:ext cx="28448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자동 배포 진행(GCMS)​</a:t>
            </a:r>
          </a:p>
        </p:txBody>
      </p:sp>
      <p:sp>
        <p:nvSpPr>
          <p:cNvPr id="1783051066" name="Text">
    </p:cNvPr>
          <p:cNvSpPr>
            <a:spLocks noGrp="1"/>
          </p:cNvSpPr>
          <p:nvPr/>
        </p:nvSpPr>
        <p:spPr>
          <a:xfrm rot="0">
            <a:off x="5803900" y="1587500"/>
            <a:ext cx="6604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/ASM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/Mobile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266479020" name="Text">
    </p:cNvPr>
          <p:cNvSpPr>
            <a:spLocks noGrp="1"/>
          </p:cNvSpPr>
          <p:nvPr/>
        </p:nvSpPr>
        <p:spPr>
          <a:xfrm rot="0">
            <a:off x="101600" y="1587500"/>
            <a:ext cx="6985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/ASM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/Mobile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154424862" name="Text">
    </p:cNvPr>
          <p:cNvSpPr>
            <a:spLocks noGrp="1"/>
          </p:cNvSpPr>
          <p:nvPr/>
        </p:nvSpPr>
        <p:spPr>
          <a:xfrm rot="0">
            <a:off x="800100" y="1587500"/>
            <a:ext cx="30226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ITSM-87188 변경완료, 승인처리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ITSM-88453 견적서 처리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ITSM-82890 변경완료​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ITSM-87058 솔루션정보 변경​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ITSM-85758 변경완료​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ITSM-86997 데이터 작업 삭제​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ITSM-86274 작업 유형 변경​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ITSM-83961 작업 유형 변경​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ITSM-83961 상태 변경​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ASM 감사 계정 생성​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ASM 신규 직원 계정 생성​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jiraㆍsmartbuild admin 계정 목록 작성​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ITSM-88576 배포​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ITSM-84772 작업자 변경​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ITSM-83897 작업자 변경​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ITSM-88732 변경수행자 변경​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자동 배포 openssh 설치 요청(GCMS)​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ITSM-88793 견적서 삭제​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bitbucket 어플리케이션 권한 설정​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2022년 final 운영 평가용 모집단 작성​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거리 데이터 분석 회의​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g/w 설치 url 생성​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g/w 설치 지원​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g/w url 사용 설치 방법 캡쳐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general item(gw) 추가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g/w 유가ㆍ환율 화면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SHE enterprise 빌드 test</a:t>
            </a:r>
          </a:p>
        </p:txBody>
      </p:sp>
      <p:sp>
        <p:nvSpPr>
          <p:cNvPr id="455257823" name="Text">
    </p:cNvPr>
          <p:cNvSpPr>
            <a:spLocks noGrp="1"/>
          </p:cNvSpPr>
          <p:nvPr/>
        </p:nvSpPr>
        <p:spPr>
          <a:xfrm rot="0">
            <a:off x="4457700" y="1587500"/>
            <a:ext cx="6350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</a:p>
        </p:txBody>
      </p:sp>
      <p:sp>
        <p:nvSpPr>
          <p:cNvPr id="1219461218" name="Text">
    </p:cNvPr>
          <p:cNvSpPr>
            <a:spLocks noGrp="1"/>
          </p:cNvSpPr>
          <p:nvPr/>
        </p:nvSpPr>
        <p:spPr>
          <a:xfrm rot="0">
            <a:off x="5092700" y="1587500"/>
            <a:ext cx="6350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</a:p>
        </p:txBody>
      </p:sp>
      <p:sp>
        <p:nvSpPr>
          <p:cNvPr id="1686247252" name="Text">
    </p:cNvPr>
          <p:cNvSpPr>
            <a:spLocks noGrp="1"/>
          </p:cNvSpPr>
          <p:nvPr/>
        </p:nvSpPr>
        <p:spPr>
          <a:xfrm rot="0">
            <a:off x="3822700" y="1587500"/>
            <a:ext cx="6223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</a:p>
        </p:txBody>
      </p:sp>
      <p:sp>
        <p:nvSpPr>
          <p:cNvPr id="1508905994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12</a:t>
            </a:r>
          </a:p>
        </p:txBody>
      </p:sp>
      <p:pic>
        <p:nvPicPr>
          <p:cNvPr id="1462377917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236458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02569263" name="Text">
    </p:cNvPr>
          <p:cNvSpPr>
            <a:spLocks noGrp="1"/>
          </p:cNvSpPr>
          <p:nvPr/>
        </p:nvSpPr>
        <p:spPr>
          <a:xfrm rot="0">
            <a:off x="101600" y="800100"/>
            <a:ext cx="5613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16470430" name="Text">
    </p:cNvPr>
          <p:cNvSpPr>
            <a:spLocks noGrp="1"/>
          </p:cNvSpPr>
          <p:nvPr/>
        </p:nvSpPr>
        <p:spPr>
          <a:xfrm rot="0">
            <a:off x="5803900" y="800100"/>
            <a:ext cx="47752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28375320" name="Line"/>
          <p:cNvSpPr>
            <a:spLocks noGrp="1"/>
          </p:cNvSpPr>
          <p:nvPr/>
        </p:nvSpPr>
        <p:spPr>
          <a:xfrm>
            <a:off x="127000" y="762000"/>
            <a:ext cx="10287000" cy="0"/>
          </a:xfrm>
          <a:prstGeom prst="line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92614655" name="Text">
    </p:cNvPr>
          <p:cNvSpPr>
            <a:spLocks noGrp="1"/>
          </p:cNvSpPr>
          <p:nvPr/>
        </p:nvSpPr>
        <p:spPr>
          <a:xfrm rot="0">
            <a:off x="101600" y="1219200"/>
            <a:ext cx="68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01028469" name="Text">
    </p:cNvPr>
          <p:cNvSpPr>
            <a:spLocks noGrp="1"/>
          </p:cNvSpPr>
          <p:nvPr/>
        </p:nvSpPr>
        <p:spPr>
          <a:xfrm rot="0">
            <a:off x="787400" y="1219200"/>
            <a:ext cx="3035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05111691" name="Text">
    </p:cNvPr>
          <p:cNvSpPr>
            <a:spLocks noGrp="1"/>
          </p:cNvSpPr>
          <p:nvPr/>
        </p:nvSpPr>
        <p:spPr>
          <a:xfrm rot="0">
            <a:off x="38227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01005974" name="Text">
    </p:cNvPr>
          <p:cNvSpPr>
            <a:spLocks noGrp="1"/>
          </p:cNvSpPr>
          <p:nvPr/>
        </p:nvSpPr>
        <p:spPr>
          <a:xfrm rot="0">
            <a:off x="44577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87848804" name="Text">
    </p:cNvPr>
          <p:cNvSpPr>
            <a:spLocks noGrp="1"/>
          </p:cNvSpPr>
          <p:nvPr/>
        </p:nvSpPr>
        <p:spPr>
          <a:xfrm rot="0">
            <a:off x="5803900" y="1219200"/>
            <a:ext cx="660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83683524" name="Text">
    </p:cNvPr>
          <p:cNvSpPr>
            <a:spLocks noGrp="1"/>
          </p:cNvSpPr>
          <p:nvPr/>
        </p:nvSpPr>
        <p:spPr>
          <a:xfrm rot="0">
            <a:off x="6464300" y="1219200"/>
            <a:ext cx="2844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04745086" name="Text">
    </p:cNvPr>
          <p:cNvSpPr>
            <a:spLocks noGrp="1"/>
          </p:cNvSpPr>
          <p:nvPr/>
        </p:nvSpPr>
        <p:spPr>
          <a:xfrm rot="0">
            <a:off x="93091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67976970" name="Text">
    </p:cNvPr>
          <p:cNvSpPr>
            <a:spLocks noGrp="1"/>
          </p:cNvSpPr>
          <p:nvPr/>
        </p:nvSpPr>
        <p:spPr>
          <a:xfrm rot="0">
            <a:off x="50927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47984536" name="Text">
    </p:cNvPr>
          <p:cNvSpPr>
            <a:spLocks noGrp="1"/>
          </p:cNvSpPr>
          <p:nvPr/>
        </p:nvSpPr>
        <p:spPr>
          <a:xfrm rot="0">
            <a:off x="99441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0070143" name="Text">
    </p:cNvPr>
          <p:cNvSpPr>
            <a:spLocks noGrp="1"/>
          </p:cNvSpPr>
          <p:nvPr/>
        </p:nvSpPr>
        <p:spPr>
          <a:xfrm rot="0">
            <a:off x="9944100" y="1587500"/>
            <a:ext cx="6350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</a:p>
        </p:txBody>
      </p:sp>
      <p:sp>
        <p:nvSpPr>
          <p:cNvPr id="197110460" name="Text">
    </p:cNvPr>
          <p:cNvSpPr>
            <a:spLocks noGrp="1"/>
          </p:cNvSpPr>
          <p:nvPr/>
        </p:nvSpPr>
        <p:spPr>
          <a:xfrm rot="0">
            <a:off x="9309100" y="1587500"/>
            <a:ext cx="6350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12/14</a:t>
            </a:r>
          </a:p>
        </p:txBody>
      </p:sp>
      <p:sp>
        <p:nvSpPr>
          <p:cNvPr id="426890595" name="Text">
    </p:cNvPr>
          <p:cNvSpPr>
            <a:spLocks noGrp="1"/>
          </p:cNvSpPr>
          <p:nvPr/>
        </p:nvSpPr>
        <p:spPr>
          <a:xfrm rot="0">
            <a:off x="6464300" y="1587500"/>
            <a:ext cx="28448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회계전표 증빙 대사 로직 일부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Daily report 엑셀 다운 현상 원인분석​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A11 117PC RPA 테스트​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#2-1 외화 지급 크롬 변경</a:t>
            </a:r>
          </a:p>
        </p:txBody>
      </p:sp>
      <p:sp>
        <p:nvSpPr>
          <p:cNvPr id="509184678" name="Text">
    </p:cNvPr>
          <p:cNvSpPr>
            <a:spLocks noGrp="1"/>
          </p:cNvSpPr>
          <p:nvPr/>
        </p:nvSpPr>
        <p:spPr>
          <a:xfrm rot="0">
            <a:off x="5803900" y="1587500"/>
            <a:ext cx="6604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2085919976" name="Text">
    </p:cNvPr>
          <p:cNvSpPr>
            <a:spLocks noGrp="1"/>
          </p:cNvSpPr>
          <p:nvPr/>
        </p:nvSpPr>
        <p:spPr>
          <a:xfrm rot="0">
            <a:off x="101600" y="1587500"/>
            <a:ext cx="6985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72499860" name="Text">
    </p:cNvPr>
          <p:cNvSpPr>
            <a:spLocks noGrp="1"/>
          </p:cNvSpPr>
          <p:nvPr/>
        </p:nvSpPr>
        <p:spPr>
          <a:xfrm rot="0">
            <a:off x="800100" y="1587500"/>
            <a:ext cx="30226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사전점검 수기 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209pc 재부팅 및 AA 재활성화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#4 외화송금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117pc 접근 불가 확인 및 IP 강제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#1 회계 지급 12.28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[계정관리] 담당자 휴가 백업​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Daily Report 엑셀 2023버전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접근 및 오픈 확인​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Margin 작업 에러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원인 안내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#1회계 지급 23.01.02일자 재실행​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#4외화송금 엑셀 매크로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년도 및 기타 수정​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Margin 엑셀 년도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코드 확인 및 수정​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Daily Report 엑셀 2023버전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코드 수정​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#1 회계 지급 22.12.29일자 재실행​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Daily Report 엑셀 테스트​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프로그램 설치 및 라이센스 계정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#1 회계 지급 22.12.29일자 재실행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ocr_admin PW 만료 변경​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인수인계 파일 생성 및 폴더 정리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Margin 에러 확인, 수정 및 재실행, 모니터링​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업무 및 시스템 백업 일부 인수​</a:t>
            </a:r>
          </a:p>
        </p:txBody>
      </p:sp>
      <p:sp>
        <p:nvSpPr>
          <p:cNvPr id="486880627" name="Text">
    </p:cNvPr>
          <p:cNvSpPr>
            <a:spLocks noGrp="1"/>
          </p:cNvSpPr>
          <p:nvPr/>
        </p:nvSpPr>
        <p:spPr>
          <a:xfrm rot="0">
            <a:off x="4457700" y="1587500"/>
            <a:ext cx="6350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</a:p>
        </p:txBody>
      </p:sp>
      <p:sp>
        <p:nvSpPr>
          <p:cNvPr id="1339789519" name="Text">
    </p:cNvPr>
          <p:cNvSpPr>
            <a:spLocks noGrp="1"/>
          </p:cNvSpPr>
          <p:nvPr/>
        </p:nvSpPr>
        <p:spPr>
          <a:xfrm rot="0">
            <a:off x="5092700" y="1587500"/>
            <a:ext cx="6350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</a:p>
        </p:txBody>
      </p:sp>
      <p:sp>
        <p:nvSpPr>
          <p:cNvPr id="389084672" name="Text">
    </p:cNvPr>
          <p:cNvSpPr>
            <a:spLocks noGrp="1"/>
          </p:cNvSpPr>
          <p:nvPr/>
        </p:nvSpPr>
        <p:spPr>
          <a:xfrm rot="0">
            <a:off x="3822700" y="1587500"/>
            <a:ext cx="6223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</a:p>
        </p:txBody>
      </p:sp>
      <p:sp>
        <p:nvSpPr>
          <p:cNvPr id="1546593265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13</a:t>
            </a:r>
          </a:p>
        </p:txBody>
      </p:sp>
      <p:pic>
        <p:nvPicPr>
          <p:cNvPr id="1748315050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080779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10627074" name="Text">
    </p:cNvPr>
          <p:cNvSpPr>
            <a:spLocks noGrp="1"/>
          </p:cNvSpPr>
          <p:nvPr/>
        </p:nvSpPr>
        <p:spPr>
          <a:xfrm rot="0">
            <a:off x="101600" y="800100"/>
            <a:ext cx="5613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25300773" name="Text">
    </p:cNvPr>
          <p:cNvSpPr>
            <a:spLocks noGrp="1"/>
          </p:cNvSpPr>
          <p:nvPr/>
        </p:nvSpPr>
        <p:spPr>
          <a:xfrm rot="0">
            <a:off x="5803900" y="800100"/>
            <a:ext cx="47752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65778731" name="Line"/>
          <p:cNvSpPr>
            <a:spLocks noGrp="1"/>
          </p:cNvSpPr>
          <p:nvPr/>
        </p:nvSpPr>
        <p:spPr>
          <a:xfrm>
            <a:off x="127000" y="762000"/>
            <a:ext cx="10287000" cy="0"/>
          </a:xfrm>
          <a:prstGeom prst="line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81008001" name="Text">
    </p:cNvPr>
          <p:cNvSpPr>
            <a:spLocks noGrp="1"/>
          </p:cNvSpPr>
          <p:nvPr/>
        </p:nvSpPr>
        <p:spPr>
          <a:xfrm rot="0">
            <a:off x="101600" y="1219200"/>
            <a:ext cx="68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71371643" name="Text">
    </p:cNvPr>
          <p:cNvSpPr>
            <a:spLocks noGrp="1"/>
          </p:cNvSpPr>
          <p:nvPr/>
        </p:nvSpPr>
        <p:spPr>
          <a:xfrm rot="0">
            <a:off x="787400" y="1219200"/>
            <a:ext cx="3035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57504393" name="Text">
    </p:cNvPr>
          <p:cNvSpPr>
            <a:spLocks noGrp="1"/>
          </p:cNvSpPr>
          <p:nvPr/>
        </p:nvSpPr>
        <p:spPr>
          <a:xfrm rot="0">
            <a:off x="38227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59173035" name="Text">
    </p:cNvPr>
          <p:cNvSpPr>
            <a:spLocks noGrp="1"/>
          </p:cNvSpPr>
          <p:nvPr/>
        </p:nvSpPr>
        <p:spPr>
          <a:xfrm rot="0">
            <a:off x="44577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9073620" name="Text">
    </p:cNvPr>
          <p:cNvSpPr>
            <a:spLocks noGrp="1"/>
          </p:cNvSpPr>
          <p:nvPr/>
        </p:nvSpPr>
        <p:spPr>
          <a:xfrm rot="0">
            <a:off x="5803900" y="1219200"/>
            <a:ext cx="660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02925838" name="Text">
    </p:cNvPr>
          <p:cNvSpPr>
            <a:spLocks noGrp="1"/>
          </p:cNvSpPr>
          <p:nvPr/>
        </p:nvSpPr>
        <p:spPr>
          <a:xfrm rot="0">
            <a:off x="6464300" y="1219200"/>
            <a:ext cx="2844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79192553" name="Text">
    </p:cNvPr>
          <p:cNvSpPr>
            <a:spLocks noGrp="1"/>
          </p:cNvSpPr>
          <p:nvPr/>
        </p:nvSpPr>
        <p:spPr>
          <a:xfrm rot="0">
            <a:off x="93091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40480926" name="Text">
    </p:cNvPr>
          <p:cNvSpPr>
            <a:spLocks noGrp="1"/>
          </p:cNvSpPr>
          <p:nvPr/>
        </p:nvSpPr>
        <p:spPr>
          <a:xfrm rot="0">
            <a:off x="50927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23859800" name="Text">
    </p:cNvPr>
          <p:cNvSpPr>
            <a:spLocks noGrp="1"/>
          </p:cNvSpPr>
          <p:nvPr/>
        </p:nvSpPr>
        <p:spPr>
          <a:xfrm rot="0">
            <a:off x="99441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21862598" name="Text">
    </p:cNvPr>
          <p:cNvSpPr>
            <a:spLocks noGrp="1"/>
          </p:cNvSpPr>
          <p:nvPr/>
        </p:nvSpPr>
        <p:spPr>
          <a:xfrm rot="0">
            <a:off x="9944100" y="15875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</a:p>
        </p:txBody>
      </p:sp>
      <p:sp>
        <p:nvSpPr>
          <p:cNvPr id="221415632" name="Text">
    </p:cNvPr>
          <p:cNvSpPr>
            <a:spLocks noGrp="1"/>
          </p:cNvSpPr>
          <p:nvPr/>
        </p:nvSpPr>
        <p:spPr>
          <a:xfrm rot="0">
            <a:off x="9309100" y="15875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01/07</a:t>
            </a:r>
          </a:p>
        </p:txBody>
      </p:sp>
      <p:sp>
        <p:nvSpPr>
          <p:cNvPr id="243963484" name="Text">
    </p:cNvPr>
          <p:cNvSpPr>
            <a:spLocks noGrp="1"/>
          </p:cNvSpPr>
          <p:nvPr/>
        </p:nvSpPr>
        <p:spPr>
          <a:xfrm rot="0">
            <a:off x="6464300" y="1587500"/>
            <a:ext cx="28448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단가계약 정산품의서,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Vendor Survey 요청서, 정성평가 요청서,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정성평가 결과서, 긴급구매 입찰시행서,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기술검토 요청서, 기술검토 결과서,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안전보건검토 요청서, 안전보건검토 결과서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엔지니어 특근계획서 전산화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예외근무신청서_근무시간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특근발생 기능 추가 요청​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임원정렬순서 조건 추가에 따른 기능 개발​</a:t>
            </a:r>
          </a:p>
        </p:txBody>
      </p:sp>
      <p:sp>
        <p:nvSpPr>
          <p:cNvPr id="572982224" name="Text">
    </p:cNvPr>
          <p:cNvSpPr>
            <a:spLocks noGrp="1"/>
          </p:cNvSpPr>
          <p:nvPr/>
        </p:nvSpPr>
        <p:spPr>
          <a:xfrm rot="0">
            <a:off x="5803900" y="1587500"/>
            <a:ext cx="6604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134816846" name="Text">
    </p:cNvPr>
          <p:cNvSpPr>
            <a:spLocks noGrp="1"/>
          </p:cNvSpPr>
          <p:nvPr/>
        </p:nvSpPr>
        <p:spPr>
          <a:xfrm rot="0">
            <a:off x="101600" y="1587500"/>
            <a:ext cx="6985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523485410" name="Text">
    </p:cNvPr>
          <p:cNvSpPr>
            <a:spLocks noGrp="1"/>
          </p:cNvSpPr>
          <p:nvPr/>
        </p:nvSpPr>
        <p:spPr>
          <a:xfrm rot="0">
            <a:off x="800100" y="1587500"/>
            <a:ext cx="30226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단가계약 정산품의서,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Vendor Survey 요청서, 정성평가 요청서,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정성평가 결과서, 긴급구매 입찰시행서,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기술검토 요청서, 기술검토 결과서,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안전보건검토 요청서, 안전보건검토 결과서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엔지니어 특근계획서 전산화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예외근무신청서_근무시간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특근발생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개선​</a:t>
            </a:r>
          </a:p>
        </p:txBody>
      </p:sp>
      <p:sp>
        <p:nvSpPr>
          <p:cNvPr id="2940817" name="Text">
    </p:cNvPr>
          <p:cNvSpPr>
            <a:spLocks noGrp="1"/>
          </p:cNvSpPr>
          <p:nvPr/>
        </p:nvSpPr>
        <p:spPr>
          <a:xfrm rot="0">
            <a:off x="4457700" y="15875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</a:p>
        </p:txBody>
      </p:sp>
      <p:sp>
        <p:nvSpPr>
          <p:cNvPr id="445605319" name="Text">
    </p:cNvPr>
          <p:cNvSpPr>
            <a:spLocks noGrp="1"/>
          </p:cNvSpPr>
          <p:nvPr/>
        </p:nvSpPr>
        <p:spPr>
          <a:xfrm rot="0">
            <a:off x="5092700" y="15875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</a:p>
        </p:txBody>
      </p:sp>
      <p:sp>
        <p:nvSpPr>
          <p:cNvPr id="1182939462" name="Text">
    </p:cNvPr>
          <p:cNvSpPr>
            <a:spLocks noGrp="1"/>
          </p:cNvSpPr>
          <p:nvPr/>
        </p:nvSpPr>
        <p:spPr>
          <a:xfrm rot="0">
            <a:off x="3822700" y="1587500"/>
            <a:ext cx="6223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</a:p>
        </p:txBody>
      </p:sp>
      <p:sp>
        <p:nvSpPr>
          <p:cNvPr id="1756705518" name="Text">
    </p:cNvPr>
          <p:cNvSpPr>
            <a:spLocks noGrp="1"/>
          </p:cNvSpPr>
          <p:nvPr/>
        </p:nvSpPr>
        <p:spPr>
          <a:xfrm rot="0">
            <a:off x="9944100" y="3568700"/>
            <a:ext cx="6350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</a:p>
        </p:txBody>
      </p:sp>
      <p:sp>
        <p:nvSpPr>
          <p:cNvPr id="235120702" name="Text">
    </p:cNvPr>
          <p:cNvSpPr>
            <a:spLocks noGrp="1"/>
          </p:cNvSpPr>
          <p:nvPr/>
        </p:nvSpPr>
        <p:spPr>
          <a:xfrm rot="0">
            <a:off x="9309100" y="3568700"/>
            <a:ext cx="6350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</a:p>
        </p:txBody>
      </p:sp>
      <p:sp>
        <p:nvSpPr>
          <p:cNvPr id="1866679652" name="Text">
    </p:cNvPr>
          <p:cNvSpPr>
            <a:spLocks noGrp="1"/>
          </p:cNvSpPr>
          <p:nvPr/>
        </p:nvSpPr>
        <p:spPr>
          <a:xfrm rot="0">
            <a:off x="6464300" y="3568700"/>
            <a:ext cx="28448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소켓에러 관련 WEB서버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WAS 설정, 로직 설정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 시행교육과정 세부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CRUD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임시저장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(작성중인) 문서 데이터를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시행교육과정관리 데이터에 비 활성화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외​</a:t>
            </a:r>
          </a:p>
        </p:txBody>
      </p:sp>
      <p:sp>
        <p:nvSpPr>
          <p:cNvPr id="945555907" name="Text">
    </p:cNvPr>
          <p:cNvSpPr>
            <a:spLocks noGrp="1"/>
          </p:cNvSpPr>
          <p:nvPr/>
        </p:nvSpPr>
        <p:spPr>
          <a:xfrm rot="0">
            <a:off x="5803900" y="3568700"/>
            <a:ext cx="660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2034200164" name="Text">
    </p:cNvPr>
          <p:cNvSpPr>
            <a:spLocks noGrp="1"/>
          </p:cNvSpPr>
          <p:nvPr/>
        </p:nvSpPr>
        <p:spPr>
          <a:xfrm rot="0">
            <a:off x="101600" y="3568700"/>
            <a:ext cx="698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794013989" name="Text">
    </p:cNvPr>
          <p:cNvSpPr>
            <a:spLocks noGrp="1"/>
          </p:cNvSpPr>
          <p:nvPr/>
        </p:nvSpPr>
        <p:spPr>
          <a:xfrm rot="0">
            <a:off x="800100" y="3568700"/>
            <a:ext cx="30226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(BCM 신규 프로젝트 인원, 추후 BCM 관련 정보처리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해당 문서로  23/06/30까지 진행예정)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개발서버 SSL 적용 검토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소켓에러 관련 WEB서버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WAS 설정, 로직 설정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 시행교육과정 세부 데이터 CRUD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ODA/TDA신청서 메뉴조회 기준 변경의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학습자료실 내 게시판 명칭 변경 및 자료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교육훈련신청서, 교육결과보고및교육출장비신청서 DP CODE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부서명 변경 미반영 확인 요청 및 수정반영​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​</a:t>
            </a:r>
          </a:p>
        </p:txBody>
      </p:sp>
      <p:sp>
        <p:nvSpPr>
          <p:cNvPr id="536046457" name="Text">
    </p:cNvPr>
          <p:cNvSpPr>
            <a:spLocks noGrp="1"/>
          </p:cNvSpPr>
          <p:nvPr/>
        </p:nvSpPr>
        <p:spPr>
          <a:xfrm rot="0">
            <a:off x="4457700" y="3568700"/>
            <a:ext cx="6350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</a:p>
        </p:txBody>
      </p:sp>
      <p:sp>
        <p:nvSpPr>
          <p:cNvPr id="1194949461" name="Text">
    </p:cNvPr>
          <p:cNvSpPr>
            <a:spLocks noGrp="1"/>
          </p:cNvSpPr>
          <p:nvPr/>
        </p:nvSpPr>
        <p:spPr>
          <a:xfrm rot="0">
            <a:off x="5092700" y="3568700"/>
            <a:ext cx="6350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</a:p>
        </p:txBody>
      </p:sp>
      <p:sp>
        <p:nvSpPr>
          <p:cNvPr id="1173844376" name="Text">
    </p:cNvPr>
          <p:cNvSpPr>
            <a:spLocks noGrp="1"/>
          </p:cNvSpPr>
          <p:nvPr/>
        </p:nvSpPr>
        <p:spPr>
          <a:xfrm rot="0">
            <a:off x="3822700" y="3568700"/>
            <a:ext cx="622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</a:p>
        </p:txBody>
      </p:sp>
      <p:sp>
        <p:nvSpPr>
          <p:cNvPr id="1549339984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14</a:t>
            </a:r>
          </a:p>
        </p:txBody>
      </p:sp>
      <p:pic>
        <p:nvPicPr>
          <p:cNvPr id="1492454657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392665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15122211" name="Text">
    </p:cNvPr>
          <p:cNvSpPr>
            <a:spLocks noGrp="1"/>
          </p:cNvSpPr>
          <p:nvPr/>
        </p:nvSpPr>
        <p:spPr>
          <a:xfrm rot="0">
            <a:off x="101600" y="800100"/>
            <a:ext cx="5613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43877293" name="Text">
    </p:cNvPr>
          <p:cNvSpPr>
            <a:spLocks noGrp="1"/>
          </p:cNvSpPr>
          <p:nvPr/>
        </p:nvSpPr>
        <p:spPr>
          <a:xfrm rot="0">
            <a:off x="5803900" y="800100"/>
            <a:ext cx="47752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14247278" name="Line"/>
          <p:cNvSpPr>
            <a:spLocks noGrp="1"/>
          </p:cNvSpPr>
          <p:nvPr/>
        </p:nvSpPr>
        <p:spPr>
          <a:xfrm>
            <a:off x="127000" y="762000"/>
            <a:ext cx="10287000" cy="0"/>
          </a:xfrm>
          <a:prstGeom prst="line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66555843" name="Text">
    </p:cNvPr>
          <p:cNvSpPr>
            <a:spLocks noGrp="1"/>
          </p:cNvSpPr>
          <p:nvPr/>
        </p:nvSpPr>
        <p:spPr>
          <a:xfrm rot="0">
            <a:off x="101600" y="1219200"/>
            <a:ext cx="68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12053873" name="Text">
    </p:cNvPr>
          <p:cNvSpPr>
            <a:spLocks noGrp="1"/>
          </p:cNvSpPr>
          <p:nvPr/>
        </p:nvSpPr>
        <p:spPr>
          <a:xfrm rot="0">
            <a:off x="787400" y="1219200"/>
            <a:ext cx="3035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47063337" name="Text">
    </p:cNvPr>
          <p:cNvSpPr>
            <a:spLocks noGrp="1"/>
          </p:cNvSpPr>
          <p:nvPr/>
        </p:nvSpPr>
        <p:spPr>
          <a:xfrm rot="0">
            <a:off x="38227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2621344" name="Text">
    </p:cNvPr>
          <p:cNvSpPr>
            <a:spLocks noGrp="1"/>
          </p:cNvSpPr>
          <p:nvPr/>
        </p:nvSpPr>
        <p:spPr>
          <a:xfrm rot="0">
            <a:off x="44577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57479473" name="Text">
    </p:cNvPr>
          <p:cNvSpPr>
            <a:spLocks noGrp="1"/>
          </p:cNvSpPr>
          <p:nvPr/>
        </p:nvSpPr>
        <p:spPr>
          <a:xfrm rot="0">
            <a:off x="5803900" y="1219200"/>
            <a:ext cx="660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29847480" name="Text">
    </p:cNvPr>
          <p:cNvSpPr>
            <a:spLocks noGrp="1"/>
          </p:cNvSpPr>
          <p:nvPr/>
        </p:nvSpPr>
        <p:spPr>
          <a:xfrm rot="0">
            <a:off x="6464300" y="1219200"/>
            <a:ext cx="2844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36321886" name="Text">
    </p:cNvPr>
          <p:cNvSpPr>
            <a:spLocks noGrp="1"/>
          </p:cNvSpPr>
          <p:nvPr/>
        </p:nvSpPr>
        <p:spPr>
          <a:xfrm rot="0">
            <a:off x="93091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77251685" name="Text">
    </p:cNvPr>
          <p:cNvSpPr>
            <a:spLocks noGrp="1"/>
          </p:cNvSpPr>
          <p:nvPr/>
        </p:nvSpPr>
        <p:spPr>
          <a:xfrm rot="0">
            <a:off x="50927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52455910" name="Text">
    </p:cNvPr>
          <p:cNvSpPr>
            <a:spLocks noGrp="1"/>
          </p:cNvSpPr>
          <p:nvPr/>
        </p:nvSpPr>
        <p:spPr>
          <a:xfrm rot="0">
            <a:off x="99441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86574241" name="Text">
    </p:cNvPr>
          <p:cNvSpPr>
            <a:spLocks noGrp="1"/>
          </p:cNvSpPr>
          <p:nvPr/>
        </p:nvSpPr>
        <p:spPr>
          <a:xfrm rot="0">
            <a:off x="9944100" y="15875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</a:p>
        </p:txBody>
      </p:sp>
      <p:sp>
        <p:nvSpPr>
          <p:cNvPr id="1569221752" name="Text">
    </p:cNvPr>
          <p:cNvSpPr>
            <a:spLocks noGrp="1"/>
          </p:cNvSpPr>
          <p:nvPr/>
        </p:nvSpPr>
        <p:spPr>
          <a:xfrm rot="0">
            <a:off x="9309100" y="15875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12/12</a:t>
            </a:r>
          </a:p>
        </p:txBody>
      </p:sp>
      <p:sp>
        <p:nvSpPr>
          <p:cNvPr id="349709687" name="Text">
    </p:cNvPr>
          <p:cNvSpPr>
            <a:spLocks noGrp="1"/>
          </p:cNvSpPr>
          <p:nvPr/>
        </p:nvSpPr>
        <p:spPr>
          <a:xfrm rot="0">
            <a:off x="6464300" y="1587500"/>
            <a:ext cx="2844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인터페이스 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로 인한 모바일 상품권 관련 화면 수정 (일일판매보고 품의서, 모바일상품권판매현황)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로 인한 SAP Data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Service 배치 변경 부분 작업​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판매등록 화면 전자결재내역 가져오기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기능 오류 확인 요청 (전자결재 완료 시 진행 가능)​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현행 분석 및 AA 교육​</a:t>
            </a:r>
          </a:p>
        </p:txBody>
      </p:sp>
      <p:sp>
        <p:nvSpPr>
          <p:cNvPr id="1588723296" name="Text">
    </p:cNvPr>
          <p:cNvSpPr>
            <a:spLocks noGrp="1"/>
          </p:cNvSpPr>
          <p:nvPr/>
        </p:nvSpPr>
        <p:spPr>
          <a:xfrm rot="0">
            <a:off x="5803900" y="1587500"/>
            <a:ext cx="6604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/EWS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453522567" name="Text">
    </p:cNvPr>
          <p:cNvSpPr>
            <a:spLocks noGrp="1"/>
          </p:cNvSpPr>
          <p:nvPr/>
        </p:nvSpPr>
        <p:spPr>
          <a:xfrm rot="0">
            <a:off x="101600" y="1587500"/>
            <a:ext cx="698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/EWS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213703047" name="Text">
    </p:cNvPr>
          <p:cNvSpPr>
            <a:spLocks noGrp="1"/>
          </p:cNvSpPr>
          <p:nvPr/>
        </p:nvSpPr>
        <p:spPr>
          <a:xfrm rot="0">
            <a:off x="800100" y="1587500"/>
            <a:ext cx="30226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인터페이스 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로 인한 모바일 상품권 관련 화면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수정 (일일판매보고 품의서, 모바일상품권판매현황)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로 인한 SAP Data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Service 배치 변경 부분 작업​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판매등록 화면 전자결재내역 가져오기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기능 오류 확인 요청 (전자결재 완료 시 진행 가능)​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백업 담당자 환경셋팅 및 업무공유​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인사발령에 따른 근무지 변경 시 시스템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접근 제한 조치 (감사 개선사항)​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2022 final 운영평가용 모집단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자료 5건 요청​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보직변경에 따른 WMS 권한 부여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검수지연 데이터 메일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CBO 프로그램 월별 가동일 자 확인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 추출일자 셋팅​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현행 분석 및 AA 교육​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209pc 재부팅 및 AA 활성화​</a:t>
            </a:r>
          </a:p>
        </p:txBody>
      </p:sp>
      <p:sp>
        <p:nvSpPr>
          <p:cNvPr id="502387815" name="Text">
    </p:cNvPr>
          <p:cNvSpPr>
            <a:spLocks noGrp="1"/>
          </p:cNvSpPr>
          <p:nvPr/>
        </p:nvSpPr>
        <p:spPr>
          <a:xfrm rot="0">
            <a:off x="4457700" y="15875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</a:p>
        </p:txBody>
      </p:sp>
      <p:sp>
        <p:nvSpPr>
          <p:cNvPr id="1281522503" name="Text">
    </p:cNvPr>
          <p:cNvSpPr>
            <a:spLocks noGrp="1"/>
          </p:cNvSpPr>
          <p:nvPr/>
        </p:nvSpPr>
        <p:spPr>
          <a:xfrm rot="0">
            <a:off x="5092700" y="15875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</a:p>
        </p:txBody>
      </p:sp>
      <p:sp>
        <p:nvSpPr>
          <p:cNvPr id="234218122" name="Text">
    </p:cNvPr>
          <p:cNvSpPr>
            <a:spLocks noGrp="1"/>
          </p:cNvSpPr>
          <p:nvPr/>
        </p:nvSpPr>
        <p:spPr>
          <a:xfrm rot="0">
            <a:off x="3822700" y="1587500"/>
            <a:ext cx="622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</a:p>
        </p:txBody>
      </p:sp>
      <p:sp>
        <p:nvSpPr>
          <p:cNvPr id="2026578728" name="Text">
    </p:cNvPr>
          <p:cNvSpPr>
            <a:spLocks noGrp="1"/>
          </p:cNvSpPr>
          <p:nvPr/>
        </p:nvSpPr>
        <p:spPr>
          <a:xfrm rot="0">
            <a:off x="9944100" y="4483100"/>
            <a:ext cx="6350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</a:p>
        </p:txBody>
      </p:sp>
      <p:sp>
        <p:nvSpPr>
          <p:cNvPr id="1804239546" name="Text">
    </p:cNvPr>
          <p:cNvSpPr>
            <a:spLocks noGrp="1"/>
          </p:cNvSpPr>
          <p:nvPr/>
        </p:nvSpPr>
        <p:spPr>
          <a:xfrm rot="0">
            <a:off x="9309100" y="4483100"/>
            <a:ext cx="6350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</a:p>
        </p:txBody>
      </p:sp>
      <p:sp>
        <p:nvSpPr>
          <p:cNvPr id="879584463" name="Text">
    </p:cNvPr>
          <p:cNvSpPr>
            <a:spLocks noGrp="1"/>
          </p:cNvSpPr>
          <p:nvPr/>
        </p:nvSpPr>
        <p:spPr>
          <a:xfrm rot="0">
            <a:off x="6464300" y="4483100"/>
            <a:ext cx="28448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1차 테스트 (01.09 ~ 01.16)​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(피드백 수렴 / 에러 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 [RMS] 2차 테스트 (01.16 ~ 01.23)​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(피드백 수렴 / 에러 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기존 시스템 완전 전환 (2월 목표)</a:t>
            </a:r>
          </a:p>
        </p:txBody>
      </p:sp>
      <p:sp>
        <p:nvSpPr>
          <p:cNvPr id="380510586" name="Text">
    </p:cNvPr>
          <p:cNvSpPr>
            <a:spLocks noGrp="1"/>
          </p:cNvSpPr>
          <p:nvPr/>
        </p:nvSpPr>
        <p:spPr>
          <a:xfrm rot="0">
            <a:off x="5803900" y="4483100"/>
            <a:ext cx="6604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937263844" name="Text">
    </p:cNvPr>
          <p:cNvSpPr>
            <a:spLocks noGrp="1"/>
          </p:cNvSpPr>
          <p:nvPr/>
        </p:nvSpPr>
        <p:spPr>
          <a:xfrm rot="0">
            <a:off x="101600" y="4483100"/>
            <a:ext cx="6985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50817271" name="Text">
    </p:cNvPr>
          <p:cNvSpPr>
            <a:spLocks noGrp="1"/>
          </p:cNvSpPr>
          <p:nvPr/>
        </p:nvSpPr>
        <p:spPr>
          <a:xfrm rot="0">
            <a:off x="800100" y="4483100"/>
            <a:ext cx="30226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주간보고 시스템 개발 및 개선​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(문제점 보완 작업 / 기능 추가 진행)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1차 테스트 (01.09 ~ 01.16)​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(피드백 수렴 / 에러 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2차 테스트 (01.16 ~ 01.23)​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(피드백 수렴 / 에러 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기존 시스템 완전 전환 (2월 목표)</a:t>
            </a:r>
          </a:p>
        </p:txBody>
      </p:sp>
      <p:sp>
        <p:nvSpPr>
          <p:cNvPr id="1466502971" name="Text">
    </p:cNvPr>
          <p:cNvSpPr>
            <a:spLocks noGrp="1"/>
          </p:cNvSpPr>
          <p:nvPr/>
        </p:nvSpPr>
        <p:spPr>
          <a:xfrm rot="0">
            <a:off x="4457700" y="4483100"/>
            <a:ext cx="6350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</a:p>
        </p:txBody>
      </p:sp>
      <p:sp>
        <p:nvSpPr>
          <p:cNvPr id="808145245" name="Text">
    </p:cNvPr>
          <p:cNvSpPr>
            <a:spLocks noGrp="1"/>
          </p:cNvSpPr>
          <p:nvPr/>
        </p:nvSpPr>
        <p:spPr>
          <a:xfrm rot="0">
            <a:off x="5092700" y="4483100"/>
            <a:ext cx="6350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</a:p>
        </p:txBody>
      </p:sp>
      <p:sp>
        <p:nvSpPr>
          <p:cNvPr id="1798975262" name="Text">
    </p:cNvPr>
          <p:cNvSpPr>
            <a:spLocks noGrp="1"/>
          </p:cNvSpPr>
          <p:nvPr/>
        </p:nvSpPr>
        <p:spPr>
          <a:xfrm rot="0">
            <a:off x="3822700" y="4483100"/>
            <a:ext cx="622300" cy="160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</a:p>
        </p:txBody>
      </p:sp>
      <p:sp>
        <p:nvSpPr>
          <p:cNvPr id="166355327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15</a:t>
            </a:r>
          </a:p>
        </p:txBody>
      </p:sp>
      <p:pic>
        <p:nvPicPr>
          <p:cNvPr id="384149422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826582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80057538" name="Text">
    </p:cNvPr>
          <p:cNvSpPr>
            <a:spLocks noGrp="1"/>
          </p:cNvSpPr>
          <p:nvPr/>
        </p:nvSpPr>
        <p:spPr>
          <a:xfrm rot="0">
            <a:off x="101600" y="800100"/>
            <a:ext cx="5613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85314542" name="Text">
    </p:cNvPr>
          <p:cNvSpPr>
            <a:spLocks noGrp="1"/>
          </p:cNvSpPr>
          <p:nvPr/>
        </p:nvSpPr>
        <p:spPr>
          <a:xfrm rot="0">
            <a:off x="5803900" y="800100"/>
            <a:ext cx="47752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55246090" name="Line"/>
          <p:cNvSpPr>
            <a:spLocks noGrp="1"/>
          </p:cNvSpPr>
          <p:nvPr/>
        </p:nvSpPr>
        <p:spPr>
          <a:xfrm>
            <a:off x="127000" y="762000"/>
            <a:ext cx="10287000" cy="0"/>
          </a:xfrm>
          <a:prstGeom prst="line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84664688" name="Text">
    </p:cNvPr>
          <p:cNvSpPr>
            <a:spLocks noGrp="1"/>
          </p:cNvSpPr>
          <p:nvPr/>
        </p:nvSpPr>
        <p:spPr>
          <a:xfrm rot="0">
            <a:off x="101600" y="1219200"/>
            <a:ext cx="68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03304261" name="Text">
    </p:cNvPr>
          <p:cNvSpPr>
            <a:spLocks noGrp="1"/>
          </p:cNvSpPr>
          <p:nvPr/>
        </p:nvSpPr>
        <p:spPr>
          <a:xfrm rot="0">
            <a:off x="787400" y="1219200"/>
            <a:ext cx="3035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96802215" name="Text">
    </p:cNvPr>
          <p:cNvSpPr>
            <a:spLocks noGrp="1"/>
          </p:cNvSpPr>
          <p:nvPr/>
        </p:nvSpPr>
        <p:spPr>
          <a:xfrm rot="0">
            <a:off x="38227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50833489" name="Text">
    </p:cNvPr>
          <p:cNvSpPr>
            <a:spLocks noGrp="1"/>
          </p:cNvSpPr>
          <p:nvPr/>
        </p:nvSpPr>
        <p:spPr>
          <a:xfrm rot="0">
            <a:off x="44577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84388334" name="Text">
    </p:cNvPr>
          <p:cNvSpPr>
            <a:spLocks noGrp="1"/>
          </p:cNvSpPr>
          <p:nvPr/>
        </p:nvSpPr>
        <p:spPr>
          <a:xfrm rot="0">
            <a:off x="5803900" y="1219200"/>
            <a:ext cx="660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12133790" name="Text">
    </p:cNvPr>
          <p:cNvSpPr>
            <a:spLocks noGrp="1"/>
          </p:cNvSpPr>
          <p:nvPr/>
        </p:nvSpPr>
        <p:spPr>
          <a:xfrm rot="0">
            <a:off x="6464300" y="1219200"/>
            <a:ext cx="2844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00934146" name="Text">
    </p:cNvPr>
          <p:cNvSpPr>
            <a:spLocks noGrp="1"/>
          </p:cNvSpPr>
          <p:nvPr/>
        </p:nvSpPr>
        <p:spPr>
          <a:xfrm rot="0">
            <a:off x="93091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22441232" name="Text">
    </p:cNvPr>
          <p:cNvSpPr>
            <a:spLocks noGrp="1"/>
          </p:cNvSpPr>
          <p:nvPr/>
        </p:nvSpPr>
        <p:spPr>
          <a:xfrm rot="0">
            <a:off x="50927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91449645" name="Text">
    </p:cNvPr>
          <p:cNvSpPr>
            <a:spLocks noGrp="1"/>
          </p:cNvSpPr>
          <p:nvPr/>
        </p:nvSpPr>
        <p:spPr>
          <a:xfrm rot="0">
            <a:off x="99441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15751613" name="Text">
    </p:cNvPr>
          <p:cNvSpPr>
            <a:spLocks noGrp="1"/>
          </p:cNvSpPr>
          <p:nvPr/>
        </p:nvSpPr>
        <p:spPr>
          <a:xfrm rot="0">
            <a:off x="9944100" y="1587500"/>
            <a:ext cx="6350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</a:p>
        </p:txBody>
      </p:sp>
      <p:sp>
        <p:nvSpPr>
          <p:cNvPr id="1527578929" name="Text">
    </p:cNvPr>
          <p:cNvSpPr>
            <a:spLocks noGrp="1"/>
          </p:cNvSpPr>
          <p:nvPr/>
        </p:nvSpPr>
        <p:spPr>
          <a:xfrm rot="0">
            <a:off x="9309100" y="1587500"/>
            <a:ext cx="6350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01/09</a:t>
            </a:r>
          </a:p>
        </p:txBody>
      </p:sp>
      <p:sp>
        <p:nvSpPr>
          <p:cNvPr id="1861346551" name="Text">
    </p:cNvPr>
          <p:cNvSpPr>
            <a:spLocks noGrp="1"/>
          </p:cNvSpPr>
          <p:nvPr/>
        </p:nvSpPr>
        <p:spPr>
          <a:xfrm rot="0">
            <a:off x="6464300" y="1587500"/>
            <a:ext cx="28448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</a:p>
        </p:txBody>
      </p:sp>
      <p:sp>
        <p:nvSpPr>
          <p:cNvPr id="1914855875" name="Text">
    </p:cNvPr>
          <p:cNvSpPr>
            <a:spLocks noGrp="1"/>
          </p:cNvSpPr>
          <p:nvPr/>
        </p:nvSpPr>
        <p:spPr>
          <a:xfrm rot="0">
            <a:off x="5803900" y="1587500"/>
            <a:ext cx="6604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/CES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8440556" name="Text">
    </p:cNvPr>
          <p:cNvSpPr>
            <a:spLocks noGrp="1"/>
          </p:cNvSpPr>
          <p:nvPr/>
        </p:nvSpPr>
        <p:spPr>
          <a:xfrm rot="0">
            <a:off x="101600" y="1587500"/>
            <a:ext cx="6985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/CES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850328823" name="Text">
    </p:cNvPr>
          <p:cNvSpPr>
            <a:spLocks noGrp="1"/>
          </p:cNvSpPr>
          <p:nvPr/>
        </p:nvSpPr>
        <p:spPr>
          <a:xfrm rot="0">
            <a:off x="800100" y="1587500"/>
            <a:ext cx="30226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예가산정  - 액티비티 및 원가 자료        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    일괄 갱신 관련 자료분석 및 작업​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    ITSM-83280  – 요청부서 : 연차보수팀​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   -  요청자의 요청으로 보류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ITSM-88580 재평가 가능토록 업체 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중처법 권한 부여 및 기술검토 초기화​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ITSM-88557 PR 금액 변경작업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​[e-Pro] ITSM-88589 견적의뢰 BiddingRound​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변경작업 (RQ221200551, RQ221200552)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ITSM-88553 구매요구서(D65-23-0001)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안전보건여부 변경 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ITSM-88656 PR 5품목 예가 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ITSM-88913 견적의뢰RQ230100169​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기술검토 여부 변경 작업    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ITSM-88863 계약서 업체 주소 변경​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작업 완료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ITSM-88655 계약번호 CTR210800029,    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CTR210800028  계약서 내용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​첨부파일 추가 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 [e-Pro] ITSM-86274 전자구매시스템 로직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확인 ​및 수정  -&gt;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관련담당자 완료 통보 및 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수정 개발소스 전달​</a:t>
            </a:r>
          </a:p>
        </p:txBody>
      </p:sp>
      <p:sp>
        <p:nvSpPr>
          <p:cNvPr id="1402564617" name="Text">
    </p:cNvPr>
          <p:cNvSpPr>
            <a:spLocks noGrp="1"/>
          </p:cNvSpPr>
          <p:nvPr/>
        </p:nvSpPr>
        <p:spPr>
          <a:xfrm rot="0">
            <a:off x="4457700" y="1587500"/>
            <a:ext cx="6350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</a:p>
        </p:txBody>
      </p:sp>
      <p:sp>
        <p:nvSpPr>
          <p:cNvPr id="844382144" name="Text">
    </p:cNvPr>
          <p:cNvSpPr>
            <a:spLocks noGrp="1"/>
          </p:cNvSpPr>
          <p:nvPr/>
        </p:nvSpPr>
        <p:spPr>
          <a:xfrm rot="0">
            <a:off x="5092700" y="1587500"/>
            <a:ext cx="6350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</a:p>
        </p:txBody>
      </p:sp>
      <p:sp>
        <p:nvSpPr>
          <p:cNvPr id="2014063335" name="Text">
    </p:cNvPr>
          <p:cNvSpPr>
            <a:spLocks noGrp="1"/>
          </p:cNvSpPr>
          <p:nvPr/>
        </p:nvSpPr>
        <p:spPr>
          <a:xfrm rot="0">
            <a:off x="3822700" y="1587500"/>
            <a:ext cx="622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</a:p>
        </p:txBody>
      </p:sp>
      <p:sp>
        <p:nvSpPr>
          <p:cNvPr id="1023420501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16</a:t>
            </a:r>
          </a:p>
        </p:txBody>
      </p:sp>
      <p:pic>
        <p:nvPicPr>
          <p:cNvPr id="620826308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680539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96573865" name="Text">
    </p:cNvPr>
          <p:cNvSpPr>
            <a:spLocks noGrp="1"/>
          </p:cNvSpPr>
          <p:nvPr/>
        </p:nvSpPr>
        <p:spPr>
          <a:xfrm rot="0">
            <a:off x="101600" y="800100"/>
            <a:ext cx="5613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19035283" name="Text">
    </p:cNvPr>
          <p:cNvSpPr>
            <a:spLocks noGrp="1"/>
          </p:cNvSpPr>
          <p:nvPr/>
        </p:nvSpPr>
        <p:spPr>
          <a:xfrm rot="0">
            <a:off x="5803900" y="800100"/>
            <a:ext cx="47752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46371353" name="Line"/>
          <p:cNvSpPr>
            <a:spLocks noGrp="1"/>
          </p:cNvSpPr>
          <p:nvPr/>
        </p:nvSpPr>
        <p:spPr>
          <a:xfrm>
            <a:off x="127000" y="762000"/>
            <a:ext cx="10287000" cy="0"/>
          </a:xfrm>
          <a:prstGeom prst="line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90323982" name="Text">
    </p:cNvPr>
          <p:cNvSpPr>
            <a:spLocks noGrp="1"/>
          </p:cNvSpPr>
          <p:nvPr/>
        </p:nvSpPr>
        <p:spPr>
          <a:xfrm rot="0">
            <a:off x="101600" y="1219200"/>
            <a:ext cx="68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04799922" name="Text">
    </p:cNvPr>
          <p:cNvSpPr>
            <a:spLocks noGrp="1"/>
          </p:cNvSpPr>
          <p:nvPr/>
        </p:nvSpPr>
        <p:spPr>
          <a:xfrm rot="0">
            <a:off x="787400" y="1219200"/>
            <a:ext cx="3035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5672851" name="Text">
    </p:cNvPr>
          <p:cNvSpPr>
            <a:spLocks noGrp="1"/>
          </p:cNvSpPr>
          <p:nvPr/>
        </p:nvSpPr>
        <p:spPr>
          <a:xfrm rot="0">
            <a:off x="38227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43032898" name="Text">
    </p:cNvPr>
          <p:cNvSpPr>
            <a:spLocks noGrp="1"/>
          </p:cNvSpPr>
          <p:nvPr/>
        </p:nvSpPr>
        <p:spPr>
          <a:xfrm rot="0">
            <a:off x="44577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77228726" name="Text">
    </p:cNvPr>
          <p:cNvSpPr>
            <a:spLocks noGrp="1"/>
          </p:cNvSpPr>
          <p:nvPr/>
        </p:nvSpPr>
        <p:spPr>
          <a:xfrm rot="0">
            <a:off x="5803900" y="1219200"/>
            <a:ext cx="660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9878196" name="Text">
    </p:cNvPr>
          <p:cNvSpPr>
            <a:spLocks noGrp="1"/>
          </p:cNvSpPr>
          <p:nvPr/>
        </p:nvSpPr>
        <p:spPr>
          <a:xfrm rot="0">
            <a:off x="6464300" y="1219200"/>
            <a:ext cx="2844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18865341" name="Text">
    </p:cNvPr>
          <p:cNvSpPr>
            <a:spLocks noGrp="1"/>
          </p:cNvSpPr>
          <p:nvPr/>
        </p:nvSpPr>
        <p:spPr>
          <a:xfrm rot="0">
            <a:off x="93091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98891929" name="Text">
    </p:cNvPr>
          <p:cNvSpPr>
            <a:spLocks noGrp="1"/>
          </p:cNvSpPr>
          <p:nvPr/>
        </p:nvSpPr>
        <p:spPr>
          <a:xfrm rot="0">
            <a:off x="50927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16728449" name="Text">
    </p:cNvPr>
          <p:cNvSpPr>
            <a:spLocks noGrp="1"/>
          </p:cNvSpPr>
          <p:nvPr/>
        </p:nvSpPr>
        <p:spPr>
          <a:xfrm rot="0">
            <a:off x="9944100" y="1219200"/>
            <a:ext cx="6350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25929921" name="Text">
    </p:cNvPr>
          <p:cNvSpPr>
            <a:spLocks noGrp="1"/>
          </p:cNvSpPr>
          <p:nvPr/>
        </p:nvSpPr>
        <p:spPr>
          <a:xfrm rot="0">
            <a:off x="9944100" y="15875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</a:p>
        </p:txBody>
      </p:sp>
      <p:sp>
        <p:nvSpPr>
          <p:cNvPr id="83470924" name="Text">
    </p:cNvPr>
          <p:cNvSpPr>
            <a:spLocks noGrp="1"/>
          </p:cNvSpPr>
          <p:nvPr/>
        </p:nvSpPr>
        <p:spPr>
          <a:xfrm rot="0">
            <a:off x="9309100" y="15875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</a:p>
        </p:txBody>
      </p:sp>
      <p:sp>
        <p:nvSpPr>
          <p:cNvPr id="1744390084" name="Text">
    </p:cNvPr>
          <p:cNvSpPr>
            <a:spLocks noGrp="1"/>
          </p:cNvSpPr>
          <p:nvPr/>
        </p:nvSpPr>
        <p:spPr>
          <a:xfrm rot="0">
            <a:off x="6464300" y="1587500"/>
            <a:ext cx="28448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CCS 업무인수인계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2022.11월 결산의 EIS,Yellow Book 반영​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2022.12월 결산의 EIS,Yellow Book 반영​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E-PRO 예가변경전송 interface 개발​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CRM&lt;-&gt;EAI 삼성유류대금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카드 결재내역 연계 신규개발​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 및 CP 연동요청 신규개발​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한국평가데이터 REALTOP과 당사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PRM, ERP 연계 시스템 재구축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엔지니어 특근계획서 전산화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알림톡 DB서버 변경정보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ERP와 New OAS간 Data Interface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기능 요청​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개발​</a:t>
            </a:r>
          </a:p>
        </p:txBody>
      </p:sp>
      <p:sp>
        <p:nvSpPr>
          <p:cNvPr id="635037947" name="Text">
    </p:cNvPr>
          <p:cNvSpPr>
            <a:spLocks noGrp="1"/>
          </p:cNvSpPr>
          <p:nvPr/>
        </p:nvSpPr>
        <p:spPr>
          <a:xfrm rot="0">
            <a:off x="5803900" y="1587500"/>
            <a:ext cx="6604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/EIS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070758928" name="Text">
    </p:cNvPr>
          <p:cNvSpPr>
            <a:spLocks noGrp="1"/>
          </p:cNvSpPr>
          <p:nvPr/>
        </p:nvSpPr>
        <p:spPr>
          <a:xfrm rot="0">
            <a:off x="101600" y="1587500"/>
            <a:ext cx="698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/EIS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991248492" name="Text">
    </p:cNvPr>
          <p:cNvSpPr>
            <a:spLocks noGrp="1"/>
          </p:cNvSpPr>
          <p:nvPr/>
        </p:nvSpPr>
        <p:spPr>
          <a:xfrm rot="0">
            <a:off x="800100" y="1587500"/>
            <a:ext cx="30226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2022년도 회계정상 처리 건 전표번호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2023년도 오더 DATA생성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2022.11월 결산의 EIS,Yellow Book 반영​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2022.12월 결산의 EIS,Yellow Book 반영​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E-PRO 예가변경전송 interface 개발​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CRM&lt;-&gt;EAI 삼성유류대금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카드 결재내역 연계 신규개발​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알림톡 DB서버 변경정보 요청​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ERP와 New OAS간 Data Interface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기능 요청​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개발​</a:t>
            </a:r>
          </a:p>
        </p:txBody>
      </p:sp>
      <p:sp>
        <p:nvSpPr>
          <p:cNvPr id="1541055513" name="Text">
    </p:cNvPr>
          <p:cNvSpPr>
            <a:spLocks noGrp="1"/>
          </p:cNvSpPr>
          <p:nvPr/>
        </p:nvSpPr>
        <p:spPr>
          <a:xfrm rot="0">
            <a:off x="4457700" y="15875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</a:p>
        </p:txBody>
      </p:sp>
      <p:sp>
        <p:nvSpPr>
          <p:cNvPr id="825102761" name="Text">
    </p:cNvPr>
          <p:cNvSpPr>
            <a:spLocks noGrp="1"/>
          </p:cNvSpPr>
          <p:nvPr/>
        </p:nvSpPr>
        <p:spPr>
          <a:xfrm rot="0">
            <a:off x="5092700" y="15875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</a:p>
        </p:txBody>
      </p:sp>
      <p:sp>
        <p:nvSpPr>
          <p:cNvPr id="489736544" name="Text">
    </p:cNvPr>
          <p:cNvSpPr>
            <a:spLocks noGrp="1"/>
          </p:cNvSpPr>
          <p:nvPr/>
        </p:nvSpPr>
        <p:spPr>
          <a:xfrm rot="0">
            <a:off x="3822700" y="1587500"/>
            <a:ext cx="622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</a:p>
        </p:txBody>
      </p:sp>
      <p:sp>
        <p:nvSpPr>
          <p:cNvPr id="1797608384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17</a:t>
            </a:r>
          </a:p>
        </p:txBody>
      </p:sp>
      <p:pic>
        <p:nvPicPr>
          <p:cNvPr id="1708247249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