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8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24831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64432373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58645075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06920933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40478824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31084260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88730703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09970506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02879186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27634728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38324598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37864319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25369096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90776447" name="Text">
    </p:cNvPr>
          <p:cNvSpPr>
            <a:spLocks noGrp="1"/>
          </p:cNvSpPr>
          <p:nvPr/>
        </p:nvSpPr>
        <p:spPr>
          <a:xfrm rot="0">
            <a:off x="9867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</a:p>
        </p:txBody>
      </p:sp>
      <p:sp>
        <p:nvSpPr>
          <p:cNvPr id="1240554477" name="Text">
    </p:cNvPr>
          <p:cNvSpPr>
            <a:spLocks noGrp="1"/>
          </p:cNvSpPr>
          <p:nvPr/>
        </p:nvSpPr>
        <p:spPr>
          <a:xfrm rot="0">
            <a:off x="9232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</a:p>
        </p:txBody>
      </p:sp>
      <p:sp>
        <p:nvSpPr>
          <p:cNvPr id="1112098331" name="Text">
    </p:cNvPr>
          <p:cNvSpPr>
            <a:spLocks noGrp="1"/>
          </p:cNvSpPr>
          <p:nvPr/>
        </p:nvSpPr>
        <p:spPr>
          <a:xfrm rot="0">
            <a:off x="6388100" y="16891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첨부파일 업로드 공통 모듈  유지보수 및 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DCS/ESD 계정등록/변경/삭제 신청서 전산화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방안(OSPM) 유지보수</a:t>
            </a:r>
          </a:p>
        </p:txBody>
      </p:sp>
      <p:sp>
        <p:nvSpPr>
          <p:cNvPr id="270977022" name="Text">
    </p:cNvPr>
          <p:cNvSpPr>
            <a:spLocks noGrp="1"/>
          </p:cNvSpPr>
          <p:nvPr/>
        </p:nvSpPr>
        <p:spPr>
          <a:xfrm rot="0">
            <a:off x="57531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309714576" name="Text">
    </p:cNvPr>
          <p:cNvSpPr>
            <a:spLocks noGrp="1"/>
          </p:cNvSpPr>
          <p:nvPr/>
        </p:nvSpPr>
        <p:spPr>
          <a:xfrm rot="0">
            <a:off x="165100" y="16891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226339980" name="Text">
    </p:cNvPr>
          <p:cNvSpPr>
            <a:spLocks noGrp="1"/>
          </p:cNvSpPr>
          <p:nvPr/>
        </p:nvSpPr>
        <p:spPr>
          <a:xfrm rot="0">
            <a:off x="762000" y="16891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공장 경조사 차량 사용 신청서 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식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소액구매요구/승인서 양식내 예산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부서 코스트센터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사용자 계정 관리 유지 보수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기성처리 완료건의 G/L계정 변경 요청​</a:t>
            </a:r>
          </a:p>
        </p:txBody>
      </p:sp>
      <p:sp>
        <p:nvSpPr>
          <p:cNvPr id="93084326" name="Text">
    </p:cNvPr>
          <p:cNvSpPr>
            <a:spLocks noGrp="1"/>
          </p:cNvSpPr>
          <p:nvPr/>
        </p:nvSpPr>
        <p:spPr>
          <a:xfrm rot="0">
            <a:off x="4406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</a:p>
        </p:txBody>
      </p:sp>
      <p:sp>
        <p:nvSpPr>
          <p:cNvPr id="590574814" name="Text">
    </p:cNvPr>
          <p:cNvSpPr>
            <a:spLocks noGrp="1"/>
          </p:cNvSpPr>
          <p:nvPr/>
        </p:nvSpPr>
        <p:spPr>
          <a:xfrm rot="0">
            <a:off x="504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</a:p>
        </p:txBody>
      </p:sp>
      <p:sp>
        <p:nvSpPr>
          <p:cNvPr id="1747721216" name="Text">
    </p:cNvPr>
          <p:cNvSpPr>
            <a:spLocks noGrp="1"/>
          </p:cNvSpPr>
          <p:nvPr/>
        </p:nvSpPr>
        <p:spPr>
          <a:xfrm rot="0">
            <a:off x="377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</a:p>
        </p:txBody>
      </p:sp>
      <p:sp>
        <p:nvSpPr>
          <p:cNvPr id="139842629" name="Text">
    </p:cNvPr>
          <p:cNvSpPr>
            <a:spLocks noGrp="1"/>
          </p:cNvSpPr>
          <p:nvPr/>
        </p:nvSpPr>
        <p:spPr>
          <a:xfrm rot="0">
            <a:off x="9867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</a:p>
        </p:txBody>
      </p:sp>
      <p:sp>
        <p:nvSpPr>
          <p:cNvPr id="1869346435" name="Text">
    </p:cNvPr>
          <p:cNvSpPr>
            <a:spLocks noGrp="1"/>
          </p:cNvSpPr>
          <p:nvPr/>
        </p:nvSpPr>
        <p:spPr>
          <a:xfrm rot="0">
            <a:off x="9232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</a:p>
        </p:txBody>
      </p:sp>
      <p:sp>
        <p:nvSpPr>
          <p:cNvPr id="1472657972" name="Text">
    </p:cNvPr>
          <p:cNvSpPr>
            <a:spLocks noGrp="1"/>
          </p:cNvSpPr>
          <p:nvPr/>
        </p:nvSpPr>
        <p:spPr>
          <a:xfrm rot="0">
            <a:off x="6388100" y="32512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1602367696" name="Text">
    </p:cNvPr>
          <p:cNvSpPr>
            <a:spLocks noGrp="1"/>
          </p:cNvSpPr>
          <p:nvPr/>
        </p:nvSpPr>
        <p:spPr>
          <a:xfrm rot="0">
            <a:off x="57531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035495065" name="Text">
    </p:cNvPr>
          <p:cNvSpPr>
            <a:spLocks noGrp="1"/>
          </p:cNvSpPr>
          <p:nvPr/>
        </p:nvSpPr>
        <p:spPr>
          <a:xfrm rot="0">
            <a:off x="165100" y="32512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228672734" name="Text">
    </p:cNvPr>
          <p:cNvSpPr>
            <a:spLocks noGrp="1"/>
          </p:cNvSpPr>
          <p:nvPr/>
        </p:nvSpPr>
        <p:spPr>
          <a:xfrm rot="0">
            <a:off x="762000" y="32512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Web Datasource 변경</a:t>
            </a:r>
          </a:p>
        </p:txBody>
      </p:sp>
      <p:sp>
        <p:nvSpPr>
          <p:cNvPr id="701192855" name="Text">
    </p:cNvPr>
          <p:cNvSpPr>
            <a:spLocks noGrp="1"/>
          </p:cNvSpPr>
          <p:nvPr/>
        </p:nvSpPr>
        <p:spPr>
          <a:xfrm rot="0">
            <a:off x="4406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</a:p>
        </p:txBody>
      </p:sp>
      <p:sp>
        <p:nvSpPr>
          <p:cNvPr id="1736567758" name="Text">
    </p:cNvPr>
          <p:cNvSpPr>
            <a:spLocks noGrp="1"/>
          </p:cNvSpPr>
          <p:nvPr/>
        </p:nvSpPr>
        <p:spPr>
          <a:xfrm rot="0">
            <a:off x="504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</a:p>
        </p:txBody>
      </p:sp>
      <p:sp>
        <p:nvSpPr>
          <p:cNvPr id="129419359" name="Text">
    </p:cNvPr>
          <p:cNvSpPr>
            <a:spLocks noGrp="1"/>
          </p:cNvSpPr>
          <p:nvPr/>
        </p:nvSpPr>
        <p:spPr>
          <a:xfrm rot="0">
            <a:off x="377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</a:p>
        </p:txBody>
      </p:sp>
      <p:sp>
        <p:nvSpPr>
          <p:cNvPr id="785738889" name="Text">
    </p:cNvPr>
          <p:cNvSpPr>
            <a:spLocks noGrp="1"/>
          </p:cNvSpPr>
          <p:nvPr/>
        </p:nvSpPr>
        <p:spPr>
          <a:xfrm rot="0">
            <a:off x="9867900" y="481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</a:p>
        </p:txBody>
      </p:sp>
      <p:sp>
        <p:nvSpPr>
          <p:cNvPr id="1572439078" name="Text">
    </p:cNvPr>
          <p:cNvSpPr>
            <a:spLocks noGrp="1"/>
          </p:cNvSpPr>
          <p:nvPr/>
        </p:nvSpPr>
        <p:spPr>
          <a:xfrm rot="0">
            <a:off x="9232900" y="481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</a:p>
        </p:txBody>
      </p:sp>
      <p:sp>
        <p:nvSpPr>
          <p:cNvPr id="890166212" name="Text">
    </p:cNvPr>
          <p:cNvSpPr>
            <a:spLocks noGrp="1"/>
          </p:cNvSpPr>
          <p:nvPr/>
        </p:nvSpPr>
        <p:spPr>
          <a:xfrm rot="0">
            <a:off x="6388100" y="48133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한국평가데이터 REALTOP과 당사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PRM, ERP 연계 시스템 재구축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[BI-EDW] CAPEX 집행 현황 조회 화면 수정 요청</a:t>
            </a:r>
          </a:p>
        </p:txBody>
      </p:sp>
      <p:sp>
        <p:nvSpPr>
          <p:cNvPr id="80414986" name="Text">
    </p:cNvPr>
          <p:cNvSpPr>
            <a:spLocks noGrp="1"/>
          </p:cNvSpPr>
          <p:nvPr/>
        </p:nvSpPr>
        <p:spPr>
          <a:xfrm rot="0">
            <a:off x="5753100" y="481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/S-ERP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5136190" name="Text">
    </p:cNvPr>
          <p:cNvSpPr>
            <a:spLocks noGrp="1"/>
          </p:cNvSpPr>
          <p:nvPr/>
        </p:nvSpPr>
        <p:spPr>
          <a:xfrm rot="0">
            <a:off x="165100" y="48133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/S-ERP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84602499" name="Text">
    </p:cNvPr>
          <p:cNvSpPr>
            <a:spLocks noGrp="1"/>
          </p:cNvSpPr>
          <p:nvPr/>
        </p:nvSpPr>
        <p:spPr>
          <a:xfrm rot="0">
            <a:off x="762000" y="48133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한국평가데이터 REALTOP과 당사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PRM, ERP 연계 시스템 재구축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[BI-EDW] CAPEX 집행 현황 조회 화면 수정 요청</a:t>
            </a:r>
          </a:p>
        </p:txBody>
      </p:sp>
      <p:sp>
        <p:nvSpPr>
          <p:cNvPr id="1407551906" name="Text">
    </p:cNvPr>
          <p:cNvSpPr>
            <a:spLocks noGrp="1"/>
          </p:cNvSpPr>
          <p:nvPr/>
        </p:nvSpPr>
        <p:spPr>
          <a:xfrm rot="0">
            <a:off x="4406900" y="481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</a:p>
        </p:txBody>
      </p:sp>
      <p:sp>
        <p:nvSpPr>
          <p:cNvPr id="263870861" name="Text">
    </p:cNvPr>
          <p:cNvSpPr>
            <a:spLocks noGrp="1"/>
          </p:cNvSpPr>
          <p:nvPr/>
        </p:nvSpPr>
        <p:spPr>
          <a:xfrm rot="0">
            <a:off x="5041900" y="481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83%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</a:p>
        </p:txBody>
      </p:sp>
      <p:sp>
        <p:nvSpPr>
          <p:cNvPr id="1926834744" name="Text">
    </p:cNvPr>
          <p:cNvSpPr>
            <a:spLocks noGrp="1"/>
          </p:cNvSpPr>
          <p:nvPr/>
        </p:nvSpPr>
        <p:spPr>
          <a:xfrm rot="0">
            <a:off x="3771900" y="481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</a:p>
        </p:txBody>
      </p:sp>
      <p:sp>
        <p:nvSpPr>
          <p:cNvPr id="1468984904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7</a:t>
            </a:r>
          </a:p>
        </p:txBody>
      </p:sp>
      <p:pic>
        <p:nvPicPr>
          <p:cNvPr id="1555102899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0348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97852162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73155797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03628676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92707102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94521523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22760987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24247558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65027610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4935389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64605420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06118594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52978056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07039141" name="Text">
    </p:cNvPr>
          <p:cNvSpPr>
            <a:spLocks noGrp="1"/>
          </p:cNvSpPr>
          <p:nvPr/>
        </p:nvSpPr>
        <p:spPr>
          <a:xfrm rot="0">
            <a:off x="9867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</a:p>
        </p:txBody>
      </p:sp>
      <p:sp>
        <p:nvSpPr>
          <p:cNvPr id="1863359468" name="Text">
    </p:cNvPr>
          <p:cNvSpPr>
            <a:spLocks noGrp="1"/>
          </p:cNvSpPr>
          <p:nvPr/>
        </p:nvSpPr>
        <p:spPr>
          <a:xfrm rot="0">
            <a:off x="9232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</a:p>
        </p:txBody>
      </p:sp>
      <p:sp>
        <p:nvSpPr>
          <p:cNvPr id="1896222047" name="Text">
    </p:cNvPr>
          <p:cNvSpPr>
            <a:spLocks noGrp="1"/>
          </p:cNvSpPr>
          <p:nvPr/>
        </p:nvSpPr>
        <p:spPr>
          <a:xfrm rot="0">
            <a:off x="6388100" y="16891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RODA 개정에 따른 입찰/구매품의서 자동결재선</a:t>
            </a:r>
          </a:p>
        </p:txBody>
      </p:sp>
      <p:sp>
        <p:nvSpPr>
          <p:cNvPr id="1604348052" name="Text">
    </p:cNvPr>
          <p:cNvSpPr>
            <a:spLocks noGrp="1"/>
          </p:cNvSpPr>
          <p:nvPr/>
        </p:nvSpPr>
        <p:spPr>
          <a:xfrm rot="0">
            <a:off x="57531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789963281" name="Text">
    </p:cNvPr>
          <p:cNvSpPr>
            <a:spLocks noGrp="1"/>
          </p:cNvSpPr>
          <p:nvPr/>
        </p:nvSpPr>
        <p:spPr>
          <a:xfrm rot="0">
            <a:off x="165100" y="16891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144116196" name="Text">
    </p:cNvPr>
          <p:cNvSpPr>
            <a:spLocks noGrp="1"/>
          </p:cNvSpPr>
          <p:nvPr/>
        </p:nvSpPr>
        <p:spPr>
          <a:xfrm rot="0">
            <a:off x="762000" y="16891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ITSM-88350 안전보건/기술검토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결과서 내 첨부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발주 4501157545 보증서 첨부 에러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보증관리현황의 계약기간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오류 수정(2건) 요청 – 장시걸계장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발주전송 안내 - PO금액 오류에 따른 확인 요청</a:t>
            </a:r>
          </a:p>
        </p:txBody>
      </p:sp>
      <p:sp>
        <p:nvSpPr>
          <p:cNvPr id="85742280" name="Text">
    </p:cNvPr>
          <p:cNvSpPr>
            <a:spLocks noGrp="1"/>
          </p:cNvSpPr>
          <p:nvPr/>
        </p:nvSpPr>
        <p:spPr>
          <a:xfrm rot="0">
            <a:off x="4406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1495559735" name="Text">
    </p:cNvPr>
          <p:cNvSpPr>
            <a:spLocks noGrp="1"/>
          </p:cNvSpPr>
          <p:nvPr/>
        </p:nvSpPr>
        <p:spPr>
          <a:xfrm rot="0">
            <a:off x="504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1503726184" name="Text">
    </p:cNvPr>
          <p:cNvSpPr>
            <a:spLocks noGrp="1"/>
          </p:cNvSpPr>
          <p:nvPr/>
        </p:nvSpPr>
        <p:spPr>
          <a:xfrm rot="0">
            <a:off x="377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323308619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8</a:t>
            </a:r>
          </a:p>
        </p:txBody>
      </p:sp>
      <p:pic>
        <p:nvPicPr>
          <p:cNvPr id="1957218041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51821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04645503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15129044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10811876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26875352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14647474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86493978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77373572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42368892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98029473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39249815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63920263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93445919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37332261" name="Text">
    </p:cNvPr>
          <p:cNvSpPr>
            <a:spLocks noGrp="1"/>
          </p:cNvSpPr>
          <p:nvPr/>
        </p:nvSpPr>
        <p:spPr>
          <a:xfrm rot="0">
            <a:off x="9867900" y="1689100"/>
            <a:ext cx="6350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</a:p>
        </p:txBody>
      </p:sp>
      <p:sp>
        <p:nvSpPr>
          <p:cNvPr id="1122295460" name="Text">
    </p:cNvPr>
          <p:cNvSpPr>
            <a:spLocks noGrp="1"/>
          </p:cNvSpPr>
          <p:nvPr/>
        </p:nvSpPr>
        <p:spPr>
          <a:xfrm rot="0">
            <a:off x="9232900" y="1689100"/>
            <a:ext cx="6350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</a:p>
        </p:txBody>
      </p:sp>
      <p:sp>
        <p:nvSpPr>
          <p:cNvPr id="1863020699" name="Text">
    </p:cNvPr>
          <p:cNvSpPr>
            <a:spLocks noGrp="1"/>
          </p:cNvSpPr>
          <p:nvPr/>
        </p:nvSpPr>
        <p:spPr>
          <a:xfrm rot="0">
            <a:off x="6388100" y="1689100"/>
            <a:ext cx="28448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자동 배포 진행(GCMS)​</a:t>
            </a:r>
          </a:p>
        </p:txBody>
      </p:sp>
      <p:sp>
        <p:nvSpPr>
          <p:cNvPr id="403171483" name="Text">
    </p:cNvPr>
          <p:cNvSpPr>
            <a:spLocks noGrp="1"/>
          </p:cNvSpPr>
          <p:nvPr/>
        </p:nvSpPr>
        <p:spPr>
          <a:xfrm rot="0">
            <a:off x="5753100" y="1689100"/>
            <a:ext cx="6350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/Mobile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623479898" name="Text">
    </p:cNvPr>
          <p:cNvSpPr>
            <a:spLocks noGrp="1"/>
          </p:cNvSpPr>
          <p:nvPr/>
        </p:nvSpPr>
        <p:spPr>
          <a:xfrm rot="0">
            <a:off x="165100" y="1689100"/>
            <a:ext cx="5969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/Mobile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096574885" name="Text">
    </p:cNvPr>
          <p:cNvSpPr>
            <a:spLocks noGrp="1"/>
          </p:cNvSpPr>
          <p:nvPr/>
        </p:nvSpPr>
        <p:spPr>
          <a:xfrm rot="0">
            <a:off x="762000" y="1689100"/>
            <a:ext cx="30099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ITSM-87188 변경완료, 승인처리​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ITSM-88453 견적서 처리 지원​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ITSM-82890 변경완료​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ITSM-87058 솔루션정보 변경​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ITSM-85758 변경완료​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ITSM-86997 데이터 작업 삭제​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ITSM-86274 작업 유형 변경​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ITSM-83961 작업 유형 변경​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ITSM-83961 상태 변경​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ASM 감사 계정 생성​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ASM 신규 직원 계정 생성​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jiraㆍsmartbuild admin 계정 목록 작성​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ITSM-88576 배포​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ITSM-84772 작업자 변경​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ITSM-83897 작업자 변경​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ITSM-88732 변경수행자 변경​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자동 배포 openssh 설치 요청(GCMS)​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ITSM-88793 견적서 삭제​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bitbucket 어플리케이션 권한 설정​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2022년 final 운영 평가용 모집단 작성​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데이터 분석 회의​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g/w 설치 url 생성​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g/w 설치 지원​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g/w url 사용 설치 방법 캡쳐​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general item(gw) 추가 작성​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g/w 유가ㆍ환율 화면 전달​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SHE enterprise 빌드 test</a:t>
            </a:r>
          </a:p>
        </p:txBody>
      </p:sp>
      <p:sp>
        <p:nvSpPr>
          <p:cNvPr id="1969703101" name="Text">
    </p:cNvPr>
          <p:cNvSpPr>
            <a:spLocks noGrp="1"/>
          </p:cNvSpPr>
          <p:nvPr/>
        </p:nvSpPr>
        <p:spPr>
          <a:xfrm rot="0">
            <a:off x="4406900" y="1689100"/>
            <a:ext cx="6350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</a:p>
        </p:txBody>
      </p:sp>
      <p:sp>
        <p:nvSpPr>
          <p:cNvPr id="1384326586" name="Text">
    </p:cNvPr>
          <p:cNvSpPr>
            <a:spLocks noGrp="1"/>
          </p:cNvSpPr>
          <p:nvPr/>
        </p:nvSpPr>
        <p:spPr>
          <a:xfrm rot="0">
            <a:off x="5041900" y="1689100"/>
            <a:ext cx="6350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</a:p>
        </p:txBody>
      </p:sp>
      <p:sp>
        <p:nvSpPr>
          <p:cNvPr id="1000421612" name="Text">
    </p:cNvPr>
          <p:cNvSpPr>
            <a:spLocks noGrp="1"/>
          </p:cNvSpPr>
          <p:nvPr/>
        </p:nvSpPr>
        <p:spPr>
          <a:xfrm rot="0">
            <a:off x="3771900" y="1689100"/>
            <a:ext cx="6350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</a:p>
        </p:txBody>
      </p:sp>
      <p:sp>
        <p:nvSpPr>
          <p:cNvPr id="425857394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9</a:t>
            </a:r>
          </a:p>
        </p:txBody>
      </p:sp>
      <p:pic>
        <p:nvPicPr>
          <p:cNvPr id="1452245059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39805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92652996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43727824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17678016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96838075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34167641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05776754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25174664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16231946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64234590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56222980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93270327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26635379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59411797" name="Text">
    </p:cNvPr>
          <p:cNvSpPr>
            <a:spLocks noGrp="1"/>
          </p:cNvSpPr>
          <p:nvPr/>
        </p:nvSpPr>
        <p:spPr>
          <a:xfrm rot="0">
            <a:off x="9867900" y="1689100"/>
            <a:ext cx="6350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</a:p>
        </p:txBody>
      </p:sp>
      <p:sp>
        <p:nvSpPr>
          <p:cNvPr id="1661194519" name="Text">
    </p:cNvPr>
          <p:cNvSpPr>
            <a:spLocks noGrp="1"/>
          </p:cNvSpPr>
          <p:nvPr/>
        </p:nvSpPr>
        <p:spPr>
          <a:xfrm rot="0">
            <a:off x="9232900" y="1689100"/>
            <a:ext cx="6350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12/14</a:t>
            </a:r>
          </a:p>
        </p:txBody>
      </p:sp>
      <p:sp>
        <p:nvSpPr>
          <p:cNvPr id="276997594" name="Text">
    </p:cNvPr>
          <p:cNvSpPr>
            <a:spLocks noGrp="1"/>
          </p:cNvSpPr>
          <p:nvPr/>
        </p:nvSpPr>
        <p:spPr>
          <a:xfrm rot="0">
            <a:off x="6388100" y="1689100"/>
            <a:ext cx="28448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Daily report 엑셀 다운 현상 원인분석​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A11 117PC RPA 테스트​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#2-1 외화 지급 크롬 변경</a:t>
            </a:r>
          </a:p>
        </p:txBody>
      </p:sp>
      <p:sp>
        <p:nvSpPr>
          <p:cNvPr id="139845665" name="Text">
    </p:cNvPr>
          <p:cNvSpPr>
            <a:spLocks noGrp="1"/>
          </p:cNvSpPr>
          <p:nvPr/>
        </p:nvSpPr>
        <p:spPr>
          <a:xfrm rot="0">
            <a:off x="5753100" y="1689100"/>
            <a:ext cx="6350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948178018" name="Text">
    </p:cNvPr>
          <p:cNvSpPr>
            <a:spLocks noGrp="1"/>
          </p:cNvSpPr>
          <p:nvPr/>
        </p:nvSpPr>
        <p:spPr>
          <a:xfrm rot="0">
            <a:off x="165100" y="1689100"/>
            <a:ext cx="5969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173551372" name="Text">
    </p:cNvPr>
          <p:cNvSpPr>
            <a:spLocks noGrp="1"/>
          </p:cNvSpPr>
          <p:nvPr/>
        </p:nvSpPr>
        <p:spPr>
          <a:xfrm rot="0">
            <a:off x="762000" y="1689100"/>
            <a:ext cx="30099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사전점검 수기 발송​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209pc 재부팅 및 AA 재활성화​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#4 외화송금 재수행​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 접근 불가 확인 및 IP 강제 변경​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#1 회계 지급 12.28 재수행​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[계정관리] 담당자 휴가 백업​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Daily Report 엑셀 2023버전 접근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오픈 확인​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Margin 작업 에러 확인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원인 안내​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#1 회계 지급 23.01.02일자 재실행​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#4 외화송금 엑셀 매크로 년도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기타 수정​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Margin 엑셀 년도 변경 코드 확인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수정​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Daily Report 엑셀 2023버전 코드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수정​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#1 회계 지급 22.12.29일자 재실행​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Daily Report 엑셀 테스트​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프로그램 설치 및 라이센스 계정 생성​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#1 회계 지급 22.12.29일자 재실행​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ocr_admin PW 만료 변경​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인수인계 파일 생성 및 폴더 정리​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Margin 에러 확인, 수정 및 재실행,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모니터링​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업무 및 시스템 백업 일부 인수</a:t>
            </a:r>
          </a:p>
        </p:txBody>
      </p:sp>
      <p:sp>
        <p:nvSpPr>
          <p:cNvPr id="1088104477" name="Text">
    </p:cNvPr>
          <p:cNvSpPr>
            <a:spLocks noGrp="1"/>
          </p:cNvSpPr>
          <p:nvPr/>
        </p:nvSpPr>
        <p:spPr>
          <a:xfrm rot="0">
            <a:off x="4406900" y="1689100"/>
            <a:ext cx="6350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</a:p>
        </p:txBody>
      </p:sp>
      <p:sp>
        <p:nvSpPr>
          <p:cNvPr id="1739099343" name="Text">
    </p:cNvPr>
          <p:cNvSpPr>
            <a:spLocks noGrp="1"/>
          </p:cNvSpPr>
          <p:nvPr/>
        </p:nvSpPr>
        <p:spPr>
          <a:xfrm rot="0">
            <a:off x="5041900" y="1689100"/>
            <a:ext cx="6350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</a:p>
        </p:txBody>
      </p:sp>
      <p:sp>
        <p:nvSpPr>
          <p:cNvPr id="2144824132" name="Text">
    </p:cNvPr>
          <p:cNvSpPr>
            <a:spLocks noGrp="1"/>
          </p:cNvSpPr>
          <p:nvPr/>
        </p:nvSpPr>
        <p:spPr>
          <a:xfrm rot="0">
            <a:off x="3771900" y="1689100"/>
            <a:ext cx="6350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</a:p>
        </p:txBody>
      </p:sp>
      <p:sp>
        <p:nvSpPr>
          <p:cNvPr id="759154475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10</a:t>
            </a:r>
          </a:p>
        </p:txBody>
      </p:sp>
      <p:pic>
        <p:nvPicPr>
          <p:cNvPr id="884836689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49949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02560776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427407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82884230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42475834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84584274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01406295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66947154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48145330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39658024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91521692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35011205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39906535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81496584" name="Text">
    </p:cNvPr>
          <p:cNvSpPr>
            <a:spLocks noGrp="1"/>
          </p:cNvSpPr>
          <p:nvPr/>
        </p:nvSpPr>
        <p:spPr>
          <a:xfrm rot="0">
            <a:off x="9867900" y="1689100"/>
            <a:ext cx="6350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577088469" name="Text">
    </p:cNvPr>
          <p:cNvSpPr>
            <a:spLocks noGrp="1"/>
          </p:cNvSpPr>
          <p:nvPr/>
        </p:nvSpPr>
        <p:spPr>
          <a:xfrm rot="0">
            <a:off x="9232900" y="1689100"/>
            <a:ext cx="6350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176147549" name="Text">
    </p:cNvPr>
          <p:cNvSpPr>
            <a:spLocks noGrp="1"/>
          </p:cNvSpPr>
          <p:nvPr/>
        </p:nvSpPr>
        <p:spPr>
          <a:xfrm rot="0">
            <a:off x="6388100" y="1689100"/>
            <a:ext cx="28448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단가계약 정산품의서, Vendor Survey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서, 정성평가 요청서, 정성평가 결과서, 긴급구매 입찰시행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서, 기술검토 요청서, 기술검토 결과서, 안전보건검토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서, 안전보건검토 결과서 개발​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엔지니어 특근계획서 전산화​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예외근무신청서_근무시간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특근발생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임원정렬순서 조건 추가에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능 개발</a:t>
            </a:r>
          </a:p>
        </p:txBody>
      </p:sp>
      <p:sp>
        <p:nvSpPr>
          <p:cNvPr id="474192408" name="Text">
    </p:cNvPr>
          <p:cNvSpPr>
            <a:spLocks noGrp="1"/>
          </p:cNvSpPr>
          <p:nvPr/>
        </p:nvSpPr>
        <p:spPr>
          <a:xfrm rot="0">
            <a:off x="5753100" y="1689100"/>
            <a:ext cx="6350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078795726" name="Text">
    </p:cNvPr>
          <p:cNvSpPr>
            <a:spLocks noGrp="1"/>
          </p:cNvSpPr>
          <p:nvPr/>
        </p:nvSpPr>
        <p:spPr>
          <a:xfrm rot="0">
            <a:off x="165100" y="1689100"/>
            <a:ext cx="5969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341734161" name="Text">
    </p:cNvPr>
          <p:cNvSpPr>
            <a:spLocks noGrp="1"/>
          </p:cNvSpPr>
          <p:nvPr/>
        </p:nvSpPr>
        <p:spPr>
          <a:xfrm rot="0">
            <a:off x="762000" y="1689100"/>
            <a:ext cx="30099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단가계약 정산품의서,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Vendor Survey 요청서, 정성평가 요청서,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정성평가 결과서, 긴급구매 입찰시행서,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기술검토 요청서, 기술검토 결과서,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안전보건검토 요청서, 안전보건검토 결과서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엔지니어 특근계획서 전산화​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예외근무신청서_근무시간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특근발생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</a:p>
        </p:txBody>
      </p:sp>
      <p:sp>
        <p:nvSpPr>
          <p:cNvPr id="999296407" name="Text">
    </p:cNvPr>
          <p:cNvSpPr>
            <a:spLocks noGrp="1"/>
          </p:cNvSpPr>
          <p:nvPr/>
        </p:nvSpPr>
        <p:spPr>
          <a:xfrm rot="0">
            <a:off x="4406900" y="1689100"/>
            <a:ext cx="6350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990102439" name="Text">
    </p:cNvPr>
          <p:cNvSpPr>
            <a:spLocks noGrp="1"/>
          </p:cNvSpPr>
          <p:nvPr/>
        </p:nvSpPr>
        <p:spPr>
          <a:xfrm rot="0">
            <a:off x="5041900" y="1689100"/>
            <a:ext cx="6350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</a:p>
        </p:txBody>
      </p:sp>
      <p:sp>
        <p:nvSpPr>
          <p:cNvPr id="319294052" name="Text">
    </p:cNvPr>
          <p:cNvSpPr>
            <a:spLocks noGrp="1"/>
          </p:cNvSpPr>
          <p:nvPr/>
        </p:nvSpPr>
        <p:spPr>
          <a:xfrm rot="0">
            <a:off x="3771900" y="1689100"/>
            <a:ext cx="6350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</a:p>
        </p:txBody>
      </p:sp>
      <p:sp>
        <p:nvSpPr>
          <p:cNvPr id="362790049" name="Text">
    </p:cNvPr>
          <p:cNvSpPr>
            <a:spLocks noGrp="1"/>
          </p:cNvSpPr>
          <p:nvPr/>
        </p:nvSpPr>
        <p:spPr>
          <a:xfrm rot="0">
            <a:off x="9867900" y="40005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</a:p>
        </p:txBody>
      </p:sp>
      <p:sp>
        <p:nvSpPr>
          <p:cNvPr id="785970992" name="Text">
    </p:cNvPr>
          <p:cNvSpPr>
            <a:spLocks noGrp="1"/>
          </p:cNvSpPr>
          <p:nvPr/>
        </p:nvSpPr>
        <p:spPr>
          <a:xfrm rot="0">
            <a:off x="9232900" y="40005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</a:p>
        </p:txBody>
      </p:sp>
      <p:sp>
        <p:nvSpPr>
          <p:cNvPr id="199428023" name="Text">
    </p:cNvPr>
          <p:cNvSpPr>
            <a:spLocks noGrp="1"/>
          </p:cNvSpPr>
          <p:nvPr/>
        </p:nvSpPr>
        <p:spPr>
          <a:xfrm rot="0">
            <a:off x="6388100" y="4000500"/>
            <a:ext cx="28448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소켓에러 관련 WEB서버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WAS 설정, 로직 설정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 시행교육과정 세부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CRUD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임시저장(작성중인)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문서 데이터를 시행교육과정관리 데이터에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활성화 요청 외​</a:t>
            </a:r>
          </a:p>
        </p:txBody>
      </p:sp>
      <p:sp>
        <p:nvSpPr>
          <p:cNvPr id="1483433861" name="Text">
    </p:cNvPr>
          <p:cNvSpPr>
            <a:spLocks noGrp="1"/>
          </p:cNvSpPr>
          <p:nvPr/>
        </p:nvSpPr>
        <p:spPr>
          <a:xfrm rot="0">
            <a:off x="5753100" y="40005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821666461" name="Text">
    </p:cNvPr>
          <p:cNvSpPr>
            <a:spLocks noGrp="1"/>
          </p:cNvSpPr>
          <p:nvPr/>
        </p:nvSpPr>
        <p:spPr>
          <a:xfrm rot="0">
            <a:off x="165100" y="4000500"/>
            <a:ext cx="596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509008069" name="Text">
    </p:cNvPr>
          <p:cNvSpPr>
            <a:spLocks noGrp="1"/>
          </p:cNvSpPr>
          <p:nvPr/>
        </p:nvSpPr>
        <p:spPr>
          <a:xfrm rot="0">
            <a:off x="762000" y="4000500"/>
            <a:ext cx="300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(BCM 신규 프로젝트 인원, 추후 BCM 관련 정보처리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개발서버 SSL 적용 검토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소켓에러 관련 WEB서버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WAS 설정, 로직 설정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 시행교육과정 세부 데이터 CRUD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기능 개선​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ODA/TDA신청서 메뉴조회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기준 변경의 건​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학습자료실 내 게시판 명칭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자료 삭제 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교육훈련신청서, 교육결과보고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교육출장비신청서 DP CODE 변경 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부서명 변경 미반영 확인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수정반영​</a:t>
            </a:r>
          </a:p>
        </p:txBody>
      </p:sp>
      <p:sp>
        <p:nvSpPr>
          <p:cNvPr id="1253890291" name="Text">
    </p:cNvPr>
          <p:cNvSpPr>
            <a:spLocks noGrp="1"/>
          </p:cNvSpPr>
          <p:nvPr/>
        </p:nvSpPr>
        <p:spPr>
          <a:xfrm rot="0">
            <a:off x="4406900" y="40005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</a:p>
        </p:txBody>
      </p:sp>
      <p:sp>
        <p:nvSpPr>
          <p:cNvPr id="1239992686" name="Text">
    </p:cNvPr>
          <p:cNvSpPr>
            <a:spLocks noGrp="1"/>
          </p:cNvSpPr>
          <p:nvPr/>
        </p:nvSpPr>
        <p:spPr>
          <a:xfrm rot="0">
            <a:off x="5041900" y="40005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</a:p>
        </p:txBody>
      </p:sp>
      <p:sp>
        <p:nvSpPr>
          <p:cNvPr id="880306052" name="Text">
    </p:cNvPr>
          <p:cNvSpPr>
            <a:spLocks noGrp="1"/>
          </p:cNvSpPr>
          <p:nvPr/>
        </p:nvSpPr>
        <p:spPr>
          <a:xfrm rot="0">
            <a:off x="3771900" y="40005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</a:p>
        </p:txBody>
      </p:sp>
      <p:sp>
        <p:nvSpPr>
          <p:cNvPr id="1623919684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11</a:t>
            </a:r>
          </a:p>
        </p:txBody>
      </p:sp>
      <p:pic>
        <p:nvPicPr>
          <p:cNvPr id="1276918766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22330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72620815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10936039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61785296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65904813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16879504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67086880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94492343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95430450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9169264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52913953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58266179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50326288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85241892" name="Text">
    </p:cNvPr>
          <p:cNvSpPr>
            <a:spLocks noGrp="1"/>
          </p:cNvSpPr>
          <p:nvPr/>
        </p:nvSpPr>
        <p:spPr>
          <a:xfrm rot="0">
            <a:off x="9867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1953845390" name="Text">
    </p:cNvPr>
          <p:cNvSpPr>
            <a:spLocks noGrp="1"/>
          </p:cNvSpPr>
          <p:nvPr/>
        </p:nvSpPr>
        <p:spPr>
          <a:xfrm rot="0">
            <a:off x="9232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12/12</a:t>
            </a:r>
          </a:p>
        </p:txBody>
      </p:sp>
      <p:sp>
        <p:nvSpPr>
          <p:cNvPr id="575204378" name="Text">
    </p:cNvPr>
          <p:cNvSpPr>
            <a:spLocks noGrp="1"/>
          </p:cNvSpPr>
          <p:nvPr/>
        </p:nvSpPr>
        <p:spPr>
          <a:xfrm rot="0">
            <a:off x="6388100" y="1689100"/>
            <a:ext cx="2844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인터페이스 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모바일 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모바일상품권판매현황)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SAP Data Service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배치 변경 부분 작업​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판매등록 화면 전자결재내역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가져오기 기능 오류 확인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(전자결재 완료 시 진행 가능)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현행 분석 및 AA 교육</a:t>
            </a:r>
          </a:p>
        </p:txBody>
      </p:sp>
      <p:sp>
        <p:nvSpPr>
          <p:cNvPr id="30041214" name="Text">
    </p:cNvPr>
          <p:cNvSpPr>
            <a:spLocks noGrp="1"/>
          </p:cNvSpPr>
          <p:nvPr/>
        </p:nvSpPr>
        <p:spPr>
          <a:xfrm rot="0">
            <a:off x="57531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/EWS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2009906650" name="Text">
    </p:cNvPr>
          <p:cNvSpPr>
            <a:spLocks noGrp="1"/>
          </p:cNvSpPr>
          <p:nvPr/>
        </p:nvSpPr>
        <p:spPr>
          <a:xfrm rot="0">
            <a:off x="165100" y="1689100"/>
            <a:ext cx="596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/EWS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702771853" name="Text">
    </p:cNvPr>
          <p:cNvSpPr>
            <a:spLocks noGrp="1"/>
          </p:cNvSpPr>
          <p:nvPr/>
        </p:nvSpPr>
        <p:spPr>
          <a:xfrm rot="0">
            <a:off x="762000" y="1689100"/>
            <a:ext cx="3009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인터페이스 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모바일 상품권 관련 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면 수정 (일일판매보고 품의서, 모바일상품권판매현황)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SAP Data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Service 배치 변경 부분 작업​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판매등록 화면 전자결재내역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가져오기 기능 오류 확인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(전자결재 완료 시 진행 가능)​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백업 담당자 환경셋팅 및 업무공유​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인사발령에 따른 근무지 변경 시 시스템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접근 제한 조치 (감사 개선사항)​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2022 final 운영평가용 모집단 자료 5건 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보직변경에 따른 WMS 권한 부여 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검수지연 데이터 메일 확인 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CBO 프로그램 월별 가동일 자 확인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EWS 추출일자 셋팅​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현행 분석 및 AA 교육​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209pc 재부팅 및 AA 활성화</a:t>
            </a:r>
          </a:p>
        </p:txBody>
      </p:sp>
      <p:sp>
        <p:nvSpPr>
          <p:cNvPr id="1278108567" name="Text">
    </p:cNvPr>
          <p:cNvSpPr>
            <a:spLocks noGrp="1"/>
          </p:cNvSpPr>
          <p:nvPr/>
        </p:nvSpPr>
        <p:spPr>
          <a:xfrm rot="0">
            <a:off x="4406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</a:p>
        </p:txBody>
      </p:sp>
      <p:sp>
        <p:nvSpPr>
          <p:cNvPr id="504694776" name="Text">
    </p:cNvPr>
          <p:cNvSpPr>
            <a:spLocks noGrp="1"/>
          </p:cNvSpPr>
          <p:nvPr/>
        </p:nvSpPr>
        <p:spPr>
          <a:xfrm rot="0">
            <a:off x="5041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</a:p>
        </p:txBody>
      </p:sp>
      <p:sp>
        <p:nvSpPr>
          <p:cNvPr id="212159373" name="Text">
    </p:cNvPr>
          <p:cNvSpPr>
            <a:spLocks noGrp="1"/>
          </p:cNvSpPr>
          <p:nvPr/>
        </p:nvSpPr>
        <p:spPr>
          <a:xfrm rot="0">
            <a:off x="3771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</a:p>
        </p:txBody>
      </p:sp>
      <p:sp>
        <p:nvSpPr>
          <p:cNvPr id="1054881678" name="Text">
    </p:cNvPr>
          <p:cNvSpPr>
            <a:spLocks noGrp="1"/>
          </p:cNvSpPr>
          <p:nvPr/>
        </p:nvSpPr>
        <p:spPr>
          <a:xfrm rot="0">
            <a:off x="98679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</a:p>
        </p:txBody>
      </p:sp>
      <p:sp>
        <p:nvSpPr>
          <p:cNvPr id="23972126" name="Text">
    </p:cNvPr>
          <p:cNvSpPr>
            <a:spLocks noGrp="1"/>
          </p:cNvSpPr>
          <p:nvPr/>
        </p:nvSpPr>
        <p:spPr>
          <a:xfrm rot="0">
            <a:off x="92329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938550284" name="Text">
    </p:cNvPr>
          <p:cNvSpPr>
            <a:spLocks noGrp="1"/>
          </p:cNvSpPr>
          <p:nvPr/>
        </p:nvSpPr>
        <p:spPr>
          <a:xfrm rot="0">
            <a:off x="6388100" y="46101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1차 테스트 (01.09 ~ 01.16)​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(피드백 수렴 / 에러 처리)​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2차 테스트 (01.16 ~ 01.23)​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(피드백 수렴 / 에러 처리)​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기존 시스템 완전 전환 (2월 목표)</a:t>
            </a:r>
          </a:p>
        </p:txBody>
      </p:sp>
      <p:sp>
        <p:nvSpPr>
          <p:cNvPr id="296675420" name="Text">
    </p:cNvPr>
          <p:cNvSpPr>
            <a:spLocks noGrp="1"/>
          </p:cNvSpPr>
          <p:nvPr/>
        </p:nvSpPr>
        <p:spPr>
          <a:xfrm rot="0">
            <a:off x="57531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776860064" name="Text">
    </p:cNvPr>
          <p:cNvSpPr>
            <a:spLocks noGrp="1"/>
          </p:cNvSpPr>
          <p:nvPr/>
        </p:nvSpPr>
        <p:spPr>
          <a:xfrm rot="0">
            <a:off x="165100" y="46101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091041358" name="Text">
    </p:cNvPr>
          <p:cNvSpPr>
            <a:spLocks noGrp="1"/>
          </p:cNvSpPr>
          <p:nvPr/>
        </p:nvSpPr>
        <p:spPr>
          <a:xfrm rot="0">
            <a:off x="762000" y="46101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주간보고 시스템 개발 및 개선​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(문제점 보완 작업 / 기능 추가 진행)  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1차 테스트 (01.09 ~ 01.16)​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(피드백 수렴 / 에러 처리)​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2차 테스트 (01.16 ~ 01.23)​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(피드백 수렴 / 에러 처리)​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기존 시스템 완전 전환 (2월 목표)</a:t>
            </a:r>
          </a:p>
        </p:txBody>
      </p:sp>
      <p:sp>
        <p:nvSpPr>
          <p:cNvPr id="2145940774" name="Text">
    </p:cNvPr>
          <p:cNvSpPr>
            <a:spLocks noGrp="1"/>
          </p:cNvSpPr>
          <p:nvPr/>
        </p:nvSpPr>
        <p:spPr>
          <a:xfrm rot="0">
            <a:off x="44069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425889423" name="Text">
    </p:cNvPr>
          <p:cNvSpPr>
            <a:spLocks noGrp="1"/>
          </p:cNvSpPr>
          <p:nvPr/>
        </p:nvSpPr>
        <p:spPr>
          <a:xfrm rot="0">
            <a:off x="50419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</a:p>
        </p:txBody>
      </p:sp>
      <p:sp>
        <p:nvSpPr>
          <p:cNvPr id="1482927346" name="Text">
    </p:cNvPr>
          <p:cNvSpPr>
            <a:spLocks noGrp="1"/>
          </p:cNvSpPr>
          <p:nvPr/>
        </p:nvSpPr>
        <p:spPr>
          <a:xfrm rot="0">
            <a:off x="37719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643361336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12</a:t>
            </a:r>
          </a:p>
        </p:txBody>
      </p:sp>
      <p:pic>
        <p:nvPicPr>
          <p:cNvPr id="447085200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148105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6108737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40433095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42524152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95070514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05541188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9204040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30331593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64840694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74766759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8960183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85056583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00960649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86677316" name="Text">
    </p:cNvPr>
          <p:cNvSpPr>
            <a:spLocks noGrp="1"/>
          </p:cNvSpPr>
          <p:nvPr/>
        </p:nvSpPr>
        <p:spPr>
          <a:xfrm rot="0">
            <a:off x="9867900" y="1689100"/>
            <a:ext cx="6350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</a:p>
        </p:txBody>
      </p:sp>
      <p:sp>
        <p:nvSpPr>
          <p:cNvPr id="1833059131" name="Text">
    </p:cNvPr>
          <p:cNvSpPr>
            <a:spLocks noGrp="1"/>
          </p:cNvSpPr>
          <p:nvPr/>
        </p:nvSpPr>
        <p:spPr>
          <a:xfrm rot="0">
            <a:off x="9232900" y="1689100"/>
            <a:ext cx="6350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</a:p>
        </p:txBody>
      </p:sp>
      <p:sp>
        <p:nvSpPr>
          <p:cNvPr id="1812239310" name="Text">
    </p:cNvPr>
          <p:cNvSpPr>
            <a:spLocks noGrp="1"/>
          </p:cNvSpPr>
          <p:nvPr/>
        </p:nvSpPr>
        <p:spPr>
          <a:xfrm rot="0">
            <a:off x="6388100" y="1689100"/>
            <a:ext cx="28448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52550488" name="Text">
    </p:cNvPr>
          <p:cNvSpPr>
            <a:spLocks noGrp="1"/>
          </p:cNvSpPr>
          <p:nvPr/>
        </p:nvSpPr>
        <p:spPr>
          <a:xfrm rot="0">
            <a:off x="5753100" y="1689100"/>
            <a:ext cx="6350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/CES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2129062515" name="Text">
    </p:cNvPr>
          <p:cNvSpPr>
            <a:spLocks noGrp="1"/>
          </p:cNvSpPr>
          <p:nvPr/>
        </p:nvSpPr>
        <p:spPr>
          <a:xfrm rot="0">
            <a:off x="165100" y="1689100"/>
            <a:ext cx="5969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/CES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29504783" name="Text">
    </p:cNvPr>
          <p:cNvSpPr>
            <a:spLocks noGrp="1"/>
          </p:cNvSpPr>
          <p:nvPr/>
        </p:nvSpPr>
        <p:spPr>
          <a:xfrm rot="0">
            <a:off x="762000" y="1689100"/>
            <a:ext cx="30099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예가산정  - 액티비티 및 원가 자료        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  일괄 갱신 관련 자료분석 및 작업​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  ITSM-83280  – 요청부서 : 연차보수팀​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 -  요청자의 요청으로 보류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ITSM-88580 재평가 가능토록 업체 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중처법 권한 부여 및 기술검토 초기화​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ITSM-88557 PR 금액 변경작업​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ITSM-88589 견적의뢰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BiddingRound​ 변경작업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(RQ221200551, RQ221200552)​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ITSM-88553 구매요구서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(D65-23-0001) 안전보건여부 변경 작업 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ITSM-88656 PR 5품목 예가 변경 작업​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ITSM-88913 견적의뢰 RQ230100169​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기술검토 여부 변경 작업  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ITSM-88863 계약서 업체 주소 변경​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완료 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ITSM-88655 계약번호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CTR210800029, CTR210800028 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계약서 내용 변경 및 첨부파일 추가 작업 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 [e-Pro] ITSM-86274 전자구매시스템 로직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 ​및 수정  -&gt; 관련담당자 완료 통보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​관련 수정 개발소스 전달​</a:t>
            </a:r>
          </a:p>
        </p:txBody>
      </p:sp>
      <p:sp>
        <p:nvSpPr>
          <p:cNvPr id="1234197530" name="Text">
    </p:cNvPr>
          <p:cNvSpPr>
            <a:spLocks noGrp="1"/>
          </p:cNvSpPr>
          <p:nvPr/>
        </p:nvSpPr>
        <p:spPr>
          <a:xfrm rot="0">
            <a:off x="4406900" y="1689100"/>
            <a:ext cx="6350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</a:p>
        </p:txBody>
      </p:sp>
      <p:sp>
        <p:nvSpPr>
          <p:cNvPr id="1147581803" name="Text">
    </p:cNvPr>
          <p:cNvSpPr>
            <a:spLocks noGrp="1"/>
          </p:cNvSpPr>
          <p:nvPr/>
        </p:nvSpPr>
        <p:spPr>
          <a:xfrm rot="0">
            <a:off x="5041900" y="1689100"/>
            <a:ext cx="6350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</a:p>
        </p:txBody>
      </p:sp>
      <p:sp>
        <p:nvSpPr>
          <p:cNvPr id="219839206" name="Text">
    </p:cNvPr>
          <p:cNvSpPr>
            <a:spLocks noGrp="1"/>
          </p:cNvSpPr>
          <p:nvPr/>
        </p:nvSpPr>
        <p:spPr>
          <a:xfrm rot="0">
            <a:off x="3771900" y="1689100"/>
            <a:ext cx="6350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  <a:br/>
          </a:p>
        </p:txBody>
      </p:sp>
      <p:sp>
        <p:nvSpPr>
          <p:cNvPr id="501238791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13</a:t>
            </a:r>
          </a:p>
        </p:txBody>
      </p:sp>
      <p:pic>
        <p:nvPicPr>
          <p:cNvPr id="1448850221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485408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37652016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26738797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31007302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81139979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03863907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72244842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16811310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87601976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18021410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18321289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87057109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76740890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0813784" name="Text">
    </p:cNvPr>
          <p:cNvSpPr>
            <a:spLocks noGrp="1"/>
          </p:cNvSpPr>
          <p:nvPr/>
        </p:nvSpPr>
        <p:spPr>
          <a:xfrm rot="0">
            <a:off x="98679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</a:p>
        </p:txBody>
      </p:sp>
      <p:sp>
        <p:nvSpPr>
          <p:cNvPr id="134689628" name="Text">
    </p:cNvPr>
          <p:cNvSpPr>
            <a:spLocks noGrp="1"/>
          </p:cNvSpPr>
          <p:nvPr/>
        </p:nvSpPr>
        <p:spPr>
          <a:xfrm rot="0">
            <a:off x="92329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</a:p>
        </p:txBody>
      </p:sp>
      <p:sp>
        <p:nvSpPr>
          <p:cNvPr id="1527234519" name="Text">
    </p:cNvPr>
          <p:cNvSpPr>
            <a:spLocks noGrp="1"/>
          </p:cNvSpPr>
          <p:nvPr/>
        </p:nvSpPr>
        <p:spPr>
          <a:xfrm rot="0">
            <a:off x="6388100" y="1689100"/>
            <a:ext cx="28448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CCS 업무인수인계​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2022.11월 결산의 EIS,Yellow Book 반영​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E-PRO 예가변경전송 interface 개발​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CRM&lt;-&gt;EAI 삼성유류대금 카드 결재내역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연계 신규개발​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한국평가데이터 REALTOP과 당사 PRM,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 연계 시스템 재구축​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엔지니어 특근계획서 전산화​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알림톡 DB서버 변경정보 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ERP와 New OAS간 Data Interface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</a:p>
        </p:txBody>
      </p:sp>
      <p:sp>
        <p:nvSpPr>
          <p:cNvPr id="995453649" name="Text">
    </p:cNvPr>
          <p:cNvSpPr>
            <a:spLocks noGrp="1"/>
          </p:cNvSpPr>
          <p:nvPr/>
        </p:nvSpPr>
        <p:spPr>
          <a:xfrm rot="0">
            <a:off x="57531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/EIS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904287631" name="Text">
    </p:cNvPr>
          <p:cNvSpPr>
            <a:spLocks noGrp="1"/>
          </p:cNvSpPr>
          <p:nvPr/>
        </p:nvSpPr>
        <p:spPr>
          <a:xfrm rot="0">
            <a:off x="165100" y="1689100"/>
            <a:ext cx="5969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/EIS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076715312" name="Text">
    </p:cNvPr>
          <p:cNvSpPr>
            <a:spLocks noGrp="1"/>
          </p:cNvSpPr>
          <p:nvPr/>
        </p:nvSpPr>
        <p:spPr>
          <a:xfrm rot="0">
            <a:off x="762000" y="1689100"/>
            <a:ext cx="30099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2022년도 회계정상 처리 건 전표번호 생성​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2023년도 오더 DATA생성​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2022.11월 결산의 EIS,Yellow Book 반영​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E-PRO 예가변경전송 interface 개발​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CRM&lt;-&gt;EAI 삼성유류대금 카드 결재내역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연계 신규개발​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알림톡 DB서버 변경정보 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ERP와 New OAS간 Data Interface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</a:p>
        </p:txBody>
      </p:sp>
      <p:sp>
        <p:nvSpPr>
          <p:cNvPr id="640854501" name="Text">
    </p:cNvPr>
          <p:cNvSpPr>
            <a:spLocks noGrp="1"/>
          </p:cNvSpPr>
          <p:nvPr/>
        </p:nvSpPr>
        <p:spPr>
          <a:xfrm rot="0">
            <a:off x="44069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</a:p>
        </p:txBody>
      </p:sp>
      <p:sp>
        <p:nvSpPr>
          <p:cNvPr id="916544528" name="Text">
    </p:cNvPr>
          <p:cNvSpPr>
            <a:spLocks noGrp="1"/>
          </p:cNvSpPr>
          <p:nvPr/>
        </p:nvSpPr>
        <p:spPr>
          <a:xfrm rot="0">
            <a:off x="50419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336229932" name="Text">
    </p:cNvPr>
          <p:cNvSpPr>
            <a:spLocks noGrp="1"/>
          </p:cNvSpPr>
          <p:nvPr/>
        </p:nvSpPr>
        <p:spPr>
          <a:xfrm rot="0">
            <a:off x="37719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</a:p>
        </p:txBody>
      </p:sp>
      <p:sp>
        <p:nvSpPr>
          <p:cNvPr id="1700479543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14</a:t>
            </a:r>
          </a:p>
        </p:txBody>
      </p:sp>
      <p:pic>
        <p:nvPicPr>
          <p:cNvPr id="1444262648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