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006050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48537082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5676873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904346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96588006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1685740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9816531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01393861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640281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07205083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9059811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74924677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95000744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9758722" name="Text">
    </p:cNvPr>
          <p:cNvSpPr>
            <a:spLocks noGrp="1"/>
          </p:cNvSpPr>
          <p:nvPr/>
        </p:nvSpPr>
        <p:spPr>
          <a:xfrm rot="0"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481097319" name="Text">
    </p:cNvPr>
          <p:cNvSpPr>
            <a:spLocks noGrp="1"/>
          </p:cNvSpPr>
          <p:nvPr/>
        </p:nvSpPr>
        <p:spPr>
          <a:xfrm rot="0"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290447504" name="Text">
    </p:cNvPr>
          <p:cNvSpPr>
            <a:spLocks noGrp="1"/>
          </p:cNvSpPr>
          <p:nvPr/>
        </p:nvSpPr>
        <p:spPr>
          <a:xfrm rot="0"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시스템에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시스템에 반영 요청(전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자결재)</a:t>
            </a:r>
          </a:p>
        </p:txBody>
      </p:sp>
      <p:sp>
        <p:nvSpPr>
          <p:cNvPr id="759647514" name="Text">
    </p:cNvPr>
          <p:cNvSpPr>
            <a:spLocks noGrp="1"/>
          </p:cNvSpPr>
          <p:nvPr/>
        </p:nvSpPr>
        <p:spPr>
          <a:xfrm rot="0"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547564474" name="Text">
    </p:cNvPr>
          <p:cNvSpPr>
            <a:spLocks noGrp="1"/>
          </p:cNvSpPr>
          <p:nvPr/>
        </p:nvSpPr>
        <p:spPr>
          <a:xfrm rot="0">
            <a:off x="165100" y="1689100"/>
            <a:ext cx="723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174504241" name="Text">
    </p:cNvPr>
          <p:cNvSpPr>
            <a:spLocks noGrp="1"/>
          </p:cNvSpPr>
          <p:nvPr/>
        </p:nvSpPr>
        <p:spPr>
          <a:xfrm rot="0">
            <a:off x="889000" y="1689100"/>
            <a:ext cx="2882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단가표 업로드 로직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정산 처리를 위한 Rev1 추가 생성(W/O No.: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3827749-10, 3827799-10)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시스템에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시스템에 반영 요청(전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[계약체결기안] 문서번호 DB3-23-0002 '23년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고용노동부 도급승인을 위한 안전보건평가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용역 시행품의에 대해 첨부1. 계약서 교체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LMS 결재선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코스트센터명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소액구매요구/승인서 - 코스트 센터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계약체결기안 및 계약서 보관/관리 신청서 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요청건</a:t>
            </a:r>
          </a:p>
        </p:txBody>
      </p:sp>
      <p:sp>
        <p:nvSpPr>
          <p:cNvPr id="681877505" name="Text">
    </p:cNvPr>
          <p:cNvSpPr>
            <a:spLocks noGrp="1"/>
          </p:cNvSpPr>
          <p:nvPr/>
        </p:nvSpPr>
        <p:spPr>
          <a:xfrm rot="0"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067190162" name="Text">
    </p:cNvPr>
          <p:cNvSpPr>
            <a:spLocks noGrp="1"/>
          </p:cNvSpPr>
          <p:nvPr/>
        </p:nvSpPr>
        <p:spPr>
          <a:xfrm rot="0"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</a:p>
        </p:txBody>
      </p:sp>
      <p:sp>
        <p:nvSpPr>
          <p:cNvPr id="115021088" name="Text">
    </p:cNvPr>
          <p:cNvSpPr>
            <a:spLocks noGrp="1"/>
          </p:cNvSpPr>
          <p:nvPr/>
        </p:nvSpPr>
        <p:spPr>
          <a:xfrm rot="0"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284048577" name="Text">
    </p:cNvPr>
          <p:cNvSpPr>
            <a:spLocks noGrp="1"/>
          </p:cNvSpPr>
          <p:nvPr/>
        </p:nvSpPr>
        <p:spPr>
          <a:xfrm rot="0">
            <a:off x="9867900" y="4610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101005817" name="Text">
    </p:cNvPr>
          <p:cNvSpPr>
            <a:spLocks noGrp="1"/>
          </p:cNvSpPr>
          <p:nvPr/>
        </p:nvSpPr>
        <p:spPr>
          <a:xfrm rot="0">
            <a:off x="9232900" y="4610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509553864" name="Text">
    </p:cNvPr>
          <p:cNvSpPr>
            <a:spLocks noGrp="1"/>
          </p:cNvSpPr>
          <p:nvPr/>
        </p:nvSpPr>
        <p:spPr>
          <a:xfrm rot="0">
            <a:off x="6388100" y="4610100"/>
            <a:ext cx="28448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수정 (일일판매보고 품의서, 모바일상품권판매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판매품의서 판매현황 보고 데이터 확인요청</a:t>
            </a:r>
            <a:br/>
          </a:p>
        </p:txBody>
      </p:sp>
      <p:sp>
        <p:nvSpPr>
          <p:cNvPr id="1089689654" name="Text">
    </p:cNvPr>
          <p:cNvSpPr>
            <a:spLocks noGrp="1"/>
          </p:cNvSpPr>
          <p:nvPr/>
        </p:nvSpPr>
        <p:spPr>
          <a:xfrm rot="0">
            <a:off x="5753100" y="4610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45627111" name="Text">
    </p:cNvPr>
          <p:cNvSpPr>
            <a:spLocks noGrp="1"/>
          </p:cNvSpPr>
          <p:nvPr/>
        </p:nvSpPr>
        <p:spPr>
          <a:xfrm rot="0">
            <a:off x="165100" y="4610100"/>
            <a:ext cx="723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/EWS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7465308" name="Text">
    </p:cNvPr>
          <p:cNvSpPr>
            <a:spLocks noGrp="1"/>
          </p:cNvSpPr>
          <p:nvPr/>
        </p:nvSpPr>
        <p:spPr>
          <a:xfrm rot="0">
            <a:off x="889000" y="4610100"/>
            <a:ext cx="2882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모바일 상품권 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울산지사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전북지사 상품권 PC 결제 프로그램 셋팅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확인 요청 (보안관제)</a:t>
            </a:r>
          </a:p>
        </p:txBody>
      </p:sp>
      <p:sp>
        <p:nvSpPr>
          <p:cNvPr id="1651038302" name="Text">
    </p:cNvPr>
          <p:cNvSpPr>
            <a:spLocks noGrp="1"/>
          </p:cNvSpPr>
          <p:nvPr/>
        </p:nvSpPr>
        <p:spPr>
          <a:xfrm rot="0">
            <a:off x="4406900" y="4610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947920589" name="Text">
    </p:cNvPr>
          <p:cNvSpPr>
            <a:spLocks noGrp="1"/>
          </p:cNvSpPr>
          <p:nvPr/>
        </p:nvSpPr>
        <p:spPr>
          <a:xfrm rot="0">
            <a:off x="5041900" y="4610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002735587" name="Text">
    </p:cNvPr>
          <p:cNvSpPr>
            <a:spLocks noGrp="1"/>
          </p:cNvSpPr>
          <p:nvPr/>
        </p:nvSpPr>
        <p:spPr>
          <a:xfrm rot="0">
            <a:off x="3771900" y="4610100"/>
            <a:ext cx="6350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7046777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256850749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07232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821564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9708369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3898530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80355688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2600310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023590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0040798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95335844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078353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8545428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954375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7840637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4720407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62184688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264504040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 [e-Pro] 고도화 프로젝트 관련 업무</a:t>
            </a:r>
          </a:p>
        </p:txBody>
      </p:sp>
      <p:sp>
        <p:nvSpPr>
          <p:cNvPr id="1904866875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78406896" name="Text">
    </p:cNvPr>
          <p:cNvSpPr>
            <a:spLocks noGrp="1"/>
          </p:cNvSpPr>
          <p:nvPr/>
        </p:nvSpPr>
        <p:spPr>
          <a:xfrm rot="0"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94057480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해외 벤더 로그인 문제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견적서 관련 OZ report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자체구매 로그인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</a:p>
        </p:txBody>
      </p:sp>
      <p:sp>
        <p:nvSpPr>
          <p:cNvPr id="2674504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043253592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641439400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725222780" name="Text">
    </p:cNvPr>
          <p:cNvSpPr>
            <a:spLocks noGrp="1"/>
          </p:cNvSpPr>
          <p:nvPr/>
        </p:nvSpPr>
        <p:spPr>
          <a:xfrm rot="0">
            <a:off x="98679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840172508" name="Text">
    </p:cNvPr>
          <p:cNvSpPr>
            <a:spLocks noGrp="1"/>
          </p:cNvSpPr>
          <p:nvPr/>
        </p:nvSpPr>
        <p:spPr>
          <a:xfrm rot="0">
            <a:off x="92329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</a:p>
        </p:txBody>
      </p:sp>
      <p:sp>
        <p:nvSpPr>
          <p:cNvPr id="620932408" name="Text">
    </p:cNvPr>
          <p:cNvSpPr>
            <a:spLocks noGrp="1"/>
          </p:cNvSpPr>
          <p:nvPr/>
        </p:nvSpPr>
        <p:spPr>
          <a:xfrm rot="0">
            <a:off x="6388100" y="3251200"/>
            <a:ext cx="28448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</a:p>
        </p:txBody>
      </p:sp>
      <p:sp>
        <p:nvSpPr>
          <p:cNvPr id="1601626598" name="Text">
    </p:cNvPr>
          <p:cNvSpPr>
            <a:spLocks noGrp="1"/>
          </p:cNvSpPr>
          <p:nvPr/>
        </p:nvSpPr>
        <p:spPr>
          <a:xfrm rot="0">
            <a:off x="57531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05822609" name="Text">
    </p:cNvPr>
          <p:cNvSpPr>
            <a:spLocks noGrp="1"/>
          </p:cNvSpPr>
          <p:nvPr/>
        </p:nvSpPr>
        <p:spPr>
          <a:xfrm rot="0">
            <a:off x="165100" y="3251200"/>
            <a:ext cx="723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70069731" name="Text">
    </p:cNvPr>
          <p:cNvSpPr>
            <a:spLocks noGrp="1"/>
          </p:cNvSpPr>
          <p:nvPr/>
        </p:nvSpPr>
        <p:spPr>
          <a:xfrm rot="0">
            <a:off x="889000" y="3251200"/>
            <a:ext cx="28829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소켓에러 관련 WEB서버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교육행정&gt;교육계획시행관리 - 2022년 등록자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등록방법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기능개선시 기존 문서의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작성 부서와 현재 인사 데이터상 변경된 부서의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매핑에 대한 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전자결재 전표생성 SAP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Rule Revalidation] 방화벽 정책 확인 중 service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port 수정에 대한 LMS 서비스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2023년 회사필수 공통지식 강의 영상 업로드</a:t>
            </a:r>
          </a:p>
        </p:txBody>
      </p:sp>
      <p:sp>
        <p:nvSpPr>
          <p:cNvPr id="253556302" name="Text">
    </p:cNvPr>
          <p:cNvSpPr>
            <a:spLocks noGrp="1"/>
          </p:cNvSpPr>
          <p:nvPr/>
        </p:nvSpPr>
        <p:spPr>
          <a:xfrm rot="0">
            <a:off x="44069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737314202" name="Text">
    </p:cNvPr>
          <p:cNvSpPr>
            <a:spLocks noGrp="1"/>
          </p:cNvSpPr>
          <p:nvPr/>
        </p:nvSpPr>
        <p:spPr>
          <a:xfrm rot="0">
            <a:off x="50419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597769580" name="Text">
    </p:cNvPr>
          <p:cNvSpPr>
            <a:spLocks noGrp="1"/>
          </p:cNvSpPr>
          <p:nvPr/>
        </p:nvSpPr>
        <p:spPr>
          <a:xfrm rot="0">
            <a:off x="3771900" y="3251200"/>
            <a:ext cx="6350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</a:p>
        </p:txBody>
      </p:sp>
      <p:sp>
        <p:nvSpPr>
          <p:cNvPr id="601472532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260356263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34470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12199980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8060198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7151219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27522144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25112139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9255550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032730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8858377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12409831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9414665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868342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49912214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2673658" name="Text">
    </p:cNvPr>
          <p:cNvSpPr>
            <a:spLocks noGrp="1"/>
          </p:cNvSpPr>
          <p:nvPr/>
        </p:nvSpPr>
        <p:spPr>
          <a:xfrm rot="0">
            <a:off x="9867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2134002825" name="Text">
    </p:cNvPr>
          <p:cNvSpPr>
            <a:spLocks noGrp="1"/>
          </p:cNvSpPr>
          <p:nvPr/>
        </p:nvSpPr>
        <p:spPr>
          <a:xfrm rot="0">
            <a:off x="9232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396319900" name="Text">
    </p:cNvPr>
          <p:cNvSpPr>
            <a:spLocks noGrp="1"/>
          </p:cNvSpPr>
          <p:nvPr/>
        </p:nvSpPr>
        <p:spPr>
          <a:xfrm rot="0">
            <a:off x="6388100" y="1689100"/>
            <a:ext cx="28448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해제 신청서 개선 요청</a:t>
            </a:r>
          </a:p>
        </p:txBody>
      </p:sp>
      <p:sp>
        <p:nvSpPr>
          <p:cNvPr id="1773595165" name="Text">
    </p:cNvPr>
          <p:cNvSpPr>
            <a:spLocks noGrp="1"/>
          </p:cNvSpPr>
          <p:nvPr/>
        </p:nvSpPr>
        <p:spPr>
          <a:xfrm rot="0">
            <a:off x="57531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12180158" name="Text">
    </p:cNvPr>
          <p:cNvSpPr>
            <a:spLocks noGrp="1"/>
          </p:cNvSpPr>
          <p:nvPr/>
        </p:nvSpPr>
        <p:spPr>
          <a:xfrm rot="0">
            <a:off x="165100" y="1689100"/>
            <a:ext cx="723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82985103" name="Text">
    </p:cNvPr>
          <p:cNvSpPr>
            <a:spLocks noGrp="1"/>
          </p:cNvSpPr>
          <p:nvPr/>
        </p:nvSpPr>
        <p:spPr>
          <a:xfrm rot="0">
            <a:off x="889000" y="1689100"/>
            <a:ext cx="2882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사이버보안 컴플라이언스 점검 결과에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해제 신청서 개선 요청</a:t>
            </a:r>
          </a:p>
        </p:txBody>
      </p:sp>
      <p:sp>
        <p:nvSpPr>
          <p:cNvPr id="307419342" name="Text">
    </p:cNvPr>
          <p:cNvSpPr>
            <a:spLocks noGrp="1"/>
          </p:cNvSpPr>
          <p:nvPr/>
        </p:nvSpPr>
        <p:spPr>
          <a:xfrm rot="0">
            <a:off x="4406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282031259" name="Text">
    </p:cNvPr>
          <p:cNvSpPr>
            <a:spLocks noGrp="1"/>
          </p:cNvSpPr>
          <p:nvPr/>
        </p:nvSpPr>
        <p:spPr>
          <a:xfrm rot="0">
            <a:off x="504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455409687" name="Text">
    </p:cNvPr>
          <p:cNvSpPr>
            <a:spLocks noGrp="1"/>
          </p:cNvSpPr>
          <p:nvPr/>
        </p:nvSpPr>
        <p:spPr>
          <a:xfrm rot="0">
            <a:off x="377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073015174" name="Text">
    </p:cNvPr>
          <p:cNvSpPr>
            <a:spLocks noGrp="1"/>
          </p:cNvSpPr>
          <p:nvPr/>
        </p:nvSpPr>
        <p:spPr>
          <a:xfrm rot="0">
            <a:off x="9867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2141159569" name="Text">
    </p:cNvPr>
          <p:cNvSpPr>
            <a:spLocks noGrp="1"/>
          </p:cNvSpPr>
          <p:nvPr/>
        </p:nvSpPr>
        <p:spPr>
          <a:xfrm rot="0">
            <a:off x="9232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654449951" name="Text">
    </p:cNvPr>
          <p:cNvSpPr>
            <a:spLocks noGrp="1"/>
          </p:cNvSpPr>
          <p:nvPr/>
        </p:nvSpPr>
        <p:spPr>
          <a:xfrm rot="0">
            <a:off x="6388100" y="33909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1368028899" name="Text">
    </p:cNvPr>
          <p:cNvSpPr>
            <a:spLocks noGrp="1"/>
          </p:cNvSpPr>
          <p:nvPr/>
        </p:nvSpPr>
        <p:spPr>
          <a:xfrm rot="0">
            <a:off x="57531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70098647" name="Text">
    </p:cNvPr>
          <p:cNvSpPr>
            <a:spLocks noGrp="1"/>
          </p:cNvSpPr>
          <p:nvPr/>
        </p:nvSpPr>
        <p:spPr>
          <a:xfrm rot="0">
            <a:off x="165100" y="33909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/S-ERP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09775037" name="Text">
    </p:cNvPr>
          <p:cNvSpPr>
            <a:spLocks noGrp="1"/>
          </p:cNvSpPr>
          <p:nvPr/>
        </p:nvSpPr>
        <p:spPr>
          <a:xfrm rot="0">
            <a:off x="889000" y="33909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</a:p>
        </p:txBody>
      </p:sp>
      <p:sp>
        <p:nvSpPr>
          <p:cNvPr id="1361495101" name="Text">
    </p:cNvPr>
          <p:cNvSpPr>
            <a:spLocks noGrp="1"/>
          </p:cNvSpPr>
          <p:nvPr/>
        </p:nvSpPr>
        <p:spPr>
          <a:xfrm rot="0">
            <a:off x="4406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394183572" name="Text">
    </p:cNvPr>
          <p:cNvSpPr>
            <a:spLocks noGrp="1"/>
          </p:cNvSpPr>
          <p:nvPr/>
        </p:nvSpPr>
        <p:spPr>
          <a:xfrm rot="0">
            <a:off x="5041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20230210</a:t>
            </a:r>
          </a:p>
        </p:txBody>
      </p:sp>
      <p:sp>
        <p:nvSpPr>
          <p:cNvPr id="2068331124" name="Text">
    </p:cNvPr>
          <p:cNvSpPr>
            <a:spLocks noGrp="1"/>
          </p:cNvSpPr>
          <p:nvPr/>
        </p:nvSpPr>
        <p:spPr>
          <a:xfrm rot="0">
            <a:off x="3771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34478546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936534461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26089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53748487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923802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083717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33801059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831239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3686957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8642913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889583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2270283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7485054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7552242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8353090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3302889" name="Text">
    </p:cNvPr>
          <p:cNvSpPr>
            <a:spLocks noGrp="1"/>
          </p:cNvSpPr>
          <p:nvPr/>
        </p:nvSpPr>
        <p:spPr>
          <a:xfrm rot="0">
            <a:off x="9867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647418591" name="Text">
    </p:cNvPr>
          <p:cNvSpPr>
            <a:spLocks noGrp="1"/>
          </p:cNvSpPr>
          <p:nvPr/>
        </p:nvSpPr>
        <p:spPr>
          <a:xfrm rot="0">
            <a:off x="9232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756698440" name="Text">
    </p:cNvPr>
          <p:cNvSpPr>
            <a:spLocks noGrp="1"/>
          </p:cNvSpPr>
          <p:nvPr/>
        </p:nvSpPr>
        <p:spPr>
          <a:xfrm rot="0">
            <a:off x="6388100" y="16891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ITSM-90802 수정 반영 업데이트 에러 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 요청</a:t>
            </a:r>
          </a:p>
        </p:txBody>
      </p:sp>
      <p:sp>
        <p:nvSpPr>
          <p:cNvPr id="2099149148" name="Text">
    </p:cNvPr>
          <p:cNvSpPr>
            <a:spLocks noGrp="1"/>
          </p:cNvSpPr>
          <p:nvPr/>
        </p:nvSpPr>
        <p:spPr>
          <a:xfrm rot="0">
            <a:off x="57531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70883580" name="Text">
    </p:cNvPr>
          <p:cNvSpPr>
            <a:spLocks noGrp="1"/>
          </p:cNvSpPr>
          <p:nvPr/>
        </p:nvSpPr>
        <p:spPr>
          <a:xfrm rot="0">
            <a:off x="165100" y="1689100"/>
            <a:ext cx="723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124213059" name="Text">
    </p:cNvPr>
          <p:cNvSpPr>
            <a:spLocks noGrp="1"/>
          </p:cNvSpPr>
          <p:nvPr/>
        </p:nvSpPr>
        <p:spPr>
          <a:xfrm rot="0">
            <a:off x="889000" y="1689100"/>
            <a:ext cx="2882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ITSM-90056 PDF파일 업로드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 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ITSM-90474 윤활유 수출용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Proforma Invoice 상 계좌정보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ITSM-90802 수정 반영 업데이트 에러 해결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정산 내역 승인요청 후 전자결재에 전자증빙 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부파일 오류</a:t>
            </a:r>
          </a:p>
        </p:txBody>
      </p:sp>
      <p:sp>
        <p:nvSpPr>
          <p:cNvPr id="26450389" name="Text">
    </p:cNvPr>
          <p:cNvSpPr>
            <a:spLocks noGrp="1"/>
          </p:cNvSpPr>
          <p:nvPr/>
        </p:nvSpPr>
        <p:spPr>
          <a:xfrm rot="0">
            <a:off x="4406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256496674" name="Text">
    </p:cNvPr>
          <p:cNvSpPr>
            <a:spLocks noGrp="1"/>
          </p:cNvSpPr>
          <p:nvPr/>
        </p:nvSpPr>
        <p:spPr>
          <a:xfrm rot="0">
            <a:off x="5041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2/9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2/7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2/8</a:t>
            </a:r>
            <a:br/>
          </a:p>
        </p:txBody>
      </p:sp>
      <p:sp>
        <p:nvSpPr>
          <p:cNvPr id="897686925" name="Text">
    </p:cNvPr>
          <p:cNvSpPr>
            <a:spLocks noGrp="1"/>
          </p:cNvSpPr>
          <p:nvPr/>
        </p:nvSpPr>
        <p:spPr>
          <a:xfrm rot="0">
            <a:off x="3771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752791181" name="Text">
    </p:cNvPr>
          <p:cNvSpPr>
            <a:spLocks noGrp="1"/>
          </p:cNvSpPr>
          <p:nvPr/>
        </p:nvSpPr>
        <p:spPr>
          <a:xfrm rot="0">
            <a:off x="9867900" y="3543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824104946" name="Text">
    </p:cNvPr>
          <p:cNvSpPr>
            <a:spLocks noGrp="1"/>
          </p:cNvSpPr>
          <p:nvPr/>
        </p:nvSpPr>
        <p:spPr>
          <a:xfrm rot="0">
            <a:off x="9232900" y="3543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891106103" name="Text">
    </p:cNvPr>
          <p:cNvSpPr>
            <a:spLocks noGrp="1"/>
          </p:cNvSpPr>
          <p:nvPr/>
        </p:nvSpPr>
        <p:spPr>
          <a:xfrm rot="0">
            <a:off x="6388100" y="35433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피드백을 통한 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1239640921" name="Text">
    </p:cNvPr>
          <p:cNvSpPr>
            <a:spLocks noGrp="1"/>
          </p:cNvSpPr>
          <p:nvPr/>
        </p:nvSpPr>
        <p:spPr>
          <a:xfrm rot="0">
            <a:off x="5753100" y="3543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69487662" name="Text">
    </p:cNvPr>
          <p:cNvSpPr>
            <a:spLocks noGrp="1"/>
          </p:cNvSpPr>
          <p:nvPr/>
        </p:nvSpPr>
        <p:spPr>
          <a:xfrm rot="0">
            <a:off x="165100" y="3543300"/>
            <a:ext cx="723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67411097" name="Text">
    </p:cNvPr>
          <p:cNvSpPr>
            <a:spLocks noGrp="1"/>
          </p:cNvSpPr>
          <p:nvPr/>
        </p:nvSpPr>
        <p:spPr>
          <a:xfrm rot="0">
            <a:off x="889000" y="3543300"/>
            <a:ext cx="2882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피드백을 통한 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오픈 작업 및 유지보수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(기타 피드백 수렴)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3. 유지보수를 위한 페이지 분리(modal)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4. 기존 기능 문제점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417852165" name="Text">
    </p:cNvPr>
          <p:cNvSpPr>
            <a:spLocks noGrp="1"/>
          </p:cNvSpPr>
          <p:nvPr/>
        </p:nvSpPr>
        <p:spPr>
          <a:xfrm rot="0">
            <a:off x="4406900" y="3543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242362595" name="Text">
    </p:cNvPr>
          <p:cNvSpPr>
            <a:spLocks noGrp="1"/>
          </p:cNvSpPr>
          <p:nvPr/>
        </p:nvSpPr>
        <p:spPr>
          <a:xfrm rot="0">
            <a:off x="5041900" y="3543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526588658" name="Text">
    </p:cNvPr>
          <p:cNvSpPr>
            <a:spLocks noGrp="1"/>
          </p:cNvSpPr>
          <p:nvPr/>
        </p:nvSpPr>
        <p:spPr>
          <a:xfrm rot="0">
            <a:off x="3771900" y="35433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98566120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489133191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87210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2163774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8189037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357527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81378507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1885315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28133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0928877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3751863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50872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312273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0038794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80244990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7554862" name="Text">
    </p:cNvPr>
          <p:cNvSpPr>
            <a:spLocks noGrp="1"/>
          </p:cNvSpPr>
          <p:nvPr/>
        </p:nvSpPr>
        <p:spPr>
          <a:xfrm rot="0">
            <a:off x="9867900" y="16891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32318883" name="Text">
    </p:cNvPr>
          <p:cNvSpPr>
            <a:spLocks noGrp="1"/>
          </p:cNvSpPr>
          <p:nvPr/>
        </p:nvSpPr>
        <p:spPr>
          <a:xfrm rot="0">
            <a:off x="9232900" y="16891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799689877" name="Text">
    </p:cNvPr>
          <p:cNvSpPr>
            <a:spLocks noGrp="1"/>
          </p:cNvSpPr>
          <p:nvPr/>
        </p:nvSpPr>
        <p:spPr>
          <a:xfrm rot="0">
            <a:off x="6388100" y="1689100"/>
            <a:ext cx="28448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유가 정보 Crack Spread 변환 상수 수정 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</a:p>
        </p:txBody>
      </p:sp>
      <p:sp>
        <p:nvSpPr>
          <p:cNvPr id="512516421" name="Text">
    </p:cNvPr>
          <p:cNvSpPr>
            <a:spLocks noGrp="1"/>
          </p:cNvSpPr>
          <p:nvPr/>
        </p:nvSpPr>
        <p:spPr>
          <a:xfrm rot="0">
            <a:off x="5753100" y="16891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84721359" name="Text">
    </p:cNvPr>
          <p:cNvSpPr>
            <a:spLocks noGrp="1"/>
          </p:cNvSpPr>
          <p:nvPr/>
        </p:nvSpPr>
        <p:spPr>
          <a:xfrm rot="0">
            <a:off x="165100" y="1689100"/>
            <a:ext cx="7239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/ASM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/Mobile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16283843" name="Text">
    </p:cNvPr>
          <p:cNvSpPr>
            <a:spLocks noGrp="1"/>
          </p:cNvSpPr>
          <p:nvPr/>
        </p:nvSpPr>
        <p:spPr>
          <a:xfrm rot="0">
            <a:off x="889000" y="1689100"/>
            <a:ext cx="28829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ITSM-90558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ITSM-90072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ITSM-74247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ITSM-49506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ITSM-90072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ITSM-83249 견적서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ITSM-90072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ITSM-90227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작동 검사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GCMS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미배차문자전송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강원지사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포항지사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원주지사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유가 정보 Crack Spread 변환 상수 수정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링크 사용 다운로드 확인</a:t>
            </a:r>
          </a:p>
        </p:txBody>
      </p:sp>
      <p:sp>
        <p:nvSpPr>
          <p:cNvPr id="1728701823" name="Text">
    </p:cNvPr>
          <p:cNvSpPr>
            <a:spLocks noGrp="1"/>
          </p:cNvSpPr>
          <p:nvPr/>
        </p:nvSpPr>
        <p:spPr>
          <a:xfrm rot="0">
            <a:off x="4406900" y="16891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443692690" name="Text">
    </p:cNvPr>
          <p:cNvSpPr>
            <a:spLocks noGrp="1"/>
          </p:cNvSpPr>
          <p:nvPr/>
        </p:nvSpPr>
        <p:spPr>
          <a:xfrm rot="0">
            <a:off x="5041900" y="16891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1281475105" name="Text">
    </p:cNvPr>
          <p:cNvSpPr>
            <a:spLocks noGrp="1"/>
          </p:cNvSpPr>
          <p:nvPr/>
        </p:nvSpPr>
        <p:spPr>
          <a:xfrm rot="0">
            <a:off x="3771900" y="1689100"/>
            <a:ext cx="635000" cy="3035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89477549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11</a:t>
            </a:r>
          </a:p>
        </p:txBody>
      </p:sp>
      <p:pic>
        <p:nvPicPr>
          <p:cNvPr id="501160192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9838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1143723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365428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56907150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77260704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9005823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36920457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52052540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49921361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1152884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0824494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622562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19862103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75281480" name="Text">
    </p:cNvPr>
          <p:cNvSpPr>
            <a:spLocks noGrp="1"/>
          </p:cNvSpPr>
          <p:nvPr/>
        </p:nvSpPr>
        <p:spPr>
          <a:xfrm rot="0">
            <a:off x="9867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810910508" name="Text">
    </p:cNvPr>
          <p:cNvSpPr>
            <a:spLocks noGrp="1"/>
          </p:cNvSpPr>
          <p:nvPr/>
        </p:nvSpPr>
        <p:spPr>
          <a:xfrm rot="0">
            <a:off x="9232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685973878" name="Text">
    </p:cNvPr>
          <p:cNvSpPr>
            <a:spLocks noGrp="1"/>
          </p:cNvSpPr>
          <p:nvPr/>
        </p:nvSpPr>
        <p:spPr>
          <a:xfrm rot="0">
            <a:off x="63881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할당받은 SR 요청건 작업</a:t>
            </a:r>
          </a:p>
        </p:txBody>
      </p:sp>
      <p:sp>
        <p:nvSpPr>
          <p:cNvPr id="59912801" name="Text">
    </p:cNvPr>
          <p:cNvSpPr>
            <a:spLocks noGrp="1"/>
          </p:cNvSpPr>
          <p:nvPr/>
        </p:nvSpPr>
        <p:spPr>
          <a:xfrm rot="0">
            <a:off x="57531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60959802" name="Text">
    </p:cNvPr>
          <p:cNvSpPr>
            <a:spLocks noGrp="1"/>
          </p:cNvSpPr>
          <p:nvPr/>
        </p:nvSpPr>
        <p:spPr>
          <a:xfrm rot="0">
            <a:off x="165100" y="1689100"/>
            <a:ext cx="723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/CES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28519322" name="Text">
    </p:cNvPr>
          <p:cNvSpPr>
            <a:spLocks noGrp="1"/>
          </p:cNvSpPr>
          <p:nvPr/>
        </p:nvSpPr>
        <p:spPr>
          <a:xfrm rot="0">
            <a:off x="889000" y="1689100"/>
            <a:ext cx="2882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ITSM-83280  – 요청부서 : 연차보수팀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   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ITSM-90454 발주번호 4501135077 서비스 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번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예가산정 액티비티 수량 조정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(요청자 최병원 책임님)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ITSM-90550 품의번호 CO221000404  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대한 공장코드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ITSM-90576 해당 구매요구서 계정지정범주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ITSM-90606 해당 발주에 대하여 구매요청자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ITSM-90763 견적의뢰건 첨부 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작업</a:t>
            </a:r>
          </a:p>
        </p:txBody>
      </p:sp>
      <p:sp>
        <p:nvSpPr>
          <p:cNvPr id="921728392" name="Text">
    </p:cNvPr>
          <p:cNvSpPr>
            <a:spLocks noGrp="1"/>
          </p:cNvSpPr>
          <p:nvPr/>
        </p:nvSpPr>
        <p:spPr>
          <a:xfrm rot="0">
            <a:off x="4406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618878989" name="Text">
    </p:cNvPr>
          <p:cNvSpPr>
            <a:spLocks noGrp="1"/>
          </p:cNvSpPr>
          <p:nvPr/>
        </p:nvSpPr>
        <p:spPr>
          <a:xfrm rot="0">
            <a:off x="504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917703371" name="Text">
    </p:cNvPr>
          <p:cNvSpPr>
            <a:spLocks noGrp="1"/>
          </p:cNvSpPr>
          <p:nvPr/>
        </p:nvSpPr>
        <p:spPr>
          <a:xfrm rot="0">
            <a:off x="37719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03703238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12</a:t>
            </a:r>
          </a:p>
        </p:txBody>
      </p:sp>
      <p:pic>
        <p:nvPicPr>
          <p:cNvPr id="14513913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87927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0967460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7197699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049927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61480666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5575125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98936437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1990410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4242706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8107533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9355090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576712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14294260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33236816" name="Text">
    </p:cNvPr>
          <p:cNvSpPr>
            <a:spLocks noGrp="1"/>
          </p:cNvSpPr>
          <p:nvPr/>
        </p:nvSpPr>
        <p:spPr>
          <a:xfrm rot="0">
            <a:off x="9867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353931251" name="Text">
    </p:cNvPr>
          <p:cNvSpPr>
            <a:spLocks noGrp="1"/>
          </p:cNvSpPr>
          <p:nvPr/>
        </p:nvSpPr>
        <p:spPr>
          <a:xfrm rot="0">
            <a:off x="9232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042606448" name="Text">
    </p:cNvPr>
          <p:cNvSpPr>
            <a:spLocks noGrp="1"/>
          </p:cNvSpPr>
          <p:nvPr/>
        </p:nvSpPr>
        <p:spPr>
          <a:xfrm rot="0">
            <a:off x="6388100" y="1689100"/>
            <a:ext cx="28448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알림톡_서버이전에 따른 EAI서버 설정변경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결재내역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신규개발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[EAI] ERP 연동을 위한 ERPUSER계정 운영DB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패스워드 변경</a:t>
            </a:r>
          </a:p>
        </p:txBody>
      </p:sp>
      <p:sp>
        <p:nvSpPr>
          <p:cNvPr id="1995511979" name="Text">
    </p:cNvPr>
          <p:cNvSpPr>
            <a:spLocks noGrp="1"/>
          </p:cNvSpPr>
          <p:nvPr/>
        </p:nvSpPr>
        <p:spPr>
          <a:xfrm rot="0">
            <a:off x="57531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98027313" name="Text">
    </p:cNvPr>
          <p:cNvSpPr>
            <a:spLocks noGrp="1"/>
          </p:cNvSpPr>
          <p:nvPr/>
        </p:nvSpPr>
        <p:spPr>
          <a:xfrm rot="0">
            <a:off x="165100" y="1689100"/>
            <a:ext cx="723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31788473" name="Text">
    </p:cNvPr>
          <p:cNvSpPr>
            <a:spLocks noGrp="1"/>
          </p:cNvSpPr>
          <p:nvPr/>
        </p:nvSpPr>
        <p:spPr>
          <a:xfrm rot="0">
            <a:off x="889000" y="1689100"/>
            <a:ext cx="28829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EAI &lt;-&gt; SABIC Public Certificate 443 PORT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VPN접속확인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윤활유이비즈 프로젝트 &lt;-&gt; EAI 인터페이스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유가/환율 정보의 CP 연계를 위한 EAI의 큐브리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드(v8.4.4) 지원가능여부 확인</a:t>
            </a:r>
          </a:p>
        </p:txBody>
      </p:sp>
      <p:sp>
        <p:nvSpPr>
          <p:cNvPr id="1444373836" name="Text">
    </p:cNvPr>
          <p:cNvSpPr>
            <a:spLocks noGrp="1"/>
          </p:cNvSpPr>
          <p:nvPr/>
        </p:nvSpPr>
        <p:spPr>
          <a:xfrm rot="0">
            <a:off x="4406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677186405" name="Text">
    </p:cNvPr>
          <p:cNvSpPr>
            <a:spLocks noGrp="1"/>
          </p:cNvSpPr>
          <p:nvPr/>
        </p:nvSpPr>
        <p:spPr>
          <a:xfrm rot="0">
            <a:off x="5041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</a:p>
        </p:txBody>
      </p:sp>
      <p:sp>
        <p:nvSpPr>
          <p:cNvPr id="319340304" name="Text">
    </p:cNvPr>
          <p:cNvSpPr>
            <a:spLocks noGrp="1"/>
          </p:cNvSpPr>
          <p:nvPr/>
        </p:nvSpPr>
        <p:spPr>
          <a:xfrm rot="0">
            <a:off x="3771900" y="1689100"/>
            <a:ext cx="6350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1467530106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13</a:t>
            </a:r>
          </a:p>
        </p:txBody>
      </p:sp>
      <p:pic>
        <p:nvPicPr>
          <p:cNvPr id="97573935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073311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133638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48159797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011068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39966943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9286026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4579509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0752095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3230965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166899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5637166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52822559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786393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9027448" name="Text">
    </p:cNvPr>
          <p:cNvSpPr>
            <a:spLocks noGrp="1"/>
          </p:cNvSpPr>
          <p:nvPr/>
        </p:nvSpPr>
        <p:spPr>
          <a:xfrm rot="0">
            <a:off x="9867900" y="1689100"/>
            <a:ext cx="6350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2044766529" name="Text">
    </p:cNvPr>
          <p:cNvSpPr>
            <a:spLocks noGrp="1"/>
          </p:cNvSpPr>
          <p:nvPr/>
        </p:nvSpPr>
        <p:spPr>
          <a:xfrm rot="0">
            <a:off x="9232900" y="1689100"/>
            <a:ext cx="6350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106780758" name="Text">
    </p:cNvPr>
          <p:cNvSpPr>
            <a:spLocks noGrp="1"/>
          </p:cNvSpPr>
          <p:nvPr/>
        </p:nvSpPr>
        <p:spPr>
          <a:xfrm rot="0">
            <a:off x="6388100" y="1689100"/>
            <a:ext cx="28448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430740447" name="Text">
    </p:cNvPr>
          <p:cNvSpPr>
            <a:spLocks noGrp="1"/>
          </p:cNvSpPr>
          <p:nvPr/>
        </p:nvSpPr>
        <p:spPr>
          <a:xfrm rot="0">
            <a:off x="5753100" y="1689100"/>
            <a:ext cx="6350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15145281" name="Text">
    </p:cNvPr>
          <p:cNvSpPr>
            <a:spLocks noGrp="1"/>
          </p:cNvSpPr>
          <p:nvPr/>
        </p:nvSpPr>
        <p:spPr>
          <a:xfrm rot="0">
            <a:off x="165100" y="1689100"/>
            <a:ext cx="7239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/전자계약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855895032" name="Text">
    </p:cNvPr>
          <p:cNvSpPr>
            <a:spLocks noGrp="1"/>
          </p:cNvSpPr>
          <p:nvPr/>
        </p:nvSpPr>
        <p:spPr>
          <a:xfrm rot="0">
            <a:off x="889000" y="1689100"/>
            <a:ext cx="28829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작업 운영 모니터링 및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운영 모니터링 및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 외화지급 SAP 신규/추가등록 구분작업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및 테스트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나프타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파일첨부 발송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Query 보완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Query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작업 운영 모니터링 및 재수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대사X 사유 확인 (정상)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 외화지급 전자결제 형식 변경 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계좌, Invoice 미등록 판별 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유 확인 (SAP)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작업 운영 모니터링 및 재수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행,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나프타 작업오류 확인 및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#4 외화송금 작업 스케줄 원복 (작업 정상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 완료)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 외화지급 Script -&gt; RPA코드로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회계지급전표 OCR미등록 사유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#1 회계지급전표 전날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 외화지급 결제문서 형식 변경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#2 외화지급 SAP Script 작동 불가 확인</a:t>
            </a:r>
          </a:p>
        </p:txBody>
      </p:sp>
      <p:sp>
        <p:nvSpPr>
          <p:cNvPr id="1861538031" name="Text">
    </p:cNvPr>
          <p:cNvSpPr>
            <a:spLocks noGrp="1"/>
          </p:cNvSpPr>
          <p:nvPr/>
        </p:nvSpPr>
        <p:spPr>
          <a:xfrm rot="0">
            <a:off x="4406900" y="1689100"/>
            <a:ext cx="6350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322667653" name="Text">
    </p:cNvPr>
          <p:cNvSpPr>
            <a:spLocks noGrp="1"/>
          </p:cNvSpPr>
          <p:nvPr/>
        </p:nvSpPr>
        <p:spPr>
          <a:xfrm rot="0">
            <a:off x="5041900" y="1689100"/>
            <a:ext cx="6350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1145440279" name="Text">
    </p:cNvPr>
          <p:cNvSpPr>
            <a:spLocks noGrp="1"/>
          </p:cNvSpPr>
          <p:nvPr/>
        </p:nvSpPr>
        <p:spPr>
          <a:xfrm rot="0">
            <a:off x="3771900" y="1689100"/>
            <a:ext cx="635000" cy="4711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60093493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14</a:t>
            </a:r>
          </a:p>
        </p:txBody>
      </p:sp>
      <p:pic>
        <p:nvPicPr>
          <p:cNvPr id="400004280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25194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4590434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85508996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8760327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27801605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37456067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5795419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036733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2533125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6413075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3256373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7453456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61997412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9585938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368319785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</a:p>
        </p:txBody>
      </p:sp>
      <p:sp>
        <p:nvSpPr>
          <p:cNvPr id="585628752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제품출하(혼합출하) 페이지 개발</a:t>
            </a:r>
          </a:p>
        </p:txBody>
      </p:sp>
      <p:sp>
        <p:nvSpPr>
          <p:cNvPr id="1092571737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094586386" name="Text">
    </p:cNvPr>
          <p:cNvSpPr>
            <a:spLocks noGrp="1"/>
          </p:cNvSpPr>
          <p:nvPr/>
        </p:nvSpPr>
        <p:spPr>
          <a:xfrm rot="0"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40505845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SSO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[RTS Dashboard] RTS Status. Excel 다운로드 (오류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수정)</a:t>
            </a:r>
          </a:p>
        </p:txBody>
      </p:sp>
      <p:sp>
        <p:nvSpPr>
          <p:cNvPr id="1424551399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876881593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433186074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41514175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15</a:t>
            </a:r>
          </a:p>
        </p:txBody>
      </p:sp>
      <p:pic>
        <p:nvPicPr>
          <p:cNvPr id="187354706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