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14"/>
  </p:notesMasterIdLst>
  <p:sldIdLst>
    <p:sldId id="2570" r:id="rId2"/>
    <p:sldId id="2571" r:id="rId3"/>
    <p:sldId id="2572" r:id="rId4"/>
    <p:sldId id="2561" r:id="rId5"/>
    <p:sldId id="2562" r:id="rId6"/>
    <p:sldId id="2563" r:id="rId7"/>
    <p:sldId id="2564" r:id="rId8"/>
    <p:sldId id="2565" r:id="rId9"/>
    <p:sldId id="2566" r:id="rId10"/>
    <p:sldId id="2567" r:id="rId11"/>
    <p:sldId id="2568" r:id="rId12"/>
    <p:sldId id="2569" r:id="rId13"/>
  </p:sldIdLst>
  <p:sldSz cx="10680700" cy="7556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25919-0518-4361-B246-6A851D1C9D5E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04995-F35D-4C3B-A06E-6BDB0577A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01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AF56D908-C2A0-4594-8043-7B2A2764A612}" type="datetime1">
              <a:rPr lang="ko-KR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pPr/>
              <a:t>2023-02-14</a:t>
            </a:fld>
            <a:endParaRPr lang="en-US" altLang="ko-KR" sz="1200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200" b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65D332B1-6798-497D-875F-C7FAE08D878A}" type="slidenum">
              <a:rPr lang="ko-KR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pPr/>
              <a:t>1</a:t>
            </a:fld>
            <a:endParaRPr lang="en-US" altLang="ko-KR" sz="1200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24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91754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793317"/>
            <a:ext cx="106807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1941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763183"/>
            <a:ext cx="106807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1941"/>
          </a:p>
        </p:txBody>
      </p:sp>
    </p:spTree>
    <p:extLst>
      <p:ext uri="{BB962C8B-B14F-4D97-AF65-F5344CB8AC3E}">
        <p14:creationId xmlns:p14="http://schemas.microsoft.com/office/powerpoint/2010/main" val="2135971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6435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912962" y="647201"/>
            <a:ext cx="2570899" cy="13048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6840" y="647201"/>
            <a:ext cx="7551803" cy="13048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46247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6840" y="647201"/>
            <a:ext cx="9612630" cy="37432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96841" y="1047766"/>
            <a:ext cx="10287020" cy="904331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314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1054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3844" y="4855751"/>
            <a:ext cx="9078595" cy="1500805"/>
          </a:xfrm>
        </p:spPr>
        <p:txBody>
          <a:bodyPr/>
          <a:lstStyle>
            <a:lvl1pPr algn="l">
              <a:defRPr sz="431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3844" y="3202768"/>
            <a:ext cx="9078595" cy="1652984"/>
          </a:xfrm>
        </p:spPr>
        <p:txBody>
          <a:bodyPr anchor="b"/>
          <a:lstStyle>
            <a:lvl1pPr marL="0" indent="0">
              <a:buNone/>
              <a:defRPr sz="2156"/>
            </a:lvl1pPr>
            <a:lvl2pPr marL="492953" indent="0">
              <a:buNone/>
              <a:defRPr sz="1941"/>
            </a:lvl2pPr>
            <a:lvl3pPr marL="985906" indent="0">
              <a:buNone/>
              <a:defRPr sz="1725"/>
            </a:lvl3pPr>
            <a:lvl4pPr marL="1478859" indent="0">
              <a:buNone/>
              <a:defRPr sz="1509"/>
            </a:lvl4pPr>
            <a:lvl5pPr marL="1971812" indent="0">
              <a:buNone/>
              <a:defRPr sz="1509"/>
            </a:lvl5pPr>
            <a:lvl6pPr marL="2464765" indent="0">
              <a:buNone/>
              <a:defRPr sz="1509"/>
            </a:lvl6pPr>
            <a:lvl7pPr marL="2957718" indent="0">
              <a:buNone/>
              <a:defRPr sz="1509"/>
            </a:lvl7pPr>
            <a:lvl8pPr marL="3450671" indent="0">
              <a:buNone/>
              <a:defRPr sz="1509"/>
            </a:lvl8pPr>
            <a:lvl9pPr marL="3943624" indent="0">
              <a:buNone/>
              <a:defRPr sz="150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80687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6841" y="1047766"/>
            <a:ext cx="5061350" cy="904331"/>
          </a:xfrm>
        </p:spPr>
        <p:txBody>
          <a:bodyPr/>
          <a:lstStyle>
            <a:lvl1pPr>
              <a:defRPr sz="3019"/>
            </a:lvl1pPr>
            <a:lvl2pPr>
              <a:defRPr sz="2588"/>
            </a:lvl2pPr>
            <a:lvl3pPr>
              <a:defRPr sz="2156"/>
            </a:lvl3pPr>
            <a:lvl4pPr>
              <a:defRPr sz="1941"/>
            </a:lvl4pPr>
            <a:lvl5pPr>
              <a:defRPr sz="1941"/>
            </a:lvl5pPr>
            <a:lvl6pPr>
              <a:defRPr sz="1941"/>
            </a:lvl6pPr>
            <a:lvl7pPr>
              <a:defRPr sz="1941"/>
            </a:lvl7pPr>
            <a:lvl8pPr>
              <a:defRPr sz="1941"/>
            </a:lvl8pPr>
            <a:lvl9pPr>
              <a:defRPr sz="194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22509" y="1047766"/>
            <a:ext cx="5061351" cy="904331"/>
          </a:xfrm>
        </p:spPr>
        <p:txBody>
          <a:bodyPr/>
          <a:lstStyle>
            <a:lvl1pPr>
              <a:defRPr sz="3019"/>
            </a:lvl1pPr>
            <a:lvl2pPr>
              <a:defRPr sz="2588"/>
            </a:lvl2pPr>
            <a:lvl3pPr>
              <a:defRPr sz="2156"/>
            </a:lvl3pPr>
            <a:lvl4pPr>
              <a:defRPr sz="1941"/>
            </a:lvl4pPr>
            <a:lvl5pPr>
              <a:defRPr sz="1941"/>
            </a:lvl5pPr>
            <a:lvl6pPr>
              <a:defRPr sz="1941"/>
            </a:lvl6pPr>
            <a:lvl7pPr>
              <a:defRPr sz="1941"/>
            </a:lvl7pPr>
            <a:lvl8pPr>
              <a:defRPr sz="1941"/>
            </a:lvl8pPr>
            <a:lvl9pPr>
              <a:defRPr sz="194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6997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035" y="302610"/>
            <a:ext cx="9612630" cy="1259417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035" y="1691467"/>
            <a:ext cx="4719021" cy="704923"/>
          </a:xfrm>
        </p:spPr>
        <p:txBody>
          <a:bodyPr anchor="b"/>
          <a:lstStyle>
            <a:lvl1pPr marL="0" indent="0">
              <a:buNone/>
              <a:defRPr sz="2588" b="1"/>
            </a:lvl1pPr>
            <a:lvl2pPr marL="492953" indent="0">
              <a:buNone/>
              <a:defRPr sz="2156" b="1"/>
            </a:lvl2pPr>
            <a:lvl3pPr marL="985906" indent="0">
              <a:buNone/>
              <a:defRPr sz="1941" b="1"/>
            </a:lvl3pPr>
            <a:lvl4pPr marL="1478859" indent="0">
              <a:buNone/>
              <a:defRPr sz="1725" b="1"/>
            </a:lvl4pPr>
            <a:lvl5pPr marL="1971812" indent="0">
              <a:buNone/>
              <a:defRPr sz="1725" b="1"/>
            </a:lvl5pPr>
            <a:lvl6pPr marL="2464765" indent="0">
              <a:buNone/>
              <a:defRPr sz="1725" b="1"/>
            </a:lvl6pPr>
            <a:lvl7pPr marL="2957718" indent="0">
              <a:buNone/>
              <a:defRPr sz="1725" b="1"/>
            </a:lvl7pPr>
            <a:lvl8pPr marL="3450671" indent="0">
              <a:buNone/>
              <a:defRPr sz="1725" b="1"/>
            </a:lvl8pPr>
            <a:lvl9pPr marL="3943624" indent="0">
              <a:buNone/>
              <a:defRPr sz="172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035" y="2396390"/>
            <a:ext cx="4719021" cy="4353734"/>
          </a:xfrm>
        </p:spPr>
        <p:txBody>
          <a:bodyPr/>
          <a:lstStyle>
            <a:lvl1pPr>
              <a:defRPr sz="2588"/>
            </a:lvl1pPr>
            <a:lvl2pPr>
              <a:defRPr sz="2156"/>
            </a:lvl2pPr>
            <a:lvl3pPr>
              <a:defRPr sz="1941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25933" y="1691467"/>
            <a:ext cx="4720732" cy="704923"/>
          </a:xfrm>
        </p:spPr>
        <p:txBody>
          <a:bodyPr anchor="b"/>
          <a:lstStyle>
            <a:lvl1pPr marL="0" indent="0">
              <a:buNone/>
              <a:defRPr sz="2588" b="1"/>
            </a:lvl1pPr>
            <a:lvl2pPr marL="492953" indent="0">
              <a:buNone/>
              <a:defRPr sz="2156" b="1"/>
            </a:lvl2pPr>
            <a:lvl3pPr marL="985906" indent="0">
              <a:buNone/>
              <a:defRPr sz="1941" b="1"/>
            </a:lvl3pPr>
            <a:lvl4pPr marL="1478859" indent="0">
              <a:buNone/>
              <a:defRPr sz="1725" b="1"/>
            </a:lvl4pPr>
            <a:lvl5pPr marL="1971812" indent="0">
              <a:buNone/>
              <a:defRPr sz="1725" b="1"/>
            </a:lvl5pPr>
            <a:lvl6pPr marL="2464765" indent="0">
              <a:buNone/>
              <a:defRPr sz="1725" b="1"/>
            </a:lvl6pPr>
            <a:lvl7pPr marL="2957718" indent="0">
              <a:buNone/>
              <a:defRPr sz="1725" b="1"/>
            </a:lvl7pPr>
            <a:lvl8pPr marL="3450671" indent="0">
              <a:buNone/>
              <a:defRPr sz="1725" b="1"/>
            </a:lvl8pPr>
            <a:lvl9pPr marL="3943624" indent="0">
              <a:buNone/>
              <a:defRPr sz="172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25933" y="2396390"/>
            <a:ext cx="4720732" cy="4353734"/>
          </a:xfrm>
        </p:spPr>
        <p:txBody>
          <a:bodyPr/>
          <a:lstStyle>
            <a:lvl1pPr>
              <a:defRPr sz="2588"/>
            </a:lvl1pPr>
            <a:lvl2pPr>
              <a:defRPr sz="2156"/>
            </a:lvl2pPr>
            <a:lvl3pPr>
              <a:defRPr sz="1941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63841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08270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072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035" y="300861"/>
            <a:ext cx="3514019" cy="1280407"/>
          </a:xfrm>
        </p:spPr>
        <p:txBody>
          <a:bodyPr/>
          <a:lstStyle>
            <a:lvl1pPr algn="l">
              <a:defRPr sz="21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76428" y="300861"/>
            <a:ext cx="5970237" cy="6449263"/>
          </a:xfrm>
        </p:spPr>
        <p:txBody>
          <a:bodyPr/>
          <a:lstStyle>
            <a:lvl1pPr>
              <a:defRPr sz="3450"/>
            </a:lvl1pPr>
            <a:lvl2pPr>
              <a:defRPr sz="3019"/>
            </a:lvl2pPr>
            <a:lvl3pPr>
              <a:defRPr sz="2588"/>
            </a:lvl3pPr>
            <a:lvl4pPr>
              <a:defRPr sz="2156"/>
            </a:lvl4pPr>
            <a:lvl5pPr>
              <a:defRPr sz="2156"/>
            </a:lvl5pPr>
            <a:lvl6pPr>
              <a:defRPr sz="2156"/>
            </a:lvl6pPr>
            <a:lvl7pPr>
              <a:defRPr sz="2156"/>
            </a:lvl7pPr>
            <a:lvl8pPr>
              <a:defRPr sz="2156"/>
            </a:lvl8pPr>
            <a:lvl9pPr>
              <a:defRPr sz="215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035" y="1581268"/>
            <a:ext cx="3514019" cy="5168856"/>
          </a:xfrm>
        </p:spPr>
        <p:txBody>
          <a:bodyPr/>
          <a:lstStyle>
            <a:lvl1pPr marL="0" indent="0">
              <a:buNone/>
              <a:defRPr sz="1509"/>
            </a:lvl1pPr>
            <a:lvl2pPr marL="492953" indent="0">
              <a:buNone/>
              <a:defRPr sz="1294"/>
            </a:lvl2pPr>
            <a:lvl3pPr marL="985906" indent="0">
              <a:buNone/>
              <a:defRPr sz="1078"/>
            </a:lvl3pPr>
            <a:lvl4pPr marL="1478859" indent="0">
              <a:buNone/>
              <a:defRPr sz="970"/>
            </a:lvl4pPr>
            <a:lvl5pPr marL="1971812" indent="0">
              <a:buNone/>
              <a:defRPr sz="970"/>
            </a:lvl5pPr>
            <a:lvl6pPr marL="2464765" indent="0">
              <a:buNone/>
              <a:defRPr sz="970"/>
            </a:lvl6pPr>
            <a:lvl7pPr marL="2957718" indent="0">
              <a:buNone/>
              <a:defRPr sz="970"/>
            </a:lvl7pPr>
            <a:lvl8pPr marL="3450671" indent="0">
              <a:buNone/>
              <a:defRPr sz="970"/>
            </a:lvl8pPr>
            <a:lvl9pPr marL="3943624" indent="0">
              <a:buNone/>
              <a:defRPr sz="9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8945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3349" y="5289550"/>
            <a:ext cx="6408420" cy="624461"/>
          </a:xfrm>
        </p:spPr>
        <p:txBody>
          <a:bodyPr/>
          <a:lstStyle>
            <a:lvl1pPr algn="l">
              <a:defRPr sz="21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3349" y="675187"/>
            <a:ext cx="6408420" cy="4533900"/>
          </a:xfrm>
        </p:spPr>
        <p:txBody>
          <a:bodyPr lIns="0" rIns="0"/>
          <a:lstStyle>
            <a:lvl1pPr marL="0" indent="0">
              <a:buNone/>
              <a:defRPr sz="3450"/>
            </a:lvl1pPr>
            <a:lvl2pPr marL="492953" indent="0">
              <a:buNone/>
              <a:defRPr sz="3019"/>
            </a:lvl2pPr>
            <a:lvl3pPr marL="985906" indent="0">
              <a:buNone/>
              <a:defRPr sz="2588"/>
            </a:lvl3pPr>
            <a:lvl4pPr marL="1478859" indent="0">
              <a:buNone/>
              <a:defRPr sz="2156"/>
            </a:lvl4pPr>
            <a:lvl5pPr marL="1971812" indent="0">
              <a:buNone/>
              <a:defRPr sz="2156"/>
            </a:lvl5pPr>
            <a:lvl6pPr marL="2464765" indent="0">
              <a:buNone/>
              <a:defRPr sz="2156"/>
            </a:lvl6pPr>
            <a:lvl7pPr marL="2957718" indent="0">
              <a:buNone/>
              <a:defRPr sz="2156"/>
            </a:lvl7pPr>
            <a:lvl8pPr marL="3450671" indent="0">
              <a:buNone/>
              <a:defRPr sz="2156"/>
            </a:lvl8pPr>
            <a:lvl9pPr marL="3943624" indent="0">
              <a:buNone/>
              <a:defRPr sz="2156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3349" y="5914011"/>
            <a:ext cx="6408420" cy="886839"/>
          </a:xfrm>
        </p:spPr>
        <p:txBody>
          <a:bodyPr/>
          <a:lstStyle>
            <a:lvl1pPr marL="0" indent="0">
              <a:buNone/>
              <a:defRPr sz="1509"/>
            </a:lvl1pPr>
            <a:lvl2pPr marL="492953" indent="0">
              <a:buNone/>
              <a:defRPr sz="1294"/>
            </a:lvl2pPr>
            <a:lvl3pPr marL="985906" indent="0">
              <a:buNone/>
              <a:defRPr sz="1078"/>
            </a:lvl3pPr>
            <a:lvl4pPr marL="1478859" indent="0">
              <a:buNone/>
              <a:defRPr sz="970"/>
            </a:lvl4pPr>
            <a:lvl5pPr marL="1971812" indent="0">
              <a:buNone/>
              <a:defRPr sz="970"/>
            </a:lvl5pPr>
            <a:lvl6pPr marL="2464765" indent="0">
              <a:buNone/>
              <a:defRPr sz="970"/>
            </a:lvl6pPr>
            <a:lvl7pPr marL="2957718" indent="0">
              <a:buNone/>
              <a:defRPr sz="970"/>
            </a:lvl7pPr>
            <a:lvl8pPr marL="3450671" indent="0">
              <a:buNone/>
              <a:defRPr sz="970"/>
            </a:lvl8pPr>
            <a:lvl9pPr marL="3943624" indent="0">
              <a:buNone/>
              <a:defRPr sz="9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3894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1343" y="111948"/>
            <a:ext cx="9768390" cy="47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035" y="921824"/>
            <a:ext cx="9612630" cy="582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64318" y="671689"/>
            <a:ext cx="10146665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1941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645293" y="7288874"/>
            <a:ext cx="0" cy="23789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941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15" y="7180425"/>
            <a:ext cx="919156" cy="35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5056216" y="7231151"/>
            <a:ext cx="532324" cy="31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10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10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  <p:extLst>
      <p:ext uri="{BB962C8B-B14F-4D97-AF65-F5344CB8AC3E}">
        <p14:creationId xmlns:p14="http://schemas.microsoft.com/office/powerpoint/2010/main" val="92098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iming>
    <p:tnLst>
      <p:par>
        <p:cTn id="1" dur="indefinite" restart="never" nodeType="tmRoot"/>
      </p:par>
    </p:tnLst>
  </p:timing>
  <p:txStyles>
    <p:titleStyle>
      <a:lvl1pPr marL="410794" indent="-410794" algn="l" defTabSz="1032121" rtl="0" eaLnBrk="0" fontAlgn="base" hangingPunct="0">
        <a:spcBef>
          <a:spcPct val="0"/>
        </a:spcBef>
        <a:spcAft>
          <a:spcPct val="0"/>
        </a:spcAft>
        <a:defRPr kumimoji="1" sz="1725" b="1">
          <a:solidFill>
            <a:schemeClr val="tx1"/>
          </a:solidFill>
          <a:latin typeface="+mj-lt"/>
          <a:ea typeface="+mj-ea"/>
          <a:cs typeface="+mj-cs"/>
        </a:defRPr>
      </a:lvl1pPr>
      <a:lvl2pPr marL="410794" indent="-410794" algn="l" defTabSz="1032121" rtl="0" eaLnBrk="0" fontAlgn="base" hangingPunct="0">
        <a:spcBef>
          <a:spcPct val="0"/>
        </a:spcBef>
        <a:spcAft>
          <a:spcPct val="0"/>
        </a:spcAft>
        <a:defRPr kumimoji="1" sz="172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410794" indent="-410794" algn="l" defTabSz="1032121" rtl="0" eaLnBrk="0" fontAlgn="base" hangingPunct="0">
        <a:spcBef>
          <a:spcPct val="0"/>
        </a:spcBef>
        <a:spcAft>
          <a:spcPct val="0"/>
        </a:spcAft>
        <a:defRPr kumimoji="1" sz="172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410794" indent="-410794" algn="l" defTabSz="1032121" rtl="0" eaLnBrk="0" fontAlgn="base" hangingPunct="0">
        <a:spcBef>
          <a:spcPct val="0"/>
        </a:spcBef>
        <a:spcAft>
          <a:spcPct val="0"/>
        </a:spcAft>
        <a:defRPr kumimoji="1" sz="172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410794" indent="-410794" algn="l" defTabSz="1032121" rtl="0" eaLnBrk="0" fontAlgn="base" hangingPunct="0">
        <a:spcBef>
          <a:spcPct val="0"/>
        </a:spcBef>
        <a:spcAft>
          <a:spcPct val="0"/>
        </a:spcAft>
        <a:defRPr kumimoji="1" sz="172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903747" indent="-410794" algn="l" defTabSz="1032121" rtl="0" fontAlgn="base">
        <a:spcBef>
          <a:spcPct val="0"/>
        </a:spcBef>
        <a:spcAft>
          <a:spcPct val="0"/>
        </a:spcAft>
        <a:defRPr kumimoji="1" sz="172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396700" indent="-410794" algn="l" defTabSz="1032121" rtl="0" fontAlgn="base">
        <a:spcBef>
          <a:spcPct val="0"/>
        </a:spcBef>
        <a:spcAft>
          <a:spcPct val="0"/>
        </a:spcAft>
        <a:defRPr kumimoji="1" sz="172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889653" indent="-410794" algn="l" defTabSz="1032121" rtl="0" fontAlgn="base">
        <a:spcBef>
          <a:spcPct val="0"/>
        </a:spcBef>
        <a:spcAft>
          <a:spcPct val="0"/>
        </a:spcAft>
        <a:defRPr kumimoji="1" sz="172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382606" indent="-410794" algn="l" defTabSz="1032121" rtl="0" fontAlgn="base">
        <a:spcBef>
          <a:spcPct val="0"/>
        </a:spcBef>
        <a:spcAft>
          <a:spcPct val="0"/>
        </a:spcAft>
        <a:defRPr kumimoji="1" sz="172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93416" indent="-193416" algn="l" defTabSz="1032121" rtl="0" eaLnBrk="0" fontAlgn="base" hangingPunct="0">
        <a:spcBef>
          <a:spcPct val="0"/>
        </a:spcBef>
        <a:spcAft>
          <a:spcPct val="0"/>
        </a:spcAft>
        <a:buChar char="•"/>
        <a:defRPr kumimoji="1" sz="1509">
          <a:solidFill>
            <a:schemeClr val="tx1"/>
          </a:solidFill>
          <a:latin typeface="+mn-lt"/>
          <a:ea typeface="+mn-ea"/>
          <a:cs typeface="+mn-cs"/>
        </a:defRPr>
      </a:lvl1pPr>
      <a:lvl2pPr marL="580247" indent="-193416" algn="l" defTabSz="1032121" rtl="0" eaLnBrk="0" fontAlgn="base" hangingPunct="0">
        <a:spcBef>
          <a:spcPct val="20000"/>
        </a:spcBef>
        <a:spcAft>
          <a:spcPct val="0"/>
        </a:spcAft>
        <a:buChar char="–"/>
        <a:defRPr kumimoji="1" sz="1509">
          <a:solidFill>
            <a:schemeClr val="tx1"/>
          </a:solidFill>
          <a:latin typeface="+mn-lt"/>
          <a:ea typeface="+mn-ea"/>
          <a:cs typeface="+mn-cs"/>
        </a:defRPr>
      </a:lvl2pPr>
      <a:lvl3pPr marL="965366" indent="-191704" algn="l" defTabSz="1032121" rtl="0" eaLnBrk="0" fontAlgn="base" hangingPunct="0">
        <a:spcBef>
          <a:spcPct val="20000"/>
        </a:spcBef>
        <a:spcAft>
          <a:spcPct val="0"/>
        </a:spcAft>
        <a:buChar char="•"/>
        <a:defRPr kumimoji="1" sz="1509">
          <a:solidFill>
            <a:schemeClr val="tx1"/>
          </a:solidFill>
          <a:latin typeface="+mn-lt"/>
          <a:ea typeface="+mn-ea"/>
          <a:cs typeface="+mn-cs"/>
        </a:defRPr>
      </a:lvl3pPr>
      <a:lvl4pPr marL="1362467" indent="-203686" algn="l" defTabSz="1032121" rtl="0" eaLnBrk="0" fontAlgn="base" hangingPunct="0">
        <a:spcBef>
          <a:spcPct val="20000"/>
        </a:spcBef>
        <a:spcAft>
          <a:spcPct val="0"/>
        </a:spcAft>
        <a:buChar char="–"/>
        <a:defRPr kumimoji="1" sz="1509">
          <a:solidFill>
            <a:schemeClr val="tx1"/>
          </a:solidFill>
          <a:latin typeface="+mn-lt"/>
          <a:ea typeface="+mn-ea"/>
          <a:cs typeface="+mn-cs"/>
        </a:defRPr>
      </a:lvl4pPr>
      <a:lvl5pPr marL="1749299" indent="-193416" algn="l" defTabSz="1032121" rtl="0" eaLnBrk="0" fontAlgn="base" hangingPunct="0">
        <a:spcBef>
          <a:spcPct val="20000"/>
        </a:spcBef>
        <a:spcAft>
          <a:spcPct val="0"/>
        </a:spcAft>
        <a:buChar char="»"/>
        <a:defRPr kumimoji="1" sz="1509">
          <a:solidFill>
            <a:schemeClr val="tx1"/>
          </a:solidFill>
          <a:latin typeface="+mn-lt"/>
          <a:ea typeface="+mn-ea"/>
          <a:cs typeface="+mn-cs"/>
        </a:defRPr>
      </a:lvl5pPr>
      <a:lvl6pPr marL="2242252" indent="-193416" algn="l" defTabSz="1032121" rtl="0" fontAlgn="base">
        <a:spcBef>
          <a:spcPct val="20000"/>
        </a:spcBef>
        <a:spcAft>
          <a:spcPct val="0"/>
        </a:spcAft>
        <a:buChar char="»"/>
        <a:defRPr kumimoji="1" sz="1509">
          <a:solidFill>
            <a:schemeClr val="tx1"/>
          </a:solidFill>
          <a:latin typeface="+mn-lt"/>
          <a:ea typeface="+mn-ea"/>
          <a:cs typeface="+mn-cs"/>
        </a:defRPr>
      </a:lvl6pPr>
      <a:lvl7pPr marL="2735205" indent="-193416" algn="l" defTabSz="1032121" rtl="0" fontAlgn="base">
        <a:spcBef>
          <a:spcPct val="20000"/>
        </a:spcBef>
        <a:spcAft>
          <a:spcPct val="0"/>
        </a:spcAft>
        <a:buChar char="»"/>
        <a:defRPr kumimoji="1" sz="1509">
          <a:solidFill>
            <a:schemeClr val="tx1"/>
          </a:solidFill>
          <a:latin typeface="+mn-lt"/>
          <a:ea typeface="+mn-ea"/>
          <a:cs typeface="+mn-cs"/>
        </a:defRPr>
      </a:lvl7pPr>
      <a:lvl8pPr marL="3228158" indent="-193416" algn="l" defTabSz="1032121" rtl="0" fontAlgn="base">
        <a:spcBef>
          <a:spcPct val="20000"/>
        </a:spcBef>
        <a:spcAft>
          <a:spcPct val="0"/>
        </a:spcAft>
        <a:buChar char="»"/>
        <a:defRPr kumimoji="1" sz="1509">
          <a:solidFill>
            <a:schemeClr val="tx1"/>
          </a:solidFill>
          <a:latin typeface="+mn-lt"/>
          <a:ea typeface="+mn-ea"/>
          <a:cs typeface="+mn-cs"/>
        </a:defRPr>
      </a:lvl8pPr>
      <a:lvl9pPr marL="3721111" indent="-193416" algn="l" defTabSz="1032121" rtl="0" fontAlgn="base">
        <a:spcBef>
          <a:spcPct val="20000"/>
        </a:spcBef>
        <a:spcAft>
          <a:spcPct val="0"/>
        </a:spcAft>
        <a:buChar char="»"/>
        <a:defRPr kumimoji="1" sz="1509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1pPr>
      <a:lvl2pPr marL="492953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2pPr>
      <a:lvl3pPr marL="985906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3pPr>
      <a:lvl4pPr marL="1478859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4pPr>
      <a:lvl5pPr marL="1971812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5pPr>
      <a:lvl6pPr marL="2464765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957718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450671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943624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 bwMode="auto">
          <a:xfrm>
            <a:off x="2146410" y="2496225"/>
            <a:ext cx="6350224" cy="55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kumimoji="1" lang="en-US" altLang="ko-KR" sz="3019" b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ITO </a:t>
            </a:r>
            <a:r>
              <a:rPr kumimoji="1" lang="ko-KR" altLang="en-US" sz="3019" b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운영 주간보고서 </a:t>
            </a:r>
            <a:r>
              <a:rPr kumimoji="1" lang="en-US" altLang="ko-KR" sz="3019" b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(AMS)</a:t>
            </a:r>
            <a:endParaRPr kumimoji="1" lang="ko-KR" altLang="en-US" sz="3019" b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48" y="574040"/>
            <a:ext cx="1699669" cy="569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 descr="BD15156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144" y="3120976"/>
            <a:ext cx="8068721" cy="9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3"/>
          <p:cNvSpPr txBox="1">
            <a:spLocks noChangeArrowheads="1"/>
          </p:cNvSpPr>
          <p:nvPr/>
        </p:nvSpPr>
        <p:spPr bwMode="auto">
          <a:xfrm>
            <a:off x="3226462" y="5162976"/>
            <a:ext cx="4196967" cy="41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49" tIns="20285" rIns="103049" bIns="51523"/>
          <a:lstStyle>
            <a:lvl1pPr marL="342900" indent="-342900" defTabSz="860425"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defTabSz="860425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defTabSz="860425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defTabSz="860425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defTabSz="860425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kumimoji="0" lang="en-US" altLang="ko-KR" sz="2156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0" lang="en-US" altLang="ko-KR" sz="2156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2022.12.27 ~ 2023.01.02]</a:t>
            </a:r>
            <a:endParaRPr kumimoji="0" lang="ko-KR" altLang="en-US" sz="2156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 bwMode="auto">
          <a:xfrm>
            <a:off x="4479391" y="3922029"/>
            <a:ext cx="1681871" cy="490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2588" dirty="0">
                <a:solidFill>
                  <a:srgbClr val="000000"/>
                </a:solidFill>
              </a:rPr>
              <a:t>1</a:t>
            </a:r>
            <a:r>
              <a:rPr kumimoji="1" lang="ko-KR" altLang="en-US" sz="2588">
                <a:solidFill>
                  <a:srgbClr val="000000"/>
                </a:solidFill>
              </a:rPr>
              <a:t>월 </a:t>
            </a:r>
            <a:r>
              <a:rPr kumimoji="1" lang="en-US" altLang="ko-KR" sz="2588" dirty="0">
                <a:solidFill>
                  <a:srgbClr val="000000"/>
                </a:solidFill>
              </a:rPr>
              <a:t>1</a:t>
            </a:r>
            <a:r>
              <a:rPr kumimoji="1" lang="ko-KR" altLang="en-US" sz="2588">
                <a:solidFill>
                  <a:srgbClr val="000000"/>
                </a:solidFill>
              </a:rPr>
              <a:t>주차</a:t>
            </a:r>
            <a:endParaRPr kumimoji="1" lang="ko-KR" altLang="en-US" sz="2588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08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191979" name="Text"/>
          <p:cNvSpPr>
            <a:spLocks noGrp="1"/>
          </p:cNvSpPr>
          <p:nvPr/>
        </p:nvSpPr>
        <p:spPr>
          <a:xfrm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70869041" name="Text"/>
          <p:cNvSpPr>
            <a:spLocks noGrp="1"/>
          </p:cNvSpPr>
          <p:nvPr/>
        </p:nvSpPr>
        <p:spPr>
          <a:xfrm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37660962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86531296" name="Text"/>
          <p:cNvSpPr>
            <a:spLocks noGrp="1"/>
          </p:cNvSpPr>
          <p:nvPr/>
        </p:nvSpPr>
        <p:spPr>
          <a:xfrm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33278697" name="Text"/>
          <p:cNvSpPr>
            <a:spLocks noGrp="1"/>
          </p:cNvSpPr>
          <p:nvPr/>
        </p:nvSpPr>
        <p:spPr>
          <a:xfrm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06475783" name="Text"/>
          <p:cNvSpPr>
            <a:spLocks noGrp="1"/>
          </p:cNvSpPr>
          <p:nvPr/>
        </p:nvSpPr>
        <p:spPr>
          <a:xfrm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47410794" name="Text"/>
          <p:cNvSpPr>
            <a:spLocks noGrp="1"/>
          </p:cNvSpPr>
          <p:nvPr/>
        </p:nvSpPr>
        <p:spPr>
          <a:xfrm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47584276" name="Text"/>
          <p:cNvSpPr>
            <a:spLocks noGrp="1"/>
          </p:cNvSpPr>
          <p:nvPr/>
        </p:nvSpPr>
        <p:spPr>
          <a:xfrm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72219178" name="Text"/>
          <p:cNvSpPr>
            <a:spLocks noGrp="1"/>
          </p:cNvSpPr>
          <p:nvPr/>
        </p:nvSpPr>
        <p:spPr>
          <a:xfrm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45369133" name="Text"/>
          <p:cNvSpPr>
            <a:spLocks noGrp="1"/>
          </p:cNvSpPr>
          <p:nvPr/>
        </p:nvSpPr>
        <p:spPr>
          <a:xfrm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52062610" name="Text"/>
          <p:cNvSpPr>
            <a:spLocks noGrp="1"/>
          </p:cNvSpPr>
          <p:nvPr/>
        </p:nvSpPr>
        <p:spPr>
          <a:xfrm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19373491" name="Text"/>
          <p:cNvSpPr>
            <a:spLocks noGrp="1"/>
          </p:cNvSpPr>
          <p:nvPr/>
        </p:nvSpPr>
        <p:spPr>
          <a:xfrm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83422386" name="Text"/>
          <p:cNvSpPr>
            <a:spLocks noGrp="1"/>
          </p:cNvSpPr>
          <p:nvPr/>
        </p:nvSpPr>
        <p:spPr>
          <a:xfrm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7056269" name="Text"/>
          <p:cNvSpPr>
            <a:spLocks noGrp="1"/>
          </p:cNvSpPr>
          <p:nvPr/>
        </p:nvSpPr>
        <p:spPr>
          <a:xfrm>
            <a:off x="9867900" y="16891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r>
              <a:t/>
            </a:r>
            <a:br/>
            <a:endParaRPr/>
          </a:p>
        </p:txBody>
      </p:sp>
      <p:sp>
        <p:nvSpPr>
          <p:cNvPr id="425677482" name="Text"/>
          <p:cNvSpPr>
            <a:spLocks noGrp="1"/>
          </p:cNvSpPr>
          <p:nvPr/>
        </p:nvSpPr>
        <p:spPr>
          <a:xfrm>
            <a:off x="9232900" y="16891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r>
              <a:t/>
            </a:r>
            <a:br/>
            <a:endParaRPr/>
          </a:p>
        </p:txBody>
      </p:sp>
      <p:sp>
        <p:nvSpPr>
          <p:cNvPr id="797522856" name="Text"/>
          <p:cNvSpPr>
            <a:spLocks noGrp="1"/>
          </p:cNvSpPr>
          <p:nvPr/>
        </p:nvSpPr>
        <p:spPr>
          <a:xfrm>
            <a:off x="6388100" y="1689100"/>
            <a:ext cx="28448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2022.12월 결산의 EIS,Yellow Book 반영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ERP와 New OAS간 Data Interface 기능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알림톡_서버이전에 따른 EAI서버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설정변경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CRM&lt;-&gt;EAI 삼성유류대금 카드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결재내역 연계 신규개발 반영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 연동을 위한 ERPUSER계정 운영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DB 패스워드 변경</a:t>
            </a:r>
          </a:p>
        </p:txBody>
      </p:sp>
      <p:sp>
        <p:nvSpPr>
          <p:cNvPr id="286818920" name="Text"/>
          <p:cNvSpPr>
            <a:spLocks noGrp="1"/>
          </p:cNvSpPr>
          <p:nvPr/>
        </p:nvSpPr>
        <p:spPr>
          <a:xfrm>
            <a:off x="5753100" y="16891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EIS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/EAI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795797404" name="Text"/>
          <p:cNvSpPr>
            <a:spLocks noGrp="1"/>
          </p:cNvSpPr>
          <p:nvPr/>
        </p:nvSpPr>
        <p:spPr>
          <a:xfrm>
            <a:off x="165100" y="1689100"/>
            <a:ext cx="7239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EIS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/EAI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44733269" name="Text"/>
          <p:cNvSpPr>
            <a:spLocks noGrp="1"/>
          </p:cNvSpPr>
          <p:nvPr/>
        </p:nvSpPr>
        <p:spPr>
          <a:xfrm>
            <a:off x="889000" y="1689100"/>
            <a:ext cx="28829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[EIS]2022.12월 결산의 EIS,Yellow Book 반영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[EAI]PRM 퇴직임직원 인근S/S 가격조사 ERP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[EAI]ERP회계 자동승인 대상 회계전표 구분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[EAI]ERP와 New OAS간 Data Interface 기능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[EAI]CP전자결재를 통한 Vendor Print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관리체계개선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[EIS]Monthly Accountability Report 생성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[EAI]EAI &lt;-&gt; SABIC Public Certificate 443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PORT VPN접속확인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[EAI]윤활유이비즈 프로젝트 &lt;-&gt; EAI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인터페이스 연계 개발 및 수정관련 CCB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[EAI]유가/환율 정보의 CP 연계를 위한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EAI의 큐브리드(v8.4.4)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지원가능여부 확인</a:t>
            </a:r>
          </a:p>
        </p:txBody>
      </p:sp>
      <p:sp>
        <p:nvSpPr>
          <p:cNvPr id="1846696594" name="Text"/>
          <p:cNvSpPr>
            <a:spLocks noGrp="1"/>
          </p:cNvSpPr>
          <p:nvPr/>
        </p:nvSpPr>
        <p:spPr>
          <a:xfrm>
            <a:off x="4406900" y="16891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t/>
            </a:r>
            <a:br/>
            <a:endParaRPr/>
          </a:p>
        </p:txBody>
      </p:sp>
      <p:sp>
        <p:nvSpPr>
          <p:cNvPr id="1003261690" name="Text"/>
          <p:cNvSpPr>
            <a:spLocks noGrp="1"/>
          </p:cNvSpPr>
          <p:nvPr/>
        </p:nvSpPr>
        <p:spPr>
          <a:xfrm>
            <a:off x="5041900" y="16891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r>
              <a:t/>
            </a:r>
            <a:br/>
            <a:r>
              <a:t/>
            </a:r>
            <a:br/>
            <a:endParaRPr/>
          </a:p>
        </p:txBody>
      </p:sp>
      <p:sp>
        <p:nvSpPr>
          <p:cNvPr id="493837646" name="Text"/>
          <p:cNvSpPr>
            <a:spLocks noGrp="1"/>
          </p:cNvSpPr>
          <p:nvPr/>
        </p:nvSpPr>
        <p:spPr>
          <a:xfrm>
            <a:off x="3771900" y="16891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01/15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r>
              <a:t/>
            </a:r>
            <a:br/>
            <a:endParaRPr/>
          </a:p>
        </p:txBody>
      </p:sp>
      <p:sp>
        <p:nvSpPr>
          <p:cNvPr id="375816298" name="Text"/>
          <p:cNvSpPr>
            <a:spLocks noGrp="1"/>
          </p:cNvSpPr>
          <p:nvPr/>
        </p:nvSpPr>
        <p:spPr>
          <a:xfrm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000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13</a:t>
            </a:r>
          </a:p>
        </p:txBody>
      </p:sp>
      <p:pic>
        <p:nvPicPr>
          <p:cNvPr id="1792839422" name="Picture"/>
          <p:cNvPicPr>
            <a:picLocks noChangeAspect="1"/>
          </p:cNvPicPr>
          <p:nvPr/>
        </p:nvPicPr>
        <p:blipFill>
          <a:blip r:embed="rId2"/>
          <a:srcRect/>
          <a:stretch>
            <a:fillRect b="5555"/>
          </a:stretch>
        </p:blipFill>
        <p:spPr>
          <a:xfrm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888577" name="Text"/>
          <p:cNvSpPr>
            <a:spLocks noGrp="1"/>
          </p:cNvSpPr>
          <p:nvPr/>
        </p:nvSpPr>
        <p:spPr>
          <a:xfrm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90069957" name="Text"/>
          <p:cNvSpPr>
            <a:spLocks noGrp="1"/>
          </p:cNvSpPr>
          <p:nvPr/>
        </p:nvSpPr>
        <p:spPr>
          <a:xfrm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89367844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26032055" name="Text"/>
          <p:cNvSpPr>
            <a:spLocks noGrp="1"/>
          </p:cNvSpPr>
          <p:nvPr/>
        </p:nvSpPr>
        <p:spPr>
          <a:xfrm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8859791" name="Text"/>
          <p:cNvSpPr>
            <a:spLocks noGrp="1"/>
          </p:cNvSpPr>
          <p:nvPr/>
        </p:nvSpPr>
        <p:spPr>
          <a:xfrm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7530018" name="Text"/>
          <p:cNvSpPr>
            <a:spLocks noGrp="1"/>
          </p:cNvSpPr>
          <p:nvPr/>
        </p:nvSpPr>
        <p:spPr>
          <a:xfrm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00673498" name="Text"/>
          <p:cNvSpPr>
            <a:spLocks noGrp="1"/>
          </p:cNvSpPr>
          <p:nvPr/>
        </p:nvSpPr>
        <p:spPr>
          <a:xfrm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38656645" name="Text"/>
          <p:cNvSpPr>
            <a:spLocks noGrp="1"/>
          </p:cNvSpPr>
          <p:nvPr/>
        </p:nvSpPr>
        <p:spPr>
          <a:xfrm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16098471" name="Text"/>
          <p:cNvSpPr>
            <a:spLocks noGrp="1"/>
          </p:cNvSpPr>
          <p:nvPr/>
        </p:nvSpPr>
        <p:spPr>
          <a:xfrm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06819943" name="Text"/>
          <p:cNvSpPr>
            <a:spLocks noGrp="1"/>
          </p:cNvSpPr>
          <p:nvPr/>
        </p:nvSpPr>
        <p:spPr>
          <a:xfrm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14651345" name="Text"/>
          <p:cNvSpPr>
            <a:spLocks noGrp="1"/>
          </p:cNvSpPr>
          <p:nvPr/>
        </p:nvSpPr>
        <p:spPr>
          <a:xfrm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11304254" name="Text"/>
          <p:cNvSpPr>
            <a:spLocks noGrp="1"/>
          </p:cNvSpPr>
          <p:nvPr/>
        </p:nvSpPr>
        <p:spPr>
          <a:xfrm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13011494" name="Text"/>
          <p:cNvSpPr>
            <a:spLocks noGrp="1"/>
          </p:cNvSpPr>
          <p:nvPr/>
        </p:nvSpPr>
        <p:spPr>
          <a:xfrm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04943699" name="Text"/>
          <p:cNvSpPr>
            <a:spLocks noGrp="1"/>
          </p:cNvSpPr>
          <p:nvPr/>
        </p:nvSpPr>
        <p:spPr>
          <a:xfrm>
            <a:off x="9867900" y="1689100"/>
            <a:ext cx="635000" cy="506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579162120" name="Text"/>
          <p:cNvSpPr>
            <a:spLocks noGrp="1"/>
          </p:cNvSpPr>
          <p:nvPr/>
        </p:nvSpPr>
        <p:spPr>
          <a:xfrm>
            <a:off x="9232900" y="1689100"/>
            <a:ext cx="635000" cy="506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</a:p>
        </p:txBody>
      </p:sp>
      <p:sp>
        <p:nvSpPr>
          <p:cNvPr id="1200729080" name="Text"/>
          <p:cNvSpPr>
            <a:spLocks noGrp="1"/>
          </p:cNvSpPr>
          <p:nvPr/>
        </p:nvSpPr>
        <p:spPr>
          <a:xfrm>
            <a:off x="6388100" y="1689100"/>
            <a:ext cx="2844800" cy="506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회계전표 증빙 대사 로직 일부 수정 요청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 #2 외화 지급 병합 테스트</a:t>
            </a:r>
          </a:p>
        </p:txBody>
      </p:sp>
      <p:sp>
        <p:nvSpPr>
          <p:cNvPr id="515084267" name="Text"/>
          <p:cNvSpPr>
            <a:spLocks noGrp="1"/>
          </p:cNvSpPr>
          <p:nvPr/>
        </p:nvSpPr>
        <p:spPr>
          <a:xfrm>
            <a:off x="5753100" y="1689100"/>
            <a:ext cx="635000" cy="506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/전자계약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/GCMS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269169760" name="Text"/>
          <p:cNvSpPr>
            <a:spLocks noGrp="1"/>
          </p:cNvSpPr>
          <p:nvPr/>
        </p:nvSpPr>
        <p:spPr>
          <a:xfrm>
            <a:off x="165100" y="1689100"/>
            <a:ext cx="723900" cy="506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/전자계약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/GCMS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411444089" name="Text"/>
          <p:cNvSpPr>
            <a:spLocks noGrp="1"/>
          </p:cNvSpPr>
          <p:nvPr/>
        </p:nvSpPr>
        <p:spPr>
          <a:xfrm>
            <a:off x="889000" y="1689100"/>
            <a:ext cx="2882900" cy="506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Daily Report 작업 운영 모니터링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확인 요청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#4 외화송금 운영 모니터링 및 확인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#2 외화지급 SAP 신규/추가등록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구분작업 확인 및 테스트 모니터링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나프타 수신자 변경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#4 외화송금 파일첨부 발송 수정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[GCMS]Query 보완 및 테스트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 계정관리] 담당자 휴가로 인한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백업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Daily Report 작업 운영 모니터링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[GCMS]Query 생성 및 테스트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 계정관리] 담당자 휴가로 인한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백업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Daily Report 작업 운영 모니터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링 및 재수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행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#4 외화송금 대사X 사유 확인 (정상)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#2 외화지급 전자결제 형식 변경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논의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#4 외화송금 계좌, Invoice 미등록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판별 사유 확인 (SAP)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Daily Report 작업 운영 모니터링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재수행, 수정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나프타 작업오류 확인 및 수정요청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#4 외화송금 작업 스케줄 원복 (작업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정상확인 완료)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#2 외화지급 Script -&gt; RPA코드로 변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경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[GCMS]Query 활용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#1 회계지급전표 OCR미등록 사유 </a:t>
            </a:r>
            <a:r>
              <a:t/>
            </a:r>
            <a:br/>
            <a:endParaRPr/>
          </a:p>
        </p:txBody>
      </p:sp>
      <p:sp>
        <p:nvSpPr>
          <p:cNvPr id="1375901178" name="Text"/>
          <p:cNvSpPr>
            <a:spLocks noGrp="1"/>
          </p:cNvSpPr>
          <p:nvPr/>
        </p:nvSpPr>
        <p:spPr>
          <a:xfrm>
            <a:off x="4406900" y="1689100"/>
            <a:ext cx="635000" cy="506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endParaRPr/>
          </a:p>
        </p:txBody>
      </p:sp>
      <p:sp>
        <p:nvSpPr>
          <p:cNvPr id="1347196038" name="Text"/>
          <p:cNvSpPr>
            <a:spLocks noGrp="1"/>
          </p:cNvSpPr>
          <p:nvPr/>
        </p:nvSpPr>
        <p:spPr>
          <a:xfrm>
            <a:off x="5041900" y="1689100"/>
            <a:ext cx="635000" cy="506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2023-02-07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2023-02-07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r>
              <a:t/>
            </a:r>
            <a:br/>
            <a:endParaRPr/>
          </a:p>
        </p:txBody>
      </p:sp>
      <p:sp>
        <p:nvSpPr>
          <p:cNvPr id="430768859" name="Text"/>
          <p:cNvSpPr>
            <a:spLocks noGrp="1"/>
          </p:cNvSpPr>
          <p:nvPr/>
        </p:nvSpPr>
        <p:spPr>
          <a:xfrm>
            <a:off x="3771900" y="1689100"/>
            <a:ext cx="635000" cy="506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endParaRPr/>
          </a:p>
        </p:txBody>
      </p:sp>
      <p:sp>
        <p:nvSpPr>
          <p:cNvPr id="815363964" name="Text"/>
          <p:cNvSpPr>
            <a:spLocks noGrp="1"/>
          </p:cNvSpPr>
          <p:nvPr/>
        </p:nvSpPr>
        <p:spPr>
          <a:xfrm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000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14</a:t>
            </a:r>
          </a:p>
        </p:txBody>
      </p:sp>
      <p:pic>
        <p:nvPicPr>
          <p:cNvPr id="1995606480" name="Picture"/>
          <p:cNvPicPr>
            <a:picLocks noChangeAspect="1"/>
          </p:cNvPicPr>
          <p:nvPr/>
        </p:nvPicPr>
        <p:blipFill>
          <a:blip r:embed="rId2"/>
          <a:srcRect/>
          <a:stretch>
            <a:fillRect b="5555"/>
          </a:stretch>
        </p:blipFill>
        <p:spPr>
          <a:xfrm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362924" name="Text"/>
          <p:cNvSpPr>
            <a:spLocks noGrp="1"/>
          </p:cNvSpPr>
          <p:nvPr/>
        </p:nvSpPr>
        <p:spPr>
          <a:xfrm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70621800" name="Text"/>
          <p:cNvSpPr>
            <a:spLocks noGrp="1"/>
          </p:cNvSpPr>
          <p:nvPr/>
        </p:nvSpPr>
        <p:spPr>
          <a:xfrm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20350463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19564081" name="Text"/>
          <p:cNvSpPr>
            <a:spLocks noGrp="1"/>
          </p:cNvSpPr>
          <p:nvPr/>
        </p:nvSpPr>
        <p:spPr>
          <a:xfrm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13828074" name="Text"/>
          <p:cNvSpPr>
            <a:spLocks noGrp="1"/>
          </p:cNvSpPr>
          <p:nvPr/>
        </p:nvSpPr>
        <p:spPr>
          <a:xfrm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8502836" name="Text"/>
          <p:cNvSpPr>
            <a:spLocks noGrp="1"/>
          </p:cNvSpPr>
          <p:nvPr/>
        </p:nvSpPr>
        <p:spPr>
          <a:xfrm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84959914" name="Text"/>
          <p:cNvSpPr>
            <a:spLocks noGrp="1"/>
          </p:cNvSpPr>
          <p:nvPr/>
        </p:nvSpPr>
        <p:spPr>
          <a:xfrm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35691940" name="Text"/>
          <p:cNvSpPr>
            <a:spLocks noGrp="1"/>
          </p:cNvSpPr>
          <p:nvPr/>
        </p:nvSpPr>
        <p:spPr>
          <a:xfrm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9586823" name="Text"/>
          <p:cNvSpPr>
            <a:spLocks noGrp="1"/>
          </p:cNvSpPr>
          <p:nvPr/>
        </p:nvSpPr>
        <p:spPr>
          <a:xfrm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084463" name="Text"/>
          <p:cNvSpPr>
            <a:spLocks noGrp="1"/>
          </p:cNvSpPr>
          <p:nvPr/>
        </p:nvSpPr>
        <p:spPr>
          <a:xfrm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72434393" name="Text"/>
          <p:cNvSpPr>
            <a:spLocks noGrp="1"/>
          </p:cNvSpPr>
          <p:nvPr/>
        </p:nvSpPr>
        <p:spPr>
          <a:xfrm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28075743" name="Text"/>
          <p:cNvSpPr>
            <a:spLocks noGrp="1"/>
          </p:cNvSpPr>
          <p:nvPr/>
        </p:nvSpPr>
        <p:spPr>
          <a:xfrm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85876896" name="Text"/>
          <p:cNvSpPr>
            <a:spLocks noGrp="1"/>
          </p:cNvSpPr>
          <p:nvPr/>
        </p:nvSpPr>
        <p:spPr>
          <a:xfrm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82780617" name="Text"/>
          <p:cNvSpPr>
            <a:spLocks noGrp="1"/>
          </p:cNvSpPr>
          <p:nvPr/>
        </p:nvSpPr>
        <p:spPr>
          <a:xfrm>
            <a:off x="889000" y="1689100"/>
            <a:ext cx="2882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확인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#1 회계지급전표 전날 재수행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Daily Report 작업 운영 모니터링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#2 외화지급 결제문서 형식 변경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반영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#2 외화지급 SAP Script 작동 불가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확인</a:t>
            </a:r>
          </a:p>
        </p:txBody>
      </p:sp>
      <p:sp>
        <p:nvSpPr>
          <p:cNvPr id="1378744603" name="Text"/>
          <p:cNvSpPr>
            <a:spLocks noGrp="1"/>
          </p:cNvSpPr>
          <p:nvPr/>
        </p:nvSpPr>
        <p:spPr>
          <a:xfrm>
            <a:off x="4406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r>
              <a:t/>
            </a:r>
            <a:br/>
            <a:endParaRPr/>
          </a:p>
        </p:txBody>
      </p:sp>
      <p:sp>
        <p:nvSpPr>
          <p:cNvPr id="770192620" name="Text"/>
          <p:cNvSpPr>
            <a:spLocks noGrp="1"/>
          </p:cNvSpPr>
          <p:nvPr/>
        </p:nvSpPr>
        <p:spPr>
          <a:xfrm>
            <a:off x="504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r>
              <a:t/>
            </a:r>
            <a:br/>
            <a:endParaRPr/>
          </a:p>
        </p:txBody>
      </p:sp>
      <p:sp>
        <p:nvSpPr>
          <p:cNvPr id="1325212421" name="Text"/>
          <p:cNvSpPr>
            <a:spLocks noGrp="1"/>
          </p:cNvSpPr>
          <p:nvPr/>
        </p:nvSpPr>
        <p:spPr>
          <a:xfrm>
            <a:off x="377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r>
              <a:t/>
            </a:r>
            <a:br/>
            <a:endParaRPr/>
          </a:p>
        </p:txBody>
      </p:sp>
      <p:sp>
        <p:nvSpPr>
          <p:cNvPr id="1135841386" name="Text"/>
          <p:cNvSpPr>
            <a:spLocks noGrp="1"/>
          </p:cNvSpPr>
          <p:nvPr/>
        </p:nvSpPr>
        <p:spPr>
          <a:xfrm>
            <a:off x="9867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</a:p>
        </p:txBody>
      </p:sp>
      <p:sp>
        <p:nvSpPr>
          <p:cNvPr id="2129349670" name="Text"/>
          <p:cNvSpPr>
            <a:spLocks noGrp="1"/>
          </p:cNvSpPr>
          <p:nvPr/>
        </p:nvSpPr>
        <p:spPr>
          <a:xfrm>
            <a:off x="9232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</a:p>
        </p:txBody>
      </p:sp>
      <p:sp>
        <p:nvSpPr>
          <p:cNvPr id="306731075" name="Text"/>
          <p:cNvSpPr>
            <a:spLocks noGrp="1"/>
          </p:cNvSpPr>
          <p:nvPr/>
        </p:nvSpPr>
        <p:spPr>
          <a:xfrm>
            <a:off x="6388100" y="32512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 (Web) 공정블럭 유량기록 현황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(기능개선)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(Web) 제품 출하 현황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(기능개선)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(Web) 제품출하(혼합출하) 페이지 개발</a:t>
            </a:r>
          </a:p>
        </p:txBody>
      </p:sp>
      <p:sp>
        <p:nvSpPr>
          <p:cNvPr id="889889796" name="Text"/>
          <p:cNvSpPr>
            <a:spLocks noGrp="1"/>
          </p:cNvSpPr>
          <p:nvPr/>
        </p:nvSpPr>
        <p:spPr>
          <a:xfrm>
            <a:off x="57531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OAS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/ePSMS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785025039" name="Text"/>
          <p:cNvSpPr>
            <a:spLocks noGrp="1"/>
          </p:cNvSpPr>
          <p:nvPr/>
        </p:nvSpPr>
        <p:spPr>
          <a:xfrm>
            <a:off x="165100" y="3251200"/>
            <a:ext cx="723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OAS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/ePSMS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321969945" name="Text"/>
          <p:cNvSpPr>
            <a:spLocks noGrp="1"/>
          </p:cNvSpPr>
          <p:nvPr/>
        </p:nvSpPr>
        <p:spPr>
          <a:xfrm>
            <a:off x="889000" y="3251200"/>
            <a:ext cx="2882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[OAS]CS 시스템 로직 분석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[OAS]속보용재고(ERP)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[OAS]주간수급상황기록부(ERP)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[OAS]SSO 연동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[RTS Dashboard] RTS Status. Excel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다운로드 (오류 수정)</a:t>
            </a:r>
          </a:p>
        </p:txBody>
      </p:sp>
      <p:sp>
        <p:nvSpPr>
          <p:cNvPr id="512846531" name="Text"/>
          <p:cNvSpPr>
            <a:spLocks noGrp="1"/>
          </p:cNvSpPr>
          <p:nvPr/>
        </p:nvSpPr>
        <p:spPr>
          <a:xfrm>
            <a:off x="4406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r>
              <a:t/>
            </a:r>
            <a:br/>
            <a:endParaRPr/>
          </a:p>
        </p:txBody>
      </p:sp>
      <p:sp>
        <p:nvSpPr>
          <p:cNvPr id="2128336785" name="Text"/>
          <p:cNvSpPr>
            <a:spLocks noGrp="1"/>
          </p:cNvSpPr>
          <p:nvPr/>
        </p:nvSpPr>
        <p:spPr>
          <a:xfrm>
            <a:off x="5041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r>
              <a:t/>
            </a:r>
            <a:br/>
            <a:endParaRPr/>
          </a:p>
        </p:txBody>
      </p:sp>
      <p:sp>
        <p:nvSpPr>
          <p:cNvPr id="1047402351" name="Text"/>
          <p:cNvSpPr>
            <a:spLocks noGrp="1"/>
          </p:cNvSpPr>
          <p:nvPr/>
        </p:nvSpPr>
        <p:spPr>
          <a:xfrm>
            <a:off x="3771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r>
              <a:t/>
            </a:r>
            <a:br/>
            <a:endParaRPr/>
          </a:p>
        </p:txBody>
      </p:sp>
      <p:sp>
        <p:nvSpPr>
          <p:cNvPr id="771678938" name="Text"/>
          <p:cNvSpPr>
            <a:spLocks noGrp="1"/>
          </p:cNvSpPr>
          <p:nvPr/>
        </p:nvSpPr>
        <p:spPr>
          <a:xfrm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000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15</a:t>
            </a:r>
          </a:p>
        </p:txBody>
      </p:sp>
      <p:pic>
        <p:nvPicPr>
          <p:cNvPr id="942424788" name="Picture"/>
          <p:cNvPicPr>
            <a:picLocks noChangeAspect="1"/>
          </p:cNvPicPr>
          <p:nvPr/>
        </p:nvPicPr>
        <p:blipFill>
          <a:blip r:embed="rId2"/>
          <a:srcRect/>
          <a:stretch>
            <a:fillRect b="5555"/>
          </a:stretch>
        </p:blipFill>
        <p:spPr>
          <a:xfrm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0"/>
          <p:cNvSpPr>
            <a:spLocks noChangeArrowheads="1"/>
          </p:cNvSpPr>
          <p:nvPr/>
        </p:nvSpPr>
        <p:spPr bwMode="auto">
          <a:xfrm>
            <a:off x="178011" y="341822"/>
            <a:ext cx="9653710" cy="3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39" tIns="49370" rIns="98739" bIns="49370" anchor="ctr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725" dirty="0">
                <a:solidFill>
                  <a:schemeClr val="tx1"/>
                </a:solidFill>
              </a:rPr>
              <a:t>1 . Business </a:t>
            </a:r>
            <a:r>
              <a:rPr kumimoji="1" lang="en-US" altLang="ko-KR" sz="1725">
                <a:solidFill>
                  <a:schemeClr val="tx1"/>
                </a:solidFill>
              </a:rPr>
              <a:t>Calendar </a:t>
            </a:r>
            <a:r>
              <a:rPr kumimoji="1" lang="en-US" altLang="ko-KR" sz="1725">
                <a:solidFill>
                  <a:schemeClr val="tx1"/>
                </a:solidFill>
              </a:rPr>
              <a:t>(01</a:t>
            </a:r>
            <a:r>
              <a:rPr kumimoji="1" lang="ko-KR" altLang="en-US" sz="1725">
                <a:solidFill>
                  <a:schemeClr val="tx1"/>
                </a:solidFill>
              </a:rPr>
              <a:t>월</a:t>
            </a:r>
            <a:r>
              <a:rPr kumimoji="1" lang="en-US" altLang="ko-KR" sz="1725" dirty="0">
                <a:solidFill>
                  <a:schemeClr val="tx1"/>
                </a:solidFill>
              </a:rPr>
              <a:t>)</a:t>
            </a:r>
            <a:endParaRPr kumimoji="1" lang="ko-KR" altLang="en-US" sz="1725" dirty="0">
              <a:solidFill>
                <a:schemeClr val="tx1"/>
              </a:solidFill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extLst/>
          </p:nvPr>
        </p:nvGraphicFramePr>
        <p:xfrm>
          <a:off x="294404" y="1313473"/>
          <a:ext cx="10050812" cy="5512592"/>
        </p:xfrm>
        <a:graphic>
          <a:graphicData uri="http://schemas.openxmlformats.org/drawingml/2006/table">
            <a:tbl>
              <a:tblPr/>
              <a:tblGrid>
                <a:gridCol w="142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0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88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67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64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591" marR="98591" marT="49293" marB="4929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8591" marR="98591" marT="49293" marB="492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</a:t>
                      </a:r>
                    </a:p>
                  </a:txBody>
                  <a:tcPr marL="98591" marR="98591" marT="49293" marB="492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</a:t>
                      </a:r>
                    </a:p>
                  </a:txBody>
                  <a:tcPr marL="98591" marR="98591" marT="49293" marB="492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</a:t>
                      </a:r>
                    </a:p>
                  </a:txBody>
                  <a:tcPr marL="98591" marR="98591" marT="49293" marB="492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</a:t>
                      </a:r>
                    </a:p>
                  </a:txBody>
                  <a:tcPr marL="98591" marR="98591" marT="49293" marB="492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591" marR="98591" marT="49293" marB="492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60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새해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98591" marR="98591" marT="49293" marB="49293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591" marR="98591" marT="49293" marB="492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8591" marR="98591" marT="49293" marB="492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591" marR="98591" marT="49293" marB="492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8591" marR="98591" marT="49293" marB="492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591" marR="98591" marT="49290" marB="49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8591" marR="98591" marT="49293" marB="492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63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8591" marR="98591" marT="49293" marB="49293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  <a:p>
                      <a:pPr marL="0" marR="0" lvl="0" indent="0" algn="l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맑은 고딕" pitchFamily="50" charset="-127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맑은 고딕" pitchFamily="50" charset="-127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591" marR="98591" marT="49293" marB="492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8591" marR="98591" marT="49293" marB="492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8591" marR="98591" marT="49293" marB="492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98591" marR="98591" marT="49293" marB="492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591" marR="98591" marT="49293" marB="492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98591" marR="98591" marT="49293" marB="492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3863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98591" marR="98591" marT="49276" marB="49276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591" marR="98591" marT="49276" marB="492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</a:p>
                  </a:txBody>
                  <a:tcPr marL="98591" marR="98591" marT="49276" marB="492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</a:p>
                  </a:txBody>
                  <a:tcPr marL="98591" marR="98591" marT="49293" marB="492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</a:p>
                  </a:txBody>
                  <a:tcPr marL="98591" marR="98591" marT="49293" marB="492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591" marR="98591" marT="49293" marB="492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설날 연휴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591" marR="98591" marT="49293" marB="492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3863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설날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591" marR="98591" marT="49276" marB="49276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설날 연휴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591" marR="98591" marT="49276" marB="492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설날 연휴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대체 휴일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8591" marR="98591" marT="49276" marB="492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591" marR="98591" marT="49293" marB="492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591" marR="98591" marT="49293" marB="492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</a:p>
                  </a:txBody>
                  <a:tcPr marL="98591" marR="98591" marT="49293" marB="492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</a:p>
                  </a:txBody>
                  <a:tcPr marL="98591" marR="98591" marT="49293" marB="492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2643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</a:p>
                  </a:txBody>
                  <a:tcPr marL="98591" marR="98591" marT="49276" marB="49276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</a:p>
                  </a:txBody>
                  <a:tcPr marL="98591" marR="98591" marT="49276" marB="492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</a:p>
                  </a:txBody>
                  <a:tcPr marL="98591" marR="98591" marT="49276" marB="492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591" marR="98591" marT="49293" marB="492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591" marR="98591" marT="49293" marB="492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591" marR="98591" marT="49293" marB="492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591" marR="98591" marT="49293" marB="492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61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622249" y="2775223"/>
            <a:ext cx="6293740" cy="4313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94077" anchor="ctr"/>
          <a:lstStyle>
            <a:lvl1pPr marL="342900" indent="-3429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65150" indent="-385763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lnSpc>
                <a:spcPct val="90000"/>
              </a:lnSpc>
            </a:pPr>
            <a:r>
              <a:rPr lang="ko-KR" altLang="en-US" sz="1725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64318" y="327562"/>
            <a:ext cx="5429356" cy="410796"/>
          </a:xfrm>
        </p:spPr>
        <p:txBody>
          <a:bodyPr vert="horz" wrap="square" lIns="103049" tIns="20285" rIns="103049" bIns="51523" numCol="1" anchor="t" anchorCtr="0" compatLnSpc="1">
            <a:prstTxWarp prst="textNoShape">
              <a:avLst/>
            </a:prstTxWarp>
          </a:bodyPr>
          <a:lstStyle/>
          <a:p>
            <a:pPr marL="0" indent="0" defTabSz="985906" eaLnBrk="1" hangingPunct="1">
              <a:buNone/>
            </a:pPr>
            <a:r>
              <a:rPr lang="ko-KR" altLang="en-US" sz="1725" b="1">
                <a:latin typeface="맑은 고딕" panose="020B0503020000020004" pitchFamily="50" charset="-127"/>
                <a:ea typeface="맑은 고딕" panose="020B0503020000020004" pitchFamily="50" charset="-127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623961" y="2141912"/>
            <a:ext cx="6293739" cy="4313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94077" anchor="ctr"/>
          <a:lstStyle>
            <a:lvl1pPr marL="342900" indent="-3429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65150" indent="-385763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altLang="ko-KR" sz="1725">
                <a:solidFill>
                  <a:schemeClr val="tx1"/>
                </a:solidFill>
              </a:rPr>
              <a:t>Summary</a:t>
            </a:r>
            <a:endParaRPr lang="ko-KR" altLang="en-US" sz="1725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137852" y="2740990"/>
            <a:ext cx="593942" cy="537458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w="6350" algn="ctr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r">
                    <a:lnSpc>
                      <a:spcPct val="90000"/>
                    </a:lnSpc>
                  </a:pPr>
                  <a:endParaRPr lang="ko-KR" altLang="en-US" sz="1725">
                    <a:latin typeface="새굴림" panose="02030600000101010101" pitchFamily="18" charset="-127"/>
                    <a:ea typeface="새굴림" panose="02030600000101010101" pitchFamily="18" charset="-127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635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r">
                    <a:lnSpc>
                      <a:spcPct val="90000"/>
                    </a:lnSpc>
                  </a:pPr>
                  <a:endParaRPr lang="ko-KR" altLang="en-US" sz="1725">
                    <a:latin typeface="새굴림" panose="02030600000101010101" pitchFamily="18" charset="-127"/>
                    <a:ea typeface="새굴림" panose="02030600000101010101" pitchFamily="18" charset="-127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r">
                  <a:lnSpc>
                    <a:spcPct val="90000"/>
                  </a:lnSpc>
                </a:pPr>
                <a:endParaRPr lang="ko-KR" altLang="en-US" sz="1725">
                  <a:latin typeface="새굴림" panose="02030600000101010101" pitchFamily="18" charset="-127"/>
                  <a:ea typeface="새굴림" panose="02030600000101010101" pitchFamily="18" charset="-127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7" y="1107"/>
              <a:ext cx="153" cy="18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marL="187325" indent="-187325" defTabSz="7620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defTabSz="7620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defTabSz="7620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defTabSz="7620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defTabSz="7620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ko-KR" sz="1725">
                  <a:latin typeface="새굴림" panose="02030600000101010101" pitchFamily="18" charset="-127"/>
                  <a:ea typeface="새굴림" panose="02030600000101010101" pitchFamily="18" charset="-127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124159" y="2124796"/>
            <a:ext cx="621329" cy="537458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w="6350" algn="ctr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r">
                    <a:lnSpc>
                      <a:spcPct val="90000"/>
                    </a:lnSpc>
                  </a:pPr>
                  <a:endParaRPr lang="ko-KR" altLang="en-US" sz="1725">
                    <a:latin typeface="새굴림" panose="02030600000101010101" pitchFamily="18" charset="-127"/>
                    <a:ea typeface="새굴림" panose="02030600000101010101" pitchFamily="18" charset="-127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635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900" b="1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r">
                    <a:lnSpc>
                      <a:spcPct val="90000"/>
                    </a:lnSpc>
                  </a:pPr>
                  <a:endParaRPr lang="ko-KR" altLang="en-US" sz="1725">
                    <a:latin typeface="새굴림" panose="02030600000101010101" pitchFamily="18" charset="-127"/>
                    <a:ea typeface="새굴림" panose="02030600000101010101" pitchFamily="18" charset="-127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r">
                  <a:lnSpc>
                    <a:spcPct val="90000"/>
                  </a:lnSpc>
                </a:pPr>
                <a:endParaRPr lang="ko-KR" altLang="en-US" sz="1725">
                  <a:latin typeface="새굴림" panose="02030600000101010101" pitchFamily="18" charset="-127"/>
                  <a:ea typeface="새굴림" panose="02030600000101010101" pitchFamily="18" charset="-127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9" y="1107"/>
              <a:ext cx="147" cy="18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marL="187325" indent="-187325" defTabSz="7620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defTabSz="7620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defTabSz="7620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defTabSz="7620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defTabSz="762000"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ko-KR" sz="1725">
                  <a:latin typeface="새굴림" panose="02030600000101010101" pitchFamily="18" charset="-127"/>
                  <a:ea typeface="새굴림" panose="02030600000101010101" pitchFamily="18" charset="-127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629095" y="3449613"/>
            <a:ext cx="6293740" cy="4313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94077" anchor="ctr"/>
          <a:lstStyle>
            <a:lvl1pPr marL="342900" indent="-3429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65150" indent="-385763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kumimoji="1" lang="ko-KR" altLang="en-US" sz="1509">
                <a:solidFill>
                  <a:srgbClr val="000000"/>
                </a:solidFill>
              </a:rPr>
              <a:t>별첨 </a:t>
            </a:r>
            <a:r>
              <a:rPr kumimoji="1" lang="en-US" altLang="ko-KR" sz="1509">
                <a:solidFill>
                  <a:srgbClr val="000000"/>
                </a:solidFill>
              </a:rPr>
              <a:t>1] ERP </a:t>
            </a:r>
            <a:r>
              <a:rPr kumimoji="1" lang="ko-KR" altLang="en-US" sz="1509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629095" y="3942568"/>
            <a:ext cx="6293740" cy="4313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94077" anchor="ctr"/>
          <a:lstStyle>
            <a:lvl1pPr marL="342900" indent="-3429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65150" indent="-385763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kumimoji="1" lang="ko-KR" altLang="en-US" sz="1509">
                <a:solidFill>
                  <a:srgbClr val="000000"/>
                </a:solidFill>
              </a:rPr>
              <a:t>별첨 </a:t>
            </a:r>
            <a:r>
              <a:rPr kumimoji="1" lang="en-US" altLang="ko-KR" sz="1509">
                <a:solidFill>
                  <a:srgbClr val="000000"/>
                </a:solidFill>
              </a:rPr>
              <a:t>2] </a:t>
            </a:r>
            <a:r>
              <a:rPr kumimoji="1" lang="ko-KR" altLang="en-US" sz="1509">
                <a:solidFill>
                  <a:srgbClr val="000000"/>
                </a:solidFill>
              </a:rPr>
              <a:t>휴가계획서</a:t>
            </a:r>
          </a:p>
        </p:txBody>
      </p:sp>
    </p:spTree>
    <p:extLst>
      <p:ext uri="{BB962C8B-B14F-4D97-AF65-F5344CB8AC3E}">
        <p14:creationId xmlns:p14="http://schemas.microsoft.com/office/powerpoint/2010/main" val="23147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668817" name="Text"/>
          <p:cNvSpPr>
            <a:spLocks noGrp="1"/>
          </p:cNvSpPr>
          <p:nvPr/>
        </p:nvSpPr>
        <p:spPr>
          <a:xfrm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6132713" name="Text"/>
          <p:cNvSpPr>
            <a:spLocks noGrp="1"/>
          </p:cNvSpPr>
          <p:nvPr/>
        </p:nvSpPr>
        <p:spPr>
          <a:xfrm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15176453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171029920" name="Text"/>
          <p:cNvSpPr>
            <a:spLocks noGrp="1"/>
          </p:cNvSpPr>
          <p:nvPr/>
        </p:nvSpPr>
        <p:spPr>
          <a:xfrm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417698430" name="Text"/>
          <p:cNvSpPr>
            <a:spLocks noGrp="1"/>
          </p:cNvSpPr>
          <p:nvPr/>
        </p:nvSpPr>
        <p:spPr>
          <a:xfrm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03867023" name="Text"/>
          <p:cNvSpPr>
            <a:spLocks noGrp="1"/>
          </p:cNvSpPr>
          <p:nvPr/>
        </p:nvSpPr>
        <p:spPr>
          <a:xfrm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40856760" name="Text"/>
          <p:cNvSpPr>
            <a:spLocks noGrp="1"/>
          </p:cNvSpPr>
          <p:nvPr/>
        </p:nvSpPr>
        <p:spPr>
          <a:xfrm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45691367" name="Text"/>
          <p:cNvSpPr>
            <a:spLocks noGrp="1"/>
          </p:cNvSpPr>
          <p:nvPr/>
        </p:nvSpPr>
        <p:spPr>
          <a:xfrm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83069559" name="Text"/>
          <p:cNvSpPr>
            <a:spLocks noGrp="1"/>
          </p:cNvSpPr>
          <p:nvPr/>
        </p:nvSpPr>
        <p:spPr>
          <a:xfrm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06125651" name="Text"/>
          <p:cNvSpPr>
            <a:spLocks noGrp="1"/>
          </p:cNvSpPr>
          <p:nvPr/>
        </p:nvSpPr>
        <p:spPr>
          <a:xfrm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66763402" name="Text"/>
          <p:cNvSpPr>
            <a:spLocks noGrp="1"/>
          </p:cNvSpPr>
          <p:nvPr/>
        </p:nvSpPr>
        <p:spPr>
          <a:xfrm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38987309" name="Text"/>
          <p:cNvSpPr>
            <a:spLocks noGrp="1"/>
          </p:cNvSpPr>
          <p:nvPr/>
        </p:nvSpPr>
        <p:spPr>
          <a:xfrm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03227457" name="Text"/>
          <p:cNvSpPr>
            <a:spLocks noGrp="1"/>
          </p:cNvSpPr>
          <p:nvPr/>
        </p:nvSpPr>
        <p:spPr>
          <a:xfrm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23561936" name="Text"/>
          <p:cNvSpPr>
            <a:spLocks noGrp="1"/>
          </p:cNvSpPr>
          <p:nvPr/>
        </p:nvSpPr>
        <p:spPr>
          <a:xfrm>
            <a:off x="9867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t/>
            </a:r>
            <a:br/>
            <a:endParaRPr/>
          </a:p>
        </p:txBody>
      </p:sp>
      <p:sp>
        <p:nvSpPr>
          <p:cNvPr id="1448678132" name="Text"/>
          <p:cNvSpPr>
            <a:spLocks noGrp="1"/>
          </p:cNvSpPr>
          <p:nvPr/>
        </p:nvSpPr>
        <p:spPr>
          <a:xfrm>
            <a:off x="9232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t/>
            </a:r>
            <a:br/>
            <a:endParaRPr/>
          </a:p>
        </p:txBody>
      </p:sp>
      <p:sp>
        <p:nvSpPr>
          <p:cNvPr id="1815761664" name="Text"/>
          <p:cNvSpPr>
            <a:spLocks noGrp="1"/>
          </p:cNvSpPr>
          <p:nvPr/>
        </p:nvSpPr>
        <p:spPr>
          <a:xfrm>
            <a:off x="6388100" y="1689100"/>
            <a:ext cx="28448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패스워드 설정 규칙 개선 건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첨부파일 컨트롤러 개선 건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PCS 계정 신청 및 결과 시스템 반영 요청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PCS 계정 신청 및 결과 시스템 반영 요청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(전자결재)</a:t>
            </a:r>
          </a:p>
        </p:txBody>
      </p:sp>
      <p:sp>
        <p:nvSpPr>
          <p:cNvPr id="2118374304" name="Text"/>
          <p:cNvSpPr>
            <a:spLocks noGrp="1"/>
          </p:cNvSpPr>
          <p:nvPr/>
        </p:nvSpPr>
        <p:spPr>
          <a:xfrm>
            <a:off x="57531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OSPM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/E-Approval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711283031" name="Text"/>
          <p:cNvSpPr>
            <a:spLocks noGrp="1"/>
          </p:cNvSpPr>
          <p:nvPr/>
        </p:nvSpPr>
        <p:spPr>
          <a:xfrm>
            <a:off x="165100" y="1689100"/>
            <a:ext cx="723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OSPM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/E-Approval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875903069" name="Text"/>
          <p:cNvSpPr>
            <a:spLocks noGrp="1"/>
          </p:cNvSpPr>
          <p:nvPr/>
        </p:nvSpPr>
        <p:spPr>
          <a:xfrm>
            <a:off x="889000" y="1689100"/>
            <a:ext cx="2882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[OSPM]단가표 업로드 로직 변경 요청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[OSPM]정산 처리를 위한 Rev1 추가 생성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(W/O No.: 3827749-10, 3827799-10)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[OSPM]PCS 계정 신청 및 결과 시스템 반영 요청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[OSPM]PCS 계정 신청 및 결과 시스템 반영 요청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(전자결재)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[E-Approval][계약체결기안] 문서번호 DB3-23-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0002 '23년 고용노동부 도급승인을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위한 안전보건평가 용역 시행품의에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대해 첨부 1. 계약서 교체 요청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[E-Approval]LMS 결재선 변경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[E-Approval]전자결재 코스트센터명 수정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[E-Approval]소액구매요구/승인서 - 코스트 센터 삭제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[E-Approval]계약체결기안 및 계약서 보관/관리 신청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삭제 요청건</a:t>
            </a:r>
          </a:p>
        </p:txBody>
      </p:sp>
      <p:sp>
        <p:nvSpPr>
          <p:cNvPr id="170512264" name="Text"/>
          <p:cNvSpPr>
            <a:spLocks noGrp="1"/>
          </p:cNvSpPr>
          <p:nvPr/>
        </p:nvSpPr>
        <p:spPr>
          <a:xfrm>
            <a:off x="4406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endParaRPr/>
          </a:p>
        </p:txBody>
      </p:sp>
      <p:sp>
        <p:nvSpPr>
          <p:cNvPr id="1779946430" name="Text"/>
          <p:cNvSpPr>
            <a:spLocks noGrp="1"/>
          </p:cNvSpPr>
          <p:nvPr/>
        </p:nvSpPr>
        <p:spPr>
          <a:xfrm>
            <a:off x="5041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r>
              <a:t/>
            </a:r>
            <a:br/>
            <a:endParaRPr/>
          </a:p>
        </p:txBody>
      </p:sp>
      <p:sp>
        <p:nvSpPr>
          <p:cNvPr id="1786304578" name="Text"/>
          <p:cNvSpPr>
            <a:spLocks noGrp="1"/>
          </p:cNvSpPr>
          <p:nvPr/>
        </p:nvSpPr>
        <p:spPr>
          <a:xfrm>
            <a:off x="3771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endParaRPr/>
          </a:p>
        </p:txBody>
      </p:sp>
      <p:sp>
        <p:nvSpPr>
          <p:cNvPr id="1997726336" name="Text"/>
          <p:cNvSpPr>
            <a:spLocks noGrp="1"/>
          </p:cNvSpPr>
          <p:nvPr/>
        </p:nvSpPr>
        <p:spPr>
          <a:xfrm>
            <a:off x="9867900" y="43053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r>
              <a:t/>
            </a:r>
            <a:br/>
            <a:endParaRPr/>
          </a:p>
        </p:txBody>
      </p:sp>
      <p:sp>
        <p:nvSpPr>
          <p:cNvPr id="864237157" name="Text"/>
          <p:cNvSpPr>
            <a:spLocks noGrp="1"/>
          </p:cNvSpPr>
          <p:nvPr/>
        </p:nvSpPr>
        <p:spPr>
          <a:xfrm>
            <a:off x="9232900" y="43053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r>
              <a:t/>
            </a:r>
            <a:br/>
            <a:endParaRPr/>
          </a:p>
        </p:txBody>
      </p:sp>
      <p:sp>
        <p:nvSpPr>
          <p:cNvPr id="1742571912" name="Text"/>
          <p:cNvSpPr>
            <a:spLocks noGrp="1"/>
          </p:cNvSpPr>
          <p:nvPr/>
        </p:nvSpPr>
        <p:spPr>
          <a:xfrm>
            <a:off x="6388100" y="4305300"/>
            <a:ext cx="28448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Upgrade로 인한 모바일 상품권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매현황)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교환 회수 개발 검토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사이버보안 컴플라이언스 점검 결과에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적치확정에서 PO L/N 추가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 로 인한 SAP DS 수정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판매품의서 판매현황보고 데이터 확인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</a:p>
        </p:txBody>
      </p:sp>
      <p:sp>
        <p:nvSpPr>
          <p:cNvPr id="1263269881" name="Text"/>
          <p:cNvSpPr>
            <a:spLocks noGrp="1"/>
          </p:cNvSpPr>
          <p:nvPr/>
        </p:nvSpPr>
        <p:spPr>
          <a:xfrm>
            <a:off x="5753100" y="43053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WMS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/EWS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/RPA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/GCMS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732764914" name="Text"/>
          <p:cNvSpPr>
            <a:spLocks noGrp="1"/>
          </p:cNvSpPr>
          <p:nvPr/>
        </p:nvSpPr>
        <p:spPr>
          <a:xfrm>
            <a:off x="165100" y="4305300"/>
            <a:ext cx="723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WMS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/EWS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/RPA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/GCMS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20390396" name="Text"/>
          <p:cNvSpPr>
            <a:spLocks noGrp="1"/>
          </p:cNvSpPr>
          <p:nvPr/>
        </p:nvSpPr>
        <p:spPr>
          <a:xfrm>
            <a:off x="889000" y="4305300"/>
            <a:ext cx="2882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[GCMS]CRM Upgrade로 인한 모바일 상품권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매현황)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[GCMS]지류상품권 교환 회수 개발 검토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[WMS]사이버보안 컴플라이언스 점검 결과에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[WMS]적치확정에서 PO L/N 추가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[GCMS]울산지사 기회수 처리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[GCMS]전북지사 상품권 PC 결제 프로그램 셋팅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application Log 확인 요청 (보안관제)</a:t>
            </a:r>
          </a:p>
        </p:txBody>
      </p:sp>
      <p:sp>
        <p:nvSpPr>
          <p:cNvPr id="170752411" name="Text"/>
          <p:cNvSpPr>
            <a:spLocks noGrp="1"/>
          </p:cNvSpPr>
          <p:nvPr/>
        </p:nvSpPr>
        <p:spPr>
          <a:xfrm>
            <a:off x="4406900" y="43053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01/08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516793112" name="Text"/>
          <p:cNvSpPr>
            <a:spLocks noGrp="1"/>
          </p:cNvSpPr>
          <p:nvPr/>
        </p:nvSpPr>
        <p:spPr>
          <a:xfrm>
            <a:off x="5041900" y="43053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1567899833" name="Text"/>
          <p:cNvSpPr>
            <a:spLocks noGrp="1"/>
          </p:cNvSpPr>
          <p:nvPr/>
        </p:nvSpPr>
        <p:spPr>
          <a:xfrm>
            <a:off x="3771900" y="43053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01/25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1710535210" name="Text"/>
          <p:cNvSpPr>
            <a:spLocks noGrp="1"/>
          </p:cNvSpPr>
          <p:nvPr/>
        </p:nvSpPr>
        <p:spPr>
          <a:xfrm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000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7</a:t>
            </a:r>
          </a:p>
        </p:txBody>
      </p:sp>
      <p:pic>
        <p:nvPicPr>
          <p:cNvPr id="1215904067" name="Picture"/>
          <p:cNvPicPr>
            <a:picLocks noChangeAspect="1"/>
          </p:cNvPicPr>
          <p:nvPr/>
        </p:nvPicPr>
        <p:blipFill>
          <a:blip r:embed="rId2"/>
          <a:srcRect/>
          <a:stretch>
            <a:fillRect b="5555"/>
          </a:stretch>
        </p:blipFill>
        <p:spPr>
          <a:xfrm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138044" name="Text"/>
          <p:cNvSpPr>
            <a:spLocks noGrp="1"/>
          </p:cNvSpPr>
          <p:nvPr/>
        </p:nvSpPr>
        <p:spPr>
          <a:xfrm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37904476" name="Text"/>
          <p:cNvSpPr>
            <a:spLocks noGrp="1"/>
          </p:cNvSpPr>
          <p:nvPr/>
        </p:nvSpPr>
        <p:spPr>
          <a:xfrm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67443878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649521320" name="Text"/>
          <p:cNvSpPr>
            <a:spLocks noGrp="1"/>
          </p:cNvSpPr>
          <p:nvPr/>
        </p:nvSpPr>
        <p:spPr>
          <a:xfrm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46584913" name="Text"/>
          <p:cNvSpPr>
            <a:spLocks noGrp="1"/>
          </p:cNvSpPr>
          <p:nvPr/>
        </p:nvSpPr>
        <p:spPr>
          <a:xfrm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96960199" name="Text"/>
          <p:cNvSpPr>
            <a:spLocks noGrp="1"/>
          </p:cNvSpPr>
          <p:nvPr/>
        </p:nvSpPr>
        <p:spPr>
          <a:xfrm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42626189" name="Text"/>
          <p:cNvSpPr>
            <a:spLocks noGrp="1"/>
          </p:cNvSpPr>
          <p:nvPr/>
        </p:nvSpPr>
        <p:spPr>
          <a:xfrm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78814568" name="Text"/>
          <p:cNvSpPr>
            <a:spLocks noGrp="1"/>
          </p:cNvSpPr>
          <p:nvPr/>
        </p:nvSpPr>
        <p:spPr>
          <a:xfrm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92942266" name="Text"/>
          <p:cNvSpPr>
            <a:spLocks noGrp="1"/>
          </p:cNvSpPr>
          <p:nvPr/>
        </p:nvSpPr>
        <p:spPr>
          <a:xfrm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15203834" name="Text"/>
          <p:cNvSpPr>
            <a:spLocks noGrp="1"/>
          </p:cNvSpPr>
          <p:nvPr/>
        </p:nvSpPr>
        <p:spPr>
          <a:xfrm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91544815" name="Text"/>
          <p:cNvSpPr>
            <a:spLocks noGrp="1"/>
          </p:cNvSpPr>
          <p:nvPr/>
        </p:nvSpPr>
        <p:spPr>
          <a:xfrm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14716952" name="Text"/>
          <p:cNvSpPr>
            <a:spLocks noGrp="1"/>
          </p:cNvSpPr>
          <p:nvPr/>
        </p:nvSpPr>
        <p:spPr>
          <a:xfrm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17346038" name="Text"/>
          <p:cNvSpPr>
            <a:spLocks noGrp="1"/>
          </p:cNvSpPr>
          <p:nvPr/>
        </p:nvSpPr>
        <p:spPr>
          <a:xfrm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41663076" name="Text"/>
          <p:cNvSpPr>
            <a:spLocks noGrp="1"/>
          </p:cNvSpPr>
          <p:nvPr/>
        </p:nvSpPr>
        <p:spPr>
          <a:xfrm>
            <a:off x="9867900" y="1689100"/>
            <a:ext cx="6350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r>
              <a:t/>
            </a:r>
            <a:br/>
            <a:endParaRPr/>
          </a:p>
        </p:txBody>
      </p:sp>
      <p:sp>
        <p:nvSpPr>
          <p:cNvPr id="1262790087" name="Text"/>
          <p:cNvSpPr>
            <a:spLocks noGrp="1"/>
          </p:cNvSpPr>
          <p:nvPr/>
        </p:nvSpPr>
        <p:spPr>
          <a:xfrm>
            <a:off x="9232900" y="1689100"/>
            <a:ext cx="6350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r>
              <a:t/>
            </a:r>
            <a:br/>
            <a:endParaRPr/>
          </a:p>
        </p:txBody>
      </p:sp>
      <p:sp>
        <p:nvSpPr>
          <p:cNvPr id="1958814741" name="Text"/>
          <p:cNvSpPr>
            <a:spLocks noGrp="1"/>
          </p:cNvSpPr>
          <p:nvPr/>
        </p:nvSpPr>
        <p:spPr>
          <a:xfrm>
            <a:off x="6388100" y="1689100"/>
            <a:ext cx="28448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정기적 검토 메일 기능개선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</a:p>
        </p:txBody>
      </p:sp>
      <p:sp>
        <p:nvSpPr>
          <p:cNvPr id="1400566204" name="Text"/>
          <p:cNvSpPr>
            <a:spLocks noGrp="1"/>
          </p:cNvSpPr>
          <p:nvPr/>
        </p:nvSpPr>
        <p:spPr>
          <a:xfrm>
            <a:off x="5753100" y="1689100"/>
            <a:ext cx="6350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LMS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/ERS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/ERM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232401468" name="Text"/>
          <p:cNvSpPr>
            <a:spLocks noGrp="1"/>
          </p:cNvSpPr>
          <p:nvPr/>
        </p:nvSpPr>
        <p:spPr>
          <a:xfrm>
            <a:off x="165100" y="1689100"/>
            <a:ext cx="7239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LMS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/ERS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/ERM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670042696" name="Text"/>
          <p:cNvSpPr>
            <a:spLocks noGrp="1"/>
          </p:cNvSpPr>
          <p:nvPr/>
        </p:nvSpPr>
        <p:spPr>
          <a:xfrm>
            <a:off x="889000" y="1689100"/>
            <a:ext cx="28829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[ERM]ERM 시스템 접속 권한 부여 신청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(BCM 신규 프로젝트 인원,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추후 BCM 관련 정보처리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해당 문서로  23/06/30까지 진행예정)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[ERM]ERM 시스템 소켓에러 관련 WEB서버 및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WAS 설정, 로직 설정 확인 요청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[ERS]정기적 검토 메일 기능개선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[LMS]교육행정&gt;교육계획시행관리 - 2022년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등록자 확인 및 등록방법 확인 요청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[ERS]정기적 검토 메일 기능개선시 기존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문서의 작성 부서와 현재 인사 데이터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상 변경된 부서의 매핑에 대한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로직 변경 협의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[LMS]교육훈련신청서 전자결재 전표생성 SAP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오류 확인 및 조치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[LMS]Rule Revalidation] 방화벽 정책 확인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중 service port 수정에 대한 LMS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서비스 확인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[LMS]2023년 회사필수 공통지식 강의 영상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업로드</a:t>
            </a:r>
          </a:p>
        </p:txBody>
      </p:sp>
      <p:sp>
        <p:nvSpPr>
          <p:cNvPr id="1517056815" name="Text"/>
          <p:cNvSpPr>
            <a:spLocks noGrp="1"/>
          </p:cNvSpPr>
          <p:nvPr/>
        </p:nvSpPr>
        <p:spPr>
          <a:xfrm>
            <a:off x="4406900" y="1689100"/>
            <a:ext cx="6350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r>
              <a:t/>
            </a:r>
            <a:br/>
            <a:endParaRPr/>
          </a:p>
        </p:txBody>
      </p:sp>
      <p:sp>
        <p:nvSpPr>
          <p:cNvPr id="1587515087" name="Text"/>
          <p:cNvSpPr>
            <a:spLocks noGrp="1"/>
          </p:cNvSpPr>
          <p:nvPr/>
        </p:nvSpPr>
        <p:spPr>
          <a:xfrm>
            <a:off x="5041900" y="1689100"/>
            <a:ext cx="6350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2023-02-07</a:t>
            </a:r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2023-02-07</a:t>
            </a:r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r>
              <a:t/>
            </a:r>
            <a:br/>
            <a:endParaRPr/>
          </a:p>
        </p:txBody>
      </p:sp>
      <p:sp>
        <p:nvSpPr>
          <p:cNvPr id="816075828" name="Text"/>
          <p:cNvSpPr>
            <a:spLocks noGrp="1"/>
          </p:cNvSpPr>
          <p:nvPr/>
        </p:nvSpPr>
        <p:spPr>
          <a:xfrm>
            <a:off x="3771900" y="1689100"/>
            <a:ext cx="6350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r>
              <a:t/>
            </a:r>
            <a:br/>
            <a:endParaRPr/>
          </a:p>
        </p:txBody>
      </p:sp>
      <p:sp>
        <p:nvSpPr>
          <p:cNvPr id="388086306" name="Text"/>
          <p:cNvSpPr>
            <a:spLocks noGrp="1"/>
          </p:cNvSpPr>
          <p:nvPr/>
        </p:nvSpPr>
        <p:spPr>
          <a:xfrm>
            <a:off x="9867900" y="5067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778913506" name="Text"/>
          <p:cNvSpPr>
            <a:spLocks noGrp="1"/>
          </p:cNvSpPr>
          <p:nvPr/>
        </p:nvSpPr>
        <p:spPr>
          <a:xfrm>
            <a:off x="9232900" y="5067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</a:p>
        </p:txBody>
      </p:sp>
      <p:sp>
        <p:nvSpPr>
          <p:cNvPr id="212225046" name="Text"/>
          <p:cNvSpPr>
            <a:spLocks noGrp="1"/>
          </p:cNvSpPr>
          <p:nvPr/>
        </p:nvSpPr>
        <p:spPr>
          <a:xfrm>
            <a:off x="6388100" y="50673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</a:p>
        </p:txBody>
      </p:sp>
      <p:sp>
        <p:nvSpPr>
          <p:cNvPr id="514960450" name="Text"/>
          <p:cNvSpPr>
            <a:spLocks noGrp="1"/>
          </p:cNvSpPr>
          <p:nvPr/>
        </p:nvSpPr>
        <p:spPr>
          <a:xfrm>
            <a:off x="5753100" y="5067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73131292" name="Text"/>
          <p:cNvSpPr>
            <a:spLocks noGrp="1"/>
          </p:cNvSpPr>
          <p:nvPr/>
        </p:nvSpPr>
        <p:spPr>
          <a:xfrm>
            <a:off x="165100" y="5067300"/>
            <a:ext cx="723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086716195" name="Text"/>
          <p:cNvSpPr>
            <a:spLocks noGrp="1"/>
          </p:cNvSpPr>
          <p:nvPr/>
        </p:nvSpPr>
        <p:spPr>
          <a:xfrm>
            <a:off x="889000" y="5067300"/>
            <a:ext cx="2882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[e-Pro]데이터 변경 업무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[e-Pro]해외 벤더 로그인 문제 해결 요청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[e-Pro]견적서 관련 OZ report 문제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(with 엠로 프로젝트팀)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[e-Pro]자체구매 로그인 오류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(with 엠로 프로젝트팀)</a:t>
            </a:r>
          </a:p>
        </p:txBody>
      </p:sp>
      <p:sp>
        <p:nvSpPr>
          <p:cNvPr id="2126367697" name="Text"/>
          <p:cNvSpPr>
            <a:spLocks noGrp="1"/>
          </p:cNvSpPr>
          <p:nvPr/>
        </p:nvSpPr>
        <p:spPr>
          <a:xfrm>
            <a:off x="4406900" y="5067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r>
              <a:t/>
            </a:r>
            <a:br/>
            <a:endParaRPr/>
          </a:p>
        </p:txBody>
      </p:sp>
      <p:sp>
        <p:nvSpPr>
          <p:cNvPr id="1836956664" name="Text"/>
          <p:cNvSpPr>
            <a:spLocks noGrp="1"/>
          </p:cNvSpPr>
          <p:nvPr/>
        </p:nvSpPr>
        <p:spPr>
          <a:xfrm>
            <a:off x="5041900" y="5067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endParaRPr/>
          </a:p>
        </p:txBody>
      </p:sp>
      <p:sp>
        <p:nvSpPr>
          <p:cNvPr id="911593550" name="Text"/>
          <p:cNvSpPr>
            <a:spLocks noGrp="1"/>
          </p:cNvSpPr>
          <p:nvPr/>
        </p:nvSpPr>
        <p:spPr>
          <a:xfrm>
            <a:off x="3771900" y="5067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t/>
            </a:r>
            <a:br/>
            <a:endParaRPr/>
          </a:p>
        </p:txBody>
      </p:sp>
      <p:sp>
        <p:nvSpPr>
          <p:cNvPr id="1496722246" name="Text"/>
          <p:cNvSpPr>
            <a:spLocks noGrp="1"/>
          </p:cNvSpPr>
          <p:nvPr/>
        </p:nvSpPr>
        <p:spPr>
          <a:xfrm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000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8</a:t>
            </a:r>
          </a:p>
        </p:txBody>
      </p:sp>
      <p:pic>
        <p:nvPicPr>
          <p:cNvPr id="1237684466" name="Picture"/>
          <p:cNvPicPr>
            <a:picLocks noChangeAspect="1"/>
          </p:cNvPicPr>
          <p:nvPr/>
        </p:nvPicPr>
        <p:blipFill>
          <a:blip r:embed="rId2"/>
          <a:srcRect/>
          <a:stretch>
            <a:fillRect b="5555"/>
          </a:stretch>
        </p:blipFill>
        <p:spPr>
          <a:xfrm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507529" name="Text"/>
          <p:cNvSpPr>
            <a:spLocks noGrp="1"/>
          </p:cNvSpPr>
          <p:nvPr/>
        </p:nvSpPr>
        <p:spPr>
          <a:xfrm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69980555" name="Text"/>
          <p:cNvSpPr>
            <a:spLocks noGrp="1"/>
          </p:cNvSpPr>
          <p:nvPr/>
        </p:nvSpPr>
        <p:spPr>
          <a:xfrm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67594979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44226340" name="Text"/>
          <p:cNvSpPr>
            <a:spLocks noGrp="1"/>
          </p:cNvSpPr>
          <p:nvPr/>
        </p:nvSpPr>
        <p:spPr>
          <a:xfrm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90491380" name="Text"/>
          <p:cNvSpPr>
            <a:spLocks noGrp="1"/>
          </p:cNvSpPr>
          <p:nvPr/>
        </p:nvSpPr>
        <p:spPr>
          <a:xfrm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70718970" name="Text"/>
          <p:cNvSpPr>
            <a:spLocks noGrp="1"/>
          </p:cNvSpPr>
          <p:nvPr/>
        </p:nvSpPr>
        <p:spPr>
          <a:xfrm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81498280" name="Text"/>
          <p:cNvSpPr>
            <a:spLocks noGrp="1"/>
          </p:cNvSpPr>
          <p:nvPr/>
        </p:nvSpPr>
        <p:spPr>
          <a:xfrm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11112493" name="Text"/>
          <p:cNvSpPr>
            <a:spLocks noGrp="1"/>
          </p:cNvSpPr>
          <p:nvPr/>
        </p:nvSpPr>
        <p:spPr>
          <a:xfrm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51384713" name="Text"/>
          <p:cNvSpPr>
            <a:spLocks noGrp="1"/>
          </p:cNvSpPr>
          <p:nvPr/>
        </p:nvSpPr>
        <p:spPr>
          <a:xfrm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89555303" name="Text"/>
          <p:cNvSpPr>
            <a:spLocks noGrp="1"/>
          </p:cNvSpPr>
          <p:nvPr/>
        </p:nvSpPr>
        <p:spPr>
          <a:xfrm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45265927" name="Text"/>
          <p:cNvSpPr>
            <a:spLocks noGrp="1"/>
          </p:cNvSpPr>
          <p:nvPr/>
        </p:nvSpPr>
        <p:spPr>
          <a:xfrm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03695592" name="Text"/>
          <p:cNvSpPr>
            <a:spLocks noGrp="1"/>
          </p:cNvSpPr>
          <p:nvPr/>
        </p:nvSpPr>
        <p:spPr>
          <a:xfrm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83163374" name="Text"/>
          <p:cNvSpPr>
            <a:spLocks noGrp="1"/>
          </p:cNvSpPr>
          <p:nvPr/>
        </p:nvSpPr>
        <p:spPr>
          <a:xfrm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70975783" name="Text"/>
          <p:cNvSpPr>
            <a:spLocks noGrp="1"/>
          </p:cNvSpPr>
          <p:nvPr/>
        </p:nvSpPr>
        <p:spPr>
          <a:xfrm>
            <a:off x="9867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t/>
            </a:r>
            <a:br/>
            <a:endParaRPr/>
          </a:p>
        </p:txBody>
      </p:sp>
      <p:sp>
        <p:nvSpPr>
          <p:cNvPr id="701441851" name="Text"/>
          <p:cNvSpPr>
            <a:spLocks noGrp="1"/>
          </p:cNvSpPr>
          <p:nvPr/>
        </p:nvSpPr>
        <p:spPr>
          <a:xfrm>
            <a:off x="9232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r>
              <a:t/>
            </a:r>
            <a:br/>
            <a:endParaRPr/>
          </a:p>
        </p:txBody>
      </p:sp>
      <p:sp>
        <p:nvSpPr>
          <p:cNvPr id="778247678" name="Text"/>
          <p:cNvSpPr>
            <a:spLocks noGrp="1"/>
          </p:cNvSpPr>
          <p:nvPr/>
        </p:nvSpPr>
        <p:spPr>
          <a:xfrm>
            <a:off x="6388100" y="16891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사이버보안 컴플라이언스 점검 결과에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변경/보완 요청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</a:p>
        </p:txBody>
      </p:sp>
      <p:sp>
        <p:nvSpPr>
          <p:cNvPr id="1894528691" name="Text"/>
          <p:cNvSpPr>
            <a:spLocks noGrp="1"/>
          </p:cNvSpPr>
          <p:nvPr/>
        </p:nvSpPr>
        <p:spPr>
          <a:xfrm>
            <a:off x="57531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/TPMS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2085985689" name="Text"/>
          <p:cNvSpPr>
            <a:spLocks noGrp="1"/>
          </p:cNvSpPr>
          <p:nvPr/>
        </p:nvSpPr>
        <p:spPr>
          <a:xfrm>
            <a:off x="165100" y="1689100"/>
            <a:ext cx="723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/TPMS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754162647" name="Text"/>
          <p:cNvSpPr>
            <a:spLocks noGrp="1"/>
          </p:cNvSpPr>
          <p:nvPr/>
        </p:nvSpPr>
        <p:spPr>
          <a:xfrm>
            <a:off x="889000" y="1689100"/>
            <a:ext cx="2882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[E-Approval]CP 전자결재를 통한 Vendor Print 관리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[TPMS]사이버보안 컴플라이언스 점검 결과에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[E-Approval]외화지급처 송금계좌정보 신청서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변경/보완 요청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[E-Approval]외화지급처 송금계좌정보 등록/추가/지급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</a:p>
        </p:txBody>
      </p:sp>
      <p:sp>
        <p:nvSpPr>
          <p:cNvPr id="449445722" name="Text"/>
          <p:cNvSpPr>
            <a:spLocks noGrp="1"/>
          </p:cNvSpPr>
          <p:nvPr/>
        </p:nvSpPr>
        <p:spPr>
          <a:xfrm>
            <a:off x="4406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t/>
            </a:r>
            <a:br/>
            <a:endParaRPr/>
          </a:p>
        </p:txBody>
      </p:sp>
      <p:sp>
        <p:nvSpPr>
          <p:cNvPr id="193010462" name="Text"/>
          <p:cNvSpPr>
            <a:spLocks noGrp="1"/>
          </p:cNvSpPr>
          <p:nvPr/>
        </p:nvSpPr>
        <p:spPr>
          <a:xfrm>
            <a:off x="504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r>
              <a:t/>
            </a:r>
            <a:br/>
            <a:endParaRPr/>
          </a:p>
        </p:txBody>
      </p:sp>
      <p:sp>
        <p:nvSpPr>
          <p:cNvPr id="1541990050" name="Text"/>
          <p:cNvSpPr>
            <a:spLocks noGrp="1"/>
          </p:cNvSpPr>
          <p:nvPr/>
        </p:nvSpPr>
        <p:spPr>
          <a:xfrm>
            <a:off x="377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endParaRPr/>
          </a:p>
        </p:txBody>
      </p:sp>
      <p:sp>
        <p:nvSpPr>
          <p:cNvPr id="1802887979" name="Text"/>
          <p:cNvSpPr>
            <a:spLocks noGrp="1"/>
          </p:cNvSpPr>
          <p:nvPr/>
        </p:nvSpPr>
        <p:spPr>
          <a:xfrm>
            <a:off x="9867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049879088" name="Text"/>
          <p:cNvSpPr>
            <a:spLocks noGrp="1"/>
          </p:cNvSpPr>
          <p:nvPr/>
        </p:nvSpPr>
        <p:spPr>
          <a:xfrm>
            <a:off x="9232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1028216599" name="Text"/>
          <p:cNvSpPr>
            <a:spLocks noGrp="1"/>
          </p:cNvSpPr>
          <p:nvPr/>
        </p:nvSpPr>
        <p:spPr>
          <a:xfrm>
            <a:off x="6388100" y="32512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거래처 마스터 수정 요청</a:t>
            </a:r>
          </a:p>
        </p:txBody>
      </p:sp>
      <p:sp>
        <p:nvSpPr>
          <p:cNvPr id="562588650" name="Text"/>
          <p:cNvSpPr>
            <a:spLocks noGrp="1"/>
          </p:cNvSpPr>
          <p:nvPr/>
        </p:nvSpPr>
        <p:spPr>
          <a:xfrm>
            <a:off x="57531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PRM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/S-ERP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/BI-EDW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705027659" name="Text"/>
          <p:cNvSpPr>
            <a:spLocks noGrp="1"/>
          </p:cNvSpPr>
          <p:nvPr/>
        </p:nvSpPr>
        <p:spPr>
          <a:xfrm>
            <a:off x="165100" y="3251200"/>
            <a:ext cx="723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PRM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/S-ERP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/BI-EDW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149457581" name="Text"/>
          <p:cNvSpPr>
            <a:spLocks noGrp="1"/>
          </p:cNvSpPr>
          <p:nvPr/>
        </p:nvSpPr>
        <p:spPr>
          <a:xfrm>
            <a:off x="889000" y="3251200"/>
            <a:ext cx="2882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[PRM]퇴직임직원운영 직영주유소 벤치마킹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[PRM]주유원복 지원 시스템 개선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[PRM]PR 작성시 SAP 에서 발주처 코드 필수값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입력 요청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[PRM]거래처 마스터 수정 요청</a:t>
            </a:r>
          </a:p>
        </p:txBody>
      </p:sp>
      <p:sp>
        <p:nvSpPr>
          <p:cNvPr id="864371397" name="Text"/>
          <p:cNvSpPr>
            <a:spLocks noGrp="1"/>
          </p:cNvSpPr>
          <p:nvPr/>
        </p:nvSpPr>
        <p:spPr>
          <a:xfrm>
            <a:off x="4406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370536036" name="Text"/>
          <p:cNvSpPr>
            <a:spLocks noGrp="1"/>
          </p:cNvSpPr>
          <p:nvPr/>
        </p:nvSpPr>
        <p:spPr>
          <a:xfrm>
            <a:off x="5041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98%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</a:p>
        </p:txBody>
      </p:sp>
      <p:sp>
        <p:nvSpPr>
          <p:cNvPr id="833790185" name="Text"/>
          <p:cNvSpPr>
            <a:spLocks noGrp="1"/>
          </p:cNvSpPr>
          <p:nvPr/>
        </p:nvSpPr>
        <p:spPr>
          <a:xfrm>
            <a:off x="3771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1875553358" name="Text"/>
          <p:cNvSpPr>
            <a:spLocks noGrp="1"/>
          </p:cNvSpPr>
          <p:nvPr/>
        </p:nvSpPr>
        <p:spPr>
          <a:xfrm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000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9</a:t>
            </a:r>
          </a:p>
        </p:txBody>
      </p:sp>
      <p:pic>
        <p:nvPicPr>
          <p:cNvPr id="1992312856" name="Picture"/>
          <p:cNvPicPr>
            <a:picLocks noChangeAspect="1"/>
          </p:cNvPicPr>
          <p:nvPr/>
        </p:nvPicPr>
        <p:blipFill>
          <a:blip r:embed="rId2"/>
          <a:srcRect/>
          <a:stretch>
            <a:fillRect b="5555"/>
          </a:stretch>
        </p:blipFill>
        <p:spPr>
          <a:xfrm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219900" name="Text"/>
          <p:cNvSpPr>
            <a:spLocks noGrp="1"/>
          </p:cNvSpPr>
          <p:nvPr/>
        </p:nvSpPr>
        <p:spPr>
          <a:xfrm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6843633" name="Text"/>
          <p:cNvSpPr>
            <a:spLocks noGrp="1"/>
          </p:cNvSpPr>
          <p:nvPr/>
        </p:nvSpPr>
        <p:spPr>
          <a:xfrm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21607997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209044785" name="Text"/>
          <p:cNvSpPr>
            <a:spLocks noGrp="1"/>
          </p:cNvSpPr>
          <p:nvPr/>
        </p:nvSpPr>
        <p:spPr>
          <a:xfrm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468122434" name="Text"/>
          <p:cNvSpPr>
            <a:spLocks noGrp="1"/>
          </p:cNvSpPr>
          <p:nvPr/>
        </p:nvSpPr>
        <p:spPr>
          <a:xfrm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17921455" name="Text"/>
          <p:cNvSpPr>
            <a:spLocks noGrp="1"/>
          </p:cNvSpPr>
          <p:nvPr/>
        </p:nvSpPr>
        <p:spPr>
          <a:xfrm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23953974" name="Text"/>
          <p:cNvSpPr>
            <a:spLocks noGrp="1"/>
          </p:cNvSpPr>
          <p:nvPr/>
        </p:nvSpPr>
        <p:spPr>
          <a:xfrm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42893011" name="Text"/>
          <p:cNvSpPr>
            <a:spLocks noGrp="1"/>
          </p:cNvSpPr>
          <p:nvPr/>
        </p:nvSpPr>
        <p:spPr>
          <a:xfrm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00404483" name="Text"/>
          <p:cNvSpPr>
            <a:spLocks noGrp="1"/>
          </p:cNvSpPr>
          <p:nvPr/>
        </p:nvSpPr>
        <p:spPr>
          <a:xfrm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51341275" name="Text"/>
          <p:cNvSpPr>
            <a:spLocks noGrp="1"/>
          </p:cNvSpPr>
          <p:nvPr/>
        </p:nvSpPr>
        <p:spPr>
          <a:xfrm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33385072" name="Text"/>
          <p:cNvSpPr>
            <a:spLocks noGrp="1"/>
          </p:cNvSpPr>
          <p:nvPr/>
        </p:nvSpPr>
        <p:spPr>
          <a:xfrm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92606276" name="Text"/>
          <p:cNvSpPr>
            <a:spLocks noGrp="1"/>
          </p:cNvSpPr>
          <p:nvPr/>
        </p:nvSpPr>
        <p:spPr>
          <a:xfrm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29510274" name="Text"/>
          <p:cNvSpPr>
            <a:spLocks noGrp="1"/>
          </p:cNvSpPr>
          <p:nvPr/>
        </p:nvSpPr>
        <p:spPr>
          <a:xfrm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15166090" name="Text"/>
          <p:cNvSpPr>
            <a:spLocks noGrp="1"/>
          </p:cNvSpPr>
          <p:nvPr/>
        </p:nvSpPr>
        <p:spPr>
          <a:xfrm>
            <a:off x="9867900" y="16891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801356146" name="Text"/>
          <p:cNvSpPr>
            <a:spLocks noGrp="1"/>
          </p:cNvSpPr>
          <p:nvPr/>
        </p:nvSpPr>
        <p:spPr>
          <a:xfrm>
            <a:off x="9232900" y="16891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</a:p>
        </p:txBody>
      </p:sp>
      <p:sp>
        <p:nvSpPr>
          <p:cNvPr id="271155255" name="Text"/>
          <p:cNvSpPr>
            <a:spLocks noGrp="1"/>
          </p:cNvSpPr>
          <p:nvPr/>
        </p:nvSpPr>
        <p:spPr>
          <a:xfrm>
            <a:off x="6388100" y="1689100"/>
            <a:ext cx="28448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피드백)시스템 기능 추가 및 보완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3. 조회 및 작성(데이터 개별화)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</a:p>
        </p:txBody>
      </p:sp>
      <p:sp>
        <p:nvSpPr>
          <p:cNvPr id="1630071352" name="Text"/>
          <p:cNvSpPr>
            <a:spLocks noGrp="1"/>
          </p:cNvSpPr>
          <p:nvPr/>
        </p:nvSpPr>
        <p:spPr>
          <a:xfrm>
            <a:off x="5753100" y="16891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576209052" name="Text"/>
          <p:cNvSpPr>
            <a:spLocks noGrp="1"/>
          </p:cNvSpPr>
          <p:nvPr/>
        </p:nvSpPr>
        <p:spPr>
          <a:xfrm>
            <a:off x="165100" y="1689100"/>
            <a:ext cx="723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867063417" name="Text"/>
          <p:cNvSpPr>
            <a:spLocks noGrp="1"/>
          </p:cNvSpPr>
          <p:nvPr/>
        </p:nvSpPr>
        <p:spPr>
          <a:xfrm>
            <a:off x="889000" y="1689100"/>
            <a:ext cx="2882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1차 테스트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(피드백 수렴 / 에러 처리)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1. 기능 안정화, 2. 계승 기능 추가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피드백)시스템 기능 추가 및 보완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3. 조회 및 작성(데이터 개별화)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오픈 작업 및 유지보수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 (기타 피드백 수렴)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1. 기능 안정화, 2. 계승 기능 추가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3. 유지보수를 위한 페이지 분리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(modal)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4. 기존 기능 문제점 보완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</a:p>
        </p:txBody>
      </p:sp>
      <p:sp>
        <p:nvSpPr>
          <p:cNvPr id="868035999" name="Text"/>
          <p:cNvSpPr>
            <a:spLocks noGrp="1"/>
          </p:cNvSpPr>
          <p:nvPr/>
        </p:nvSpPr>
        <p:spPr>
          <a:xfrm>
            <a:off x="4406900" y="16891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367163642" name="Text"/>
          <p:cNvSpPr>
            <a:spLocks noGrp="1"/>
          </p:cNvSpPr>
          <p:nvPr/>
        </p:nvSpPr>
        <p:spPr>
          <a:xfrm>
            <a:off x="5041900" y="16891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1350580016" name="Text"/>
          <p:cNvSpPr>
            <a:spLocks noGrp="1"/>
          </p:cNvSpPr>
          <p:nvPr/>
        </p:nvSpPr>
        <p:spPr>
          <a:xfrm>
            <a:off x="3771900" y="16891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</a:p>
        </p:txBody>
      </p:sp>
      <p:sp>
        <p:nvSpPr>
          <p:cNvPr id="1986826161" name="Text"/>
          <p:cNvSpPr>
            <a:spLocks noGrp="1"/>
          </p:cNvSpPr>
          <p:nvPr/>
        </p:nvSpPr>
        <p:spPr>
          <a:xfrm>
            <a:off x="9867900" y="36957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t/>
            </a:r>
            <a:br/>
            <a:endParaRPr/>
          </a:p>
        </p:txBody>
      </p:sp>
      <p:sp>
        <p:nvSpPr>
          <p:cNvPr id="744981814" name="Text"/>
          <p:cNvSpPr>
            <a:spLocks noGrp="1"/>
          </p:cNvSpPr>
          <p:nvPr/>
        </p:nvSpPr>
        <p:spPr>
          <a:xfrm>
            <a:off x="9232900" y="36957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r>
              <a:t/>
            </a:r>
            <a:br/>
            <a:endParaRPr/>
          </a:p>
        </p:txBody>
      </p:sp>
      <p:sp>
        <p:nvSpPr>
          <p:cNvPr id="709107176" name="Text"/>
          <p:cNvSpPr>
            <a:spLocks noGrp="1"/>
          </p:cNvSpPr>
          <p:nvPr/>
        </p:nvSpPr>
        <p:spPr>
          <a:xfrm>
            <a:off x="6388100" y="3695700"/>
            <a:ext cx="28448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배치 재실행 했을 시 500error 발생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송유관, 해상 이관오더 관리 점검 요청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ITSM-90802 수정 반영 업데이트 에러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해결 요청</a:t>
            </a:r>
          </a:p>
        </p:txBody>
      </p:sp>
      <p:sp>
        <p:nvSpPr>
          <p:cNvPr id="2074904103" name="Text"/>
          <p:cNvSpPr>
            <a:spLocks noGrp="1"/>
          </p:cNvSpPr>
          <p:nvPr/>
        </p:nvSpPr>
        <p:spPr>
          <a:xfrm>
            <a:off x="5753100" y="36957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/LOPAS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/FLBIZ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773117412" name="Text"/>
          <p:cNvSpPr>
            <a:spLocks noGrp="1"/>
          </p:cNvSpPr>
          <p:nvPr/>
        </p:nvSpPr>
        <p:spPr>
          <a:xfrm>
            <a:off x="165100" y="3695700"/>
            <a:ext cx="7239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/LOPAS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/FLBIZ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2037508562" name="Text"/>
          <p:cNvSpPr>
            <a:spLocks noGrp="1"/>
          </p:cNvSpPr>
          <p:nvPr/>
        </p:nvSpPr>
        <p:spPr>
          <a:xfrm>
            <a:off x="889000" y="3695700"/>
            <a:ext cx="28829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[LOPAS]ITSM-90056 PDF파일 업로드 오류 수정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[LOPAS]ITSM-90391 출하처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공사일정관리 에러 수정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[LOPAS]배치 재실행 했을 시 500error 발생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[FLBIZ]ITSM-90474 윤활유 수출용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Proforma Invoice 상 계좌정보 변경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[LOPAS]송유관, 해상 이관오더 관리 점검 요청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[LOPAS]ITSM-90802 수정 반영 업데이트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에러 해결 요청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[CCS]정산 내역 승인요청 후 전자결재에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전자증빙 첨부파일 오류</a:t>
            </a:r>
          </a:p>
        </p:txBody>
      </p:sp>
      <p:sp>
        <p:nvSpPr>
          <p:cNvPr id="1934622793" name="Text"/>
          <p:cNvSpPr>
            <a:spLocks noGrp="1"/>
          </p:cNvSpPr>
          <p:nvPr/>
        </p:nvSpPr>
        <p:spPr>
          <a:xfrm>
            <a:off x="4406900" y="36957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endParaRPr/>
          </a:p>
        </p:txBody>
      </p:sp>
      <p:sp>
        <p:nvSpPr>
          <p:cNvPr id="1825713594" name="Text"/>
          <p:cNvSpPr>
            <a:spLocks noGrp="1"/>
          </p:cNvSpPr>
          <p:nvPr/>
        </p:nvSpPr>
        <p:spPr>
          <a:xfrm>
            <a:off x="5041900" y="36957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endParaRPr/>
          </a:p>
        </p:txBody>
      </p:sp>
      <p:sp>
        <p:nvSpPr>
          <p:cNvPr id="2039992187" name="Text"/>
          <p:cNvSpPr>
            <a:spLocks noGrp="1"/>
          </p:cNvSpPr>
          <p:nvPr/>
        </p:nvSpPr>
        <p:spPr>
          <a:xfrm>
            <a:off x="3771900" y="36957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01/27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endParaRPr/>
          </a:p>
        </p:txBody>
      </p:sp>
      <p:sp>
        <p:nvSpPr>
          <p:cNvPr id="266241762" name="Text"/>
          <p:cNvSpPr>
            <a:spLocks noGrp="1"/>
          </p:cNvSpPr>
          <p:nvPr/>
        </p:nvSpPr>
        <p:spPr>
          <a:xfrm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000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10</a:t>
            </a:r>
          </a:p>
        </p:txBody>
      </p:sp>
      <p:pic>
        <p:nvPicPr>
          <p:cNvPr id="2088738072" name="Picture"/>
          <p:cNvPicPr>
            <a:picLocks noChangeAspect="1"/>
          </p:cNvPicPr>
          <p:nvPr/>
        </p:nvPicPr>
        <p:blipFill>
          <a:blip r:embed="rId2"/>
          <a:srcRect/>
          <a:stretch>
            <a:fillRect b="5555"/>
          </a:stretch>
        </p:blipFill>
        <p:spPr>
          <a:xfrm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4272" name="Text"/>
          <p:cNvSpPr>
            <a:spLocks noGrp="1"/>
          </p:cNvSpPr>
          <p:nvPr/>
        </p:nvSpPr>
        <p:spPr>
          <a:xfrm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75862171" name="Text"/>
          <p:cNvSpPr>
            <a:spLocks noGrp="1"/>
          </p:cNvSpPr>
          <p:nvPr/>
        </p:nvSpPr>
        <p:spPr>
          <a:xfrm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23695917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033081288" name="Text"/>
          <p:cNvSpPr>
            <a:spLocks noGrp="1"/>
          </p:cNvSpPr>
          <p:nvPr/>
        </p:nvSpPr>
        <p:spPr>
          <a:xfrm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80445674" name="Text"/>
          <p:cNvSpPr>
            <a:spLocks noGrp="1"/>
          </p:cNvSpPr>
          <p:nvPr/>
        </p:nvSpPr>
        <p:spPr>
          <a:xfrm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37198042" name="Text"/>
          <p:cNvSpPr>
            <a:spLocks noGrp="1"/>
          </p:cNvSpPr>
          <p:nvPr/>
        </p:nvSpPr>
        <p:spPr>
          <a:xfrm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73085564" name="Text"/>
          <p:cNvSpPr>
            <a:spLocks noGrp="1"/>
          </p:cNvSpPr>
          <p:nvPr/>
        </p:nvSpPr>
        <p:spPr>
          <a:xfrm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65354789" name="Text"/>
          <p:cNvSpPr>
            <a:spLocks noGrp="1"/>
          </p:cNvSpPr>
          <p:nvPr/>
        </p:nvSpPr>
        <p:spPr>
          <a:xfrm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87663365" name="Text"/>
          <p:cNvSpPr>
            <a:spLocks noGrp="1"/>
          </p:cNvSpPr>
          <p:nvPr/>
        </p:nvSpPr>
        <p:spPr>
          <a:xfrm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4298270" name="Text"/>
          <p:cNvSpPr>
            <a:spLocks noGrp="1"/>
          </p:cNvSpPr>
          <p:nvPr/>
        </p:nvSpPr>
        <p:spPr>
          <a:xfrm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63746105" name="Text"/>
          <p:cNvSpPr>
            <a:spLocks noGrp="1"/>
          </p:cNvSpPr>
          <p:nvPr/>
        </p:nvSpPr>
        <p:spPr>
          <a:xfrm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09862424" name="Text"/>
          <p:cNvSpPr>
            <a:spLocks noGrp="1"/>
          </p:cNvSpPr>
          <p:nvPr/>
        </p:nvSpPr>
        <p:spPr>
          <a:xfrm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127726375" name="Text"/>
          <p:cNvSpPr>
            <a:spLocks noGrp="1"/>
          </p:cNvSpPr>
          <p:nvPr/>
        </p:nvSpPr>
        <p:spPr>
          <a:xfrm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28108889" name="Text"/>
          <p:cNvSpPr>
            <a:spLocks noGrp="1"/>
          </p:cNvSpPr>
          <p:nvPr/>
        </p:nvSpPr>
        <p:spPr>
          <a:xfrm>
            <a:off x="98679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1300330996" name="Text"/>
          <p:cNvSpPr>
            <a:spLocks noGrp="1"/>
          </p:cNvSpPr>
          <p:nvPr/>
        </p:nvSpPr>
        <p:spPr>
          <a:xfrm>
            <a:off x="92329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907935668" name="Text"/>
          <p:cNvSpPr>
            <a:spLocks noGrp="1"/>
          </p:cNvSpPr>
          <p:nvPr/>
        </p:nvSpPr>
        <p:spPr>
          <a:xfrm>
            <a:off x="6388100" y="1689100"/>
            <a:ext cx="28448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차량별실행현황 지도 개발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유가 정보 Crack Spread 변환 상수 수정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협의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IOS 링크 사용 다운로드 확인</a:t>
            </a:r>
          </a:p>
        </p:txBody>
      </p:sp>
      <p:sp>
        <p:nvSpPr>
          <p:cNvPr id="1553776111" name="Text"/>
          <p:cNvSpPr>
            <a:spLocks noGrp="1"/>
          </p:cNvSpPr>
          <p:nvPr/>
        </p:nvSpPr>
        <p:spPr>
          <a:xfrm>
            <a:off x="57531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ATSS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/ASM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/Mobile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/Admin관리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249531289" name="Text"/>
          <p:cNvSpPr>
            <a:spLocks noGrp="1"/>
          </p:cNvSpPr>
          <p:nvPr/>
        </p:nvSpPr>
        <p:spPr>
          <a:xfrm>
            <a:off x="165100" y="1689100"/>
            <a:ext cx="7239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ATSS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/ASM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/Mobile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/Admin관리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222057327" name="Text"/>
          <p:cNvSpPr>
            <a:spLocks noGrp="1"/>
          </p:cNvSpPr>
          <p:nvPr/>
        </p:nvSpPr>
        <p:spPr>
          <a:xfrm>
            <a:off x="889000" y="1689100"/>
            <a:ext cx="28829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[ASM]ITSM-90558 변경결과 작성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[ASM]ITSM-90072 상태 변경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[ASM]ITSM-74247 SR 삭제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[ASM]ITSM-49506 SR 삭제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[ASM]ITSM-90072 변경결과 작성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[ASM]ITSM-83249 견적서 작업자 변경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[ASM]ITSM-90072 자동배포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[ASM]ITSM-90227 재배포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[ASM]취약점 점검 작동 검사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[ASM]GCMS 자동 배포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[ATSS]미배차문자전송 장애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[ATSS]강원지사 설치 지원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[ATSS]울산지사 설치 지원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[ATSS]울산지사 설치 지원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[ATSS]포항지사 설치 지원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[ATSS]원주지사 설치 지원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[ATSS]차량별실행현황 지도 개발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[Mobile]유가 정보 Crack Spread 변환 상수 수정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협의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[Mobile]IOS 링크 사용 다운로드 확인</a:t>
            </a:r>
          </a:p>
        </p:txBody>
      </p:sp>
      <p:sp>
        <p:nvSpPr>
          <p:cNvPr id="292465566" name="Text"/>
          <p:cNvSpPr>
            <a:spLocks noGrp="1"/>
          </p:cNvSpPr>
          <p:nvPr/>
        </p:nvSpPr>
        <p:spPr>
          <a:xfrm>
            <a:off x="44069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673456025" name="Text"/>
          <p:cNvSpPr>
            <a:spLocks noGrp="1"/>
          </p:cNvSpPr>
          <p:nvPr/>
        </p:nvSpPr>
        <p:spPr>
          <a:xfrm>
            <a:off x="50419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230208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230208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15%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</a:p>
        </p:txBody>
      </p:sp>
      <p:sp>
        <p:nvSpPr>
          <p:cNvPr id="1515575879" name="Text"/>
          <p:cNvSpPr>
            <a:spLocks noGrp="1"/>
          </p:cNvSpPr>
          <p:nvPr/>
        </p:nvSpPr>
        <p:spPr>
          <a:xfrm>
            <a:off x="37719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714708999" name="Text"/>
          <p:cNvSpPr>
            <a:spLocks noGrp="1"/>
          </p:cNvSpPr>
          <p:nvPr/>
        </p:nvSpPr>
        <p:spPr>
          <a:xfrm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000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11</a:t>
            </a:r>
          </a:p>
        </p:txBody>
      </p:sp>
      <p:pic>
        <p:nvPicPr>
          <p:cNvPr id="1322251409" name="Picture"/>
          <p:cNvPicPr>
            <a:picLocks noChangeAspect="1"/>
          </p:cNvPicPr>
          <p:nvPr/>
        </p:nvPicPr>
        <p:blipFill>
          <a:blip r:embed="rId2"/>
          <a:srcRect/>
          <a:stretch>
            <a:fillRect b="5555"/>
          </a:stretch>
        </p:blipFill>
        <p:spPr>
          <a:xfrm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498694" name="Text"/>
          <p:cNvSpPr>
            <a:spLocks noGrp="1"/>
          </p:cNvSpPr>
          <p:nvPr/>
        </p:nvSpPr>
        <p:spPr>
          <a:xfrm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54368096" name="Text"/>
          <p:cNvSpPr>
            <a:spLocks noGrp="1"/>
          </p:cNvSpPr>
          <p:nvPr/>
        </p:nvSpPr>
        <p:spPr>
          <a:xfrm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14750362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695116797" name="Text"/>
          <p:cNvSpPr>
            <a:spLocks noGrp="1"/>
          </p:cNvSpPr>
          <p:nvPr/>
        </p:nvSpPr>
        <p:spPr>
          <a:xfrm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47648152" name="Text"/>
          <p:cNvSpPr>
            <a:spLocks noGrp="1"/>
          </p:cNvSpPr>
          <p:nvPr/>
        </p:nvSpPr>
        <p:spPr>
          <a:xfrm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6078816" name="Text"/>
          <p:cNvSpPr>
            <a:spLocks noGrp="1"/>
          </p:cNvSpPr>
          <p:nvPr/>
        </p:nvSpPr>
        <p:spPr>
          <a:xfrm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64335493" name="Text"/>
          <p:cNvSpPr>
            <a:spLocks noGrp="1"/>
          </p:cNvSpPr>
          <p:nvPr/>
        </p:nvSpPr>
        <p:spPr>
          <a:xfrm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06611025" name="Text"/>
          <p:cNvSpPr>
            <a:spLocks noGrp="1"/>
          </p:cNvSpPr>
          <p:nvPr/>
        </p:nvSpPr>
        <p:spPr>
          <a:xfrm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22289216" name="Text"/>
          <p:cNvSpPr>
            <a:spLocks noGrp="1"/>
          </p:cNvSpPr>
          <p:nvPr/>
        </p:nvSpPr>
        <p:spPr>
          <a:xfrm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33535941" name="Text"/>
          <p:cNvSpPr>
            <a:spLocks noGrp="1"/>
          </p:cNvSpPr>
          <p:nvPr/>
        </p:nvSpPr>
        <p:spPr>
          <a:xfrm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81970948" name="Text"/>
          <p:cNvSpPr>
            <a:spLocks noGrp="1"/>
          </p:cNvSpPr>
          <p:nvPr/>
        </p:nvSpPr>
        <p:spPr>
          <a:xfrm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90119841" name="Text"/>
          <p:cNvSpPr>
            <a:spLocks noGrp="1"/>
          </p:cNvSpPr>
          <p:nvPr/>
        </p:nvSpPr>
        <p:spPr>
          <a:xfrm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11000435" name="Text"/>
          <p:cNvSpPr>
            <a:spLocks noGrp="1"/>
          </p:cNvSpPr>
          <p:nvPr/>
        </p:nvSpPr>
        <p:spPr>
          <a:xfrm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r>
              <a:t/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44784240" name="Text"/>
          <p:cNvSpPr>
            <a:spLocks noGrp="1"/>
          </p:cNvSpPr>
          <p:nvPr/>
        </p:nvSpPr>
        <p:spPr>
          <a:xfrm>
            <a:off x="9867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195236837" name="Text"/>
          <p:cNvSpPr>
            <a:spLocks noGrp="1"/>
          </p:cNvSpPr>
          <p:nvPr/>
        </p:nvSpPr>
        <p:spPr>
          <a:xfrm>
            <a:off x="9232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</a:p>
        </p:txBody>
      </p:sp>
      <p:sp>
        <p:nvSpPr>
          <p:cNvPr id="1489289812" name="Text"/>
          <p:cNvSpPr>
            <a:spLocks noGrp="1"/>
          </p:cNvSpPr>
          <p:nvPr/>
        </p:nvSpPr>
        <p:spPr>
          <a:xfrm>
            <a:off x="6388100" y="1689100"/>
            <a:ext cx="2844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</a:p>
        </p:txBody>
      </p:sp>
      <p:sp>
        <p:nvSpPr>
          <p:cNvPr id="25124570" name="Text"/>
          <p:cNvSpPr>
            <a:spLocks noGrp="1"/>
          </p:cNvSpPr>
          <p:nvPr/>
        </p:nvSpPr>
        <p:spPr>
          <a:xfrm>
            <a:off x="57531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/CES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/PPMS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983181485" name="Text"/>
          <p:cNvSpPr>
            <a:spLocks noGrp="1"/>
          </p:cNvSpPr>
          <p:nvPr/>
        </p:nvSpPr>
        <p:spPr>
          <a:xfrm>
            <a:off x="165100" y="1689100"/>
            <a:ext cx="7239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/CES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/PPMS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699742240" name="Text"/>
          <p:cNvSpPr>
            <a:spLocks noGrp="1"/>
          </p:cNvSpPr>
          <p:nvPr/>
        </p:nvSpPr>
        <p:spPr>
          <a:xfrm>
            <a:off x="889000" y="1689100"/>
            <a:ext cx="28829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[e-Pro]고객 문의/요청 (유선) 기본응대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차세대 오픈 관련 고객문의 응대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[e-Pro]예가산정  - 액티비티 및 원가 자료       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일괄 갱신 관련 자료분석 및 작업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ITSM-83280  – 요청부서 : 연차보수팀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 요청자의 요청으로 보류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[e-Pro]ITSM-90454 발주번호 4501135077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서비스 항번 삭제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[CES]예가산정 액티비티 수량 조정 작업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(요청자 최병원 책임님)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[e-Pro]ITSM-90550 품의번호 CO221000404 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에 대한 공장코드 변경작업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[e-Pro]ITSM-90576 해당 구매요구서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계정지정범주코드 변경작업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[e-Pro]ITSM-90606 해당 발주에 대하여 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구매요청자변경 작업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[e-Pro]ITSM-90763 견적의뢰건 첨부 파일 삭제</a:t>
            </a: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처리 작업</a:t>
            </a:r>
          </a:p>
        </p:txBody>
      </p:sp>
      <p:sp>
        <p:nvSpPr>
          <p:cNvPr id="1469946144" name="Text"/>
          <p:cNvSpPr>
            <a:spLocks noGrp="1"/>
          </p:cNvSpPr>
          <p:nvPr/>
        </p:nvSpPr>
        <p:spPr>
          <a:xfrm>
            <a:off x="4406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endParaRPr/>
          </a:p>
        </p:txBody>
      </p:sp>
      <p:sp>
        <p:nvSpPr>
          <p:cNvPr id="753898631" name="Text"/>
          <p:cNvSpPr>
            <a:spLocks noGrp="1"/>
          </p:cNvSpPr>
          <p:nvPr/>
        </p:nvSpPr>
        <p:spPr>
          <a:xfrm>
            <a:off x="5041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endParaRPr/>
          </a:p>
        </p:txBody>
      </p:sp>
      <p:sp>
        <p:nvSpPr>
          <p:cNvPr id="1197154039" name="Text"/>
          <p:cNvSpPr>
            <a:spLocks noGrp="1"/>
          </p:cNvSpPr>
          <p:nvPr/>
        </p:nvSpPr>
        <p:spPr>
          <a:xfrm>
            <a:off x="3771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000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r>
              <a:t/>
            </a:r>
            <a:br/>
            <a:r>
              <a:t/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r>
              <a:t/>
            </a:r>
            <a:br/>
            <a:endParaRPr/>
          </a:p>
        </p:txBody>
      </p:sp>
      <p:sp>
        <p:nvSpPr>
          <p:cNvPr id="1194281476" name="Text"/>
          <p:cNvSpPr>
            <a:spLocks noGrp="1"/>
          </p:cNvSpPr>
          <p:nvPr/>
        </p:nvSpPr>
        <p:spPr>
          <a:xfrm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000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12</a:t>
            </a:r>
          </a:p>
        </p:txBody>
      </p:sp>
      <p:pic>
        <p:nvPicPr>
          <p:cNvPr id="2092998488" name="Picture"/>
          <p:cNvPicPr>
            <a:picLocks noChangeAspect="1"/>
          </p:cNvPicPr>
          <p:nvPr/>
        </p:nvPicPr>
        <p:blipFill>
          <a:blip r:embed="rId2"/>
          <a:srcRect/>
          <a:stretch>
            <a:fillRect b="5555"/>
          </a:stretch>
        </p:blipFill>
        <p:spPr>
          <a:xfrm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굴림" pitchFamily="50" charset="-127"/>
            <a:ea typeface="굴림" pitchFamily="50" charset="-127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굴림" pitchFamily="50" charset="-127"/>
            <a:ea typeface="굴림" pitchFamily="50" charset="-127"/>
            <a:cs typeface="Arial" charset="0"/>
          </a:defRPr>
        </a:defPPr>
      </a:lstStyle>
    </a:lnDef>
  </a:objectDefaults>
  <a:extraClrSchemeLst>
    <a:extraClrScheme>
      <a:clrScheme name="S-Oil SO Proposal_인프라_0814_V1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389</Words>
  <Application>Microsoft Office PowerPoint</Application>
  <PresentationFormat>사용자 지정</PresentationFormat>
  <Paragraphs>300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HY견고딕</vt:lpstr>
      <vt:lpstr>SansSerif</vt:lpstr>
      <vt:lpstr>굴림</vt:lpstr>
      <vt:lpstr>굴림체</vt:lpstr>
      <vt:lpstr>맑은 고딕</vt:lpstr>
      <vt:lpstr>새굴림</vt:lpstr>
      <vt:lpstr>아리따M</vt:lpstr>
      <vt:lpstr>Arial</vt:lpstr>
      <vt:lpstr>Tahoma</vt:lpstr>
      <vt:lpstr>Times New Roman</vt:lpstr>
      <vt:lpstr>Wingdings</vt:lpstr>
      <vt:lpstr>S-Oil SO Proposal_인프라_0814_V1.1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S-OIL</cp:lastModifiedBy>
  <cp:revision>2</cp:revision>
  <dcterms:modified xsi:type="dcterms:W3CDTF">2023-02-14T06:54:33Z</dcterms:modified>
</cp:coreProperties>
</file>