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  <p:sldId id="25611" r:id="rId11"/>
    <p:sldId id="25612" r:id="rId12"/>
    <p:sldId id="25613" r:id="rId13"/>
    <p:sldId id="25614" r:id="rId14"/>
    <p:sldId id="25615" r:id="rId15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Relationship Id="rId11" Type="http://schemas.openxmlformats.org/officeDocument/2006/relationships/slide" Target="slides/slide11.xml"/>
<Relationship Id="rId12" Type="http://schemas.openxmlformats.org/officeDocument/2006/relationships/slide" Target="slides/slide12.xml"/>
<Relationship Id="rId13" Type="http://schemas.openxmlformats.org/officeDocument/2006/relationships/slide" Target="slides/slide13.xml"/>
<Relationship Id="rId14" Type="http://schemas.openxmlformats.org/officeDocument/2006/relationships/slide" Target="slides/slide14.xml"/>
<Relationship Id="rId15" Type="http://schemas.openxmlformats.org/officeDocument/2006/relationships/slide" Target="slides/slide1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10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1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1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1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1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1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9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84929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48835544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6934289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6164001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79515078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68901733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1986195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56357125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40207948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9541017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77704533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76341002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68992048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91248452" name="Text">
    </p:cNvPr>
          <p:cNvSpPr>
            <a:spLocks noGrp="1"/>
          </p:cNvSpPr>
          <p:nvPr/>
        </p:nvSpPr>
        <p:spPr>
          <a:xfrm rot="0">
            <a:off x="98298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</a:p>
        </p:txBody>
      </p:sp>
      <p:sp>
        <p:nvSpPr>
          <p:cNvPr id="1900644243" name="Text">
    </p:cNvPr>
          <p:cNvSpPr>
            <a:spLocks noGrp="1"/>
          </p:cNvSpPr>
          <p:nvPr/>
        </p:nvSpPr>
        <p:spPr>
          <a:xfrm rot="0">
            <a:off x="91948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207294281" name="Text">
    </p:cNvPr>
          <p:cNvSpPr>
            <a:spLocks noGrp="1"/>
          </p:cNvSpPr>
          <p:nvPr/>
        </p:nvSpPr>
        <p:spPr>
          <a:xfrm rot="0">
            <a:off x="6350000" y="1714500"/>
            <a:ext cx="28448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[e-Pro] RODA 개정에 따른 입찰/구매품의서 자동결재선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[e-Pro] 2019년 이후 기능 개선건 확인및 업데이트 일정 수립</a:t>
            </a:r>
          </a:p>
        </p:txBody>
      </p:sp>
      <p:sp>
        <p:nvSpPr>
          <p:cNvPr id="1622026975" name="Text">
    </p:cNvPr>
          <p:cNvSpPr>
            <a:spLocks noGrp="1"/>
          </p:cNvSpPr>
          <p:nvPr/>
        </p:nvSpPr>
        <p:spPr>
          <a:xfrm rot="0">
            <a:off x="5753100" y="1714500"/>
            <a:ext cx="5842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423182954" name="Text">
    </p:cNvPr>
          <p:cNvSpPr>
            <a:spLocks noGrp="1"/>
          </p:cNvSpPr>
          <p:nvPr/>
        </p:nvSpPr>
        <p:spPr>
          <a:xfrm rot="0">
            <a:off x="177800" y="1714500"/>
            <a:ext cx="5715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763474556" name="Text">
    </p:cNvPr>
          <p:cNvSpPr>
            <a:spLocks noGrp="1"/>
          </p:cNvSpPr>
          <p:nvPr/>
        </p:nvSpPr>
        <p:spPr>
          <a:xfrm rot="0">
            <a:off x="749300" y="1714500"/>
            <a:ext cx="30353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[e-Pro] 유조차량 도색업체 일부(5개사) 종전가 대금지급을 위한 시스템 단가 변경 (추가작업)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[e-Pro] 구매요구서 10406547 [[영천저유소] 오염토양 정화 용역]에 대한 기술 검토 요청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[e-Pro] 2019년 이후 기능 개선건 확인및 업데이트 일정 수립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30297425" name="Text">
    </p:cNvPr>
          <p:cNvSpPr>
            <a:spLocks noGrp="1"/>
          </p:cNvSpPr>
          <p:nvPr/>
        </p:nvSpPr>
        <p:spPr>
          <a:xfrm rot="0">
            <a:off x="44196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</a:p>
        </p:txBody>
      </p:sp>
      <p:sp>
        <p:nvSpPr>
          <p:cNvPr id="746601201" name="Text">
    </p:cNvPr>
          <p:cNvSpPr>
            <a:spLocks noGrp="1"/>
          </p:cNvSpPr>
          <p:nvPr/>
        </p:nvSpPr>
        <p:spPr>
          <a:xfrm rot="0">
            <a:off x="50546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</a:p>
        </p:txBody>
      </p:sp>
      <p:sp>
        <p:nvSpPr>
          <p:cNvPr id="1480840279" name="Text">
    </p:cNvPr>
          <p:cNvSpPr>
            <a:spLocks noGrp="1"/>
          </p:cNvSpPr>
          <p:nvPr/>
        </p:nvSpPr>
        <p:spPr>
          <a:xfrm rot="0">
            <a:off x="37846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1379318975" name="Text">
    </p:cNvPr>
          <p:cNvSpPr>
            <a:spLocks noGrp="1"/>
          </p:cNvSpPr>
          <p:nvPr/>
        </p:nvSpPr>
        <p:spPr>
          <a:xfrm rot="0">
            <a:off x="9829800" y="32766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663808567" name="Text">
    </p:cNvPr>
          <p:cNvSpPr>
            <a:spLocks noGrp="1"/>
          </p:cNvSpPr>
          <p:nvPr/>
        </p:nvSpPr>
        <p:spPr>
          <a:xfrm rot="0">
            <a:off x="9194800" y="32766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</a:p>
        </p:txBody>
      </p:sp>
      <p:sp>
        <p:nvSpPr>
          <p:cNvPr id="183114630" name="Text">
    </p:cNvPr>
          <p:cNvSpPr>
            <a:spLocks noGrp="1"/>
          </p:cNvSpPr>
          <p:nvPr/>
        </p:nvSpPr>
        <p:spPr>
          <a:xfrm rot="0">
            <a:off x="6350000" y="3276600"/>
            <a:ext cx="2844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회계전표 증빙 대사 로직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기본 브라우저 크롬 적용 대응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Daily report 운영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A11 179PC RPA 테스트</a:t>
            </a:r>
          </a:p>
        </p:txBody>
      </p:sp>
      <p:sp>
        <p:nvSpPr>
          <p:cNvPr id="1280149472" name="Text">
    </p:cNvPr>
          <p:cNvSpPr>
            <a:spLocks noGrp="1"/>
          </p:cNvSpPr>
          <p:nvPr/>
        </p:nvSpPr>
        <p:spPr>
          <a:xfrm rot="0">
            <a:off x="5753100" y="3276600"/>
            <a:ext cx="584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737741202" name="Text">
    </p:cNvPr>
          <p:cNvSpPr>
            <a:spLocks noGrp="1"/>
          </p:cNvSpPr>
          <p:nvPr/>
        </p:nvSpPr>
        <p:spPr>
          <a:xfrm rot="0">
            <a:off x="177800" y="32766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86158984" name="Text">
    </p:cNvPr>
          <p:cNvSpPr>
            <a:spLocks noGrp="1"/>
          </p:cNvSpPr>
          <p:nvPr/>
        </p:nvSpPr>
        <p:spPr>
          <a:xfrm rot="0">
            <a:off x="749300" y="3276600"/>
            <a:ext cx="3035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외화송금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Daily Report 엑셀 값 미호출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나프타 분기 자료 호출 코드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항공급유 실행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- [RPA] A360 나프타 분기별 수입부과금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항공급유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사전점검 수기 발송 및 e-biz 대기시간 조정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Daily Report 엑셀 무한로딩 및 값 미호출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항공급유 LJ 매크로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분기별 나프타 작업 미수행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[계정관리] 계정정보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사전점검 수기 발송 및 209pc AA 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외화송금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[계정관리] 계정정보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Daily Report 엑셀 값 미호출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74978886" name="Text">
    </p:cNvPr>
          <p:cNvSpPr>
            <a:spLocks noGrp="1"/>
          </p:cNvSpPr>
          <p:nvPr/>
        </p:nvSpPr>
        <p:spPr>
          <a:xfrm rot="0">
            <a:off x="4419600" y="32766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</a:p>
        </p:txBody>
      </p:sp>
      <p:sp>
        <p:nvSpPr>
          <p:cNvPr id="1898347551" name="Text">
    </p:cNvPr>
          <p:cNvSpPr>
            <a:spLocks noGrp="1"/>
          </p:cNvSpPr>
          <p:nvPr/>
        </p:nvSpPr>
        <p:spPr>
          <a:xfrm rot="0">
            <a:off x="5054600" y="32766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</a:p>
        </p:txBody>
      </p:sp>
      <p:sp>
        <p:nvSpPr>
          <p:cNvPr id="317738544" name="Text">
    </p:cNvPr>
          <p:cNvSpPr>
            <a:spLocks noGrp="1"/>
          </p:cNvSpPr>
          <p:nvPr/>
        </p:nvSpPr>
        <p:spPr>
          <a:xfrm rot="0">
            <a:off x="3784600" y="32766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</a:p>
        </p:txBody>
      </p:sp>
      <p:sp>
        <p:nvSpPr>
          <p:cNvPr id="1574696745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11</a:t>
            </a:r>
          </a:p>
        </p:txBody>
      </p:sp>
      <p:pic>
        <p:nvPicPr>
          <p:cNvPr id="2016765598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078368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65250626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88547794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9011455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48055985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7246639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22997364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42675273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82646057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3950409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30241064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73076699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73360018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64730914" name="Text">
    </p:cNvPr>
          <p:cNvSpPr>
            <a:spLocks noGrp="1"/>
          </p:cNvSpPr>
          <p:nvPr/>
        </p:nvSpPr>
        <p:spPr>
          <a:xfrm rot="0">
            <a:off x="9829800" y="17145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br/>
            <a:br/>
            <a:br/>
          </a:p>
        </p:txBody>
      </p:sp>
      <p:sp>
        <p:nvSpPr>
          <p:cNvPr id="1587947692" name="Text">
    </p:cNvPr>
          <p:cNvSpPr>
            <a:spLocks noGrp="1"/>
          </p:cNvSpPr>
          <p:nvPr/>
        </p:nvSpPr>
        <p:spPr>
          <a:xfrm rot="0">
            <a:off x="9194800" y="17145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</a:p>
        </p:txBody>
      </p:sp>
      <p:sp>
        <p:nvSpPr>
          <p:cNvPr id="542557912" name="Text">
    </p:cNvPr>
          <p:cNvSpPr>
            <a:spLocks noGrp="1"/>
          </p:cNvSpPr>
          <p:nvPr/>
        </p:nvSpPr>
        <p:spPr>
          <a:xfrm rot="0">
            <a:off x="6350000" y="1714500"/>
            <a:ext cx="2844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기본응대.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예가산정  - 액티비티 및 원가 자료      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 일괄 갱신 관련 자료분석 및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 ITSM-83280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  – 요청부서 : 연차보수팀 </a:t>
            </a:r>
            <a:br/>
            <a:br/>
          </a:p>
        </p:txBody>
      </p:sp>
      <p:sp>
        <p:nvSpPr>
          <p:cNvPr id="805186079" name="Text">
    </p:cNvPr>
          <p:cNvSpPr>
            <a:spLocks noGrp="1"/>
          </p:cNvSpPr>
          <p:nvPr/>
        </p:nvSpPr>
        <p:spPr>
          <a:xfrm rot="0">
            <a:off x="5753100" y="1714500"/>
            <a:ext cx="584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39053333" name="Text">
    </p:cNvPr>
          <p:cNvSpPr>
            <a:spLocks noGrp="1"/>
          </p:cNvSpPr>
          <p:nvPr/>
        </p:nvSpPr>
        <p:spPr>
          <a:xfrm rot="0">
            <a:off x="177800" y="1714500"/>
            <a:ext cx="57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834959803" name="Text">
    </p:cNvPr>
          <p:cNvSpPr>
            <a:spLocks noGrp="1"/>
          </p:cNvSpPr>
          <p:nvPr/>
        </p:nvSpPr>
        <p:spPr>
          <a:xfrm rot="0">
            <a:off x="749300" y="1714500"/>
            <a:ext cx="3035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SR(ITSM-84596) 요청건 작업.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 :중처법 평가결과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   -&gt; 평가결과 코드추가 및 DB변경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SR(ITSM-84752) 요청건 작업.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 :중처법 평가결과 변경 – DB 변경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예가산정 – 액티비티 업로드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: SR 번호 없음(계약관계로 선처리)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예가산정  - 액티비티 및 원가 자료      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 일괄 갱신 관련 자료분석 및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 ITSM-83280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– 요청부서 : 연차보수팀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-  요청자의 요청으로 보류(2022-10-31)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  </a:t>
            </a:r>
            <a:br/>
            <a:br/>
          </a:p>
        </p:txBody>
      </p:sp>
      <p:sp>
        <p:nvSpPr>
          <p:cNvPr id="2066299086" name="Text">
    </p:cNvPr>
          <p:cNvSpPr>
            <a:spLocks noGrp="1"/>
          </p:cNvSpPr>
          <p:nvPr/>
        </p:nvSpPr>
        <p:spPr>
          <a:xfrm rot="0">
            <a:off x="4419600" y="17145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</a:p>
        </p:txBody>
      </p:sp>
      <p:sp>
        <p:nvSpPr>
          <p:cNvPr id="635001702" name="Text">
    </p:cNvPr>
          <p:cNvSpPr>
            <a:spLocks noGrp="1"/>
          </p:cNvSpPr>
          <p:nvPr/>
        </p:nvSpPr>
        <p:spPr>
          <a:xfrm rot="0">
            <a:off x="5054600" y="17145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</a:p>
        </p:txBody>
      </p:sp>
      <p:sp>
        <p:nvSpPr>
          <p:cNvPr id="945233032" name="Text">
    </p:cNvPr>
          <p:cNvSpPr>
            <a:spLocks noGrp="1"/>
          </p:cNvSpPr>
          <p:nvPr/>
        </p:nvSpPr>
        <p:spPr>
          <a:xfrm rot="0">
            <a:off x="3784600" y="17145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 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788710050" name="Text">
    </p:cNvPr>
          <p:cNvSpPr>
            <a:spLocks noGrp="1"/>
          </p:cNvSpPr>
          <p:nvPr/>
        </p:nvSpPr>
        <p:spPr>
          <a:xfrm rot="0">
            <a:off x="9829800" y="51054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br/>
          </a:p>
        </p:txBody>
      </p:sp>
      <p:sp>
        <p:nvSpPr>
          <p:cNvPr id="492789956" name="Text">
    </p:cNvPr>
          <p:cNvSpPr>
            <a:spLocks noGrp="1"/>
          </p:cNvSpPr>
          <p:nvPr/>
        </p:nvSpPr>
        <p:spPr>
          <a:xfrm rot="0">
            <a:off x="9194800" y="51054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</a:p>
        </p:txBody>
      </p:sp>
      <p:sp>
        <p:nvSpPr>
          <p:cNvPr id="1915886178" name="Text">
    </p:cNvPr>
          <p:cNvSpPr>
            <a:spLocks noGrp="1"/>
          </p:cNvSpPr>
          <p:nvPr/>
        </p:nvSpPr>
        <p:spPr>
          <a:xfrm rot="0">
            <a:off x="6350000" y="5105400"/>
            <a:ext cx="28448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영업시설물 지원 시스템 개발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[PRM]저유소에서 거래처간 T/T 실 수송거리 측정 자동화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주유소 소비자 가격조사 등 자동화</a:t>
            </a:r>
            <a:br/>
          </a:p>
        </p:txBody>
      </p:sp>
      <p:sp>
        <p:nvSpPr>
          <p:cNvPr id="1912728560" name="Text">
    </p:cNvPr>
          <p:cNvSpPr>
            <a:spLocks noGrp="1"/>
          </p:cNvSpPr>
          <p:nvPr/>
        </p:nvSpPr>
        <p:spPr>
          <a:xfrm rot="0">
            <a:off x="5753100" y="5105400"/>
            <a:ext cx="5842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261379776" name="Text">
    </p:cNvPr>
          <p:cNvSpPr>
            <a:spLocks noGrp="1"/>
          </p:cNvSpPr>
          <p:nvPr/>
        </p:nvSpPr>
        <p:spPr>
          <a:xfrm rot="0">
            <a:off x="177800" y="5105400"/>
            <a:ext cx="5715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756035617" name="Text">
    </p:cNvPr>
          <p:cNvSpPr>
            <a:spLocks noGrp="1"/>
          </p:cNvSpPr>
          <p:nvPr/>
        </p:nvSpPr>
        <p:spPr>
          <a:xfrm rot="0">
            <a:off x="749300" y="5105400"/>
            <a:ext cx="30353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영업시설물 지원 시스템 개발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거래처 저유소 실 수송거리 측정 추가 보완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주유소 소비자 가격조사 등 자동화</a:t>
            </a:r>
          </a:p>
        </p:txBody>
      </p:sp>
      <p:sp>
        <p:nvSpPr>
          <p:cNvPr id="1335090923" name="Text">
    </p:cNvPr>
          <p:cNvSpPr>
            <a:spLocks noGrp="1"/>
          </p:cNvSpPr>
          <p:nvPr/>
        </p:nvSpPr>
        <p:spPr>
          <a:xfrm rot="0">
            <a:off x="4419600" y="51054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br/>
            <a:br/>
          </a:p>
        </p:txBody>
      </p:sp>
      <p:sp>
        <p:nvSpPr>
          <p:cNvPr id="850453122" name="Text">
    </p:cNvPr>
          <p:cNvSpPr>
            <a:spLocks noGrp="1"/>
          </p:cNvSpPr>
          <p:nvPr/>
        </p:nvSpPr>
        <p:spPr>
          <a:xfrm rot="0">
            <a:off x="5054600" y="51054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  <a:br/>
          </a:p>
        </p:txBody>
      </p:sp>
      <p:sp>
        <p:nvSpPr>
          <p:cNvPr id="11267380" name="Text">
    </p:cNvPr>
          <p:cNvSpPr>
            <a:spLocks noGrp="1"/>
          </p:cNvSpPr>
          <p:nvPr/>
        </p:nvSpPr>
        <p:spPr>
          <a:xfrm rot="0">
            <a:off x="3784600" y="51054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br/>
            <a:br/>
          </a:p>
        </p:txBody>
      </p:sp>
      <p:sp>
        <p:nvSpPr>
          <p:cNvPr id="748045368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20</a:t>
            </a:r>
          </a:p>
        </p:txBody>
      </p:sp>
      <p:pic>
        <p:nvPicPr>
          <p:cNvPr id="2099491783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296275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97376620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1412005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75991369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21073427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14549695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28610727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95230718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8711655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28793551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27992154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54949621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00833617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26978303" name="Text">
    </p:cNvPr>
          <p:cNvSpPr>
            <a:spLocks noGrp="1"/>
          </p:cNvSpPr>
          <p:nvPr/>
        </p:nvSpPr>
        <p:spPr>
          <a:xfrm rot="0">
            <a:off x="98298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br/>
          </a:p>
        </p:txBody>
      </p:sp>
      <p:sp>
        <p:nvSpPr>
          <p:cNvPr id="2040613247" name="Text">
    </p:cNvPr>
          <p:cNvSpPr>
            <a:spLocks noGrp="1"/>
          </p:cNvSpPr>
          <p:nvPr/>
        </p:nvSpPr>
        <p:spPr>
          <a:xfrm rot="0">
            <a:off x="91948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</a:p>
        </p:txBody>
      </p:sp>
      <p:sp>
        <p:nvSpPr>
          <p:cNvPr id="1764668882" name="Text">
    </p:cNvPr>
          <p:cNvSpPr>
            <a:spLocks noGrp="1"/>
          </p:cNvSpPr>
          <p:nvPr/>
        </p:nvSpPr>
        <p:spPr>
          <a:xfrm rot="0">
            <a:off x="6350000" y="1714500"/>
            <a:ext cx="28448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영업시설물 지원 시스템 개발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[PRM]저유소에서 거래처간 T/T 실 수송거리 측정 자동화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주유소 소비자 가격조사 등 자동화</a:t>
            </a:r>
            <a:br/>
          </a:p>
        </p:txBody>
      </p:sp>
      <p:sp>
        <p:nvSpPr>
          <p:cNvPr id="175726453" name="Text">
    </p:cNvPr>
          <p:cNvSpPr>
            <a:spLocks noGrp="1"/>
          </p:cNvSpPr>
          <p:nvPr/>
        </p:nvSpPr>
        <p:spPr>
          <a:xfrm rot="0">
            <a:off x="5753100" y="1714500"/>
            <a:ext cx="5842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80637516" name="Text">
    </p:cNvPr>
          <p:cNvSpPr>
            <a:spLocks noGrp="1"/>
          </p:cNvSpPr>
          <p:nvPr/>
        </p:nvSpPr>
        <p:spPr>
          <a:xfrm rot="0">
            <a:off x="177800" y="1714500"/>
            <a:ext cx="5715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002203931" name="Text">
    </p:cNvPr>
          <p:cNvSpPr>
            <a:spLocks noGrp="1"/>
          </p:cNvSpPr>
          <p:nvPr/>
        </p:nvSpPr>
        <p:spPr>
          <a:xfrm rot="0">
            <a:off x="749300" y="1714500"/>
            <a:ext cx="30353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영업시설물 지원 시스템 개발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거래처 저유소 실 수송거리 측정 추가 보완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주유소 소비자 가격조사 등 자동화</a:t>
            </a:r>
          </a:p>
        </p:txBody>
      </p:sp>
      <p:sp>
        <p:nvSpPr>
          <p:cNvPr id="1808506374" name="Text">
    </p:cNvPr>
          <p:cNvSpPr>
            <a:spLocks noGrp="1"/>
          </p:cNvSpPr>
          <p:nvPr/>
        </p:nvSpPr>
        <p:spPr>
          <a:xfrm rot="0">
            <a:off x="44196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br/>
            <a:br/>
          </a:p>
        </p:txBody>
      </p:sp>
      <p:sp>
        <p:nvSpPr>
          <p:cNvPr id="730457853" name="Text">
    </p:cNvPr>
          <p:cNvSpPr>
            <a:spLocks noGrp="1"/>
          </p:cNvSpPr>
          <p:nvPr/>
        </p:nvSpPr>
        <p:spPr>
          <a:xfrm rot="0">
            <a:off x="50546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25%</a:t>
            </a:r>
            <a:br/>
            <a:br/>
            <a:br/>
            <a:br/>
          </a:p>
        </p:txBody>
      </p:sp>
      <p:sp>
        <p:nvSpPr>
          <p:cNvPr id="1547846094" name="Text">
    </p:cNvPr>
          <p:cNvSpPr>
            <a:spLocks noGrp="1"/>
          </p:cNvSpPr>
          <p:nvPr/>
        </p:nvSpPr>
        <p:spPr>
          <a:xfrm rot="0">
            <a:off x="37846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br/>
            <a:br/>
          </a:p>
        </p:txBody>
      </p:sp>
      <p:sp>
        <p:nvSpPr>
          <p:cNvPr id="309545136" name="Text">
    </p:cNvPr>
          <p:cNvSpPr>
            <a:spLocks noGrp="1"/>
          </p:cNvSpPr>
          <p:nvPr/>
        </p:nvSpPr>
        <p:spPr>
          <a:xfrm rot="0">
            <a:off x="9829800" y="32766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br/>
            <a:br/>
            <a:br/>
            <a:br/>
          </a:p>
        </p:txBody>
      </p:sp>
      <p:sp>
        <p:nvSpPr>
          <p:cNvPr id="629137238" name="Text">
    </p:cNvPr>
          <p:cNvSpPr>
            <a:spLocks noGrp="1"/>
          </p:cNvSpPr>
          <p:nvPr/>
        </p:nvSpPr>
        <p:spPr>
          <a:xfrm rot="0">
            <a:off x="9194800" y="32766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092971274" name="Text">
    </p:cNvPr>
          <p:cNvSpPr>
            <a:spLocks noGrp="1"/>
          </p:cNvSpPr>
          <p:nvPr/>
        </p:nvSpPr>
        <p:spPr>
          <a:xfrm rot="0">
            <a:off x="6350000" y="3276600"/>
            <a:ext cx="28448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내 PM Work Order 발행 요청서 등록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단가계약 정산품의서, Vendor Survey 요청서, 정성평가 요청서,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정성평가 결과서, 긴급구매 입찰시행서 신규 양식 5종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세무팀 추가 전결 필요 항목에 대한 HCM 결재선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독신자 주거지원비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임원정렬순서 조건 추가에 따른 기능 개발</a:t>
            </a:r>
          </a:p>
        </p:txBody>
      </p:sp>
      <p:sp>
        <p:nvSpPr>
          <p:cNvPr id="262606545" name="Text">
    </p:cNvPr>
          <p:cNvSpPr>
            <a:spLocks noGrp="1"/>
          </p:cNvSpPr>
          <p:nvPr/>
        </p:nvSpPr>
        <p:spPr>
          <a:xfrm rot="0">
            <a:off x="5753100" y="3276600"/>
            <a:ext cx="5842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19140701" name="Text">
    </p:cNvPr>
          <p:cNvSpPr>
            <a:spLocks noGrp="1"/>
          </p:cNvSpPr>
          <p:nvPr/>
        </p:nvSpPr>
        <p:spPr>
          <a:xfrm rot="0">
            <a:off x="177800" y="3276600"/>
            <a:ext cx="5715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548159879" name="Text">
    </p:cNvPr>
          <p:cNvSpPr>
            <a:spLocks noGrp="1"/>
          </p:cNvSpPr>
          <p:nvPr/>
        </p:nvSpPr>
        <p:spPr>
          <a:xfrm rot="0">
            <a:off x="749300" y="3276600"/>
            <a:ext cx="30353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내 PM Work Order 발행 요청서 등록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단가계약 정산품의서, Vendor Survey 요청서, 정성평가 요청서,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정성평가 결과서, 긴급구매 입찰시행서 신규 양식 5종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세무팀 추가 전결 필요 항목에 대한 HCM 결재선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일자관리 코드 신규 코드(파트리더 임명일자) 생성 요청</a:t>
            </a:r>
          </a:p>
        </p:txBody>
      </p:sp>
      <p:sp>
        <p:nvSpPr>
          <p:cNvPr id="919619134" name="Text">
    </p:cNvPr>
          <p:cNvSpPr>
            <a:spLocks noGrp="1"/>
          </p:cNvSpPr>
          <p:nvPr/>
        </p:nvSpPr>
        <p:spPr>
          <a:xfrm rot="0">
            <a:off x="4419600" y="32766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20318131" name="Text">
    </p:cNvPr>
          <p:cNvSpPr>
            <a:spLocks noGrp="1"/>
          </p:cNvSpPr>
          <p:nvPr/>
        </p:nvSpPr>
        <p:spPr>
          <a:xfrm rot="0">
            <a:off x="5054600" y="32766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</a:p>
        </p:txBody>
      </p:sp>
      <p:sp>
        <p:nvSpPr>
          <p:cNvPr id="1240309201" name="Text">
    </p:cNvPr>
          <p:cNvSpPr>
            <a:spLocks noGrp="1"/>
          </p:cNvSpPr>
          <p:nvPr/>
        </p:nvSpPr>
        <p:spPr>
          <a:xfrm rot="0">
            <a:off x="3784600" y="32766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</a:p>
        </p:txBody>
      </p:sp>
      <p:sp>
        <p:nvSpPr>
          <p:cNvPr id="764587096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21</a:t>
            </a:r>
          </a:p>
        </p:txBody>
      </p:sp>
      <p:pic>
        <p:nvPicPr>
          <p:cNvPr id="424144482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307622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32483501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90500898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27236380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58186067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1988962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49510130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13246880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55208416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13480281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13757236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77736733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49619620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86997523" name="Text">
    </p:cNvPr>
          <p:cNvSpPr>
            <a:spLocks noGrp="1"/>
          </p:cNvSpPr>
          <p:nvPr/>
        </p:nvSpPr>
        <p:spPr>
          <a:xfrm rot="0">
            <a:off x="9829800" y="17145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br/>
            <a:br/>
            <a:br/>
          </a:p>
        </p:txBody>
      </p:sp>
      <p:sp>
        <p:nvSpPr>
          <p:cNvPr id="751108762" name="Text">
    </p:cNvPr>
          <p:cNvSpPr>
            <a:spLocks noGrp="1"/>
          </p:cNvSpPr>
          <p:nvPr/>
        </p:nvSpPr>
        <p:spPr>
          <a:xfrm rot="0">
            <a:off x="9194800" y="17145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br/>
          </a:p>
        </p:txBody>
      </p:sp>
      <p:sp>
        <p:nvSpPr>
          <p:cNvPr id="1928626279" name="Text">
    </p:cNvPr>
          <p:cNvSpPr>
            <a:spLocks noGrp="1"/>
          </p:cNvSpPr>
          <p:nvPr/>
        </p:nvSpPr>
        <p:spPr>
          <a:xfrm rot="0">
            <a:off x="6350000" y="1714500"/>
            <a:ext cx="28448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SMS 사내정책 변경으로 인한 SMS 로직 변경처리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리스크 프로파일 다운로드 양식 변경</a:t>
            </a:r>
            <a:br/>
            <a:br/>
            <a:br/>
            <a:br/>
            <a:br/>
            <a:br/>
            <a:br/>
            <a:br/>
          </a:p>
        </p:txBody>
      </p:sp>
      <p:sp>
        <p:nvSpPr>
          <p:cNvPr id="861907025" name="Text">
    </p:cNvPr>
          <p:cNvSpPr>
            <a:spLocks noGrp="1"/>
          </p:cNvSpPr>
          <p:nvPr/>
        </p:nvSpPr>
        <p:spPr>
          <a:xfrm rot="0">
            <a:off x="5753100" y="1714500"/>
            <a:ext cx="584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419642959" name="Text">
    </p:cNvPr>
          <p:cNvSpPr>
            <a:spLocks noGrp="1"/>
          </p:cNvSpPr>
          <p:nvPr/>
        </p:nvSpPr>
        <p:spPr>
          <a:xfrm rot="0">
            <a:off x="177800" y="17145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492187175" name="Text">
    </p:cNvPr>
          <p:cNvSpPr>
            <a:spLocks noGrp="1"/>
          </p:cNvSpPr>
          <p:nvPr/>
        </p:nvSpPr>
        <p:spPr>
          <a:xfrm rot="0">
            <a:off x="749300" y="1714500"/>
            <a:ext cx="3035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전표생성시 구매처 미등록오류 확인 및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 전자결재 연계시 오류 확인 요청(해당 교육과정에 대한 동일 케이스 정리하여 재처리 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SMS 사내정책 변경으로 인한 SMS 로직 변경처리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10월기능개선 운영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리스크 프로파일 다운로드 양식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MSDS 개정시 문서번호 중복으로 전자결재연계 배치 오류 확인. 오류 확인후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월별 LTI 사고 건수 바로가기 등록 버튼 클릭시 오류 확인 및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OpenSSL 사용 내역 확인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수강자삭제시 교육계획 삭제 여부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기존 교육훈련신청서 전표생성 완료건 역분개 하여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11월 대상 장비 진단 실패 확인 요청</a:t>
            </a:r>
          </a:p>
        </p:txBody>
      </p:sp>
      <p:sp>
        <p:nvSpPr>
          <p:cNvPr id="1266115154" name="Text">
    </p:cNvPr>
          <p:cNvSpPr>
            <a:spLocks noGrp="1"/>
          </p:cNvSpPr>
          <p:nvPr/>
        </p:nvSpPr>
        <p:spPr>
          <a:xfrm rot="0">
            <a:off x="4419600" y="17145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</a:p>
        </p:txBody>
      </p:sp>
      <p:sp>
        <p:nvSpPr>
          <p:cNvPr id="94651981" name="Text">
    </p:cNvPr>
          <p:cNvSpPr>
            <a:spLocks noGrp="1"/>
          </p:cNvSpPr>
          <p:nvPr/>
        </p:nvSpPr>
        <p:spPr>
          <a:xfrm rot="0">
            <a:off x="5054600" y="17145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</a:p>
        </p:txBody>
      </p:sp>
      <p:sp>
        <p:nvSpPr>
          <p:cNvPr id="97907184" name="Text">
    </p:cNvPr>
          <p:cNvSpPr>
            <a:spLocks noGrp="1"/>
          </p:cNvSpPr>
          <p:nvPr/>
        </p:nvSpPr>
        <p:spPr>
          <a:xfrm rot="0">
            <a:off x="3784600" y="17145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br/>
          </a:p>
        </p:txBody>
      </p:sp>
      <p:sp>
        <p:nvSpPr>
          <p:cNvPr id="694079611" name="Text">
    </p:cNvPr>
          <p:cNvSpPr>
            <a:spLocks noGrp="1"/>
          </p:cNvSpPr>
          <p:nvPr/>
        </p:nvSpPr>
        <p:spPr>
          <a:xfrm rot="0">
            <a:off x="9829800" y="44958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1498104560" name="Text">
    </p:cNvPr>
          <p:cNvSpPr>
            <a:spLocks noGrp="1"/>
          </p:cNvSpPr>
          <p:nvPr/>
        </p:nvSpPr>
        <p:spPr>
          <a:xfrm rot="0">
            <a:off x="9194800" y="44958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</a:p>
        </p:txBody>
      </p:sp>
      <p:sp>
        <p:nvSpPr>
          <p:cNvPr id="2130375098" name="Text">
    </p:cNvPr>
          <p:cNvSpPr>
            <a:spLocks noGrp="1"/>
          </p:cNvSpPr>
          <p:nvPr/>
        </p:nvSpPr>
        <p:spPr>
          <a:xfrm rot="0">
            <a:off x="6350000" y="4495800"/>
            <a:ext cx="28448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집중휴가로 발생하는 담당자 이관업무 개선 – oracle procedure 개발 -with 박선미사원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RODA 개정에 따른 입찰/구매품의서 자동결재선 수정</a:t>
            </a:r>
          </a:p>
        </p:txBody>
      </p:sp>
      <p:sp>
        <p:nvSpPr>
          <p:cNvPr id="1418384868" name="Text">
    </p:cNvPr>
          <p:cNvSpPr>
            <a:spLocks noGrp="1"/>
          </p:cNvSpPr>
          <p:nvPr/>
        </p:nvSpPr>
        <p:spPr>
          <a:xfrm rot="0">
            <a:off x="5753100" y="4495800"/>
            <a:ext cx="5842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93464838" name="Text">
    </p:cNvPr>
          <p:cNvSpPr>
            <a:spLocks noGrp="1"/>
          </p:cNvSpPr>
          <p:nvPr/>
        </p:nvSpPr>
        <p:spPr>
          <a:xfrm rot="0">
            <a:off x="177800" y="4495800"/>
            <a:ext cx="5715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48342085" name="Text">
    </p:cNvPr>
          <p:cNvSpPr>
            <a:spLocks noGrp="1"/>
          </p:cNvSpPr>
          <p:nvPr/>
        </p:nvSpPr>
        <p:spPr>
          <a:xfrm rot="0">
            <a:off x="749300" y="4495800"/>
            <a:ext cx="30353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변경 계약서 작성시 서식 오류 발생건 수정 (4501157545, 4501149897 )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업체등록정보 MRO 값에 대한 이슈 확인및 문제점 수정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RQ221000348 기술검토 결과 전자결재 연동 오류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CTR221000041 계약서 PDF 오류 수정</a:t>
            </a:r>
          </a:p>
        </p:txBody>
      </p:sp>
      <p:sp>
        <p:nvSpPr>
          <p:cNvPr id="554287812" name="Text">
    </p:cNvPr>
          <p:cNvSpPr>
            <a:spLocks noGrp="1"/>
          </p:cNvSpPr>
          <p:nvPr/>
        </p:nvSpPr>
        <p:spPr>
          <a:xfrm rot="0">
            <a:off x="4419600" y="44958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</a:p>
        </p:txBody>
      </p:sp>
      <p:sp>
        <p:nvSpPr>
          <p:cNvPr id="590223092" name="Text">
    </p:cNvPr>
          <p:cNvSpPr>
            <a:spLocks noGrp="1"/>
          </p:cNvSpPr>
          <p:nvPr/>
        </p:nvSpPr>
        <p:spPr>
          <a:xfrm rot="0">
            <a:off x="5054600" y="44958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</a:p>
        </p:txBody>
      </p:sp>
      <p:sp>
        <p:nvSpPr>
          <p:cNvPr id="1748889773" name="Text">
    </p:cNvPr>
          <p:cNvSpPr>
            <a:spLocks noGrp="1"/>
          </p:cNvSpPr>
          <p:nvPr/>
        </p:nvSpPr>
        <p:spPr>
          <a:xfrm rot="0">
            <a:off x="3784600" y="44958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</a:p>
        </p:txBody>
      </p:sp>
      <p:sp>
        <p:nvSpPr>
          <p:cNvPr id="1559543106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22</a:t>
            </a:r>
          </a:p>
        </p:txBody>
      </p:sp>
      <p:pic>
        <p:nvPicPr>
          <p:cNvPr id="864312314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749832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43871732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13208805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5770042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79676743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12382175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9796316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21480065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69943146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2424813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64830256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22097917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43951701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9215078" name="Text">
    </p:cNvPr>
          <p:cNvSpPr>
            <a:spLocks noGrp="1"/>
          </p:cNvSpPr>
          <p:nvPr/>
        </p:nvSpPr>
        <p:spPr>
          <a:xfrm rot="0">
            <a:off x="9829800" y="17145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1916674545" name="Text">
    </p:cNvPr>
          <p:cNvSpPr>
            <a:spLocks noGrp="1"/>
          </p:cNvSpPr>
          <p:nvPr/>
        </p:nvSpPr>
        <p:spPr>
          <a:xfrm rot="0">
            <a:off x="9194800" y="17145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</a:p>
        </p:txBody>
      </p:sp>
      <p:sp>
        <p:nvSpPr>
          <p:cNvPr id="1184780962" name="Text">
    </p:cNvPr>
          <p:cNvSpPr>
            <a:spLocks noGrp="1"/>
          </p:cNvSpPr>
          <p:nvPr/>
        </p:nvSpPr>
        <p:spPr>
          <a:xfrm rot="0">
            <a:off x="6350000" y="1714500"/>
            <a:ext cx="28448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e-Biz 거래처 정보화면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사후적립 통제기준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납품보류 해제요청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ISIMS E-BIZ 전환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ERP 사용자 권한신청서 상시 처리</a:t>
            </a:r>
          </a:p>
        </p:txBody>
      </p:sp>
      <p:sp>
        <p:nvSpPr>
          <p:cNvPr id="2013595357" name="Text">
    </p:cNvPr>
          <p:cNvSpPr>
            <a:spLocks noGrp="1"/>
          </p:cNvSpPr>
          <p:nvPr/>
        </p:nvSpPr>
        <p:spPr>
          <a:xfrm rot="0">
            <a:off x="5753100" y="1714500"/>
            <a:ext cx="5842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/계정관리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916304127" name="Text">
    </p:cNvPr>
          <p:cNvSpPr>
            <a:spLocks noGrp="1"/>
          </p:cNvSpPr>
          <p:nvPr/>
        </p:nvSpPr>
        <p:spPr>
          <a:xfrm rot="0">
            <a:off x="177800" y="1714500"/>
            <a:ext cx="5715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/계정관리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904934112" name="Text">
    </p:cNvPr>
          <p:cNvSpPr>
            <a:spLocks noGrp="1"/>
          </p:cNvSpPr>
          <p:nvPr/>
        </p:nvSpPr>
        <p:spPr>
          <a:xfrm rot="0">
            <a:off x="749300" y="1714500"/>
            <a:ext cx="30353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e-Biz 거래처 정보화면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사후적립 통제기준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납품보류 해제요청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ISIMS E-BIZ 전환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주유원복 구매 주문취소 기능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ERP 사용자 권한신청서(권한부여) 16건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ERP 사용자 권한신청서(개인계정) 5건</a:t>
            </a:r>
          </a:p>
        </p:txBody>
      </p:sp>
      <p:sp>
        <p:nvSpPr>
          <p:cNvPr id="1161149233" name="Text">
    </p:cNvPr>
          <p:cNvSpPr>
            <a:spLocks noGrp="1"/>
          </p:cNvSpPr>
          <p:nvPr/>
        </p:nvSpPr>
        <p:spPr>
          <a:xfrm rot="0">
            <a:off x="4419600" y="17145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</a:p>
        </p:txBody>
      </p:sp>
      <p:sp>
        <p:nvSpPr>
          <p:cNvPr id="357990052" name="Text">
    </p:cNvPr>
          <p:cNvSpPr>
            <a:spLocks noGrp="1"/>
          </p:cNvSpPr>
          <p:nvPr/>
        </p:nvSpPr>
        <p:spPr>
          <a:xfrm rot="0">
            <a:off x="5054600" y="17145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10/28</a:t>
            </a:r>
            <a:br/>
          </a:p>
        </p:txBody>
      </p:sp>
      <p:sp>
        <p:nvSpPr>
          <p:cNvPr id="612893043" name="Text">
    </p:cNvPr>
          <p:cNvSpPr>
            <a:spLocks noGrp="1"/>
          </p:cNvSpPr>
          <p:nvPr/>
        </p:nvSpPr>
        <p:spPr>
          <a:xfrm rot="0">
            <a:off x="3784600" y="17145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</a:p>
        </p:txBody>
      </p:sp>
      <p:sp>
        <p:nvSpPr>
          <p:cNvPr id="46367998" name="Text">
    </p:cNvPr>
          <p:cNvSpPr>
            <a:spLocks noGrp="1"/>
          </p:cNvSpPr>
          <p:nvPr/>
        </p:nvSpPr>
        <p:spPr>
          <a:xfrm rot="0">
            <a:off x="9829800" y="34290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</a:p>
        </p:txBody>
      </p:sp>
      <p:sp>
        <p:nvSpPr>
          <p:cNvPr id="1783057316" name="Text">
    </p:cNvPr>
          <p:cNvSpPr>
            <a:spLocks noGrp="1"/>
          </p:cNvSpPr>
          <p:nvPr/>
        </p:nvSpPr>
        <p:spPr>
          <a:xfrm rot="0">
            <a:off x="9194800" y="34290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</a:p>
        </p:txBody>
      </p:sp>
      <p:sp>
        <p:nvSpPr>
          <p:cNvPr id="1287826198" name="Text">
    </p:cNvPr>
          <p:cNvSpPr>
            <a:spLocks noGrp="1"/>
          </p:cNvSpPr>
          <p:nvPr/>
        </p:nvSpPr>
        <p:spPr>
          <a:xfrm rot="0">
            <a:off x="6350000" y="3429000"/>
            <a:ext cx="28448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e-Biz 거래처 정보화면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사후적립 통제기준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납품보류 해제요청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ISIMS E-BIZ 전환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ERP 사용자 권한신청서 상시 처리</a:t>
            </a:r>
          </a:p>
        </p:txBody>
      </p:sp>
      <p:sp>
        <p:nvSpPr>
          <p:cNvPr id="681945188" name="Text">
    </p:cNvPr>
          <p:cNvSpPr>
            <a:spLocks noGrp="1"/>
          </p:cNvSpPr>
          <p:nvPr/>
        </p:nvSpPr>
        <p:spPr>
          <a:xfrm rot="0">
            <a:off x="5753100" y="3429000"/>
            <a:ext cx="5842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/계정관리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920600058" name="Text">
    </p:cNvPr>
          <p:cNvSpPr>
            <a:spLocks noGrp="1"/>
          </p:cNvSpPr>
          <p:nvPr/>
        </p:nvSpPr>
        <p:spPr>
          <a:xfrm rot="0">
            <a:off x="177800" y="3429000"/>
            <a:ext cx="5715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/계정관리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712675566" name="Text">
    </p:cNvPr>
          <p:cNvSpPr>
            <a:spLocks noGrp="1"/>
          </p:cNvSpPr>
          <p:nvPr/>
        </p:nvSpPr>
        <p:spPr>
          <a:xfrm rot="0">
            <a:off x="749300" y="3429000"/>
            <a:ext cx="30353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e-Biz 거래처 정보화면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사후적립 통제기준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납품보류 해제요청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주유원복 수정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ISIMS E-BIZ 전환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ERP 사용자 권한신청서(권한부여) 4건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ERP 사용자 권한신청서(개인계정) 7건</a:t>
            </a:r>
          </a:p>
        </p:txBody>
      </p:sp>
      <p:sp>
        <p:nvSpPr>
          <p:cNvPr id="1062655777" name="Text">
    </p:cNvPr>
          <p:cNvSpPr>
            <a:spLocks noGrp="1"/>
          </p:cNvSpPr>
          <p:nvPr/>
        </p:nvSpPr>
        <p:spPr>
          <a:xfrm rot="0">
            <a:off x="4419600" y="34290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</a:p>
        </p:txBody>
      </p:sp>
      <p:sp>
        <p:nvSpPr>
          <p:cNvPr id="984985127" name="Text">
    </p:cNvPr>
          <p:cNvSpPr>
            <a:spLocks noGrp="1"/>
          </p:cNvSpPr>
          <p:nvPr/>
        </p:nvSpPr>
        <p:spPr>
          <a:xfrm rot="0">
            <a:off x="5054600" y="34290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10/28</a:t>
            </a:r>
            <a:br/>
          </a:p>
        </p:txBody>
      </p:sp>
      <p:sp>
        <p:nvSpPr>
          <p:cNvPr id="1976198246" name="Text">
    </p:cNvPr>
          <p:cNvSpPr>
            <a:spLocks noGrp="1"/>
          </p:cNvSpPr>
          <p:nvPr/>
        </p:nvSpPr>
        <p:spPr>
          <a:xfrm rot="0">
            <a:off x="3784600" y="34290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969183771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23</a:t>
            </a:r>
          </a:p>
        </p:txBody>
      </p:sp>
      <p:pic>
        <p:nvPicPr>
          <p:cNvPr id="807577053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167400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9247652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85967554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70855628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86050350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52840899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47388423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23528499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53648911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79515072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15575153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75363605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81091110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04590814" name="Text">
    </p:cNvPr>
          <p:cNvSpPr>
            <a:spLocks noGrp="1"/>
          </p:cNvSpPr>
          <p:nvPr/>
        </p:nvSpPr>
        <p:spPr>
          <a:xfrm rot="0">
            <a:off x="9829800" y="17145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1446673390" name="Text">
    </p:cNvPr>
          <p:cNvSpPr>
            <a:spLocks noGrp="1"/>
          </p:cNvSpPr>
          <p:nvPr/>
        </p:nvSpPr>
        <p:spPr>
          <a:xfrm rot="0">
            <a:off x="9194800" y="17145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</a:p>
        </p:txBody>
      </p:sp>
      <p:sp>
        <p:nvSpPr>
          <p:cNvPr id="833010461" name="Text">
    </p:cNvPr>
          <p:cNvSpPr>
            <a:spLocks noGrp="1"/>
          </p:cNvSpPr>
          <p:nvPr/>
        </p:nvSpPr>
        <p:spPr>
          <a:xfrm rot="0">
            <a:off x="6350000" y="1714500"/>
            <a:ext cx="28448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증빙대사 로직 일부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기본 브라우저 크롬 적용 대응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Daily report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A11 179PC RPA 테스트</a:t>
            </a:r>
          </a:p>
        </p:txBody>
      </p:sp>
      <p:sp>
        <p:nvSpPr>
          <p:cNvPr id="1891035163" name="Text">
    </p:cNvPr>
          <p:cNvSpPr>
            <a:spLocks noGrp="1"/>
          </p:cNvSpPr>
          <p:nvPr/>
        </p:nvSpPr>
        <p:spPr>
          <a:xfrm rot="0">
            <a:off x="5753100" y="1714500"/>
            <a:ext cx="5842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700438525" name="Text">
    </p:cNvPr>
          <p:cNvSpPr>
            <a:spLocks noGrp="1"/>
          </p:cNvSpPr>
          <p:nvPr/>
        </p:nvSpPr>
        <p:spPr>
          <a:xfrm rot="0">
            <a:off x="177800" y="1714500"/>
            <a:ext cx="5715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622819763" name="Text">
    </p:cNvPr>
          <p:cNvSpPr>
            <a:spLocks noGrp="1"/>
          </p:cNvSpPr>
          <p:nvPr/>
        </p:nvSpPr>
        <p:spPr>
          <a:xfrm rot="0">
            <a:off x="749300" y="1714500"/>
            <a:ext cx="303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회계 지급 모니터링 및 엑셀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[계정관리] 계정정보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항공 급유 실행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회계 지급 메일 미발송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 입금 및 외화송금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 지급 계좌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사전점검 메일 미발송 확인 및 수기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항공 급유 실행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 지급 수기 승인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[계정관리] 계정정보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Outlook 메일 자격증명 팝업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[계정관리] 계정정보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회계 지급 코드 확인</a:t>
            </a:r>
          </a:p>
        </p:txBody>
      </p:sp>
      <p:sp>
        <p:nvSpPr>
          <p:cNvPr id="1681941226" name="Text">
    </p:cNvPr>
          <p:cNvSpPr>
            <a:spLocks noGrp="1"/>
          </p:cNvSpPr>
          <p:nvPr/>
        </p:nvSpPr>
        <p:spPr>
          <a:xfrm rot="0">
            <a:off x="4419600" y="17145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</a:p>
        </p:txBody>
      </p:sp>
      <p:sp>
        <p:nvSpPr>
          <p:cNvPr id="603043913" name="Text">
    </p:cNvPr>
          <p:cNvSpPr>
            <a:spLocks noGrp="1"/>
          </p:cNvSpPr>
          <p:nvPr/>
        </p:nvSpPr>
        <p:spPr>
          <a:xfrm rot="0">
            <a:off x="5054600" y="17145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</a:p>
        </p:txBody>
      </p:sp>
      <p:sp>
        <p:nvSpPr>
          <p:cNvPr id="320123011" name="Text">
    </p:cNvPr>
          <p:cNvSpPr>
            <a:spLocks noGrp="1"/>
          </p:cNvSpPr>
          <p:nvPr/>
        </p:nvSpPr>
        <p:spPr>
          <a:xfrm rot="0">
            <a:off x="3784600" y="17145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</a:p>
        </p:txBody>
      </p:sp>
      <p:sp>
        <p:nvSpPr>
          <p:cNvPr id="553766537" name="Text">
    </p:cNvPr>
          <p:cNvSpPr>
            <a:spLocks noGrp="1"/>
          </p:cNvSpPr>
          <p:nvPr/>
        </p:nvSpPr>
        <p:spPr>
          <a:xfrm rot="0">
            <a:off x="9829800" y="38862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</a:p>
        </p:txBody>
      </p:sp>
      <p:sp>
        <p:nvSpPr>
          <p:cNvPr id="1186054001" name="Text">
    </p:cNvPr>
          <p:cNvSpPr>
            <a:spLocks noGrp="1"/>
          </p:cNvSpPr>
          <p:nvPr/>
        </p:nvSpPr>
        <p:spPr>
          <a:xfrm rot="0">
            <a:off x="9194800" y="38862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</a:p>
        </p:txBody>
      </p:sp>
      <p:sp>
        <p:nvSpPr>
          <p:cNvPr id="1756132382" name="Text">
    </p:cNvPr>
          <p:cNvSpPr>
            <a:spLocks noGrp="1"/>
          </p:cNvSpPr>
          <p:nvPr/>
        </p:nvSpPr>
        <p:spPr>
          <a:xfrm rot="0">
            <a:off x="6350000" y="3886200"/>
            <a:ext cx="28448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Ubuntu 서버 무선 Lan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(드라이버 설치하여 탐색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주간보고 System 활용 후 피드백 수렴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- 유효성 검사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- 편의성 추가</a:t>
            </a:r>
          </a:p>
        </p:txBody>
      </p:sp>
      <p:sp>
        <p:nvSpPr>
          <p:cNvPr id="1586118944" name="Text">
    </p:cNvPr>
          <p:cNvSpPr>
            <a:spLocks noGrp="1"/>
          </p:cNvSpPr>
          <p:nvPr/>
        </p:nvSpPr>
        <p:spPr>
          <a:xfrm rot="0">
            <a:off x="5753100" y="3886200"/>
            <a:ext cx="5842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901111806" name="Text">
    </p:cNvPr>
          <p:cNvSpPr>
            <a:spLocks noGrp="1"/>
          </p:cNvSpPr>
          <p:nvPr/>
        </p:nvSpPr>
        <p:spPr>
          <a:xfrm rot="0">
            <a:off x="177800" y="3886200"/>
            <a:ext cx="5715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986831506" name="Text">
    </p:cNvPr>
          <p:cNvSpPr>
            <a:spLocks noGrp="1"/>
          </p:cNvSpPr>
          <p:nvPr/>
        </p:nvSpPr>
        <p:spPr>
          <a:xfrm rot="0">
            <a:off x="749300" y="3886200"/>
            <a:ext cx="30353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계획서 기반 시스템 개선 및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Ubuntu 서버 무선 Lan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(드라이버 설치하여 탐색 확인)</a:t>
            </a:r>
            <a:br/>
          </a:p>
        </p:txBody>
      </p:sp>
      <p:sp>
        <p:nvSpPr>
          <p:cNvPr id="836126034" name="Text">
    </p:cNvPr>
          <p:cNvSpPr>
            <a:spLocks noGrp="1"/>
          </p:cNvSpPr>
          <p:nvPr/>
        </p:nvSpPr>
        <p:spPr>
          <a:xfrm rot="0">
            <a:off x="4419600" y="38862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037668617" name="Text">
    </p:cNvPr>
          <p:cNvSpPr>
            <a:spLocks noGrp="1"/>
          </p:cNvSpPr>
          <p:nvPr/>
        </p:nvSpPr>
        <p:spPr>
          <a:xfrm rot="0">
            <a:off x="5054600" y="38862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228066837" name="Text">
    </p:cNvPr>
          <p:cNvSpPr>
            <a:spLocks noGrp="1"/>
          </p:cNvSpPr>
          <p:nvPr/>
        </p:nvSpPr>
        <p:spPr>
          <a:xfrm rot="0">
            <a:off x="3784600" y="38862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</a:p>
        </p:txBody>
      </p:sp>
      <p:sp>
        <p:nvSpPr>
          <p:cNvPr id="2097383147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24</a:t>
            </a:r>
          </a:p>
        </p:txBody>
      </p:sp>
      <p:pic>
        <p:nvPicPr>
          <p:cNvPr id="2130489548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97731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53837637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28640358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05015894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49892842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61760506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9070544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9367876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348068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44636963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48087543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37494670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1879561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09285470" name="Text">
    </p:cNvPr>
          <p:cNvSpPr>
            <a:spLocks noGrp="1"/>
          </p:cNvSpPr>
          <p:nvPr/>
        </p:nvSpPr>
        <p:spPr>
          <a:xfrm rot="0">
            <a:off x="98298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</a:p>
        </p:txBody>
      </p:sp>
      <p:sp>
        <p:nvSpPr>
          <p:cNvPr id="1610435887" name="Text">
    </p:cNvPr>
          <p:cNvSpPr>
            <a:spLocks noGrp="1"/>
          </p:cNvSpPr>
          <p:nvPr/>
        </p:nvSpPr>
        <p:spPr>
          <a:xfrm rot="0">
            <a:off x="91948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</a:p>
        </p:txBody>
      </p:sp>
      <p:sp>
        <p:nvSpPr>
          <p:cNvPr id="935515657" name="Text">
    </p:cNvPr>
          <p:cNvSpPr>
            <a:spLocks noGrp="1"/>
          </p:cNvSpPr>
          <p:nvPr/>
        </p:nvSpPr>
        <p:spPr>
          <a:xfrm rot="0">
            <a:off x="6350000" y="1714500"/>
            <a:ext cx="28448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계획서 기반 시스템 개선 및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Ubuntu 서버 무선 Lan 설치</a:t>
            </a:r>
            <a:br/>
          </a:p>
        </p:txBody>
      </p:sp>
      <p:sp>
        <p:nvSpPr>
          <p:cNvPr id="1300737976" name="Text">
    </p:cNvPr>
          <p:cNvSpPr>
            <a:spLocks noGrp="1"/>
          </p:cNvSpPr>
          <p:nvPr/>
        </p:nvSpPr>
        <p:spPr>
          <a:xfrm rot="0">
            <a:off x="5753100" y="1714500"/>
            <a:ext cx="5842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464003524" name="Text">
    </p:cNvPr>
          <p:cNvSpPr>
            <a:spLocks noGrp="1"/>
          </p:cNvSpPr>
          <p:nvPr/>
        </p:nvSpPr>
        <p:spPr>
          <a:xfrm rot="0">
            <a:off x="177800" y="1714500"/>
            <a:ext cx="5715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659060278" name="Text">
    </p:cNvPr>
          <p:cNvSpPr>
            <a:spLocks noGrp="1"/>
          </p:cNvSpPr>
          <p:nvPr/>
        </p:nvSpPr>
        <p:spPr>
          <a:xfrm rot="0">
            <a:off x="749300" y="1714500"/>
            <a:ext cx="30353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주간보고 취합 System test 버전 수정 계획서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계획서 기반 시스템 개선 및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Ubuntu 서버 무선 Lan 설치</a:t>
            </a:r>
            <a:br/>
            <a:br/>
            <a:br/>
          </a:p>
        </p:txBody>
      </p:sp>
      <p:sp>
        <p:nvSpPr>
          <p:cNvPr id="1135649021" name="Text">
    </p:cNvPr>
          <p:cNvSpPr>
            <a:spLocks noGrp="1"/>
          </p:cNvSpPr>
          <p:nvPr/>
        </p:nvSpPr>
        <p:spPr>
          <a:xfrm rot="0">
            <a:off x="44196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</a:p>
        </p:txBody>
      </p:sp>
      <p:sp>
        <p:nvSpPr>
          <p:cNvPr id="859454812" name="Text">
    </p:cNvPr>
          <p:cNvSpPr>
            <a:spLocks noGrp="1"/>
          </p:cNvSpPr>
          <p:nvPr/>
        </p:nvSpPr>
        <p:spPr>
          <a:xfrm rot="0">
            <a:off x="50546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936124980" name="Text">
    </p:cNvPr>
          <p:cNvSpPr>
            <a:spLocks noGrp="1"/>
          </p:cNvSpPr>
          <p:nvPr/>
        </p:nvSpPr>
        <p:spPr>
          <a:xfrm rot="0">
            <a:off x="37846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</a:p>
        </p:txBody>
      </p:sp>
      <p:sp>
        <p:nvSpPr>
          <p:cNvPr id="201126046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25</a:t>
            </a:r>
          </a:p>
        </p:txBody>
      </p:sp>
      <p:pic>
        <p:nvPicPr>
          <p:cNvPr id="1301089876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0838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18186478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38885125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80205556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15567898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19015691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6600574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69847509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35370165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8135228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4482846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35513402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41985493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60051374" name="Text">
    </p:cNvPr>
          <p:cNvSpPr>
            <a:spLocks noGrp="1"/>
          </p:cNvSpPr>
          <p:nvPr/>
        </p:nvSpPr>
        <p:spPr>
          <a:xfrm rot="0">
            <a:off x="9829800" y="1714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670085947" name="Text">
    </p:cNvPr>
          <p:cNvSpPr>
            <a:spLocks noGrp="1"/>
          </p:cNvSpPr>
          <p:nvPr/>
        </p:nvSpPr>
        <p:spPr>
          <a:xfrm rot="0">
            <a:off x="9194800" y="1714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</a:p>
        </p:txBody>
      </p:sp>
      <p:sp>
        <p:nvSpPr>
          <p:cNvPr id="1940214813" name="Text">
    </p:cNvPr>
          <p:cNvSpPr>
            <a:spLocks noGrp="1"/>
          </p:cNvSpPr>
          <p:nvPr/>
        </p:nvSpPr>
        <p:spPr>
          <a:xfrm rot="0">
            <a:off x="6350000" y="1714500"/>
            <a:ext cx="28448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회계전표 증빙 대사 로직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기본 브라우저 크롬 적용 대응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Daily report 운영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A11 179PC RPA 테스트</a:t>
            </a:r>
          </a:p>
        </p:txBody>
      </p:sp>
      <p:sp>
        <p:nvSpPr>
          <p:cNvPr id="505071475" name="Text">
    </p:cNvPr>
          <p:cNvSpPr>
            <a:spLocks noGrp="1"/>
          </p:cNvSpPr>
          <p:nvPr/>
        </p:nvSpPr>
        <p:spPr>
          <a:xfrm rot="0">
            <a:off x="5753100" y="1714500"/>
            <a:ext cx="584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86832767" name="Text">
    </p:cNvPr>
          <p:cNvSpPr>
            <a:spLocks noGrp="1"/>
          </p:cNvSpPr>
          <p:nvPr/>
        </p:nvSpPr>
        <p:spPr>
          <a:xfrm rot="0">
            <a:off x="177800" y="1714500"/>
            <a:ext cx="5715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869509132" name="Text">
    </p:cNvPr>
          <p:cNvSpPr>
            <a:spLocks noGrp="1"/>
          </p:cNvSpPr>
          <p:nvPr/>
        </p:nvSpPr>
        <p:spPr>
          <a:xfrm rot="0">
            <a:off x="749300" y="1714500"/>
            <a:ext cx="303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외화송금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분기별 나프타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사전점검 수기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외화송금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[계정관리] 과거 ERP 선처리 건 확인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분기별 나프타 재수행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 지급 오류 확인 및 데이터 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분기별 나프타 비교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Daily Report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[계정관리] 계정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 지급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Daily Report 개발 및 테스트</a:t>
            </a:r>
          </a:p>
        </p:txBody>
      </p:sp>
      <p:sp>
        <p:nvSpPr>
          <p:cNvPr id="1787762647" name="Text">
    </p:cNvPr>
          <p:cNvSpPr>
            <a:spLocks noGrp="1"/>
          </p:cNvSpPr>
          <p:nvPr/>
        </p:nvSpPr>
        <p:spPr>
          <a:xfrm rot="0">
            <a:off x="4419600" y="1714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585524394" name="Text">
    </p:cNvPr>
          <p:cNvSpPr>
            <a:spLocks noGrp="1"/>
          </p:cNvSpPr>
          <p:nvPr/>
        </p:nvSpPr>
        <p:spPr>
          <a:xfrm rot="0">
            <a:off x="5054600" y="1714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1986657225" name="Text">
    </p:cNvPr>
          <p:cNvSpPr>
            <a:spLocks noGrp="1"/>
          </p:cNvSpPr>
          <p:nvPr/>
        </p:nvSpPr>
        <p:spPr>
          <a:xfrm rot="0">
            <a:off x="3784600" y="1714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</a:p>
        </p:txBody>
      </p:sp>
      <p:sp>
        <p:nvSpPr>
          <p:cNvPr id="1481944768" name="Text">
    </p:cNvPr>
          <p:cNvSpPr>
            <a:spLocks noGrp="1"/>
          </p:cNvSpPr>
          <p:nvPr/>
        </p:nvSpPr>
        <p:spPr>
          <a:xfrm rot="0">
            <a:off x="9829800" y="37338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</a:p>
        </p:txBody>
      </p:sp>
      <p:sp>
        <p:nvSpPr>
          <p:cNvPr id="1249323954" name="Text">
    </p:cNvPr>
          <p:cNvSpPr>
            <a:spLocks noGrp="1"/>
          </p:cNvSpPr>
          <p:nvPr/>
        </p:nvSpPr>
        <p:spPr>
          <a:xfrm rot="0">
            <a:off x="9194800" y="37338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</a:p>
        </p:txBody>
      </p:sp>
      <p:sp>
        <p:nvSpPr>
          <p:cNvPr id="1537590626" name="Text">
    </p:cNvPr>
          <p:cNvSpPr>
            <a:spLocks noGrp="1"/>
          </p:cNvSpPr>
          <p:nvPr/>
        </p:nvSpPr>
        <p:spPr>
          <a:xfrm rot="0">
            <a:off x="6350000" y="3733800"/>
            <a:ext cx="28448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647041132" name="Text">
    </p:cNvPr>
          <p:cNvSpPr>
            <a:spLocks noGrp="1"/>
          </p:cNvSpPr>
          <p:nvPr/>
        </p:nvSpPr>
        <p:spPr>
          <a:xfrm rot="0">
            <a:off x="5753100" y="3733800"/>
            <a:ext cx="584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527714887" name="Text">
    </p:cNvPr>
          <p:cNvSpPr>
            <a:spLocks noGrp="1"/>
          </p:cNvSpPr>
          <p:nvPr/>
        </p:nvSpPr>
        <p:spPr>
          <a:xfrm rot="0">
            <a:off x="177800" y="37338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814939808" name="Text">
    </p:cNvPr>
          <p:cNvSpPr>
            <a:spLocks noGrp="1"/>
          </p:cNvSpPr>
          <p:nvPr/>
        </p:nvSpPr>
        <p:spPr>
          <a:xfrm rot="0">
            <a:off x="749300" y="3733800"/>
            <a:ext cx="303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ERP개발/운영 TD관련 요청 Note 적용작업(Note100690)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ERP개발 F/S 가용공간 부족에 따른 오래된 감사로그 삭제 작업(2019년 로그 삭제)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배치잡 신규설정 및 등록작업 (CRITICAL T-CODE MONITORING)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'22년 11월 SAP시스템 인프라 취약점 조치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WEB 보안 SSL 적용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ERP운영/QA테스트 CRM시스템 연결용 RFC 신규등록 및 설정작업 (MB_RFC_PC1/MB_RFC_DC1)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BW운영/개발 SAP Security Patch Notes 관련 적용작업 업무지원</a:t>
            </a:r>
            <a:br/>
          </a:p>
        </p:txBody>
      </p:sp>
      <p:sp>
        <p:nvSpPr>
          <p:cNvPr id="425102994" name="Text">
    </p:cNvPr>
          <p:cNvSpPr>
            <a:spLocks noGrp="1"/>
          </p:cNvSpPr>
          <p:nvPr/>
        </p:nvSpPr>
        <p:spPr>
          <a:xfrm rot="0">
            <a:off x="4419600" y="37338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</a:p>
        </p:txBody>
      </p:sp>
      <p:sp>
        <p:nvSpPr>
          <p:cNvPr id="621989742" name="Text">
    </p:cNvPr>
          <p:cNvSpPr>
            <a:spLocks noGrp="1"/>
          </p:cNvSpPr>
          <p:nvPr/>
        </p:nvSpPr>
        <p:spPr>
          <a:xfrm rot="0">
            <a:off x="5054600" y="37338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</a:p>
        </p:txBody>
      </p:sp>
      <p:sp>
        <p:nvSpPr>
          <p:cNvPr id="403279865" name="Text">
    </p:cNvPr>
          <p:cNvSpPr>
            <a:spLocks noGrp="1"/>
          </p:cNvSpPr>
          <p:nvPr/>
        </p:nvSpPr>
        <p:spPr>
          <a:xfrm rot="0">
            <a:off x="3784600" y="37338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</a:p>
        </p:txBody>
      </p:sp>
      <p:sp>
        <p:nvSpPr>
          <p:cNvPr id="451099792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12</a:t>
            </a:r>
          </a:p>
        </p:txBody>
      </p:sp>
      <p:pic>
        <p:nvPicPr>
          <p:cNvPr id="929825600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97852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51934532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01967482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0331467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08997266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96769745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77209091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00946220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20885415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15160522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02159929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4925391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86486407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4086903" name="Text">
    </p:cNvPr>
          <p:cNvSpPr>
            <a:spLocks noGrp="1"/>
          </p:cNvSpPr>
          <p:nvPr/>
        </p:nvSpPr>
        <p:spPr>
          <a:xfrm rot="0">
            <a:off x="9829800" y="1714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</a:p>
        </p:txBody>
      </p:sp>
      <p:sp>
        <p:nvSpPr>
          <p:cNvPr id="472427256" name="Text">
    </p:cNvPr>
          <p:cNvSpPr>
            <a:spLocks noGrp="1"/>
          </p:cNvSpPr>
          <p:nvPr/>
        </p:nvSpPr>
        <p:spPr>
          <a:xfrm rot="0">
            <a:off x="9194800" y="1714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br/>
          </a:p>
        </p:txBody>
      </p:sp>
      <p:sp>
        <p:nvSpPr>
          <p:cNvPr id="1984306307" name="Text">
    </p:cNvPr>
          <p:cNvSpPr>
            <a:spLocks noGrp="1"/>
          </p:cNvSpPr>
          <p:nvPr/>
        </p:nvSpPr>
        <p:spPr>
          <a:xfrm rot="0">
            <a:off x="6350000" y="1714500"/>
            <a:ext cx="28448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Ubuntu 서버 활용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주간보고 system 피드백 수렴 및 추가 보완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Report tool 탐색 및 적합성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 적용 및 테스트 진행 ) </a:t>
            </a:r>
            <a:br/>
          </a:p>
        </p:txBody>
      </p:sp>
      <p:sp>
        <p:nvSpPr>
          <p:cNvPr id="221304971" name="Text">
    </p:cNvPr>
          <p:cNvSpPr>
            <a:spLocks noGrp="1"/>
          </p:cNvSpPr>
          <p:nvPr/>
        </p:nvSpPr>
        <p:spPr>
          <a:xfrm rot="0">
            <a:off x="5753100" y="1714500"/>
            <a:ext cx="584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2141765060" name="Text">
    </p:cNvPr>
          <p:cNvSpPr>
            <a:spLocks noGrp="1"/>
          </p:cNvSpPr>
          <p:nvPr/>
        </p:nvSpPr>
        <p:spPr>
          <a:xfrm rot="0">
            <a:off x="177800" y="1714500"/>
            <a:ext cx="5715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646887331" name="Text">
    </p:cNvPr>
          <p:cNvSpPr>
            <a:spLocks noGrp="1"/>
          </p:cNvSpPr>
          <p:nvPr/>
        </p:nvSpPr>
        <p:spPr>
          <a:xfrm rot="0">
            <a:off x="749300" y="1714500"/>
            <a:ext cx="303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Ubuntu 서버 cd 패키지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Lan 드라이버 설치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주간보고 system 피드백 수렴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- 유효성 검사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- 편의성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- 담당 업무 등록 페이지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Report tool 탐색 및 적합성 고려</a:t>
            </a:r>
            <a:br/>
            <a:br/>
            <a:br/>
          </a:p>
        </p:txBody>
      </p:sp>
      <p:sp>
        <p:nvSpPr>
          <p:cNvPr id="1617561077" name="Text">
    </p:cNvPr>
          <p:cNvSpPr>
            <a:spLocks noGrp="1"/>
          </p:cNvSpPr>
          <p:nvPr/>
        </p:nvSpPr>
        <p:spPr>
          <a:xfrm rot="0">
            <a:off x="4419600" y="1714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</a:p>
        </p:txBody>
      </p:sp>
      <p:sp>
        <p:nvSpPr>
          <p:cNvPr id="1804955123" name="Text">
    </p:cNvPr>
          <p:cNvSpPr>
            <a:spLocks noGrp="1"/>
          </p:cNvSpPr>
          <p:nvPr/>
        </p:nvSpPr>
        <p:spPr>
          <a:xfrm rot="0">
            <a:off x="5054600" y="1714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1365879768" name="Text">
    </p:cNvPr>
          <p:cNvSpPr>
            <a:spLocks noGrp="1"/>
          </p:cNvSpPr>
          <p:nvPr/>
        </p:nvSpPr>
        <p:spPr>
          <a:xfrm rot="0">
            <a:off x="3784600" y="1714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br/>
          </a:p>
        </p:txBody>
      </p:sp>
      <p:sp>
        <p:nvSpPr>
          <p:cNvPr id="42548729" name="Text">
    </p:cNvPr>
          <p:cNvSpPr>
            <a:spLocks noGrp="1"/>
          </p:cNvSpPr>
          <p:nvPr/>
        </p:nvSpPr>
        <p:spPr>
          <a:xfrm rot="0">
            <a:off x="9829800" y="37338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</a:p>
        </p:txBody>
      </p:sp>
      <p:sp>
        <p:nvSpPr>
          <p:cNvPr id="847037936" name="Text">
    </p:cNvPr>
          <p:cNvSpPr>
            <a:spLocks noGrp="1"/>
          </p:cNvSpPr>
          <p:nvPr/>
        </p:nvSpPr>
        <p:spPr>
          <a:xfrm rot="0">
            <a:off x="9194800" y="37338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</a:p>
        </p:txBody>
      </p:sp>
      <p:sp>
        <p:nvSpPr>
          <p:cNvPr id="1925631161" name="Text">
    </p:cNvPr>
          <p:cNvSpPr>
            <a:spLocks noGrp="1"/>
          </p:cNvSpPr>
          <p:nvPr/>
        </p:nvSpPr>
        <p:spPr>
          <a:xfrm rot="0">
            <a:off x="6350000" y="3733800"/>
            <a:ext cx="28448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RODA 개정에 따른 입찰/구매품의서 자동결재선 수정</a:t>
            </a:r>
          </a:p>
        </p:txBody>
      </p:sp>
      <p:sp>
        <p:nvSpPr>
          <p:cNvPr id="1861066322" name="Text">
    </p:cNvPr>
          <p:cNvSpPr>
            <a:spLocks noGrp="1"/>
          </p:cNvSpPr>
          <p:nvPr/>
        </p:nvSpPr>
        <p:spPr>
          <a:xfrm rot="0">
            <a:off x="5753100" y="3733800"/>
            <a:ext cx="5842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624951427" name="Text">
    </p:cNvPr>
          <p:cNvSpPr>
            <a:spLocks noGrp="1"/>
          </p:cNvSpPr>
          <p:nvPr/>
        </p:nvSpPr>
        <p:spPr>
          <a:xfrm rot="0">
            <a:off x="177800" y="3733800"/>
            <a:ext cx="5715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908867742" name="Text">
    </p:cNvPr>
          <p:cNvSpPr>
            <a:spLocks noGrp="1"/>
          </p:cNvSpPr>
          <p:nvPr/>
        </p:nvSpPr>
        <p:spPr>
          <a:xfrm rot="0">
            <a:off x="749300" y="3733800"/>
            <a:ext cx="30353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유조차량 도색업체 일부(5개사) 종전가 대금지급을 위한 시스템 단가 변경 (추가작업)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ITSM-85132 입찰 건 기술견적서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업체등록정보 MRO 값에 대한 이슈 확인및 문제점 수정 작업</a:t>
            </a:r>
            <a:br/>
          </a:p>
        </p:txBody>
      </p:sp>
      <p:sp>
        <p:nvSpPr>
          <p:cNvPr id="891333403" name="Text">
    </p:cNvPr>
          <p:cNvSpPr>
            <a:spLocks noGrp="1"/>
          </p:cNvSpPr>
          <p:nvPr/>
        </p:nvSpPr>
        <p:spPr>
          <a:xfrm rot="0">
            <a:off x="4419600" y="37338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926792931" name="Text">
    </p:cNvPr>
          <p:cNvSpPr>
            <a:spLocks noGrp="1"/>
          </p:cNvSpPr>
          <p:nvPr/>
        </p:nvSpPr>
        <p:spPr>
          <a:xfrm rot="0">
            <a:off x="5054600" y="37338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</a:p>
        </p:txBody>
      </p:sp>
      <p:sp>
        <p:nvSpPr>
          <p:cNvPr id="316466847" name="Text">
    </p:cNvPr>
          <p:cNvSpPr>
            <a:spLocks noGrp="1"/>
          </p:cNvSpPr>
          <p:nvPr/>
        </p:nvSpPr>
        <p:spPr>
          <a:xfrm rot="0">
            <a:off x="3784600" y="37338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</a:p>
        </p:txBody>
      </p:sp>
      <p:sp>
        <p:nvSpPr>
          <p:cNvPr id="1531368872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13</a:t>
            </a:r>
          </a:p>
        </p:txBody>
      </p:sp>
      <p:pic>
        <p:nvPicPr>
          <p:cNvPr id="1796130216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043726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50506542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97639041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75271070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84649795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82857025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75479101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89551623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7285369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20979575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82876531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48998217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17387078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71557040" name="Text">
    </p:cNvPr>
          <p:cNvSpPr>
            <a:spLocks noGrp="1"/>
          </p:cNvSpPr>
          <p:nvPr/>
        </p:nvSpPr>
        <p:spPr>
          <a:xfrm rot="0">
            <a:off x="9829800" y="17145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1268056636" name="Text">
    </p:cNvPr>
          <p:cNvSpPr>
            <a:spLocks noGrp="1"/>
          </p:cNvSpPr>
          <p:nvPr/>
        </p:nvSpPr>
        <p:spPr>
          <a:xfrm rot="0">
            <a:off x="9194800" y="17145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10/14</a:t>
            </a:r>
            <a:br/>
          </a:p>
        </p:txBody>
      </p:sp>
      <p:sp>
        <p:nvSpPr>
          <p:cNvPr id="246400310" name="Text">
    </p:cNvPr>
          <p:cNvSpPr>
            <a:spLocks noGrp="1"/>
          </p:cNvSpPr>
          <p:nvPr/>
        </p:nvSpPr>
        <p:spPr>
          <a:xfrm rot="0">
            <a:off x="6350000" y="1714500"/>
            <a:ext cx="2844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공수 시간 자동화 테스트</a:t>
            </a:r>
            <a:br/>
            <a:br/>
          </a:p>
        </p:txBody>
      </p:sp>
      <p:sp>
        <p:nvSpPr>
          <p:cNvPr id="2064356789" name="Text">
    </p:cNvPr>
          <p:cNvSpPr>
            <a:spLocks noGrp="1"/>
          </p:cNvSpPr>
          <p:nvPr/>
        </p:nvSpPr>
        <p:spPr>
          <a:xfrm rot="0">
            <a:off x="5753100" y="1714500"/>
            <a:ext cx="584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81362732" name="Text">
    </p:cNvPr>
          <p:cNvSpPr>
            <a:spLocks noGrp="1"/>
          </p:cNvSpPr>
          <p:nvPr/>
        </p:nvSpPr>
        <p:spPr>
          <a:xfrm rot="0">
            <a:off x="177800" y="1714500"/>
            <a:ext cx="57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740511593" name="Text">
    </p:cNvPr>
          <p:cNvSpPr>
            <a:spLocks noGrp="1"/>
          </p:cNvSpPr>
          <p:nvPr/>
        </p:nvSpPr>
        <p:spPr>
          <a:xfrm rot="0">
            <a:off x="749300" y="1714500"/>
            <a:ext cx="3035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ITSM-84434 재배포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ITSM-84887 변경 결과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ITSM-85057 작업유형 변경으로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ITSM-83746 변경 결과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ITSM-85140 변경 결과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ITSM-85182 변경 결과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ITSM-85171 변경 결과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ITSM-85232 변경 결과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ITSM-85307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정기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CROWD 계정 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공수 시간 자동화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판교 저유소 ATSS 설치 지원 및 차량실행별현황 지도 복구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관제 데이터 점검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관제 누락 데이터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한진운수 ATSS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db 세션 풀 증가 및 접속 지연 시 세션 삭제 소스 반영</a:t>
            </a:r>
            <a:br/>
            <a:br/>
          </a:p>
        </p:txBody>
      </p:sp>
      <p:sp>
        <p:nvSpPr>
          <p:cNvPr id="399046365" name="Text">
    </p:cNvPr>
          <p:cNvSpPr>
            <a:spLocks noGrp="1"/>
          </p:cNvSpPr>
          <p:nvPr/>
        </p:nvSpPr>
        <p:spPr>
          <a:xfrm rot="0">
            <a:off x="4419600" y="17145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</a:p>
        </p:txBody>
      </p:sp>
      <p:sp>
        <p:nvSpPr>
          <p:cNvPr id="810119084" name="Text">
    </p:cNvPr>
          <p:cNvSpPr>
            <a:spLocks noGrp="1"/>
          </p:cNvSpPr>
          <p:nvPr/>
        </p:nvSpPr>
        <p:spPr>
          <a:xfrm rot="0">
            <a:off x="5054600" y="17145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</a:p>
        </p:txBody>
      </p:sp>
      <p:sp>
        <p:nvSpPr>
          <p:cNvPr id="2141607574" name="Text">
    </p:cNvPr>
          <p:cNvSpPr>
            <a:spLocks noGrp="1"/>
          </p:cNvSpPr>
          <p:nvPr/>
        </p:nvSpPr>
        <p:spPr>
          <a:xfrm rot="0">
            <a:off x="3784600" y="17145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</a:p>
        </p:txBody>
      </p:sp>
      <p:sp>
        <p:nvSpPr>
          <p:cNvPr id="1757703514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14</a:t>
            </a:r>
          </a:p>
        </p:txBody>
      </p:sp>
      <p:pic>
        <p:nvPicPr>
          <p:cNvPr id="954863745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902335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42929723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59709203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65045801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94797409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21454260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06114847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44556630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76931217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899712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89451523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5079949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31822770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95195363" name="Text">
    </p:cNvPr>
          <p:cNvSpPr>
            <a:spLocks noGrp="1"/>
          </p:cNvSpPr>
          <p:nvPr/>
        </p:nvSpPr>
        <p:spPr>
          <a:xfrm rot="0">
            <a:off x="9829800" y="17145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1753560714" name="Text">
    </p:cNvPr>
          <p:cNvSpPr>
            <a:spLocks noGrp="1"/>
          </p:cNvSpPr>
          <p:nvPr/>
        </p:nvSpPr>
        <p:spPr>
          <a:xfrm rot="0">
            <a:off x="9194800" y="17145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</a:p>
        </p:txBody>
      </p:sp>
      <p:sp>
        <p:nvSpPr>
          <p:cNvPr id="176652492" name="Text">
    </p:cNvPr>
          <p:cNvSpPr>
            <a:spLocks noGrp="1"/>
          </p:cNvSpPr>
          <p:nvPr/>
        </p:nvSpPr>
        <p:spPr>
          <a:xfrm rot="0">
            <a:off x="6350000" y="1714500"/>
            <a:ext cx="2844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증빙대사 로직 일부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기본 브라우저 크롬 적용 대응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Daily report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A11 179PC RPA 테스트</a:t>
            </a:r>
          </a:p>
        </p:txBody>
      </p:sp>
      <p:sp>
        <p:nvSpPr>
          <p:cNvPr id="1438607038" name="Text">
    </p:cNvPr>
          <p:cNvSpPr>
            <a:spLocks noGrp="1"/>
          </p:cNvSpPr>
          <p:nvPr/>
        </p:nvSpPr>
        <p:spPr>
          <a:xfrm rot="0">
            <a:off x="5753100" y="1714500"/>
            <a:ext cx="584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063160108" name="Text">
    </p:cNvPr>
          <p:cNvSpPr>
            <a:spLocks noGrp="1"/>
          </p:cNvSpPr>
          <p:nvPr/>
        </p:nvSpPr>
        <p:spPr>
          <a:xfrm rot="0">
            <a:off x="177800" y="17145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998837151" name="Text">
    </p:cNvPr>
          <p:cNvSpPr>
            <a:spLocks noGrp="1"/>
          </p:cNvSpPr>
          <p:nvPr/>
        </p:nvSpPr>
        <p:spPr>
          <a:xfrm rot="0">
            <a:off x="749300" y="1714500"/>
            <a:ext cx="3035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사전점검 수기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179pc &amp; 209pc 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회계 지급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 지급 수기 승인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자가 수송비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사전점검 메일 미발송 확인 및 수기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사전점검 변수 및 딜레이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자가 수송비 재수행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회계 지급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외화입금내역 작업 스케줄 비활성화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나프타 수입부과금 오류 메일 누락자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Daily Report 논의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P&amp;I팀 작업 메일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[계정관리] 계정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사전점검 수기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사전점검 수기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Daily Report 테스트 및 수정</a:t>
            </a:r>
            <a:br/>
          </a:p>
        </p:txBody>
      </p:sp>
      <p:sp>
        <p:nvSpPr>
          <p:cNvPr id="230583746" name="Text">
    </p:cNvPr>
          <p:cNvSpPr>
            <a:spLocks noGrp="1"/>
          </p:cNvSpPr>
          <p:nvPr/>
        </p:nvSpPr>
        <p:spPr>
          <a:xfrm rot="0">
            <a:off x="4419600" y="17145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</a:p>
        </p:txBody>
      </p:sp>
      <p:sp>
        <p:nvSpPr>
          <p:cNvPr id="588931165" name="Text">
    </p:cNvPr>
          <p:cNvSpPr>
            <a:spLocks noGrp="1"/>
          </p:cNvSpPr>
          <p:nvPr/>
        </p:nvSpPr>
        <p:spPr>
          <a:xfrm rot="0">
            <a:off x="5054600" y="17145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332015393" name="Text">
    </p:cNvPr>
          <p:cNvSpPr>
            <a:spLocks noGrp="1"/>
          </p:cNvSpPr>
          <p:nvPr/>
        </p:nvSpPr>
        <p:spPr>
          <a:xfrm rot="0">
            <a:off x="3784600" y="17145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</a:p>
        </p:txBody>
      </p:sp>
      <p:sp>
        <p:nvSpPr>
          <p:cNvPr id="1617691444" name="Text">
    </p:cNvPr>
          <p:cNvSpPr>
            <a:spLocks noGrp="1"/>
          </p:cNvSpPr>
          <p:nvPr/>
        </p:nvSpPr>
        <p:spPr>
          <a:xfrm rot="0">
            <a:off x="9829800" y="46482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</a:p>
        </p:txBody>
      </p:sp>
      <p:sp>
        <p:nvSpPr>
          <p:cNvPr id="516072070" name="Text">
    </p:cNvPr>
          <p:cNvSpPr>
            <a:spLocks noGrp="1"/>
          </p:cNvSpPr>
          <p:nvPr/>
        </p:nvSpPr>
        <p:spPr>
          <a:xfrm rot="0">
            <a:off x="9194800" y="46482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</a:p>
        </p:txBody>
      </p:sp>
      <p:sp>
        <p:nvSpPr>
          <p:cNvPr id="1856647563" name="Text">
    </p:cNvPr>
          <p:cNvSpPr>
            <a:spLocks noGrp="1"/>
          </p:cNvSpPr>
          <p:nvPr/>
        </p:nvSpPr>
        <p:spPr>
          <a:xfrm rot="0">
            <a:off x="6350000" y="4648200"/>
            <a:ext cx="28448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거래처 정보화면 임원 별도처리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납품보류 해제요청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선처리 내역 확인 후 기각된 내용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ERP 사용자 권한신청서 상시 처리</a:t>
            </a:r>
          </a:p>
        </p:txBody>
      </p:sp>
      <p:sp>
        <p:nvSpPr>
          <p:cNvPr id="740024400" name="Text">
    </p:cNvPr>
          <p:cNvSpPr>
            <a:spLocks noGrp="1"/>
          </p:cNvSpPr>
          <p:nvPr/>
        </p:nvSpPr>
        <p:spPr>
          <a:xfrm rot="0">
            <a:off x="5753100" y="4648200"/>
            <a:ext cx="5842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/계정관리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745419588" name="Text">
    </p:cNvPr>
          <p:cNvSpPr>
            <a:spLocks noGrp="1"/>
          </p:cNvSpPr>
          <p:nvPr/>
        </p:nvSpPr>
        <p:spPr>
          <a:xfrm rot="0">
            <a:off x="177800" y="4648200"/>
            <a:ext cx="5715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/계정관리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66071773" name="Text">
    </p:cNvPr>
          <p:cNvSpPr>
            <a:spLocks noGrp="1"/>
          </p:cNvSpPr>
          <p:nvPr/>
        </p:nvSpPr>
        <p:spPr>
          <a:xfrm rot="0">
            <a:off x="749300" y="4648200"/>
            <a:ext cx="30353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e-Biz 거래처 정보화면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사후적립 통제기준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납품보류 해제요청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ISIMS E-BIZ 전환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주유원복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거래처 정보화면 임원 별도처리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ERP 사용자 권한신청서(권한부여) 16건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ERP 사용자 권한신청서(개인계정) 5건</a:t>
            </a:r>
          </a:p>
        </p:txBody>
      </p:sp>
      <p:sp>
        <p:nvSpPr>
          <p:cNvPr id="413809097" name="Text">
    </p:cNvPr>
          <p:cNvSpPr>
            <a:spLocks noGrp="1"/>
          </p:cNvSpPr>
          <p:nvPr/>
        </p:nvSpPr>
        <p:spPr>
          <a:xfrm rot="0">
            <a:off x="4419600" y="46482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1799373804" name="Text">
    </p:cNvPr>
          <p:cNvSpPr>
            <a:spLocks noGrp="1"/>
          </p:cNvSpPr>
          <p:nvPr/>
        </p:nvSpPr>
        <p:spPr>
          <a:xfrm rot="0">
            <a:off x="5054600" y="46482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</a:p>
        </p:txBody>
      </p:sp>
      <p:sp>
        <p:nvSpPr>
          <p:cNvPr id="921287123" name="Text">
    </p:cNvPr>
          <p:cNvSpPr>
            <a:spLocks noGrp="1"/>
          </p:cNvSpPr>
          <p:nvPr/>
        </p:nvSpPr>
        <p:spPr>
          <a:xfrm rot="0">
            <a:off x="3784600" y="46482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</a:p>
        </p:txBody>
      </p:sp>
      <p:sp>
        <p:nvSpPr>
          <p:cNvPr id="175116361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15</a:t>
            </a:r>
          </a:p>
        </p:txBody>
      </p:sp>
      <p:pic>
        <p:nvPicPr>
          <p:cNvPr id="1130169535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072731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62584500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31954051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89295529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207561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08164958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11829374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57895429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76338254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26066100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16318704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25662785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95860397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87780494" name="Text">
    </p:cNvPr>
          <p:cNvSpPr>
            <a:spLocks noGrp="1"/>
          </p:cNvSpPr>
          <p:nvPr/>
        </p:nvSpPr>
        <p:spPr>
          <a:xfrm rot="0">
            <a:off x="9829800" y="17145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</a:p>
        </p:txBody>
      </p:sp>
      <p:sp>
        <p:nvSpPr>
          <p:cNvPr id="1288942448" name="Text">
    </p:cNvPr>
          <p:cNvSpPr>
            <a:spLocks noGrp="1"/>
          </p:cNvSpPr>
          <p:nvPr/>
        </p:nvSpPr>
        <p:spPr>
          <a:xfrm rot="0">
            <a:off x="9194800" y="17145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</a:p>
        </p:txBody>
      </p:sp>
      <p:sp>
        <p:nvSpPr>
          <p:cNvPr id="1572170890" name="Text">
    </p:cNvPr>
          <p:cNvSpPr>
            <a:spLocks noGrp="1"/>
          </p:cNvSpPr>
          <p:nvPr/>
        </p:nvSpPr>
        <p:spPr>
          <a:xfrm rot="0">
            <a:off x="6350000" y="1714500"/>
            <a:ext cx="28448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SAP 시스템 이관 / 변경</a:t>
            </a:r>
          </a:p>
        </p:txBody>
      </p:sp>
      <p:sp>
        <p:nvSpPr>
          <p:cNvPr id="146084768" name="Text">
    </p:cNvPr>
          <p:cNvSpPr>
            <a:spLocks noGrp="1"/>
          </p:cNvSpPr>
          <p:nvPr/>
        </p:nvSpPr>
        <p:spPr>
          <a:xfrm rot="0">
            <a:off x="5753100" y="1714500"/>
            <a:ext cx="5842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 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040931966" name="Text">
    </p:cNvPr>
          <p:cNvSpPr>
            <a:spLocks noGrp="1"/>
          </p:cNvSpPr>
          <p:nvPr/>
        </p:nvSpPr>
        <p:spPr>
          <a:xfrm rot="0">
            <a:off x="177800" y="1714500"/>
            <a:ext cx="5715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 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675234313" name="Text">
    </p:cNvPr>
          <p:cNvSpPr>
            <a:spLocks noGrp="1"/>
          </p:cNvSpPr>
          <p:nvPr/>
        </p:nvSpPr>
        <p:spPr>
          <a:xfrm rot="0">
            <a:off x="749300" y="1714500"/>
            <a:ext cx="30353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BW운영 HANA DB서버 Disk Fault에 따른 서비스 점검 및 모니터링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ERP/HCM 기존 배치잡 중시 및 삭제 작업(ZBW_CRM_PRICE_01 외 3건)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2022년 하반기 DR 재해복구 모의훈련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ERP운영 SAP 원격지원을 받기 위한 Saprouter Open 재설정작업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ERP/HCM 접속 사용자 SAP GUI 접속 문제로 원격 업무지원(인천저유소 외 2건)</a:t>
            </a:r>
          </a:p>
        </p:txBody>
      </p:sp>
      <p:sp>
        <p:nvSpPr>
          <p:cNvPr id="1587063480" name="Text">
    </p:cNvPr>
          <p:cNvSpPr>
            <a:spLocks noGrp="1"/>
          </p:cNvSpPr>
          <p:nvPr/>
        </p:nvSpPr>
        <p:spPr>
          <a:xfrm rot="0">
            <a:off x="4419600" y="17145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</a:p>
        </p:txBody>
      </p:sp>
      <p:sp>
        <p:nvSpPr>
          <p:cNvPr id="2123406040" name="Text">
    </p:cNvPr>
          <p:cNvSpPr>
            <a:spLocks noGrp="1"/>
          </p:cNvSpPr>
          <p:nvPr/>
        </p:nvSpPr>
        <p:spPr>
          <a:xfrm rot="0">
            <a:off x="5054600" y="17145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</a:p>
        </p:txBody>
      </p:sp>
      <p:sp>
        <p:nvSpPr>
          <p:cNvPr id="919459490" name="Text">
    </p:cNvPr>
          <p:cNvSpPr>
            <a:spLocks noGrp="1"/>
          </p:cNvSpPr>
          <p:nvPr/>
        </p:nvSpPr>
        <p:spPr>
          <a:xfrm rot="0">
            <a:off x="3784600" y="17145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</a:p>
        </p:txBody>
      </p:sp>
      <p:sp>
        <p:nvSpPr>
          <p:cNvPr id="1680926072" name="Text">
    </p:cNvPr>
          <p:cNvSpPr>
            <a:spLocks noGrp="1"/>
          </p:cNvSpPr>
          <p:nvPr/>
        </p:nvSpPr>
        <p:spPr>
          <a:xfrm rot="0">
            <a:off x="9829800" y="35814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2137411116" name="Text">
    </p:cNvPr>
          <p:cNvSpPr>
            <a:spLocks noGrp="1"/>
          </p:cNvSpPr>
          <p:nvPr/>
        </p:nvSpPr>
        <p:spPr>
          <a:xfrm rot="0">
            <a:off x="9194800" y="35814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</a:p>
        </p:txBody>
      </p:sp>
      <p:sp>
        <p:nvSpPr>
          <p:cNvPr id="98192706" name="Text">
    </p:cNvPr>
          <p:cNvSpPr>
            <a:spLocks noGrp="1"/>
          </p:cNvSpPr>
          <p:nvPr/>
        </p:nvSpPr>
        <p:spPr>
          <a:xfrm rot="0">
            <a:off x="6350000" y="3581400"/>
            <a:ext cx="28448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집중휴가로 발생하는 담당자 이관업무 개선 – oracle procedure 개발 -with 박선미사원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RODA 개정에 따른 입찰/구매품의서 자동결재선 수정</a:t>
            </a:r>
          </a:p>
        </p:txBody>
      </p:sp>
      <p:sp>
        <p:nvSpPr>
          <p:cNvPr id="1568338845" name="Text">
    </p:cNvPr>
          <p:cNvSpPr>
            <a:spLocks noGrp="1"/>
          </p:cNvSpPr>
          <p:nvPr/>
        </p:nvSpPr>
        <p:spPr>
          <a:xfrm rot="0">
            <a:off x="5753100" y="3581400"/>
            <a:ext cx="5842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048761967" name="Text">
    </p:cNvPr>
          <p:cNvSpPr>
            <a:spLocks noGrp="1"/>
          </p:cNvSpPr>
          <p:nvPr/>
        </p:nvSpPr>
        <p:spPr>
          <a:xfrm rot="0">
            <a:off x="177800" y="3581400"/>
            <a:ext cx="5715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935206589" name="Text">
    </p:cNvPr>
          <p:cNvSpPr>
            <a:spLocks noGrp="1"/>
          </p:cNvSpPr>
          <p:nvPr/>
        </p:nvSpPr>
        <p:spPr>
          <a:xfrm rot="0">
            <a:off x="749300" y="3581400"/>
            <a:ext cx="30353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유조차량 도색업체 일부(5개사) 종전가 대금지급을 위한 시스템 단가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RQ220900484 견적비교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업체등록정보 MRO 값에 대한 이슈 확인및 문제점 수정 작업</a:t>
            </a:r>
            <a:br/>
            <a:br/>
          </a:p>
        </p:txBody>
      </p:sp>
      <p:sp>
        <p:nvSpPr>
          <p:cNvPr id="608115657" name="Text">
    </p:cNvPr>
          <p:cNvSpPr>
            <a:spLocks noGrp="1"/>
          </p:cNvSpPr>
          <p:nvPr/>
        </p:nvSpPr>
        <p:spPr>
          <a:xfrm rot="0">
            <a:off x="4419600" y="35814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785638088" name="Text">
    </p:cNvPr>
          <p:cNvSpPr>
            <a:spLocks noGrp="1"/>
          </p:cNvSpPr>
          <p:nvPr/>
        </p:nvSpPr>
        <p:spPr>
          <a:xfrm rot="0">
            <a:off x="5054600" y="35814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</a:p>
        </p:txBody>
      </p:sp>
      <p:sp>
        <p:nvSpPr>
          <p:cNvPr id="113932499" name="Text">
    </p:cNvPr>
          <p:cNvSpPr>
            <a:spLocks noGrp="1"/>
          </p:cNvSpPr>
          <p:nvPr/>
        </p:nvSpPr>
        <p:spPr>
          <a:xfrm rot="0">
            <a:off x="3784600" y="35814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</a:p>
        </p:txBody>
      </p:sp>
      <p:sp>
        <p:nvSpPr>
          <p:cNvPr id="853763511" name="Text">
    </p:cNvPr>
          <p:cNvSpPr>
            <a:spLocks noGrp="1"/>
          </p:cNvSpPr>
          <p:nvPr/>
        </p:nvSpPr>
        <p:spPr>
          <a:xfrm rot="0">
            <a:off x="9829800" y="5143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12/15</a:t>
            </a:r>
          </a:p>
        </p:txBody>
      </p:sp>
      <p:sp>
        <p:nvSpPr>
          <p:cNvPr id="1860096369" name="Text">
    </p:cNvPr>
          <p:cNvSpPr>
            <a:spLocks noGrp="1"/>
          </p:cNvSpPr>
          <p:nvPr/>
        </p:nvSpPr>
        <p:spPr>
          <a:xfrm rot="0">
            <a:off x="9194800" y="5143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11/26</a:t>
            </a:r>
          </a:p>
        </p:txBody>
      </p:sp>
      <p:sp>
        <p:nvSpPr>
          <p:cNvPr id="1605020608" name="Text">
    </p:cNvPr>
          <p:cNvSpPr>
            <a:spLocks noGrp="1"/>
          </p:cNvSpPr>
          <p:nvPr/>
        </p:nvSpPr>
        <p:spPr>
          <a:xfrm rot="0">
            <a:off x="6350000" y="5143500"/>
            <a:ext cx="28448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-[HR] New Healthcare Program 비용 신청서 신규 개발 요청</a:t>
            </a:r>
            <a:br/>
          </a:p>
        </p:txBody>
      </p:sp>
      <p:sp>
        <p:nvSpPr>
          <p:cNvPr id="183716870" name="Text">
    </p:cNvPr>
          <p:cNvSpPr>
            <a:spLocks noGrp="1"/>
          </p:cNvSpPr>
          <p:nvPr/>
        </p:nvSpPr>
        <p:spPr>
          <a:xfrm rot="0">
            <a:off x="5753100" y="5143500"/>
            <a:ext cx="5842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588537394" name="Text">
    </p:cNvPr>
          <p:cNvSpPr>
            <a:spLocks noGrp="1"/>
          </p:cNvSpPr>
          <p:nvPr/>
        </p:nvSpPr>
        <p:spPr>
          <a:xfrm rot="0">
            <a:off x="177800" y="5143500"/>
            <a:ext cx="5715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995710584" name="Text">
    </p:cNvPr>
          <p:cNvSpPr>
            <a:spLocks noGrp="1"/>
          </p:cNvSpPr>
          <p:nvPr/>
        </p:nvSpPr>
        <p:spPr>
          <a:xfrm rot="0">
            <a:off x="749300" y="5143500"/>
            <a:ext cx="30353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br/>
          </a:p>
        </p:txBody>
      </p:sp>
      <p:sp>
        <p:nvSpPr>
          <p:cNvPr id="833031800" name="Text">
    </p:cNvPr>
          <p:cNvSpPr>
            <a:spLocks noGrp="1"/>
          </p:cNvSpPr>
          <p:nvPr/>
        </p:nvSpPr>
        <p:spPr>
          <a:xfrm rot="0">
            <a:off x="4419600" y="5143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br/>
          </a:p>
        </p:txBody>
      </p:sp>
      <p:sp>
        <p:nvSpPr>
          <p:cNvPr id="564455222" name="Text">
    </p:cNvPr>
          <p:cNvSpPr>
            <a:spLocks noGrp="1"/>
          </p:cNvSpPr>
          <p:nvPr/>
        </p:nvSpPr>
        <p:spPr>
          <a:xfrm rot="0">
            <a:off x="5054600" y="5143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br/>
          </a:p>
        </p:txBody>
      </p:sp>
      <p:sp>
        <p:nvSpPr>
          <p:cNvPr id="549509374" name="Text">
    </p:cNvPr>
          <p:cNvSpPr>
            <a:spLocks noGrp="1"/>
          </p:cNvSpPr>
          <p:nvPr/>
        </p:nvSpPr>
        <p:spPr>
          <a:xfrm rot="0">
            <a:off x="3784600" y="5143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br/>
          </a:p>
        </p:txBody>
      </p:sp>
      <p:sp>
        <p:nvSpPr>
          <p:cNvPr id="1373347848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16</a:t>
            </a:r>
          </a:p>
        </p:txBody>
      </p:sp>
      <p:pic>
        <p:nvPicPr>
          <p:cNvPr id="1476829317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988004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17220081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61582878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19751310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40504859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08754611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34510585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61697758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15545286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12540362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84140319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81982792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02917611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21475484" name="Text">
    </p:cNvPr>
          <p:cNvSpPr>
            <a:spLocks noGrp="1"/>
          </p:cNvSpPr>
          <p:nvPr/>
        </p:nvSpPr>
        <p:spPr>
          <a:xfrm rot="0">
            <a:off x="9829800" y="1714500"/>
            <a:ext cx="6350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</a:p>
        </p:txBody>
      </p:sp>
      <p:sp>
        <p:nvSpPr>
          <p:cNvPr id="1981555058" name="Text">
    </p:cNvPr>
          <p:cNvSpPr>
            <a:spLocks noGrp="1"/>
          </p:cNvSpPr>
          <p:nvPr/>
        </p:nvSpPr>
        <p:spPr>
          <a:xfrm rot="0">
            <a:off x="9194800" y="1714500"/>
            <a:ext cx="6350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</a:p>
        </p:txBody>
      </p:sp>
      <p:sp>
        <p:nvSpPr>
          <p:cNvPr id="1316398128" name="Text">
    </p:cNvPr>
          <p:cNvSpPr>
            <a:spLocks noGrp="1"/>
          </p:cNvSpPr>
          <p:nvPr/>
        </p:nvSpPr>
        <p:spPr>
          <a:xfrm rot="0">
            <a:off x="6350000" y="1714500"/>
            <a:ext cx="28448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공수 시간 자동화 추가 수정</a:t>
            </a:r>
            <a:br/>
          </a:p>
        </p:txBody>
      </p:sp>
      <p:sp>
        <p:nvSpPr>
          <p:cNvPr id="1988996677" name="Text">
    </p:cNvPr>
          <p:cNvSpPr>
            <a:spLocks noGrp="1"/>
          </p:cNvSpPr>
          <p:nvPr/>
        </p:nvSpPr>
        <p:spPr>
          <a:xfrm rot="0">
            <a:off x="5753100" y="1714500"/>
            <a:ext cx="5842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/ATTS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327388372" name="Text">
    </p:cNvPr>
          <p:cNvSpPr>
            <a:spLocks noGrp="1"/>
          </p:cNvSpPr>
          <p:nvPr/>
        </p:nvSpPr>
        <p:spPr>
          <a:xfrm rot="0">
            <a:off x="177800" y="1714500"/>
            <a:ext cx="5715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/ATTS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478420980" name="Text">
    </p:cNvPr>
          <p:cNvSpPr>
            <a:spLocks noGrp="1"/>
          </p:cNvSpPr>
          <p:nvPr/>
        </p:nvSpPr>
        <p:spPr>
          <a:xfrm rot="0">
            <a:off x="749300" y="1714500"/>
            <a:ext cx="30353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ITSM-84652 작업 담당자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ITSM-84688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ITSM-84434 재배포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ITSM-84549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ITSM-84434 재배포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ITSM-80352 재배포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ITSM-84613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ebiz 자동 배포 백업 파일 경로 재설정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ITSM-84613 변경결과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ITSM-84814 변경결과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ITSM-80352 재배포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모집단 리스트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openssl 버전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공수 시간 자동화 추가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판교 저유소 ATSS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배차 엔진 지도 업데이트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서버 중지 현상 분석 및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IOS 외부 작업자 멤버 추가</a:t>
            </a:r>
            <a:br/>
          </a:p>
        </p:txBody>
      </p:sp>
      <p:sp>
        <p:nvSpPr>
          <p:cNvPr id="590512611" name="Text">
    </p:cNvPr>
          <p:cNvSpPr>
            <a:spLocks noGrp="1"/>
          </p:cNvSpPr>
          <p:nvPr/>
        </p:nvSpPr>
        <p:spPr>
          <a:xfrm rot="0">
            <a:off x="4419600" y="1714500"/>
            <a:ext cx="6350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</a:p>
        </p:txBody>
      </p:sp>
      <p:sp>
        <p:nvSpPr>
          <p:cNvPr id="953609286" name="Text">
    </p:cNvPr>
          <p:cNvSpPr>
            <a:spLocks noGrp="1"/>
          </p:cNvSpPr>
          <p:nvPr/>
        </p:nvSpPr>
        <p:spPr>
          <a:xfrm rot="0">
            <a:off x="5054600" y="1714500"/>
            <a:ext cx="6350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</a:p>
        </p:txBody>
      </p:sp>
      <p:sp>
        <p:nvSpPr>
          <p:cNvPr id="88319358" name="Text">
    </p:cNvPr>
          <p:cNvSpPr>
            <a:spLocks noGrp="1"/>
          </p:cNvSpPr>
          <p:nvPr/>
        </p:nvSpPr>
        <p:spPr>
          <a:xfrm rot="0">
            <a:off x="3784600" y="1714500"/>
            <a:ext cx="6350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</a:p>
        </p:txBody>
      </p:sp>
      <p:sp>
        <p:nvSpPr>
          <p:cNvPr id="708685163" name="Text">
    </p:cNvPr>
          <p:cNvSpPr>
            <a:spLocks noGrp="1"/>
          </p:cNvSpPr>
          <p:nvPr/>
        </p:nvSpPr>
        <p:spPr>
          <a:xfrm rot="0">
            <a:off x="9829800" y="48006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12/15</a:t>
            </a:r>
          </a:p>
        </p:txBody>
      </p:sp>
      <p:sp>
        <p:nvSpPr>
          <p:cNvPr id="490150998" name="Text">
    </p:cNvPr>
          <p:cNvSpPr>
            <a:spLocks noGrp="1"/>
          </p:cNvSpPr>
          <p:nvPr/>
        </p:nvSpPr>
        <p:spPr>
          <a:xfrm rot="0">
            <a:off x="9194800" y="48006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11/26</a:t>
            </a:r>
          </a:p>
        </p:txBody>
      </p:sp>
      <p:sp>
        <p:nvSpPr>
          <p:cNvPr id="311191402" name="Text">
    </p:cNvPr>
          <p:cNvSpPr>
            <a:spLocks noGrp="1"/>
          </p:cNvSpPr>
          <p:nvPr/>
        </p:nvSpPr>
        <p:spPr>
          <a:xfrm rot="0">
            <a:off x="6350000" y="4800600"/>
            <a:ext cx="28448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-[HR] New Healthcare Program 비용 신청서 신규 개발 요청</a:t>
            </a:r>
            <a:br/>
          </a:p>
        </p:txBody>
      </p:sp>
      <p:sp>
        <p:nvSpPr>
          <p:cNvPr id="175917072" name="Text">
    </p:cNvPr>
          <p:cNvSpPr>
            <a:spLocks noGrp="1"/>
          </p:cNvSpPr>
          <p:nvPr/>
        </p:nvSpPr>
        <p:spPr>
          <a:xfrm rot="0">
            <a:off x="5753100" y="4800600"/>
            <a:ext cx="5842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299049153" name="Text">
    </p:cNvPr>
          <p:cNvSpPr>
            <a:spLocks noGrp="1"/>
          </p:cNvSpPr>
          <p:nvPr/>
        </p:nvSpPr>
        <p:spPr>
          <a:xfrm rot="0">
            <a:off x="177800" y="4800600"/>
            <a:ext cx="5715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755159190" name="Text">
    </p:cNvPr>
          <p:cNvSpPr>
            <a:spLocks noGrp="1"/>
          </p:cNvSpPr>
          <p:nvPr/>
        </p:nvSpPr>
        <p:spPr>
          <a:xfrm rot="0">
            <a:off x="749300" y="4800600"/>
            <a:ext cx="30353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-[HR] 고정공제 반영시 처리속도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-[HR] HCM 테스트 지원 및 문의 응대(세무팀 결재선 TEST 지원, 병가휴가 결재문서번호 관련 문의응대)</a:t>
            </a:r>
            <a:br/>
          </a:p>
        </p:txBody>
      </p:sp>
      <p:sp>
        <p:nvSpPr>
          <p:cNvPr id="433788888" name="Text">
    </p:cNvPr>
          <p:cNvSpPr>
            <a:spLocks noGrp="1"/>
          </p:cNvSpPr>
          <p:nvPr/>
        </p:nvSpPr>
        <p:spPr>
          <a:xfrm rot="0">
            <a:off x="4419600" y="48006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896869947" name="Text">
    </p:cNvPr>
          <p:cNvSpPr>
            <a:spLocks noGrp="1"/>
          </p:cNvSpPr>
          <p:nvPr/>
        </p:nvSpPr>
        <p:spPr>
          <a:xfrm rot="0">
            <a:off x="5054600" y="48006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1393960761" name="Text">
    </p:cNvPr>
          <p:cNvSpPr>
            <a:spLocks noGrp="1"/>
          </p:cNvSpPr>
          <p:nvPr/>
        </p:nvSpPr>
        <p:spPr>
          <a:xfrm rot="0">
            <a:off x="3784600" y="48006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473990375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17</a:t>
            </a:r>
          </a:p>
        </p:txBody>
      </p:sp>
      <p:pic>
        <p:nvPicPr>
          <p:cNvPr id="385869331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97471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58518790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97755585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15238734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84482029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8981725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34004749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15712830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99871197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754807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31367052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16911304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67537723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33182913" name="Text">
    </p:cNvPr>
          <p:cNvSpPr>
            <a:spLocks noGrp="1"/>
          </p:cNvSpPr>
          <p:nvPr/>
        </p:nvSpPr>
        <p:spPr>
          <a:xfrm rot="0">
            <a:off x="98298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</a:p>
        </p:txBody>
      </p:sp>
      <p:sp>
        <p:nvSpPr>
          <p:cNvPr id="827137956" name="Text">
    </p:cNvPr>
          <p:cNvSpPr>
            <a:spLocks noGrp="1"/>
          </p:cNvSpPr>
          <p:nvPr/>
        </p:nvSpPr>
        <p:spPr>
          <a:xfrm rot="0">
            <a:off x="91948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</a:p>
        </p:txBody>
      </p:sp>
      <p:sp>
        <p:nvSpPr>
          <p:cNvPr id="1715395507" name="Text">
    </p:cNvPr>
          <p:cNvSpPr>
            <a:spLocks noGrp="1"/>
          </p:cNvSpPr>
          <p:nvPr/>
        </p:nvSpPr>
        <p:spPr>
          <a:xfrm rot="0">
            <a:off x="6350000" y="1714500"/>
            <a:ext cx="28448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[MM]개발 T-CODE 메뉴얼 첨부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[TD]PP 출하 Process 개선 요청</a:t>
            </a:r>
            <a:br/>
            <a:br/>
          </a:p>
        </p:txBody>
      </p:sp>
      <p:sp>
        <p:nvSpPr>
          <p:cNvPr id="1481817447" name="Text">
    </p:cNvPr>
          <p:cNvSpPr>
            <a:spLocks noGrp="1"/>
          </p:cNvSpPr>
          <p:nvPr/>
        </p:nvSpPr>
        <p:spPr>
          <a:xfrm rot="0">
            <a:off x="5753100" y="1714500"/>
            <a:ext cx="5842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2063146525" name="Text">
    </p:cNvPr>
          <p:cNvSpPr>
            <a:spLocks noGrp="1"/>
          </p:cNvSpPr>
          <p:nvPr/>
        </p:nvSpPr>
        <p:spPr>
          <a:xfrm rot="0">
            <a:off x="177800" y="1714500"/>
            <a:ext cx="5715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596680409" name="Text">
    </p:cNvPr>
          <p:cNvSpPr>
            <a:spLocks noGrp="1"/>
          </p:cNvSpPr>
          <p:nvPr/>
        </p:nvSpPr>
        <p:spPr>
          <a:xfrm rot="0">
            <a:off x="749300" y="1714500"/>
            <a:ext cx="30353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[MM]개발 T-CODE 메뉴얼 첨부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[MM]전표처리 업무 효율화를 위한 ZEAM7000 열추가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[TD]SAP의 가용/비가용 운전자관리 (ZTDM1185)에서 선적유형 TT50, TT51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[TD]PP 출하 Process 개선 요청</a:t>
            </a:r>
            <a:br/>
          </a:p>
        </p:txBody>
      </p:sp>
      <p:sp>
        <p:nvSpPr>
          <p:cNvPr id="862136923" name="Text">
    </p:cNvPr>
          <p:cNvSpPr>
            <a:spLocks noGrp="1"/>
          </p:cNvSpPr>
          <p:nvPr/>
        </p:nvSpPr>
        <p:spPr>
          <a:xfrm rot="0">
            <a:off x="44196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</a:p>
        </p:txBody>
      </p:sp>
      <p:sp>
        <p:nvSpPr>
          <p:cNvPr id="2123825365" name="Text">
    </p:cNvPr>
          <p:cNvSpPr>
            <a:spLocks noGrp="1"/>
          </p:cNvSpPr>
          <p:nvPr/>
        </p:nvSpPr>
        <p:spPr>
          <a:xfrm rot="0">
            <a:off x="50546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</a:p>
        </p:txBody>
      </p:sp>
      <p:sp>
        <p:nvSpPr>
          <p:cNvPr id="1278009580" name="Text">
    </p:cNvPr>
          <p:cNvSpPr>
            <a:spLocks noGrp="1"/>
          </p:cNvSpPr>
          <p:nvPr/>
        </p:nvSpPr>
        <p:spPr>
          <a:xfrm rot="0">
            <a:off x="37846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</a:p>
        </p:txBody>
      </p:sp>
      <p:sp>
        <p:nvSpPr>
          <p:cNvPr id="1802361318" name="Text">
    </p:cNvPr>
          <p:cNvSpPr>
            <a:spLocks noGrp="1"/>
          </p:cNvSpPr>
          <p:nvPr/>
        </p:nvSpPr>
        <p:spPr>
          <a:xfrm rot="0">
            <a:off x="9829800" y="32766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</a:p>
        </p:txBody>
      </p:sp>
      <p:sp>
        <p:nvSpPr>
          <p:cNvPr id="1106646818" name="Text">
    </p:cNvPr>
          <p:cNvSpPr>
            <a:spLocks noGrp="1"/>
          </p:cNvSpPr>
          <p:nvPr/>
        </p:nvSpPr>
        <p:spPr>
          <a:xfrm rot="0">
            <a:off x="9194800" y="32766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</a:p>
        </p:txBody>
      </p:sp>
      <p:sp>
        <p:nvSpPr>
          <p:cNvPr id="119617121" name="Text">
    </p:cNvPr>
          <p:cNvSpPr>
            <a:spLocks noGrp="1"/>
          </p:cNvSpPr>
          <p:nvPr/>
        </p:nvSpPr>
        <p:spPr>
          <a:xfrm rot="0">
            <a:off x="6350000" y="3276600"/>
            <a:ext cx="28448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ZMMR1550(MRO자재 운영실적분석 리포트)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적용최대불출량 조회 기능 추가 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740396521" name="Text">
    </p:cNvPr>
          <p:cNvSpPr>
            <a:spLocks noGrp="1"/>
          </p:cNvSpPr>
          <p:nvPr/>
        </p:nvSpPr>
        <p:spPr>
          <a:xfrm rot="0">
            <a:off x="5753100" y="3276600"/>
            <a:ext cx="584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696701794" name="Text">
    </p:cNvPr>
          <p:cNvSpPr>
            <a:spLocks noGrp="1"/>
          </p:cNvSpPr>
          <p:nvPr/>
        </p:nvSpPr>
        <p:spPr>
          <a:xfrm rot="0">
            <a:off x="177800" y="32766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488490103" name="Text">
    </p:cNvPr>
          <p:cNvSpPr>
            <a:spLocks noGrp="1"/>
          </p:cNvSpPr>
          <p:nvPr/>
        </p:nvSpPr>
        <p:spPr>
          <a:xfrm rot="0">
            <a:off x="749300" y="3276600"/>
            <a:ext cx="303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VMI 자재 운영을 위한 ERP 내 시스템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일부 품목에 대해 공급자 재고관리방식으로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입고, 출고, 반납, 정산 관련 신규 프로그램 개발 및 기존 연관 프로그램 수정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대체 자재 검토 대상에서 가용재고가 있는 인가 자재 제외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자재예약 결재 후 대체 자재 검토 요청시 제외 로직 추가 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수선유지비 실적 집계 프로그램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W/O 계획자그룹에 대한 작업부서 지정 로직 추가</a:t>
            </a:r>
          </a:p>
        </p:txBody>
      </p:sp>
      <p:sp>
        <p:nvSpPr>
          <p:cNvPr id="1453603135" name="Text">
    </p:cNvPr>
          <p:cNvSpPr>
            <a:spLocks noGrp="1"/>
          </p:cNvSpPr>
          <p:nvPr/>
        </p:nvSpPr>
        <p:spPr>
          <a:xfrm rot="0">
            <a:off x="4419600" y="32766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11/04</a:t>
            </a:r>
          </a:p>
        </p:txBody>
      </p:sp>
      <p:sp>
        <p:nvSpPr>
          <p:cNvPr id="1984608455" name="Text">
    </p:cNvPr>
          <p:cNvSpPr>
            <a:spLocks noGrp="1"/>
          </p:cNvSpPr>
          <p:nvPr/>
        </p:nvSpPr>
        <p:spPr>
          <a:xfrm rot="0">
            <a:off x="5054600" y="32766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</a:p>
        </p:txBody>
      </p:sp>
      <p:sp>
        <p:nvSpPr>
          <p:cNvPr id="1774745775" name="Text">
    </p:cNvPr>
          <p:cNvSpPr>
            <a:spLocks noGrp="1"/>
          </p:cNvSpPr>
          <p:nvPr/>
        </p:nvSpPr>
        <p:spPr>
          <a:xfrm rot="0">
            <a:off x="3784600" y="32766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</a:p>
        </p:txBody>
      </p:sp>
      <p:sp>
        <p:nvSpPr>
          <p:cNvPr id="1965000919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18</a:t>
            </a:r>
          </a:p>
        </p:txBody>
      </p:sp>
      <p:pic>
        <p:nvPicPr>
          <p:cNvPr id="33893002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410509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5417479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8056193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98838058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97971165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96069620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98241617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99143469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68708881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8180519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3827735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02721733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80849335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99147931" name="Text">
    </p:cNvPr>
          <p:cNvSpPr>
            <a:spLocks noGrp="1"/>
          </p:cNvSpPr>
          <p:nvPr/>
        </p:nvSpPr>
        <p:spPr>
          <a:xfrm rot="0">
            <a:off x="9829800" y="1714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</a:p>
        </p:txBody>
      </p:sp>
      <p:sp>
        <p:nvSpPr>
          <p:cNvPr id="502675599" name="Text">
    </p:cNvPr>
          <p:cNvSpPr>
            <a:spLocks noGrp="1"/>
          </p:cNvSpPr>
          <p:nvPr/>
        </p:nvSpPr>
        <p:spPr>
          <a:xfrm rot="0">
            <a:off x="9194800" y="1714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</a:p>
        </p:txBody>
      </p:sp>
      <p:sp>
        <p:nvSpPr>
          <p:cNvPr id="559819122" name="Text">
    </p:cNvPr>
          <p:cNvSpPr>
            <a:spLocks noGrp="1"/>
          </p:cNvSpPr>
          <p:nvPr/>
        </p:nvSpPr>
        <p:spPr>
          <a:xfrm rot="0">
            <a:off x="6350000" y="1714500"/>
            <a:ext cx="28448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</a:p>
        </p:txBody>
      </p:sp>
      <p:sp>
        <p:nvSpPr>
          <p:cNvPr id="833794446" name="Text">
    </p:cNvPr>
          <p:cNvSpPr>
            <a:spLocks noGrp="1"/>
          </p:cNvSpPr>
          <p:nvPr/>
        </p:nvSpPr>
        <p:spPr>
          <a:xfrm rot="0">
            <a:off x="5753100" y="1714500"/>
            <a:ext cx="584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832456785" name="Text">
    </p:cNvPr>
          <p:cNvSpPr>
            <a:spLocks noGrp="1"/>
          </p:cNvSpPr>
          <p:nvPr/>
        </p:nvSpPr>
        <p:spPr>
          <a:xfrm rot="0">
            <a:off x="177800" y="1714500"/>
            <a:ext cx="5715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101491513" name="Text">
    </p:cNvPr>
          <p:cNvSpPr>
            <a:spLocks noGrp="1"/>
          </p:cNvSpPr>
          <p:nvPr/>
        </p:nvSpPr>
        <p:spPr>
          <a:xfrm rot="0">
            <a:off x="749300" y="1714500"/>
            <a:ext cx="303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2022년 2nd interim 운영평가용 내부통제 관련 증빙자료 취합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[BC] ERP운영 배치잡 신규설정 및 등록작업 ([MM]VMI 재고 현황 메일 전송 외 1건)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[BC] HCM운영 OpenSSL 보안 취약점 확인작업 업무지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[BC] HCM운영 SSO Page Redirect 관련 테스트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[BC] ERP운영 신규 DMS서버 MaxDB Auto Log 파일 Full로 점검 및 조치 업무지원</a:t>
            </a:r>
          </a:p>
        </p:txBody>
      </p:sp>
      <p:sp>
        <p:nvSpPr>
          <p:cNvPr id="291690950" name="Text">
    </p:cNvPr>
          <p:cNvSpPr>
            <a:spLocks noGrp="1"/>
          </p:cNvSpPr>
          <p:nvPr/>
        </p:nvSpPr>
        <p:spPr>
          <a:xfrm rot="0">
            <a:off x="4419600" y="1714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</a:p>
        </p:txBody>
      </p:sp>
      <p:sp>
        <p:nvSpPr>
          <p:cNvPr id="905454757" name="Text">
    </p:cNvPr>
          <p:cNvSpPr>
            <a:spLocks noGrp="1"/>
          </p:cNvSpPr>
          <p:nvPr/>
        </p:nvSpPr>
        <p:spPr>
          <a:xfrm rot="0">
            <a:off x="5054600" y="1714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</a:p>
        </p:txBody>
      </p:sp>
      <p:sp>
        <p:nvSpPr>
          <p:cNvPr id="284558289" name="Text">
    </p:cNvPr>
          <p:cNvSpPr>
            <a:spLocks noGrp="1"/>
          </p:cNvSpPr>
          <p:nvPr/>
        </p:nvSpPr>
        <p:spPr>
          <a:xfrm rot="0">
            <a:off x="3784600" y="1714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</a:p>
        </p:txBody>
      </p:sp>
      <p:sp>
        <p:nvSpPr>
          <p:cNvPr id="1791126099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19</a:t>
            </a:r>
          </a:p>
        </p:txBody>
      </p:sp>
      <p:pic>
        <p:nvPicPr>
          <p:cNvPr id="1835610660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