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  <p:sldId id="2562" r:id="rId2"/>
    <p:sldId id="2563" r:id="rId3"/>
  </p:sldIdLst>
  <p:sldSz cx="106807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2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_rels/slide3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 <Relationship Id="img_0_0_41.jpg" Type="http://schemas.openxmlformats.org/officeDocument/2006/relationships/image" Target="../media/img_0_0_4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792811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150877547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725332636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840432481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0847343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856547390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71524497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17735865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288785694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306958614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1844792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226475748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822550700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359064069" name="Text">
    </p:cNvPr>
          <p:cNvSpPr>
            <a:spLocks noGrp="1"/>
          </p:cNvSpPr>
          <p:nvPr/>
        </p:nvSpPr>
        <p:spPr>
          <a:xfrm rot="0">
            <a:off x="9867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1641344856" name="Text">
    </p:cNvPr>
          <p:cNvSpPr>
            <a:spLocks noGrp="1"/>
          </p:cNvSpPr>
          <p:nvPr/>
        </p:nvSpPr>
        <p:spPr>
          <a:xfrm rot="0">
            <a:off x="9232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11/17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</a:p>
        </p:txBody>
      </p:sp>
      <p:sp>
        <p:nvSpPr>
          <p:cNvPr id="2081687086" name="Text">
    </p:cNvPr>
          <p:cNvSpPr>
            <a:spLocks noGrp="1"/>
          </p:cNvSpPr>
          <p:nvPr/>
        </p:nvSpPr>
        <p:spPr>
          <a:xfrm rot="0">
            <a:off x="6388100" y="1689100"/>
            <a:ext cx="28448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연차휴가 사용통계 기능 부분 변경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년간 연차휴가 이월/보상 및 발생관련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엔지니어 특근계획서 전산화​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예외근무신청서_근무시간 특근발생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기능 추가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저유소 특근확인서 양식 일부 변경요청​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저유소 특근확인서 양식 일부 변경요청​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근태평가 및 쿼터공제 기능 개선​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학자금 신청서 관련 개발 요청의 건</a:t>
            </a:r>
          </a:p>
        </p:txBody>
      </p:sp>
      <p:sp>
        <p:nvSpPr>
          <p:cNvPr id="520320906" name="Text">
    </p:cNvPr>
          <p:cNvSpPr>
            <a:spLocks noGrp="1"/>
          </p:cNvSpPr>
          <p:nvPr/>
        </p:nvSpPr>
        <p:spPr>
          <a:xfrm rot="0">
            <a:off x="57531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1029167269" name="Text">
    </p:cNvPr>
          <p:cNvSpPr>
            <a:spLocks noGrp="1"/>
          </p:cNvSpPr>
          <p:nvPr/>
        </p:nvSpPr>
        <p:spPr>
          <a:xfrm rot="0">
            <a:off x="165100" y="1689100"/>
            <a:ext cx="596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김도신</a:t>
            </a:r>
          </a:p>
        </p:txBody>
      </p:sp>
      <p:sp>
        <p:nvSpPr>
          <p:cNvPr id="2076135032" name="Text">
    </p:cNvPr>
          <p:cNvSpPr>
            <a:spLocks noGrp="1"/>
          </p:cNvSpPr>
          <p:nvPr/>
        </p:nvSpPr>
        <p:spPr>
          <a:xfrm rot="0">
            <a:off x="762000" y="1689100"/>
            <a:ext cx="30099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년간 연차휴가 이월/보상 및 발생관련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HCM 메뉴 고도화작업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엔지니어 특근계획서 전산화​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근태평가 및 쿼터공제 기능 개선​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급여 및 인사원장 관련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직급/직위/결재직위 개편작업 지원​</a:t>
            </a:r>
          </a:p>
        </p:txBody>
      </p:sp>
      <p:sp>
        <p:nvSpPr>
          <p:cNvPr id="658899543" name="Text">
    </p:cNvPr>
          <p:cNvSpPr>
            <a:spLocks noGrp="1"/>
          </p:cNvSpPr>
          <p:nvPr/>
        </p:nvSpPr>
        <p:spPr>
          <a:xfrm rot="0">
            <a:off x="4406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595435026" name="Text">
    </p:cNvPr>
          <p:cNvSpPr>
            <a:spLocks noGrp="1"/>
          </p:cNvSpPr>
          <p:nvPr/>
        </p:nvSpPr>
        <p:spPr>
          <a:xfrm rot="0">
            <a:off x="5041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60%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552396840" name="Text">
    </p:cNvPr>
          <p:cNvSpPr>
            <a:spLocks noGrp="1"/>
          </p:cNvSpPr>
          <p:nvPr/>
        </p:nvSpPr>
        <p:spPr>
          <a:xfrm rot="0">
            <a:off x="3771900" y="1689100"/>
            <a:ext cx="635000" cy="1663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</a:p>
        </p:txBody>
      </p:sp>
      <p:sp>
        <p:nvSpPr>
          <p:cNvPr id="555859651" name="Text">
    </p:cNvPr>
          <p:cNvSpPr>
            <a:spLocks noGrp="1"/>
          </p:cNvSpPr>
          <p:nvPr/>
        </p:nvSpPr>
        <p:spPr>
          <a:xfrm rot="0">
            <a:off x="9867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912409610" name="Text">
    </p:cNvPr>
          <p:cNvSpPr>
            <a:spLocks noGrp="1"/>
          </p:cNvSpPr>
          <p:nvPr/>
        </p:nvSpPr>
        <p:spPr>
          <a:xfrm rot="0">
            <a:off x="9232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11/25</a:t>
            </a:r>
          </a:p>
        </p:txBody>
      </p:sp>
      <p:sp>
        <p:nvSpPr>
          <p:cNvPr id="2040582618" name="Text">
    </p:cNvPr>
          <p:cNvSpPr>
            <a:spLocks noGrp="1"/>
          </p:cNvSpPr>
          <p:nvPr/>
        </p:nvSpPr>
        <p:spPr>
          <a:xfrm rot="0">
            <a:off x="6388100" y="33909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엔지니어 특근계획서 전산화</a:t>
            </a:r>
          </a:p>
        </p:txBody>
      </p:sp>
      <p:sp>
        <p:nvSpPr>
          <p:cNvPr id="1053477742" name="Text">
    </p:cNvPr>
          <p:cNvSpPr>
            <a:spLocks noGrp="1"/>
          </p:cNvSpPr>
          <p:nvPr/>
        </p:nvSpPr>
        <p:spPr>
          <a:xfrm rot="0">
            <a:off x="57531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313638354" name="Text">
    </p:cNvPr>
          <p:cNvSpPr>
            <a:spLocks noGrp="1"/>
          </p:cNvSpPr>
          <p:nvPr/>
        </p:nvSpPr>
        <p:spPr>
          <a:xfrm rot="0">
            <a:off x="165100" y="33909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HCM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/Fiori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김예린</a:t>
            </a:r>
          </a:p>
        </p:txBody>
      </p:sp>
      <p:sp>
        <p:nvSpPr>
          <p:cNvPr id="911735194" name="Text">
    </p:cNvPr>
          <p:cNvSpPr>
            <a:spLocks noGrp="1"/>
          </p:cNvSpPr>
          <p:nvPr/>
        </p:nvSpPr>
        <p:spPr>
          <a:xfrm rot="0">
            <a:off x="762000" y="33909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변동공제 Number range 세팅 오류에 따른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설정 변경 및 데이터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HCM 문의 응대 및 확인작업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[HR] 엔지니어 특근계획서 전산화</a:t>
            </a:r>
          </a:p>
        </p:txBody>
      </p:sp>
      <p:sp>
        <p:nvSpPr>
          <p:cNvPr id="1233571979" name="Text">
    </p:cNvPr>
          <p:cNvSpPr>
            <a:spLocks noGrp="1"/>
          </p:cNvSpPr>
          <p:nvPr/>
        </p:nvSpPr>
        <p:spPr>
          <a:xfrm rot="0">
            <a:off x="4406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562029422" name="Text">
    </p:cNvPr>
          <p:cNvSpPr>
            <a:spLocks noGrp="1"/>
          </p:cNvSpPr>
          <p:nvPr/>
        </p:nvSpPr>
        <p:spPr>
          <a:xfrm rot="0">
            <a:off x="5041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100%</a:t>
            </a:r>
          </a:p>
        </p:txBody>
      </p:sp>
      <p:sp>
        <p:nvSpPr>
          <p:cNvPr id="1044350398" name="Text">
    </p:cNvPr>
          <p:cNvSpPr>
            <a:spLocks noGrp="1"/>
          </p:cNvSpPr>
          <p:nvPr/>
        </p:nvSpPr>
        <p:spPr>
          <a:xfrm rot="0">
            <a:off x="3771900" y="33909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925704394" name="Text">
    </p:cNvPr>
          <p:cNvSpPr>
            <a:spLocks noGrp="1"/>
          </p:cNvSpPr>
          <p:nvPr/>
        </p:nvSpPr>
        <p:spPr>
          <a:xfrm rot="0">
            <a:off x="9867900" y="49530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1221635116" name="Text">
    </p:cNvPr>
          <p:cNvSpPr>
            <a:spLocks noGrp="1"/>
          </p:cNvSpPr>
          <p:nvPr/>
        </p:nvSpPr>
        <p:spPr>
          <a:xfrm rot="0">
            <a:off x="9232900" y="49530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</a:p>
        </p:txBody>
      </p:sp>
      <p:sp>
        <p:nvSpPr>
          <p:cNvPr id="384451275" name="Text">
    </p:cNvPr>
          <p:cNvSpPr>
            <a:spLocks noGrp="1"/>
          </p:cNvSpPr>
          <p:nvPr/>
        </p:nvSpPr>
        <p:spPr>
          <a:xfrm rot="0">
            <a:off x="6388100" y="49530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[MM](SAP) MRO 제외 자재 정보에 '공급업체 정보'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및 '내자/외자' 구분 컬럼 추가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프로그램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개발요청</a:t>
            </a:r>
          </a:p>
        </p:txBody>
      </p:sp>
      <p:sp>
        <p:nvSpPr>
          <p:cNvPr id="1421490141" name="Text">
    </p:cNvPr>
          <p:cNvSpPr>
            <a:spLocks noGrp="1"/>
          </p:cNvSpPr>
          <p:nvPr/>
        </p:nvSpPr>
        <p:spPr>
          <a:xfrm rot="0">
            <a:off x="5753100" y="49530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81368560" name="Text">
    </p:cNvPr>
          <p:cNvSpPr>
            <a:spLocks noGrp="1"/>
          </p:cNvSpPr>
          <p:nvPr/>
        </p:nvSpPr>
        <p:spPr>
          <a:xfrm rot="0">
            <a:off x="165100" y="49530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김원기</a:t>
            </a:r>
          </a:p>
        </p:txBody>
      </p:sp>
      <p:sp>
        <p:nvSpPr>
          <p:cNvPr id="1194531401" name="Text">
    </p:cNvPr>
          <p:cNvSpPr>
            <a:spLocks noGrp="1"/>
          </p:cNvSpPr>
          <p:nvPr/>
        </p:nvSpPr>
        <p:spPr>
          <a:xfrm rot="0">
            <a:off x="762000" y="49530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[MM](SAP) MRO 제외 자재 정보에 '공급업체 정보'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및 '내자/외자' 구분 컬럼 추가 등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[FI]회계 자동승인대상 e-Pro 전표 추출 프로그램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개발요청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기성보고서(AD5-22-0004) 금액 감액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Argus Long-term Price Forecast 구매 건 기성 관련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DOC 날짜 변경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[FI]결재요청리스트 화면 속성변경</a:t>
            </a:r>
          </a:p>
        </p:txBody>
      </p:sp>
      <p:sp>
        <p:nvSpPr>
          <p:cNvPr id="51111038" name="Text">
    </p:cNvPr>
          <p:cNvSpPr>
            <a:spLocks noGrp="1"/>
          </p:cNvSpPr>
          <p:nvPr/>
        </p:nvSpPr>
        <p:spPr>
          <a:xfrm rot="0">
            <a:off x="4406900" y="49530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01/09</a:t>
            </a:r>
          </a:p>
        </p:txBody>
      </p:sp>
      <p:sp>
        <p:nvSpPr>
          <p:cNvPr id="101334813" name="Text">
    </p:cNvPr>
          <p:cNvSpPr>
            <a:spLocks noGrp="1"/>
          </p:cNvSpPr>
          <p:nvPr/>
        </p:nvSpPr>
        <p:spPr>
          <a:xfrm rot="0">
            <a:off x="5041900" y="49530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</a:p>
        </p:txBody>
      </p:sp>
      <p:sp>
        <p:nvSpPr>
          <p:cNvPr id="2005119450" name="Text">
    </p:cNvPr>
          <p:cNvSpPr>
            <a:spLocks noGrp="1"/>
          </p:cNvSpPr>
          <p:nvPr/>
        </p:nvSpPr>
        <p:spPr>
          <a:xfrm rot="0">
            <a:off x="3771900" y="49530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</a:p>
        </p:txBody>
      </p:sp>
      <p:sp>
        <p:nvSpPr>
          <p:cNvPr id="675093553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7</a:t>
            </a:r>
          </a:p>
        </p:txBody>
      </p:sp>
      <p:pic>
        <p:nvPicPr>
          <p:cNvPr id="160905053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588198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2006350998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98263299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43684791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7723716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830866988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128207842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840138524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675671633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125120709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5655747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374031044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1456887759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790137858" name="Text">
    </p:cNvPr>
          <p:cNvSpPr>
            <a:spLocks noGrp="1"/>
          </p:cNvSpPr>
          <p:nvPr/>
        </p:nvSpPr>
        <p:spPr>
          <a:xfrm rot="0">
            <a:off x="9867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01/04</a:t>
            </a:r>
          </a:p>
        </p:txBody>
      </p:sp>
      <p:sp>
        <p:nvSpPr>
          <p:cNvPr id="829864568" name="Text">
    </p:cNvPr>
          <p:cNvSpPr>
            <a:spLocks noGrp="1"/>
          </p:cNvSpPr>
          <p:nvPr/>
        </p:nvSpPr>
        <p:spPr>
          <a:xfrm rot="0">
            <a:off x="9232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352073406" name="Text">
    </p:cNvPr>
          <p:cNvSpPr>
            <a:spLocks noGrp="1"/>
          </p:cNvSpPr>
          <p:nvPr/>
        </p:nvSpPr>
        <p:spPr>
          <a:xfrm rot="0">
            <a:off x="6388100" y="1689100"/>
            <a:ext cx="28448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마감업무 지원작업</a:t>
            </a:r>
          </a:p>
        </p:txBody>
      </p:sp>
      <p:sp>
        <p:nvSpPr>
          <p:cNvPr id="874208588" name="Text">
    </p:cNvPr>
          <p:cNvSpPr>
            <a:spLocks noGrp="1"/>
          </p:cNvSpPr>
          <p:nvPr/>
        </p:nvSpPr>
        <p:spPr>
          <a:xfrm rot="0">
            <a:off x="57531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147674251" name="Text">
    </p:cNvPr>
          <p:cNvSpPr>
            <a:spLocks noGrp="1"/>
          </p:cNvSpPr>
          <p:nvPr/>
        </p:nvSpPr>
        <p:spPr>
          <a:xfrm rot="0">
            <a:off x="165100" y="1689100"/>
            <a:ext cx="596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BC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박남신</a:t>
            </a:r>
          </a:p>
        </p:txBody>
      </p:sp>
      <p:sp>
        <p:nvSpPr>
          <p:cNvPr id="1086966020" name="Text">
    </p:cNvPr>
          <p:cNvSpPr>
            <a:spLocks noGrp="1"/>
          </p:cNvSpPr>
          <p:nvPr/>
        </p:nvSpPr>
        <p:spPr>
          <a:xfrm rot="0">
            <a:off x="762000" y="1689100"/>
            <a:ext cx="30099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정기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SAP 시스템 이관 / 변경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내부통제 권고사항 관리자 권한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보유자 현황 취합 정리 및 전달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HCM운영 SSO PW 변경 오류 관련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업무지원 및 모니터링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접속 사용자 자동 로그오프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예외처리 설정등록 (제품출하팀)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[BC] ERP운영 일회성 배치잡 신규설정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등록작업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(ZTD_D_CNFM DLVRY_CUR_DAY 외1건)</a:t>
            </a:r>
          </a:p>
        </p:txBody>
      </p:sp>
      <p:sp>
        <p:nvSpPr>
          <p:cNvPr id="674472787" name="Text">
    </p:cNvPr>
          <p:cNvSpPr>
            <a:spLocks noGrp="1"/>
          </p:cNvSpPr>
          <p:nvPr/>
        </p:nvSpPr>
        <p:spPr>
          <a:xfrm rot="0">
            <a:off x="4406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177315876" name="Text">
    </p:cNvPr>
          <p:cNvSpPr>
            <a:spLocks noGrp="1"/>
          </p:cNvSpPr>
          <p:nvPr/>
        </p:nvSpPr>
        <p:spPr>
          <a:xfrm rot="0">
            <a:off x="5041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119135788" name="Text">
    </p:cNvPr>
          <p:cNvSpPr>
            <a:spLocks noGrp="1"/>
          </p:cNvSpPr>
          <p:nvPr/>
        </p:nvSpPr>
        <p:spPr>
          <a:xfrm rot="0">
            <a:off x="3771900" y="1689100"/>
            <a:ext cx="635000" cy="1816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br/>
          </a:p>
        </p:txBody>
      </p:sp>
      <p:sp>
        <p:nvSpPr>
          <p:cNvPr id="1278990487" name="Text">
    </p:cNvPr>
          <p:cNvSpPr>
            <a:spLocks noGrp="1"/>
          </p:cNvSpPr>
          <p:nvPr/>
        </p:nvSpPr>
        <p:spPr>
          <a:xfrm rot="0">
            <a:off x="9867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</a:p>
        </p:txBody>
      </p:sp>
      <p:sp>
        <p:nvSpPr>
          <p:cNvPr id="2041041784" name="Text">
    </p:cNvPr>
          <p:cNvSpPr>
            <a:spLocks noGrp="1"/>
          </p:cNvSpPr>
          <p:nvPr/>
        </p:nvSpPr>
        <p:spPr>
          <a:xfrm rot="0">
            <a:off x="9232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11/16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07/20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09/02</a:t>
            </a:r>
            <a:br/>
          </a:p>
        </p:txBody>
      </p:sp>
      <p:sp>
        <p:nvSpPr>
          <p:cNvPr id="1551887138" name="Text">
    </p:cNvPr>
          <p:cNvSpPr>
            <a:spLocks noGrp="1"/>
          </p:cNvSpPr>
          <p:nvPr/>
        </p:nvSpPr>
        <p:spPr>
          <a:xfrm rot="0">
            <a:off x="6388100" y="35433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PRM 퇴직임직원 인근S/S 가격조사 ERP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및 CP 연동요청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CRM 시스템 삼성유류대금카드 매입액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및 수수료 I/F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연체거래처 Daily Warning 메일링 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SAP 가격입력 승인 알람 기능 생성 요청 등​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구매자금 거래처 등록 및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연장 관련 시스템 (ERP) 요청 ​</a:t>
            </a:r>
          </a:p>
        </p:txBody>
      </p:sp>
      <p:sp>
        <p:nvSpPr>
          <p:cNvPr id="1005440329" name="Text">
    </p:cNvPr>
          <p:cNvSpPr>
            <a:spLocks noGrp="1"/>
          </p:cNvSpPr>
          <p:nvPr/>
        </p:nvSpPr>
        <p:spPr>
          <a:xfrm rot="0">
            <a:off x="57531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박태준</a:t>
            </a:r>
          </a:p>
        </p:txBody>
      </p:sp>
      <p:sp>
        <p:nvSpPr>
          <p:cNvPr id="687883715" name="Text">
    </p:cNvPr>
          <p:cNvSpPr>
            <a:spLocks noGrp="1"/>
          </p:cNvSpPr>
          <p:nvPr/>
        </p:nvSpPr>
        <p:spPr>
          <a:xfrm rot="0">
            <a:off x="165100" y="35433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SD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/TD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박태준</a:t>
            </a:r>
          </a:p>
        </p:txBody>
      </p:sp>
      <p:sp>
        <p:nvSpPr>
          <p:cNvPr id="1853587336" name="Text">
    </p:cNvPr>
          <p:cNvSpPr>
            <a:spLocks noGrp="1"/>
          </p:cNvSpPr>
          <p:nvPr/>
        </p:nvSpPr>
        <p:spPr>
          <a:xfrm rot="0">
            <a:off x="762000" y="35433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연체거래처 Daily Warning 메일링 서비스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[SD] SAP 가격입력 승인 알람 기능 생성 요청 등</a:t>
            </a:r>
          </a:p>
        </p:txBody>
      </p:sp>
      <p:sp>
        <p:nvSpPr>
          <p:cNvPr id="1300152222" name="Text">
    </p:cNvPr>
          <p:cNvSpPr>
            <a:spLocks noGrp="1"/>
          </p:cNvSpPr>
          <p:nvPr/>
        </p:nvSpPr>
        <p:spPr>
          <a:xfrm rot="0">
            <a:off x="4406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</a:p>
        </p:txBody>
      </p:sp>
      <p:sp>
        <p:nvSpPr>
          <p:cNvPr id="405579005" name="Text">
    </p:cNvPr>
          <p:cNvSpPr>
            <a:spLocks noGrp="1"/>
          </p:cNvSpPr>
          <p:nvPr/>
        </p:nvSpPr>
        <p:spPr>
          <a:xfrm rot="0">
            <a:off x="5041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80%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70%</a:t>
            </a:r>
          </a:p>
        </p:txBody>
      </p:sp>
      <p:sp>
        <p:nvSpPr>
          <p:cNvPr id="866767974" name="Text">
    </p:cNvPr>
          <p:cNvSpPr>
            <a:spLocks noGrp="1"/>
          </p:cNvSpPr>
          <p:nvPr/>
        </p:nvSpPr>
        <p:spPr>
          <a:xfrm rot="0">
            <a:off x="3771900" y="35433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11/22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12/14</a:t>
            </a:r>
          </a:p>
        </p:txBody>
      </p:sp>
      <p:sp>
        <p:nvSpPr>
          <p:cNvPr id="102464164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8</a:t>
            </a:r>
          </a:p>
        </p:txBody>
      </p:sp>
      <p:pic>
        <p:nvPicPr>
          <p:cNvPr id="1050781622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227155" name="Text">
    </p:cNvPr>
          <p:cNvSpPr>
            <a:spLocks noGrp="1"/>
          </p:cNvSpPr>
          <p:nvPr/>
        </p:nvSpPr>
        <p:spPr>
          <a:xfrm rot="0">
            <a:off x="127000" y="2921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8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800" b="1">
                <a:latin typeface="맑은 고딕"/>
                <a:ea typeface="맑은 고딕"/>
                <a:cs typeface="맑은 고딕"/>
              </a:rPr>
              <a:t>3. 주간업무 실적 및 계획(①Baynex - WEB)</a:t>
            </a:r>
          </a:p>
        </p:txBody>
      </p:sp>
      <p:sp>
        <p:nvSpPr>
          <p:cNvPr id="1042284843" name="Text">
    </p:cNvPr>
          <p:cNvSpPr>
            <a:spLocks noGrp="1"/>
          </p:cNvSpPr>
          <p:nvPr/>
        </p:nvSpPr>
        <p:spPr>
          <a:xfrm rot="0">
            <a:off x="177800" y="800100"/>
            <a:ext cx="55245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금주 업무 실적</a:t>
            </a:r>
          </a:p>
        </p:txBody>
      </p:sp>
      <p:sp>
        <p:nvSpPr>
          <p:cNvPr id="1672712721" name="Text">
    </p:cNvPr>
          <p:cNvSpPr>
            <a:spLocks noGrp="1"/>
          </p:cNvSpPr>
          <p:nvPr/>
        </p:nvSpPr>
        <p:spPr>
          <a:xfrm rot="0">
            <a:off x="5753100" y="800100"/>
            <a:ext cx="4724400" cy="3810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400" b="1">
                <a:latin typeface="맑은 고딕"/>
                <a:ea typeface="맑은 고딕"/>
                <a:cs typeface="맑은 고딕"/>
              </a:rPr>
              <a:t>차주 업무 계획</a:t>
            </a:r>
          </a:p>
        </p:txBody>
      </p:sp>
      <p:sp>
        <p:nvSpPr>
          <p:cNvPr id="1352406470" name="Line"/>
          <p:cNvSpPr>
            <a:spLocks noGrp="1"/>
          </p:cNvSpPr>
          <p:nvPr/>
        </p:nvSpPr>
        <p:spPr>
          <a:xfrm>
            <a:off x="127000" y="673100"/>
            <a:ext cx="102870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7178345" name="Text">
    </p:cNvPr>
          <p:cNvSpPr>
            <a:spLocks noGrp="1"/>
          </p:cNvSpPr>
          <p:nvPr/>
        </p:nvSpPr>
        <p:spPr>
          <a:xfrm rot="0">
            <a:off x="165100" y="1219200"/>
            <a:ext cx="5969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312372362" name="Text">
    </p:cNvPr>
          <p:cNvSpPr>
            <a:spLocks noGrp="1"/>
          </p:cNvSpPr>
          <p:nvPr/>
        </p:nvSpPr>
        <p:spPr>
          <a:xfrm rot="0">
            <a:off x="749300" y="1219200"/>
            <a:ext cx="30226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1833060306" name="Text">
    </p:cNvPr>
          <p:cNvSpPr>
            <a:spLocks noGrp="1"/>
          </p:cNvSpPr>
          <p:nvPr/>
        </p:nvSpPr>
        <p:spPr>
          <a:xfrm rot="0">
            <a:off x="377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1564499353" name="Text">
    </p:cNvPr>
          <p:cNvSpPr>
            <a:spLocks noGrp="1"/>
          </p:cNvSpPr>
          <p:nvPr/>
        </p:nvSpPr>
        <p:spPr>
          <a:xfrm rot="0">
            <a:off x="4406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963040537" name="Text">
    </p:cNvPr>
          <p:cNvSpPr>
            <a:spLocks noGrp="1"/>
          </p:cNvSpPr>
          <p:nvPr/>
        </p:nvSpPr>
        <p:spPr>
          <a:xfrm rot="0">
            <a:off x="57531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구분/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담당자</a:t>
            </a:r>
          </a:p>
        </p:txBody>
      </p:sp>
      <p:sp>
        <p:nvSpPr>
          <p:cNvPr id="1492976771" name="Text">
    </p:cNvPr>
          <p:cNvSpPr>
            <a:spLocks noGrp="1"/>
          </p:cNvSpPr>
          <p:nvPr/>
        </p:nvSpPr>
        <p:spPr>
          <a:xfrm rot="0">
            <a:off x="6388100" y="1219200"/>
            <a:ext cx="28448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671003801" name="Text">
    </p:cNvPr>
          <p:cNvSpPr>
            <a:spLocks noGrp="1"/>
          </p:cNvSpPr>
          <p:nvPr/>
        </p:nvSpPr>
        <p:spPr>
          <a:xfrm rot="0">
            <a:off x="9232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접수일</a:t>
            </a:r>
          </a:p>
        </p:txBody>
      </p:sp>
      <p:sp>
        <p:nvSpPr>
          <p:cNvPr id="2014157162" name="Text">
    </p:cNvPr>
          <p:cNvSpPr>
            <a:spLocks noGrp="1"/>
          </p:cNvSpPr>
          <p:nvPr/>
        </p:nvSpPr>
        <p:spPr>
          <a:xfrm rot="0">
            <a:off x="5041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진행율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2001491311" name="Text">
    </p:cNvPr>
          <p:cNvSpPr>
            <a:spLocks noGrp="1"/>
          </p:cNvSpPr>
          <p:nvPr/>
        </p:nvSpPr>
        <p:spPr>
          <a:xfrm rot="0">
            <a:off x="9867900" y="1219200"/>
            <a:ext cx="635000" cy="469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 b="1">
                <a:latin typeface="맑은 고딕"/>
                <a:ea typeface="맑은 고딕"/>
                <a:cs typeface="맑은 고딕"/>
              </a:rPr>
              <a:t>완료</a:t>
            </a:r>
            <a:br/>
            <a:r>
              <a:rPr lang="ko" sz="900" b="1">
                <a:latin typeface="맑은 고딕"/>
                <a:ea typeface="맑은 고딕"/>
                <a:cs typeface="맑은 고딕"/>
              </a:rPr>
              <a:t>목표일</a:t>
            </a:r>
          </a:p>
        </p:txBody>
      </p:sp>
      <p:sp>
        <p:nvSpPr>
          <p:cNvPr id="1202036249" name="Text">
    </p:cNvPr>
          <p:cNvSpPr>
            <a:spLocks noGrp="1"/>
          </p:cNvSpPr>
          <p:nvPr/>
        </p:nvSpPr>
        <p:spPr>
          <a:xfrm rot="0">
            <a:off x="9867900" y="16891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br/>
          </a:p>
        </p:txBody>
      </p:sp>
      <p:sp>
        <p:nvSpPr>
          <p:cNvPr id="363704328" name="Text">
    </p:cNvPr>
          <p:cNvSpPr>
            <a:spLocks noGrp="1"/>
          </p:cNvSpPr>
          <p:nvPr/>
        </p:nvSpPr>
        <p:spPr>
          <a:xfrm rot="0">
            <a:off x="9232900" y="16891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br/>
          </a:p>
        </p:txBody>
      </p:sp>
      <p:sp>
        <p:nvSpPr>
          <p:cNvPr id="33537310" name="Text">
    </p:cNvPr>
          <p:cNvSpPr>
            <a:spLocks noGrp="1"/>
          </p:cNvSpPr>
          <p:nvPr/>
        </p:nvSpPr>
        <p:spPr>
          <a:xfrm rot="0">
            <a:off x="6388100" y="1689100"/>
            <a:ext cx="28448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MRO자재 MRP 자동실행시 메일 전송 기능 추가​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ZMMR4000 MRP 실행 후 P/R 고정 ID 자동 설정시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오류 발생 건에 대한 메일 전송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8000 GROUP 자재운영실적 개발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화공약품/촉매 플랜트-저장위치별 자재운영실적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리포트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예약 확정시 가용재고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보완 건​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ZMM_RESERVATION_BADI VMI자재일 경우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가용재고 마이너스 발생시 예외 처리</a:t>
            </a:r>
          </a:p>
        </p:txBody>
      </p:sp>
      <p:sp>
        <p:nvSpPr>
          <p:cNvPr id="336422755" name="Text">
    </p:cNvPr>
          <p:cNvSpPr>
            <a:spLocks noGrp="1"/>
          </p:cNvSpPr>
          <p:nvPr/>
        </p:nvSpPr>
        <p:spPr>
          <a:xfrm rot="0">
            <a:off x="5753100" y="16891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2134079149" name="Text">
    </p:cNvPr>
          <p:cNvSpPr>
            <a:spLocks noGrp="1"/>
          </p:cNvSpPr>
          <p:nvPr/>
        </p:nvSpPr>
        <p:spPr>
          <a:xfrm rot="0">
            <a:off x="165100" y="1689100"/>
            <a:ext cx="596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MM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/공장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오승룡</a:t>
            </a:r>
          </a:p>
        </p:txBody>
      </p:sp>
      <p:sp>
        <p:nvSpPr>
          <p:cNvPr id="124171443" name="Text">
    </p:cNvPr>
          <p:cNvSpPr>
            <a:spLocks noGrp="1"/>
          </p:cNvSpPr>
          <p:nvPr/>
        </p:nvSpPr>
        <p:spPr>
          <a:xfrm rot="0">
            <a:off x="762000" y="1689100"/>
            <a:ext cx="30099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반납 이동유형 222 처리 로직 개선​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ZWM_RFC_RECEIVE_EXEC_RST_INFO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이동유형 222 반납시 특별재고 유형에 따른 로직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MRO자재 MRP 자동실행시 메일 전송 기능 추가​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ZMMR4000 MRP 실행 후 P/R 고정 ID 자동 설정시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오류 발생 건에 대한 메일 전송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MRO 자재 8000 GROUP 자재운영실적 개발 요청​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화공약품/촉매 플랜트-저장위치별 자재운영실적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 리포트 개발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[MM] VMI 자재 예약 확정시 가용재고 체크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로직 보완 건​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* ZMM_RESERVATION_BADI VMI자재일 경우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가용재고 마이너스 발생시 예외 처리</a:t>
            </a:r>
          </a:p>
        </p:txBody>
      </p:sp>
      <p:sp>
        <p:nvSpPr>
          <p:cNvPr id="2064514572" name="Text">
    </p:cNvPr>
          <p:cNvSpPr>
            <a:spLocks noGrp="1"/>
          </p:cNvSpPr>
          <p:nvPr/>
        </p:nvSpPr>
        <p:spPr>
          <a:xfrm rot="0">
            <a:off x="4406900" y="16891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01/13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  <a:br/>
            <a:br/>
            <a:br/>
          </a:p>
        </p:txBody>
      </p:sp>
      <p:sp>
        <p:nvSpPr>
          <p:cNvPr id="79997041" name="Text">
    </p:cNvPr>
          <p:cNvSpPr>
            <a:spLocks noGrp="1"/>
          </p:cNvSpPr>
          <p:nvPr/>
        </p:nvSpPr>
        <p:spPr>
          <a:xfrm rot="0">
            <a:off x="5041900" y="16891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50%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br/>
            <a:br/>
          </a:p>
        </p:txBody>
      </p:sp>
      <p:sp>
        <p:nvSpPr>
          <p:cNvPr id="1613115482" name="Text">
    </p:cNvPr>
          <p:cNvSpPr>
            <a:spLocks noGrp="1"/>
          </p:cNvSpPr>
          <p:nvPr/>
        </p:nvSpPr>
        <p:spPr>
          <a:xfrm rot="0">
            <a:off x="3771900" y="1689100"/>
            <a:ext cx="635000" cy="21209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12/21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br/>
            <a:br/>
          </a:p>
        </p:txBody>
      </p:sp>
      <p:sp>
        <p:nvSpPr>
          <p:cNvPr id="1381487553" name="Text">
    </p:cNvPr>
          <p:cNvSpPr>
            <a:spLocks noGrp="1"/>
          </p:cNvSpPr>
          <p:nvPr/>
        </p:nvSpPr>
        <p:spPr>
          <a:xfrm rot="0">
            <a:off x="9867900" y="3848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01/06</a:t>
            </a:r>
          </a:p>
        </p:txBody>
      </p:sp>
      <p:sp>
        <p:nvSpPr>
          <p:cNvPr id="1178511897" name="Text">
    </p:cNvPr>
          <p:cNvSpPr>
            <a:spLocks noGrp="1"/>
          </p:cNvSpPr>
          <p:nvPr/>
        </p:nvSpPr>
        <p:spPr>
          <a:xfrm rot="0">
            <a:off x="9232900" y="3848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</a:p>
        </p:txBody>
      </p:sp>
      <p:sp>
        <p:nvSpPr>
          <p:cNvPr id="1738016143" name="Text">
    </p:cNvPr>
          <p:cNvSpPr>
            <a:spLocks noGrp="1"/>
          </p:cNvSpPr>
          <p:nvPr/>
        </p:nvSpPr>
        <p:spPr>
          <a:xfrm rot="0">
            <a:off x="6388100" y="3848100"/>
            <a:ext cx="28448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[EBIZ] ERP 매출원장(ZSDR5370)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[EBIZ/FLBIZ] 감사 대비 어플리케이션 로그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[EBIZ] ISIMS 자동 전송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[EBIZ] 운영인계정 최초접속 확인절차 보완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 상시 처리​</a:t>
            </a:r>
          </a:p>
        </p:txBody>
      </p:sp>
      <p:sp>
        <p:nvSpPr>
          <p:cNvPr id="913132998" name="Text">
    </p:cNvPr>
          <p:cNvSpPr>
            <a:spLocks noGrp="1"/>
          </p:cNvSpPr>
          <p:nvPr/>
        </p:nvSpPr>
        <p:spPr>
          <a:xfrm rot="0">
            <a:off x="5753100" y="3848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523079441" name="Text">
    </p:cNvPr>
          <p:cNvSpPr>
            <a:spLocks noGrp="1"/>
          </p:cNvSpPr>
          <p:nvPr/>
        </p:nvSpPr>
        <p:spPr>
          <a:xfrm rot="0">
            <a:off x="165100" y="3848100"/>
            <a:ext cx="596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e-Biz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/계정관리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이여진</a:t>
            </a:r>
          </a:p>
        </p:txBody>
      </p:sp>
      <p:sp>
        <p:nvSpPr>
          <p:cNvPr id="1763008051" name="Text">
    </p:cNvPr>
          <p:cNvSpPr>
            <a:spLocks noGrp="1"/>
          </p:cNvSpPr>
          <p:nvPr/>
        </p:nvSpPr>
        <p:spPr>
          <a:xfrm rot="0">
            <a:off x="762000" y="3848100"/>
            <a:ext cx="30099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- [EBIZ] ERP 매출원장(ZSDR5370) 보완​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[EBIZ/FLBIZ] 감사 대비 어플리케이션 로그 기능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[EBIZ] 본인인증 변경 작업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[EBIZ] ISIMS 자동 전송 기능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운영 ERP 사용자 정보 동기화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권한신청서(권한부여) 12건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- [ERP] ERP 사용자 권한신청서(개인계정) 5건</a:t>
            </a:r>
          </a:p>
        </p:txBody>
      </p:sp>
      <p:sp>
        <p:nvSpPr>
          <p:cNvPr id="1309051619" name="Text">
    </p:cNvPr>
          <p:cNvSpPr>
            <a:spLocks noGrp="1"/>
          </p:cNvSpPr>
          <p:nvPr/>
        </p:nvSpPr>
        <p:spPr>
          <a:xfrm rot="0">
            <a:off x="4406900" y="3848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01/02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01/15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01/30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307887512" name="Text">
    </p:cNvPr>
          <p:cNvSpPr>
            <a:spLocks noGrp="1"/>
          </p:cNvSpPr>
          <p:nvPr/>
        </p:nvSpPr>
        <p:spPr>
          <a:xfrm rot="0">
            <a:off x="5041900" y="3848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[보류]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90%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40%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</a:p>
        </p:txBody>
      </p:sp>
      <p:sp>
        <p:nvSpPr>
          <p:cNvPr id="172043795" name="Text">
    </p:cNvPr>
          <p:cNvSpPr>
            <a:spLocks noGrp="1"/>
          </p:cNvSpPr>
          <p:nvPr/>
        </p:nvSpPr>
        <p:spPr>
          <a:xfrm rot="0">
            <a:off x="3771900" y="3848100"/>
            <a:ext cx="635000" cy="15240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br/>
            <a:r>
              <a:rPr lang="ko" sz="900">
                <a:latin typeface="맑은 고딕"/>
                <a:ea typeface="맑은 고딕"/>
                <a:cs typeface="맑은 고딕"/>
              </a:rPr>
              <a:t>07/21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12/12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12/22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10/19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12/26</a:t>
            </a:r>
          </a:p>
        </p:txBody>
      </p:sp>
      <p:sp>
        <p:nvSpPr>
          <p:cNvPr id="1239813550" name="Text">
    </p:cNvPr>
          <p:cNvSpPr>
            <a:spLocks noGrp="1"/>
          </p:cNvSpPr>
          <p:nvPr/>
        </p:nvSpPr>
        <p:spPr>
          <a:xfrm rot="0">
            <a:off x="4851400" y="6819900"/>
            <a:ext cx="12700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lang="ko" sz="1000" b="1">
                <a:latin typeface="SansSerif"/>
                <a:ea typeface="SansSerif"/>
                <a:cs typeface="SansSerif"/>
              </a:rPr>
              <a:t>9</a:t>
            </a:r>
          </a:p>
        </p:txBody>
      </p:sp>
      <p:pic>
        <p:nvPicPr>
          <p:cNvPr id="869124067" name="Picture">
    </p:cNvPr>
          <p:cNvPicPr>
            <a:picLocks noChangeAspect="1"/>
          </p:cNvPicPr>
          <p:nvPr/>
        </p:nvPicPr>
        <p:blipFill>
          <a:blip r:embed="img_0_0_41.jpg"/>
          <a:srcRect/>
          <a:stretch>
            <a:fillRect l="0" t="0" r="0" b="5555"/>
          </a:stretch>
        </p:blipFill>
        <p:spPr>
          <a:xfrm rot="0">
            <a:off x="101600" y="6819900"/>
            <a:ext cx="1143000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