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18.jpg" Type="http://schemas.openxmlformats.org/officeDocument/2006/relationships/image" Target="../media/img_0_0_18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25195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92839624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52417861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11713259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92703928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67183361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00002251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2698965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1062455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21310505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1051553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9393228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96739940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0709234" name="Frame"/>
          <p:cNvSpPr>
            <a:spLocks noGrp="1"/>
          </p:cNvSpPr>
          <p:nvPr/>
        </p:nvSpPr>
        <p:spPr>
          <a:xfrm>
            <a:off x="165100" y="1689100"/>
            <a:ext cx="5524500" cy="2895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2244003" name="Text">
    </p:cNvPr>
          <p:cNvSpPr>
            <a:spLocks noGrp="1"/>
          </p:cNvSpPr>
          <p:nvPr/>
        </p:nvSpPr>
        <p:spPr>
          <a:xfrm rot="0">
            <a:off x="165100" y="1676400"/>
            <a:ext cx="596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027950480" name="Text">
    </p:cNvPr>
          <p:cNvSpPr>
            <a:spLocks noGrp="1"/>
          </p:cNvSpPr>
          <p:nvPr/>
        </p:nvSpPr>
        <p:spPr>
          <a:xfrm rot="0">
            <a:off x="749300" y="1676400"/>
            <a:ext cx="3035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나프타 분기 자료 호출 코드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실행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- [RPA] A360 나프타 분기별 수입부과금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사전점검 수기 발송 및 e-biz 대기시간 조정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무한로딩 및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LJ 매크로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분기별 나프타 작업 미수행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사전점검 수기 발송 및 209pc AA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3545861" name="Text">
    </p:cNvPr>
          <p:cNvSpPr>
            <a:spLocks noGrp="1"/>
          </p:cNvSpPr>
          <p:nvPr/>
        </p:nvSpPr>
        <p:spPr>
          <a:xfrm rot="0">
            <a:off x="4419600" y="16764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655172256" name="Text">
    </p:cNvPr>
          <p:cNvSpPr>
            <a:spLocks noGrp="1"/>
          </p:cNvSpPr>
          <p:nvPr/>
        </p:nvSpPr>
        <p:spPr>
          <a:xfrm rot="0">
            <a:off x="5054600" y="16764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1524075886" name="Text">
    </p:cNvPr>
          <p:cNvSpPr>
            <a:spLocks noGrp="1"/>
          </p:cNvSpPr>
          <p:nvPr/>
        </p:nvSpPr>
        <p:spPr>
          <a:xfrm rot="0">
            <a:off x="3784600" y="16764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583236405" name="Frame"/>
          <p:cNvSpPr>
            <a:spLocks noGrp="1"/>
          </p:cNvSpPr>
          <p:nvPr/>
        </p:nvSpPr>
        <p:spPr>
          <a:xfrm>
            <a:off x="5753100" y="1689100"/>
            <a:ext cx="4724400" cy="287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07755916" name="Text">
    </p:cNvPr>
          <p:cNvSpPr>
            <a:spLocks noGrp="1"/>
          </p:cNvSpPr>
          <p:nvPr/>
        </p:nvSpPr>
        <p:spPr>
          <a:xfrm rot="0">
            <a:off x="9817100" y="1689100"/>
            <a:ext cx="6350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---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61142704" name="Text">
    </p:cNvPr>
          <p:cNvSpPr>
            <a:spLocks noGrp="1"/>
          </p:cNvSpPr>
          <p:nvPr/>
        </p:nvSpPr>
        <p:spPr>
          <a:xfrm rot="0">
            <a:off x="9182100" y="1689100"/>
            <a:ext cx="6350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</a:p>
        </p:txBody>
      </p:sp>
      <p:sp>
        <p:nvSpPr>
          <p:cNvPr id="1711191895" name="Text">
    </p:cNvPr>
          <p:cNvSpPr>
            <a:spLocks noGrp="1"/>
          </p:cNvSpPr>
          <p:nvPr/>
        </p:nvSpPr>
        <p:spPr>
          <a:xfrm rot="0">
            <a:off x="6350000" y="1689100"/>
            <a:ext cx="28448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회계전표 증빙 대사 로직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기본 브라우저 크롬 적용 대응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Daily report 운영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A11 179PC RPA 테스트</a:t>
            </a:r>
          </a:p>
        </p:txBody>
      </p:sp>
      <p:sp>
        <p:nvSpPr>
          <p:cNvPr id="1558012430" name="Text">
    </p:cNvPr>
          <p:cNvSpPr>
            <a:spLocks noGrp="1"/>
          </p:cNvSpPr>
          <p:nvPr/>
        </p:nvSpPr>
        <p:spPr>
          <a:xfrm rot="0">
            <a:off x="5740400" y="1689100"/>
            <a:ext cx="5969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31596988" name="Frame"/>
          <p:cNvSpPr>
            <a:spLocks noGrp="1"/>
          </p:cNvSpPr>
          <p:nvPr/>
        </p:nvSpPr>
        <p:spPr>
          <a:xfrm>
            <a:off x="165100" y="4584700"/>
            <a:ext cx="5524500" cy="1435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2760577" name="Text">
    </p:cNvPr>
          <p:cNvSpPr>
            <a:spLocks noGrp="1"/>
          </p:cNvSpPr>
          <p:nvPr/>
        </p:nvSpPr>
        <p:spPr>
          <a:xfrm rot="0">
            <a:off x="165100" y="4572000"/>
            <a:ext cx="5969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867773092" name="Text">
    </p:cNvPr>
          <p:cNvSpPr>
            <a:spLocks noGrp="1"/>
          </p:cNvSpPr>
          <p:nvPr/>
        </p:nvSpPr>
        <p:spPr>
          <a:xfrm rot="0">
            <a:off x="749300" y="4572000"/>
            <a:ext cx="30353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유조차량 도색업체 일부(5개사) 종전가 대금지급을 위한 시스템 단가 변경 (추가작업)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구매요구서 10406547 [[영천저유소] 오염토양 정화 용역]에 대한 기술 검토 요청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2019년 이후 기능 개선건 확인및 업데이트 일정 수립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562191" name="Text">
    </p:cNvPr>
          <p:cNvSpPr>
            <a:spLocks noGrp="1"/>
          </p:cNvSpPr>
          <p:nvPr/>
        </p:nvSpPr>
        <p:spPr>
          <a:xfrm rot="0">
            <a:off x="4419600" y="4572000"/>
            <a:ext cx="6350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</a:p>
        </p:txBody>
      </p:sp>
      <p:sp>
        <p:nvSpPr>
          <p:cNvPr id="1128913945" name="Text">
    </p:cNvPr>
          <p:cNvSpPr>
            <a:spLocks noGrp="1"/>
          </p:cNvSpPr>
          <p:nvPr/>
        </p:nvSpPr>
        <p:spPr>
          <a:xfrm rot="0">
            <a:off x="5054600" y="4572000"/>
            <a:ext cx="6350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</a:p>
        </p:txBody>
      </p:sp>
      <p:sp>
        <p:nvSpPr>
          <p:cNvPr id="197159068" name="Text">
    </p:cNvPr>
          <p:cNvSpPr>
            <a:spLocks noGrp="1"/>
          </p:cNvSpPr>
          <p:nvPr/>
        </p:nvSpPr>
        <p:spPr>
          <a:xfrm rot="0">
            <a:off x="3784600" y="4572000"/>
            <a:ext cx="6350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1909890890" name="Frame"/>
          <p:cNvSpPr>
            <a:spLocks noGrp="1"/>
          </p:cNvSpPr>
          <p:nvPr/>
        </p:nvSpPr>
        <p:spPr>
          <a:xfrm>
            <a:off x="5753100" y="4584700"/>
            <a:ext cx="4724400" cy="14224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9484468" name="Text">
    </p:cNvPr>
          <p:cNvSpPr>
            <a:spLocks noGrp="1"/>
          </p:cNvSpPr>
          <p:nvPr/>
        </p:nvSpPr>
        <p:spPr>
          <a:xfrm rot="0">
            <a:off x="9817100" y="4584700"/>
            <a:ext cx="6350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</a:p>
        </p:txBody>
      </p:sp>
      <p:sp>
        <p:nvSpPr>
          <p:cNvPr id="1731491707" name="Text">
    </p:cNvPr>
          <p:cNvSpPr>
            <a:spLocks noGrp="1"/>
          </p:cNvSpPr>
          <p:nvPr/>
        </p:nvSpPr>
        <p:spPr>
          <a:xfrm rot="0">
            <a:off x="9182100" y="4584700"/>
            <a:ext cx="6350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</a:p>
        </p:txBody>
      </p:sp>
      <p:sp>
        <p:nvSpPr>
          <p:cNvPr id="1865967497" name="Text">
    </p:cNvPr>
          <p:cNvSpPr>
            <a:spLocks noGrp="1"/>
          </p:cNvSpPr>
          <p:nvPr/>
        </p:nvSpPr>
        <p:spPr>
          <a:xfrm rot="0">
            <a:off x="6350000" y="4584700"/>
            <a:ext cx="28448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RODA 개정에 따른 입찰/구매품의서 자동결재선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[e-Pro] 2019년 이후 기능 개선건 확인및 업데이트 일정 수립</a:t>
            </a:r>
          </a:p>
        </p:txBody>
      </p:sp>
      <p:sp>
        <p:nvSpPr>
          <p:cNvPr id="718375403" name="Text">
    </p:cNvPr>
          <p:cNvSpPr>
            <a:spLocks noGrp="1"/>
          </p:cNvSpPr>
          <p:nvPr/>
        </p:nvSpPr>
        <p:spPr>
          <a:xfrm rot="0">
            <a:off x="5740400" y="4584700"/>
            <a:ext cx="596900" cy="142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17576982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1053083843" name="Picture">
    </p:cNvPr>
          <p:cNvPicPr>
            <a:picLocks noChangeAspect="1"/>
          </p:cNvPicPr>
          <p:nvPr/>
        </p:nvPicPr>
        <p:blipFill>
          <a:blip r:embed="img_0_0_18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