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29"/>
  </p:notesMasterIdLst>
  <p:handoutMasterIdLst>
    <p:handoutMasterId r:id="rId30"/>
  </p:handoutMasterIdLst>
  <p:sldIdLst>
    <p:sldId id="1408" r:id="rId7"/>
    <p:sldId id="2792" r:id="rId8"/>
    <p:sldId id="748" r:id="rId9"/>
    <p:sldId id="2722" r:id="rId10"/>
    <p:sldId id="2719" r:id="rId11"/>
    <p:sldId id="1720" r:id="rId12"/>
    <p:sldId id="2723" r:id="rId13"/>
    <p:sldId id="2724" r:id="rId14"/>
    <p:sldId id="2832" r:id="rId15"/>
    <p:sldId id="2796" r:id="rId16"/>
    <p:sldId id="2771" r:id="rId17"/>
    <p:sldId id="2772" r:id="rId18"/>
    <p:sldId id="2855" r:id="rId19"/>
    <p:sldId id="2773" r:id="rId20"/>
    <p:sldId id="2848" r:id="rId21"/>
    <p:sldId id="2843" r:id="rId22"/>
    <p:sldId id="2810" r:id="rId23"/>
    <p:sldId id="2828" r:id="rId24"/>
    <p:sldId id="2850" r:id="rId25"/>
    <p:sldId id="2721" r:id="rId26"/>
    <p:sldId id="2854" r:id="rId27"/>
    <p:sldId id="2853" r:id="rId28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2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1230" y="102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2023-01-02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2023-01-02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2023-01-02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7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112620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102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313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256795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122183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306357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43563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4280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4038027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265469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67204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9149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122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19184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84C695-8EF3-43C8-A1F5-D90292C8F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BBFCD9F-BE8B-4870-B4F3-282D78D2A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/>
          </a:p>
        </p:txBody>
      </p:sp>
    </p:spTree>
    <p:extLst>
      <p:ext uri="{BB962C8B-B14F-4D97-AF65-F5344CB8AC3E}">
        <p14:creationId xmlns:p14="http://schemas.microsoft.com/office/powerpoint/2010/main" val="269195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22920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887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203511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195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ko-KR" smtClean="0"/>
          </a:p>
        </p:txBody>
      </p:sp>
    </p:spTree>
    <p:extLst>
      <p:ext uri="{BB962C8B-B14F-4D97-AF65-F5344CB8AC3E}">
        <p14:creationId xmlns:p14="http://schemas.microsoft.com/office/powerpoint/2010/main" val="54450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3" y="587375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5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5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3" y="950913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3" y="950913"/>
            <a:ext cx="4694237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3"/>
            <a:ext cx="4694238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3" y="587375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5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3" y="950913"/>
            <a:ext cx="4694237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3"/>
            <a:ext cx="4694238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3" y="587375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5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3" y="950913"/>
            <a:ext cx="4694237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3"/>
            <a:ext cx="4694238" cy="820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5" y="458788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38" y="458788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516688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5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1000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1000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81000" indent="-381000" algn="l" defTabSz="957263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marL="381000" indent="-381000" algn="l" defTabSz="957263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81000" indent="-381000" algn="l" defTabSz="957263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81000" indent="-381000" algn="l" defTabSz="957263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81000" indent="-381000" algn="l" defTabSz="957263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38200" indent="-381000" algn="l" defTabSz="957263" rtl="0" fontAlgn="base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95400" indent="-381000" algn="l" defTabSz="957263" rtl="0" fontAlgn="base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52600" indent="-381000" algn="l" defTabSz="957263" rtl="0" fontAlgn="base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209800" indent="-381000" algn="l" defTabSz="957263" rtl="0" fontAlgn="base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9388" indent="-179388" algn="l" defTabSz="957263" rtl="0" eaLnBrk="0" fontAlgn="base" hangingPunct="0">
        <a:spcBef>
          <a:spcPct val="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7800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188913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+mn-cs"/>
        </a:defRPr>
      </a:lvl4pPr>
      <a:lvl5pPr marL="1622425" indent="-179388" algn="l" defTabSz="957263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079625" indent="-179388" algn="l" defTabSz="957263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536825" indent="-179388" algn="l" defTabSz="957263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2994025" indent="-179388" algn="l" defTabSz="957263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451225" indent="-179388" algn="l" defTabSz="957263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5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950913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88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3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38"/>
            <a:ext cx="2235200" cy="352425"/>
            <a:chOff x="140" y="4090"/>
            <a:chExt cx="1408" cy="222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52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9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7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3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3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44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45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32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64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45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56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56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44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3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45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42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3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37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45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32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32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3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90000" tIns="46800" rIns="90000" bIns="46800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200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5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1000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1000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382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954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526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2098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9388" indent="-179388" algn="l" defTabSz="957263" rtl="0" eaLnBrk="0" fontAlgn="base" latinLnBrk="1" hangingPunct="0">
        <a:spcBef>
          <a:spcPct val="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895350" indent="-177800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63650" indent="-1889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622425" indent="-179388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0796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5368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29940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4512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5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38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0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3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90000" tIns="46800" rIns="90000" bIns="46800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200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3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90000" tIns="46800" rIns="90000" bIns="46800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200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8" y="1287463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8288" tIns="18288" rIns="18288" bIns="18288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800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5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950913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81000" indent="-381000" algn="l" defTabSz="957263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382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954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526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209800" indent="-381000" algn="l" defTabSz="957263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9388" indent="-179388" algn="l" defTabSz="957263" rtl="0" eaLnBrk="0" fontAlgn="base" latinLnBrk="1" hangingPunct="0">
        <a:spcBef>
          <a:spcPct val="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895350" indent="-177800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63650" indent="-1889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622425" indent="-179388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0796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5368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29940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451225" indent="-179388" algn="l" defTabSz="957263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0" y="106363"/>
            <a:ext cx="2670175" cy="428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1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3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5" y="6534150"/>
            <a:ext cx="322263" cy="280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90000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2625" y="6613525"/>
            <a:ext cx="1635125" cy="2508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5720" rIns="45720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1000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92088" indent="-19208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200">
          <a:solidFill>
            <a:srgbClr val="333399"/>
          </a:solidFill>
          <a:latin typeface="+mn-lt"/>
          <a:ea typeface="+mn-ea"/>
          <a:cs typeface="+mn-cs"/>
        </a:defRPr>
      </a:lvl1pPr>
      <a:lvl2pPr marL="463550" indent="-18573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600">
          <a:solidFill>
            <a:schemeClr val="tx1"/>
          </a:solidFill>
          <a:latin typeface="+mn-lt"/>
          <a:ea typeface="+mn-ea"/>
        </a:defRPr>
      </a:lvl2pPr>
      <a:lvl3pPr marL="768350" indent="-193675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3pPr>
      <a:lvl4pPr marL="1052513" indent="-180975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200">
          <a:solidFill>
            <a:schemeClr val="tx1"/>
          </a:solidFill>
          <a:latin typeface="+mn-lt"/>
          <a:ea typeface="+mn-ea"/>
        </a:defRPr>
      </a:lvl4pPr>
      <a:lvl5pPr marL="1381125" indent="-146050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000">
          <a:solidFill>
            <a:schemeClr val="tx1"/>
          </a:solidFill>
          <a:latin typeface="+mn-lt"/>
          <a:ea typeface="+mn-ea"/>
        </a:defRPr>
      </a:lvl5pPr>
      <a:lvl6pPr marL="1838325" indent="-146050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1990725" y="2239963"/>
            <a:ext cx="588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en-US" altLang="ko-KR" sz="280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ITO </a:t>
            </a:r>
            <a:r>
              <a:rPr kumimoji="1" lang="ko-KR" altLang="en-US" sz="280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 주간보고서 </a:t>
            </a:r>
            <a:r>
              <a:rPr kumimoji="1" lang="en-US" altLang="ko-KR" sz="2800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(AMS)</a:t>
            </a:r>
            <a:endParaRPr kumimoji="1" lang="ko-KR" altLang="en-US" sz="28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57200"/>
            <a:ext cx="15763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BD15156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819400"/>
            <a:ext cx="74834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2992438" y="4713288"/>
            <a:ext cx="3892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5" tIns="18814" rIns="95575" bIns="47786"/>
          <a:lstStyle>
            <a:lvl1pPr marL="342900" indent="-342900" defTabSz="860425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860425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860425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2022.12.27 ~ 2023.01.02]</a:t>
            </a:r>
            <a:endParaRPr kumimoji="0"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54488" y="3562350"/>
            <a:ext cx="1572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400" dirty="0" smtClean="0">
                <a:solidFill>
                  <a:srgbClr val="000000"/>
                </a:solidFill>
              </a:rPr>
              <a:t>1</a:t>
            </a:r>
            <a:r>
              <a:rPr kumimoji="1" lang="ko-KR" altLang="en-US" sz="2400" smtClean="0">
                <a:solidFill>
                  <a:srgbClr val="000000"/>
                </a:solidFill>
              </a:rPr>
              <a:t>월 </a:t>
            </a:r>
            <a:r>
              <a:rPr kumimoji="1" lang="en-US" altLang="ko-KR" sz="2400" dirty="0">
                <a:solidFill>
                  <a:srgbClr val="000000"/>
                </a:solidFill>
              </a:rPr>
              <a:t>1</a:t>
            </a:r>
            <a:r>
              <a:rPr kumimoji="1" lang="ko-KR" altLang="en-US" sz="2400" smtClean="0">
                <a:solidFill>
                  <a:srgbClr val="000000"/>
                </a:solidFill>
              </a:rPr>
              <a:t>주차</a:t>
            </a:r>
            <a:endParaRPr kumimoji="1" lang="ko-KR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</a:rPr>
              <a:t>①</a:t>
            </a:r>
            <a:r>
              <a:rPr kumimoji="1" lang="en-US" altLang="ko-KR" sz="1600" smtClean="0">
                <a:solidFill>
                  <a:schemeClr val="tx1"/>
                </a:solidFill>
              </a:rPr>
              <a:t>Baynex </a:t>
            </a:r>
            <a:r>
              <a:rPr kumimoji="1" lang="en-US" altLang="ko-KR" sz="1600">
                <a:solidFill>
                  <a:schemeClr val="tx1"/>
                </a:solidFill>
              </a:rPr>
              <a:t>- ERP)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11970"/>
              </p:ext>
            </p:extLst>
          </p:nvPr>
        </p:nvGraphicFramePr>
        <p:xfrm>
          <a:off x="266700" y="1087121"/>
          <a:ext cx="4686300" cy="5389879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7" marB="46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년간 연차휴가 이월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및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발생관련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HCM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고도화작업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요청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엔지니어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특근계획서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전산화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근태평가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쿼터공제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기능 개선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급여 및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인사원장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관련 요청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결재직위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개편작업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지원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596" marB="46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변동공제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 range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 오류에 따른 설정 변경 및 데이터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HCM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응대 및 확인작업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특근계획서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전산화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11/25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40%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66366"/>
              </p:ext>
            </p:extLst>
          </p:nvPr>
        </p:nvGraphicFramePr>
        <p:xfrm>
          <a:off x="5021263" y="1087123"/>
          <a:ext cx="4724400" cy="5389877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02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1" marB="46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연차휴가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사용통계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부분 변경 요청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연차휴가 이월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 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발생관련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고도화작업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엔지니어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특근계획서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전산화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[HR]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예외근무신청서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근무시간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특근발생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기능 추가 요청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특근확인서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양식 일부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변경요청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근태평가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쿼터공제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개선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학자금 신청서 관련 개발 요청의 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80%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02/28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[HR]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특근계획서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전산화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11/25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38800"/>
              </p:ext>
            </p:extLst>
          </p:nvPr>
        </p:nvGraphicFramePr>
        <p:xfrm>
          <a:off x="152400" y="1050925"/>
          <a:ext cx="4953000" cy="47915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85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업무 내용</a:t>
                      </a: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접수일</a:t>
                      </a: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 목표일</a:t>
                      </a: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PPS/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e-Pro/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노승표 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변경 업무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ITSM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-88350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안전보건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기술검토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 첨부 추가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4501157545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보증서 첨부 에러 수정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보증관리현황의 계약기간 오류 수정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장시걸계장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발주전송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안내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PO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 오류에 따른 확인 요청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9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E-Approval/ TPMS/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배영식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[E-Approval]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단가계약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정산품의서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Vendor Survey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정성평가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정성평가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긴급구매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입찰시행서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기술검토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기술검토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안전보건검토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안전보건검토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개발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51100"/>
              </p:ext>
            </p:extLst>
          </p:nvPr>
        </p:nvGraphicFramePr>
        <p:xfrm>
          <a:off x="5181600" y="1050926"/>
          <a:ext cx="4495800" cy="481647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61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262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PPS/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e-Pro/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노승표 </a:t>
                      </a:r>
                    </a:p>
                  </a:txBody>
                  <a:tcPr marL="90000" marR="90000" marT="46785" marB="467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[e-Pro]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고도화 프로젝트 관련 업무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[e-Pro]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RODA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개정에 따른 입찰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구매품의서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자동결재선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06/13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10/07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E-Approval/ TPMS/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배영식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[E-Approval]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단가계약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정산품의서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Vendor Survey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정성평가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정성평가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긴급구매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입찰시행서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기술검토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기술검토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안전보건검토 요청서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안전보건검토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개발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[E-Approval]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독신자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주거지원비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신청서 개발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[E-Approval]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임원정렬순서 조건 추가에 따른 기능 개발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02/07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38" name="Rectangle 135"/>
          <p:cNvSpPr>
            <a:spLocks noChangeArrowheads="1"/>
          </p:cNvSpPr>
          <p:nvPr/>
        </p:nvSpPr>
        <p:spPr bwMode="auto">
          <a:xfrm>
            <a:off x="152400" y="685801"/>
            <a:ext cx="4953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2339" name="Rectangle 136"/>
          <p:cNvSpPr>
            <a:spLocks noChangeArrowheads="1"/>
          </p:cNvSpPr>
          <p:nvPr/>
        </p:nvSpPr>
        <p:spPr bwMode="auto">
          <a:xfrm>
            <a:off x="5181600" y="685800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2340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70775"/>
              </p:ext>
            </p:extLst>
          </p:nvPr>
        </p:nvGraphicFramePr>
        <p:xfrm>
          <a:off x="152400" y="1081245"/>
          <a:ext cx="4953000" cy="265255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업무 내용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접수일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 목표일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31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ASM/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Mobile/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ATSS/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박민우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1" marB="467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ITSM-88133 </a:t>
                      </a:r>
                      <a:r>
                        <a:rPr kumimoji="1" lang="ko-KR" altLang="en-US" sz="9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변경완료</a:t>
                      </a:r>
                      <a:endParaRPr kumimoji="1" lang="ko-KR" altLang="en-US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ITSM-88292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작업자 변경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ITSM-88236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서비스요청서 삭제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ITSM-88188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서비스요청서 삭제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ITSM-88351 </a:t>
                      </a:r>
                      <a:r>
                        <a:rPr kumimoji="1" lang="ko-KR" altLang="en-US" sz="9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변경완료</a:t>
                      </a:r>
                      <a:endParaRPr kumimoji="1" lang="ko-KR" altLang="en-US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 승인 권한 보유자 현황 작성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ITSM-88359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작업유형 변경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ITSM-88361 </a:t>
                      </a:r>
                      <a:r>
                        <a:rPr kumimoji="1" lang="ko-KR" altLang="en-US" sz="9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취약점ㆍ</a:t>
                      </a: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WSS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ITSM-88272 </a:t>
                      </a:r>
                      <a:r>
                        <a:rPr kumimoji="1" lang="ko-KR" altLang="en-US" sz="9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취약점ㆍ</a:t>
                      </a: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WSS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[ATSS]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거리 데이터 쿼리 수정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[ATSS] </a:t>
                      </a:r>
                      <a:r>
                        <a:rPr kumimoji="1" lang="ko-KR" altLang="en-US" sz="9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대전지사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ATSS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설치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[ATSS]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라이선스 갱신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[Mobile]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 목록 스크롤 기능 추가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00473"/>
              </p:ext>
            </p:extLst>
          </p:nvPr>
        </p:nvGraphicFramePr>
        <p:xfrm>
          <a:off x="5181600" y="1101878"/>
          <a:ext cx="4495800" cy="2631922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000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ASM/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Mobile/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ATSS/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박민우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85" marB="467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[ASM] JIRA 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 관리 요청 업무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[ATSS]</a:t>
                      </a:r>
                      <a:r>
                        <a:rPr kumimoji="1" lang="ko-KR" altLang="en-US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거리 데이터 쿼리 수정</a:t>
                      </a: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86" name="Rectangle 135"/>
          <p:cNvSpPr>
            <a:spLocks noChangeArrowheads="1"/>
          </p:cNvSpPr>
          <p:nvPr/>
        </p:nvSpPr>
        <p:spPr bwMode="auto">
          <a:xfrm>
            <a:off x="152400" y="736758"/>
            <a:ext cx="4953000" cy="36512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4387" name="Rectangle 136"/>
          <p:cNvSpPr>
            <a:spLocks noChangeArrowheads="1"/>
          </p:cNvSpPr>
          <p:nvPr/>
        </p:nvSpPr>
        <p:spPr bwMode="auto">
          <a:xfrm>
            <a:off x="5181600" y="736758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4388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05453"/>
              </p:ext>
            </p:extLst>
          </p:nvPr>
        </p:nvGraphicFramePr>
        <p:xfrm>
          <a:off x="152400" y="1081245"/>
          <a:ext cx="4953000" cy="402744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업무 내용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접수일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 목표일</a:t>
                      </a: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702" marB="46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GCMS/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EWS/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이병준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CRM Upgrade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 협의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CRM Upgrade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인한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상품권 관련 화면 수정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일일판매보고 품의서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모바일상품권판매현황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구미지사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판매등록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신용카드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IC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칩 리더기 인식 안되는 부분 확인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회수 전표 삭제에 따른 데이터 확인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구미지사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기회수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상품권 데이터 확인 및 수정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IT Application Assessment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설문조사에 따른 공수 산정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자재마스터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이미지 원본 추출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인사발령에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따른 근무지 변경 시 시스템 접근 제한 조치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감사 개선사항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사이버보안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컴플라이언스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점검 결과에 따른 개선안 검토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2</a:t>
                      </a:r>
                      <a:r>
                        <a:rPr lang="en-US" altLang="ko-KR" sz="900" kern="1200" baseline="30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nd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interim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운영평가용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모집단 자료 추가 요청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현행 분석 및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CP SSL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도메인 변경 계획으로 인한 시스템 조사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(GCMS/EWS)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러닝 보안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윤리 교육 수료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38794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60264"/>
              </p:ext>
            </p:extLst>
          </p:nvPr>
        </p:nvGraphicFramePr>
        <p:xfrm>
          <a:off x="5181600" y="1101878"/>
          <a:ext cx="4495800" cy="2343922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25" marB="46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GCMS/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EWS/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이병준</a:t>
                      </a: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CRM Upgrade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 협의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[GCMS] CRM Upgrade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인한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상품권 관련 화면 수정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일일판매보고 품의서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모바일상품권판매현황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인사발령에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따른 근무지 변경 시 시스템 접근 제한 조치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감사 개선사항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현행 분석 및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12/12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948232"/>
                  </a:ext>
                </a:extLst>
              </a:tr>
            </a:tbl>
          </a:graphicData>
        </a:graphic>
      </p:graphicFrame>
      <p:sp>
        <p:nvSpPr>
          <p:cNvPr id="14386" name="Rectangle 135"/>
          <p:cNvSpPr>
            <a:spLocks noChangeArrowheads="1"/>
          </p:cNvSpPr>
          <p:nvPr/>
        </p:nvSpPr>
        <p:spPr bwMode="auto">
          <a:xfrm>
            <a:off x="152400" y="736758"/>
            <a:ext cx="4953000" cy="36512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4387" name="Rectangle 136"/>
          <p:cNvSpPr>
            <a:spLocks noChangeArrowheads="1"/>
          </p:cNvSpPr>
          <p:nvPr/>
        </p:nvSpPr>
        <p:spPr bwMode="auto">
          <a:xfrm>
            <a:off x="5181600" y="736758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4388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6387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19501"/>
              </p:ext>
            </p:extLst>
          </p:nvPr>
        </p:nvGraphicFramePr>
        <p:xfrm>
          <a:off x="152400" y="1168403"/>
          <a:ext cx="4876800" cy="58299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49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PRM/ S-ERP/ BI-EDW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남대현 </a:t>
                      </a:r>
                    </a:p>
                  </a:txBody>
                  <a:tcPr marL="90000" marR="90000" marT="46711" marB="46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영업시설물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 시스템 개발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[PRM]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저유소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수송거리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 추가 보완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[PRM]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퇴직임직원운영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직영주유소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벤치마킹 주유소 소비자 가격조사 등 자동화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[PRM]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한국평가데이터 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REALTOP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당사 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PRM, ERP 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시스템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재구축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10/25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10/07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11/18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1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E-Approval/ OSPM/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DCS/ESD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 등록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신청서 전산화 방안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전자결재 양식 개발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[OSPM] DCS/ESD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 등록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신청서 전산화 방안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중장비사용확인서 양식 개발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[OSPM]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중장비사용확인서 전산화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04/18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04/18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62725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2176"/>
              </p:ext>
            </p:extLst>
          </p:nvPr>
        </p:nvGraphicFramePr>
        <p:xfrm>
          <a:off x="5105400" y="1163641"/>
          <a:ext cx="4572000" cy="583933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5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PRM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S-ERP/ BI-EDW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남대현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09" marB="46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[PRM]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퇴직임직원운영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직영주유소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벤치마킹 주유소 소비자 가격조사 등 자동화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[PRM]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한국평가데이터 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REALTOP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당사 </a:t>
                      </a:r>
                      <a:r>
                        <a:rPr lang="en-US" altLang="ko-KR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PRM, ERP 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시스템 </a:t>
                      </a:r>
                      <a:r>
                        <a:rPr lang="ko-KR" altLang="en-US" sz="9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재구축</a:t>
                      </a:r>
                      <a:r>
                        <a:rPr lang="ko-KR" altLang="en-US" sz="9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10/07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11/18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01/30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77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E-Approval/ OSPM/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예외근무신청서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근무시간 특근 발생 기능 추가 요청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726590"/>
                  </a:ext>
                </a:extLst>
              </a:tr>
            </a:tbl>
          </a:graphicData>
        </a:graphic>
      </p:graphicFrame>
      <p:sp>
        <p:nvSpPr>
          <p:cNvPr id="16436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6387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576"/>
              </p:ext>
            </p:extLst>
          </p:nvPr>
        </p:nvGraphicFramePr>
        <p:xfrm>
          <a:off x="152400" y="1168402"/>
          <a:ext cx="4876800" cy="500379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49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71" marB="466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10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OAS/</a:t>
                      </a:r>
                    </a:p>
                    <a:p>
                      <a:pPr algn="ctr" eaLnBrk="1" hangingPunct="1"/>
                      <a:r>
                        <a:rPr kumimoji="1" lang="en-US" altLang="ko-KR" sz="900" dirty="0" err="1" smtClean="0">
                          <a:solidFill>
                            <a:schemeClr val="tx1"/>
                          </a:solidFill>
                        </a:rPr>
                        <a:t>ePSMS</a:t>
                      </a:r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eaLnBrk="1" hangingPunct="1"/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RTS</a:t>
                      </a:r>
                    </a:p>
                    <a:p>
                      <a:pPr algn="ctr" eaLnBrk="1" hangingPunct="1"/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kumimoji="1" lang="en-US" altLang="ko-KR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[OAS] CS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분석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[OAS]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속보용재고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(ERP)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[OAS]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주간수급상황기록부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(ERP)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392"/>
                  </a:ext>
                </a:extLst>
              </a:tr>
              <a:tr h="3505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RPA/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전자 계약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박선미</a:t>
                      </a: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엑셀 테스트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자격증명 확인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#1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지급 전날 메일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미발송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확인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117pc, 209pc RPA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가동 파일 백업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엑셀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#1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지급 작업 미처리 건 데이터 정리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사전점검 수기 발송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엑셀 테스트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 요일 별 동기화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#2-1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외화 지급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Chrome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 및 테스트 모니터링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115pc RTDB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파일서버 접근권한 연장 요청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엑셀 테스트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#1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지급 전날 비대상 건 확인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재수행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모니터링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A360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수출계획통보서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재수행</a:t>
                      </a:r>
                      <a:endParaRPr kumimoji="1" lang="ko-KR" altLang="en-US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3600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24785"/>
              </p:ext>
            </p:extLst>
          </p:nvPr>
        </p:nvGraphicFramePr>
        <p:xfrm>
          <a:off x="5105400" y="1163640"/>
          <a:ext cx="4572000" cy="50085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2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2" marB="46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4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OAS/</a:t>
                      </a:r>
                    </a:p>
                    <a:p>
                      <a:pPr algn="ctr" eaLnBrk="1" hangingPunct="1"/>
                      <a:r>
                        <a:rPr kumimoji="1" lang="en-US" altLang="ko-KR" sz="900" dirty="0" err="1" smtClean="0">
                          <a:solidFill>
                            <a:schemeClr val="tx1"/>
                          </a:solidFill>
                        </a:rPr>
                        <a:t>ePSMS</a:t>
                      </a:r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eaLnBrk="1" hangingPunct="1"/>
                      <a:r>
                        <a:rPr kumimoji="1" lang="en-US" altLang="ko-KR" sz="900" dirty="0" smtClean="0">
                          <a:solidFill>
                            <a:schemeClr val="tx1"/>
                          </a:solidFill>
                        </a:rPr>
                        <a:t>RTS Dashboard</a:t>
                      </a:r>
                      <a:endParaRPr kumimoji="1" lang="en-US" altLang="ko-KR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[OAS]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지원 및 인수인계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94097"/>
                  </a:ext>
                </a:extLst>
              </a:tr>
              <a:tr h="3505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RPA/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전자 계약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박선미</a:t>
                      </a: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 관리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회계전표 증빙 대사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일부 수정 요청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Daily report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엑셀 다운 현상 원인분석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A11 117PC RPA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[RPA] A11 #2-1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외화 지급 크롬 변경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08/10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12/14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71879"/>
                  </a:ext>
                </a:extLst>
              </a:tr>
            </a:tbl>
          </a:graphicData>
        </a:graphic>
      </p:graphicFrame>
      <p:sp>
        <p:nvSpPr>
          <p:cNvPr id="16436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93168"/>
              </p:ext>
            </p:extLst>
          </p:nvPr>
        </p:nvGraphicFramePr>
        <p:xfrm>
          <a:off x="152400" y="1150938"/>
          <a:ext cx="4876800" cy="50212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5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62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e-Pro/ 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전광호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1" marB="467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 문의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기본응대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예가산정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액티비티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및 원가 자료       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  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일괄 갱신 관련 자료분석 및 작업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      ITSM-83280  –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요청부서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연차보수팀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-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요청자의 요청으로 보류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발주번호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4501164290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동일건으로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삭제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처리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요청자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장시걸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ITSM-88134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계약서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[CTR221000039]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산업안전보건비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변경작업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ITSM-88193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계약서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[CTR221200043]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산업안전보건비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변경작업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</a:t>
                      </a:r>
                      <a:r>
                        <a:rPr kumimoji="1"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ProI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ITSM-88217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견적의뢰번호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Q221200283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bidding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방식 변경 작업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 ITSM-88340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계약서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[CTR220700018]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의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산업안전보건관리비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변경작업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 IITSM-88294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안전검토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가격견적서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삭제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처리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ITSM-88415 PR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에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SG Mapping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       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작업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ITSM-86274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전자구매시스템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로직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확인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45%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492"/>
              </p:ext>
            </p:extLst>
          </p:nvPr>
        </p:nvGraphicFramePr>
        <p:xfrm>
          <a:off x="5105400" y="1163639"/>
          <a:ext cx="4572000" cy="500856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345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e-Pro/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전광호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85" marB="467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 문의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기본응대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체" panose="020B060900010101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할당받은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SR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요청건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체" panose="020B0609000101010101" pitchFamily="49" charset="-127"/>
                          <a:cs typeface="+mn-cs"/>
                        </a:rPr>
                        <a:t> 작업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64" marB="467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69548"/>
              </p:ext>
            </p:extLst>
          </p:nvPr>
        </p:nvGraphicFramePr>
        <p:xfrm>
          <a:off x="152400" y="1150937"/>
          <a:ext cx="4876800" cy="41830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6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ATSS/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LOPAS/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황보람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[CCS] CCS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결재완료된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내역 중 누락된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WBS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[CCS]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중복된 신청된 약정 취소 요청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[EIS] </a:t>
                      </a:r>
                      <a:r>
                        <a:rPr kumimoji="1"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Nocache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Yellow Book chart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[EIS] 2022.11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결산의 </a:t>
                      </a:r>
                      <a:r>
                        <a:rPr kumimoji="1"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EIS,Yellow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Book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반영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Company-wide Mass Balance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 interface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CRM&lt;-&gt;EAI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삼성유류대금 카드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결재내역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연계 신규개발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New OAS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Data Interface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요청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kumimoji="1" lang="ko-KR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전기일별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출하 </a:t>
                      </a:r>
                      <a:r>
                        <a:rPr kumimoji="1" lang="ko-KR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자료전송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 반영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PRM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퇴직임직원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인근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S/S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가격조사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CP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연동요청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신규개발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알림톡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변경정보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ERP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New OAS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Data Interface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[LOPAS] </a:t>
                      </a:r>
                      <a:r>
                        <a:rPr kumimoji="1" lang="ko-KR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영천저유소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매각에 따른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LOPAS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수정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[LOPAS]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 인수인계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15049"/>
              </p:ext>
            </p:extLst>
          </p:nvPr>
        </p:nvGraphicFramePr>
        <p:xfrm>
          <a:off x="5105400" y="1163641"/>
          <a:ext cx="4572000" cy="416264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65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9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ATSS/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LOPAS/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황보람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[EIS] 2022.11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결산의 </a:t>
                      </a:r>
                      <a:r>
                        <a:rPr kumimoji="1"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EIS,Yellow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Book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반영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E-PRO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예가변경전송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CRM&lt;-&gt;EAI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삼성유류대금 카드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결재내역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연계 신규개발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PRM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퇴직임직원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인근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S/S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가격조사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CP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연동요청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신규개발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한국평가데이터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REALTOP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당사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PRM, ERP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연계 시스템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재구축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HCM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엔지니어 </a:t>
                      </a:r>
                      <a:r>
                        <a:rPr kumimoji="1" lang="ko-KR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특근계획서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전산화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알림톡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변경정보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[EAI] ERP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New OAS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Data Interface </a:t>
                      </a:r>
                      <a:r>
                        <a:rPr kumimoji="1" lang="ko-KR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72123"/>
              </p:ext>
            </p:extLst>
          </p:nvPr>
        </p:nvGraphicFramePr>
        <p:xfrm>
          <a:off x="5105400" y="1163639"/>
          <a:ext cx="4648200" cy="5237161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94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00" marB="46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61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[ERM] ERM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접속 권한 부여 신청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[ERS]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개발서버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SSL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검토 및 테스트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12/23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23/06/30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23/01/06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LOPAS/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[CCS]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인수인계 및 개발 환경 세팅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권한 신청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[LOPAS]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쿼리 운영 서버 배포 한 후 다음날 제대로 배치가 돌았는지 확인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1/13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501437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①</a:t>
            </a:r>
            <a:r>
              <a:rPr kumimoji="1" lang="en-US" altLang="ko-KR" sz="1600">
                <a:solidFill>
                  <a:schemeClr val="tx1"/>
                </a:solidFill>
              </a:rPr>
              <a:t>Baynex - WEB)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  <p:graphicFrame>
        <p:nvGraphicFramePr>
          <p:cNvPr id="8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19846"/>
              </p:ext>
            </p:extLst>
          </p:nvPr>
        </p:nvGraphicFramePr>
        <p:xfrm>
          <a:off x="114300" y="1163639"/>
          <a:ext cx="4914901" cy="5242415"/>
        </p:xfrm>
        <a:graphic>
          <a:graphicData uri="http://schemas.openxmlformats.org/drawingml/2006/table">
            <a:tbl>
              <a:tblPr/>
              <a:tblGrid>
                <a:gridCol w="60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84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31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[ERM] ERM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접속 권한 부여 신청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(BCM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프로젝트 인원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BCM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 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정보처리 해당 문서로 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23/06/30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까지 진행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[ERS]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부서지침서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 첨부파일 변경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[WMS] SAP MM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담당자 </a:t>
                      </a:r>
                      <a:r>
                        <a:rPr kumimoji="1"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IT_Admin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권한부여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권한회수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예외처리 건</a:t>
                      </a:r>
                      <a:endParaRPr kumimoji="1"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[ERM] </a:t>
                      </a:r>
                      <a:r>
                        <a:rPr kumimoji="1"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및 </a:t>
                      </a:r>
                      <a:r>
                        <a:rPr kumimoji="1"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SMS </a:t>
                      </a:r>
                      <a:r>
                        <a:rPr kumimoji="1"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발송 </a:t>
                      </a:r>
                      <a:r>
                        <a:rPr kumimoji="1"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kumimoji="1"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주석해제</a:t>
                      </a:r>
                      <a:r>
                        <a:rPr kumimoji="1"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후 운영 반영</a:t>
                      </a:r>
                      <a:endParaRPr kumimoji="1"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[LMS]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교육과정 시험점수 원복 조치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[LMS]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교육결과보고서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회수시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작성중인문서에서 조회 안됨 확인 및 수정 조치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[ERS]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규정관리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기안지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&gt;ERS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문서조회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메뉴에서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조회안됨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확인 및 조치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[ERM] ERM 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</a:t>
                      </a:r>
                      <a:r>
                        <a:rPr kumimoji="1"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ECC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알림발송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관련하여 권한 그룹 추가하여 </a:t>
                      </a:r>
                      <a:r>
                        <a:rPr kumimoji="1" lang="ko-KR" altLang="en-US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알림발송</a:t>
                      </a:r>
                      <a:r>
                        <a:rPr kumimoji="1"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가능하도록 개선 가능한지 검토 요청</a:t>
                      </a: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23/06/30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12/23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12/23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LOPAS/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CCS/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7" marB="467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[LOPAS]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매각 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영천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 및 신규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대송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저유소로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조회 위한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[LOPAS]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수송실적 조회 시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데이터랑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 데이터가 맞지 않아 배치 쿼리 수정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서버에 파일 배포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[LOPAS]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송유관 이관 오더 관리 데이터 조회 시 조회 데이터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[LOPAS]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송유관 이관 오더 관리 배치로 들어오는 데이터 중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부호로 인한 값 수정 후 저장 오류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1/3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83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152400" y="1054100"/>
          <a:ext cx="4876800" cy="361314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5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9989" marR="89989" marT="46493" marB="464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89989" marR="89989" marT="46493" marB="464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89989" marR="89989" marT="46493" marB="464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89989" marR="89989" marT="46493" marB="464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9989" marR="89989" marT="46493" marB="464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43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박치영</a:t>
                      </a:r>
                    </a:p>
                  </a:txBody>
                  <a:tcPr marL="83067" marR="83067" marT="46527" marB="465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전화번호로 포인트 적립 적용 조회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 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주유소연동추가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현대서버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주유소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금결원전송관련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대응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부정적립관련 대응 조치 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즉발카드 등록 개발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526" marB="4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모바일상품권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제휴 성능 저하문제 수정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kern="120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07" marB="46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93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이승범</a:t>
                      </a:r>
                    </a:p>
                  </a:txBody>
                  <a:tcPr marL="83067" marR="83067" marT="46527" marB="465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79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680" marB="46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쿠폰 전문 수정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사용가능상품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02/16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 연동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제네시스앱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01/29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680" marB="46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 배치 서버 변경으로 인한 연계 테스트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쿠폰 발행 점검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02/28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멤버스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정합성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후속 조치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19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525" marB="4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4" marB="46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rgbClr val="000000"/>
                </a:solidFill>
              </a:rPr>
              <a:t>3. </a:t>
            </a:r>
            <a:r>
              <a:rPr kumimoji="1" lang="ko-KR" altLang="en-US" sz="1600">
                <a:solidFill>
                  <a:srgbClr val="000000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rgbClr val="000000"/>
                </a:solidFill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</a:rPr>
              <a:t>②</a:t>
            </a:r>
            <a:r>
              <a:rPr kumimoji="1" lang="en-US" altLang="ko-KR" sz="1600" smtClean="0">
                <a:solidFill>
                  <a:srgbClr val="000000"/>
                </a:solidFill>
              </a:rPr>
              <a:t>Quintet </a:t>
            </a:r>
            <a:r>
              <a:rPr kumimoji="1" lang="en-US" altLang="ko-KR" sz="1600">
                <a:solidFill>
                  <a:srgbClr val="000000"/>
                </a:solidFill>
              </a:rPr>
              <a:t>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152400" y="6937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5400" y="996127"/>
          <a:ext cx="4572000" cy="3956873"/>
        </p:xfrm>
        <a:graphic>
          <a:graphicData uri="http://schemas.openxmlformats.org/drawingml/2006/table">
            <a:tbl>
              <a:tblPr/>
              <a:tblGrid>
                <a:gridCol w="68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54" marB="46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8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8" marB="46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82" marB="46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거래내역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결제 수단 정의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3067" marR="83067" marT="46682" marB="46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b="0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Pb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상품적립</a:t>
                      </a:r>
                      <a:endParaRPr lang="en-US" altLang="ko-KR" sz="800" b="0" baseline="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82" marB="46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77" marR="83077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77" marR="83077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사후적립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PRM,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전자결재 연동개발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82" marB="46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6" marB="4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7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70" marB="46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App push</a:t>
                      </a:r>
                    </a:p>
                  </a:txBody>
                  <a:tcPr marL="83067" marR="83067" marT="46682" marB="46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77" marR="83077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77" marR="83077" marT="46742" marB="46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226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이승범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48" marB="46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금결원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43" marB="46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02/03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1" marB="46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1" marB="46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3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쿠폰 전문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7" marB="46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02/16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카페이 연동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제네시스앱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01/29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서버 변경으로 인한 연계 테스트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쿠폰 발행 점검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02/28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멤버스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정합성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후속 조치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9" marB="466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01/22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2" marB="46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7" marB="46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50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66" marB="467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17" marB="46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67" marR="83067" marT="46630" marB="466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5875" y="685800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165100" y="242888"/>
            <a:ext cx="895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solidFill>
                  <a:schemeClr val="tx1"/>
                </a:solidFill>
              </a:rPr>
              <a:t>1 . Business </a:t>
            </a:r>
            <a:r>
              <a:rPr kumimoji="1" lang="en-US" altLang="ko-KR" sz="1600">
                <a:solidFill>
                  <a:schemeClr val="tx1"/>
                </a:solidFill>
              </a:rPr>
              <a:t>Calendar </a:t>
            </a:r>
            <a:r>
              <a:rPr kumimoji="1" lang="en-US" altLang="ko-KR" sz="1600" smtClean="0">
                <a:solidFill>
                  <a:schemeClr val="tx1"/>
                </a:solidFill>
              </a:rPr>
              <a:t>(01</a:t>
            </a:r>
            <a:r>
              <a:rPr kumimoji="1" lang="ko-KR" altLang="en-US" sz="1600" smtClean="0">
                <a:solidFill>
                  <a:schemeClr val="tx1"/>
                </a:solidFill>
              </a:rPr>
              <a:t>월</a:t>
            </a:r>
            <a:r>
              <a:rPr kumimoji="1" lang="en-US" altLang="ko-KR" sz="1600" dirty="0">
                <a:solidFill>
                  <a:schemeClr val="tx1"/>
                </a:solidFill>
              </a:rPr>
              <a:t>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0625"/>
              </p:ext>
            </p:extLst>
          </p:nvPr>
        </p:nvGraphicFramePr>
        <p:xfrm>
          <a:off x="273050" y="1143000"/>
          <a:ext cx="9321800" cy="5108574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6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새해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T="45718" marB="4571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8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T="45718" marB="4571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 휴일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161925" y="1046163"/>
          <a:ext cx="4876800" cy="5708646"/>
        </p:xfrm>
        <a:graphic>
          <a:graphicData uri="http://schemas.openxmlformats.org/drawingml/2006/table">
            <a:tbl>
              <a:tblPr/>
              <a:tblGrid>
                <a:gridCol w="67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02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10" marR="9001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10" marR="90010" marT="46760" marB="467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10" marR="90010" marT="46760" marB="46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10" marR="9001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10" marR="9001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1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8" marB="46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하위 카드 등록 </a:t>
                      </a:r>
                    </a:p>
                  </a:txBody>
                  <a:tcPr marL="83084" marR="83084" marT="46731" marB="46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12/31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2" marB="46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 기간내 가입자 정보 제공 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0" marB="46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2" marB="46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모바일주유권 문자 발송 </a:t>
                      </a:r>
                    </a:p>
                  </a:txBody>
                  <a:tcPr marL="83084" marR="83084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8" marB="46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1/15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2" marB="467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8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3" marR="90003" marT="46757" marB="46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모의해킹 중복로그인 제한 개발 및 운영 이관 </a:t>
                      </a:r>
                    </a:p>
                  </a:txBody>
                  <a:tcPr marL="83084" marR="83084" marT="46756" marB="46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1/12</a:t>
                      </a:r>
                    </a:p>
                  </a:txBody>
                  <a:tcPr marL="83087" marR="83087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7" marB="46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3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3" marR="90003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믿음가득주유소 화면 오류 확인 및 수정 요청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56" marB="46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83087" marR="83087" marT="46757" marB="46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4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8" marB="46758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감사인원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VOC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관리자 권한 부여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1/8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1/11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Summary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변경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1/14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1/15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배치 스케줄러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1/13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검색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4" marB="46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460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 BI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석주연</a:t>
                      </a:r>
                    </a:p>
                  </a:txBody>
                  <a:tcPr marL="90010" marR="90010" marT="46758" marB="46758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보너스카드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매출비율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사입량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‘20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남선석유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리드코프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매출비율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’20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UNDEFINED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유치실적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신규회원 분석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파일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7" marR="83087"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 응대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5" marB="46755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재산정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3" marB="4675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6" marB="46746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6" marB="46746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49" marB="46749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73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0" marR="90010" marT="46754" marB="46754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65" marB="467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rgbClr val="000000"/>
                </a:solidFill>
              </a:rPr>
              <a:t>3. </a:t>
            </a:r>
            <a:r>
              <a:rPr kumimoji="1" lang="ko-KR" altLang="en-US" sz="1600">
                <a:solidFill>
                  <a:srgbClr val="000000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rgbClr val="000000"/>
                </a:solidFill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</a:rPr>
              <a:t>②</a:t>
            </a:r>
            <a:r>
              <a:rPr kumimoji="1" lang="en-US" altLang="ko-KR" sz="1600" smtClean="0">
                <a:solidFill>
                  <a:srgbClr val="000000"/>
                </a:solidFill>
              </a:rPr>
              <a:t>Quintet </a:t>
            </a:r>
            <a:r>
              <a:rPr kumimoji="1" lang="en-US" altLang="ko-KR" sz="1600">
                <a:solidFill>
                  <a:srgbClr val="000000"/>
                </a:solidFill>
              </a:rPr>
              <a:t>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142875" y="692150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4925" y="1057275"/>
          <a:ext cx="4572000" cy="4465642"/>
        </p:xfrm>
        <a:graphic>
          <a:graphicData uri="http://schemas.openxmlformats.org/drawingml/2006/table">
            <a:tbl>
              <a:tblPr/>
              <a:tblGrid>
                <a:gridCol w="68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6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60" marB="467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60" marB="467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60" marB="467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6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900" dirty="0"/>
                    </a:p>
                  </a:txBody>
                  <a:tcPr marL="90000" marR="90000" marT="46758" marB="46758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보너스카드홈페이지 카드 안내 페이지 수정</a:t>
                      </a:r>
                    </a:p>
                  </a:txBody>
                  <a:tcPr marL="83084" marR="83084" marT="46740" marB="46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미정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믿음가득주유소 화면 테스트 및 운영 이관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56" marB="46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0" marB="46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8" marB="46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0" marB="46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4" marR="83084" marT="46747" marB="46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4" marR="83084" marT="46821" marB="46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621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8" marB="46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분류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  VOC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검색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개선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5" marB="467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0" marB="46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0" marB="46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7" marR="83087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89" marB="46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3080" marR="83080" marT="46789" marB="46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11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 BI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석주연</a:t>
                      </a:r>
                    </a:p>
                  </a:txBody>
                  <a:tcPr marL="90000" marR="90000" marT="46758" marB="467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산정식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적립 사용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보고용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데이터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’20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대상 리스트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기간 중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신규회원의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주유데이터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중단대상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거래처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과다적립금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재산정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 및 검증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0" marB="46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4" marB="46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5875" y="692150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339725"/>
          </a:xfrm>
        </p:spPr>
        <p:txBody>
          <a:bodyPr lIns="91577" tIns="45789" rIns="91577" bIns="45789" anchor="ctr">
            <a:spAutoFit/>
          </a:bodyPr>
          <a:lstStyle/>
          <a:p>
            <a:pPr marL="0" indent="0" defTabSz="914400" ea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1.ERP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및 보안관리</a:t>
            </a:r>
          </a:p>
        </p:txBody>
      </p:sp>
      <p:graphicFrame>
        <p:nvGraphicFramePr>
          <p:cNvPr id="6" name="Group 129"/>
          <p:cNvGraphicFramePr>
            <a:graphicFrameLocks/>
          </p:cNvGraphicFramePr>
          <p:nvPr>
            <p:extLst/>
          </p:nvPr>
        </p:nvGraphicFramePr>
        <p:xfrm>
          <a:off x="523875" y="3268663"/>
          <a:ext cx="8856663" cy="1536702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Blocked User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삭제된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미사용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부서이동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육아휴직 및 병가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퇴직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95"/>
          <p:cNvGraphicFramePr>
            <a:graphicFrameLocks/>
          </p:cNvGraphicFramePr>
          <p:nvPr>
            <p:extLst/>
          </p:nvPr>
        </p:nvGraphicFramePr>
        <p:xfrm>
          <a:off x="514350" y="5207000"/>
          <a:ext cx="8864601" cy="1119220"/>
        </p:xfrm>
        <a:graphic>
          <a:graphicData uri="http://schemas.openxmlformats.org/drawingml/2006/table">
            <a:tbl>
              <a:tblPr/>
              <a:tblGrid>
                <a:gridCol w="164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30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및 권한부여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및 삭제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생성 후 권한 부여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권한 신청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3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요청건수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20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10"/>
          <p:cNvSpPr>
            <a:spLocks noChangeArrowheads="1"/>
          </p:cNvSpPr>
          <p:nvPr/>
        </p:nvSpPr>
        <p:spPr bwMode="auto">
          <a:xfrm>
            <a:off x="304800" y="933450"/>
            <a:ext cx="56848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90000"/>
              </a:lnSpc>
            </a:pP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USER ID </a:t>
            </a: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 및 라이센스 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2022.12.29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en-US" altLang="ko-KR" sz="13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Group 128"/>
          <p:cNvGraphicFramePr>
            <a:graphicFrameLocks noGrp="1"/>
          </p:cNvGraphicFramePr>
          <p:nvPr>
            <p:extLst/>
          </p:nvPr>
        </p:nvGraphicFramePr>
        <p:xfrm>
          <a:off x="525463" y="1287463"/>
          <a:ext cx="8853487" cy="611187"/>
        </p:xfrm>
        <a:graphic>
          <a:graphicData uri="http://schemas.openxmlformats.org/drawingml/2006/table">
            <a:tbl>
              <a:tblPr/>
              <a:tblGrid>
                <a:gridCol w="189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95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ID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Blocked 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92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"/>
          <p:cNvGraphicFramePr>
            <a:graphicFrameLocks noGrp="1"/>
          </p:cNvGraphicFramePr>
          <p:nvPr>
            <p:extLst/>
          </p:nvPr>
        </p:nvGraphicFramePr>
        <p:xfrm>
          <a:off x="514350" y="2012950"/>
          <a:ext cx="8837613" cy="822324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Professional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Limited</a:t>
                      </a: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</a:p>
                  </a:txBody>
                  <a:tcPr marT="45615" marB="456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1pPr>
                      <a:lvl2pPr marL="742950" indent="-28575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2pPr>
                      <a:lvl3pPr marL="11430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3pPr>
                      <a:lvl4pPr marL="16002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4pPr>
                      <a:lvl5pPr marL="2057400" indent="-228600" algn="l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charset="0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2565</a:t>
                      </a:r>
                    </a:p>
                  </a:txBody>
                  <a:tcPr marT="45615" marB="456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271463" y="4895850"/>
            <a:ext cx="468153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ID </a:t>
            </a: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 및 권한 부여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2022.12.23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2022.12.29)</a:t>
            </a:r>
            <a:endParaRPr lang="en-US" altLang="ko-KR" sz="13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156"/>
          <p:cNvGraphicFramePr>
            <a:graphicFrameLocks noChangeAspect="1"/>
          </p:cNvGraphicFramePr>
          <p:nvPr>
            <p:extLst/>
          </p:nvPr>
        </p:nvGraphicFramePr>
        <p:xfrm>
          <a:off x="8077200" y="401955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7" name="워크시트" showAsIcon="1" r:id="rId3" imgW="380880" imgH="771480" progId="Excel.Sheet.12">
                  <p:embed/>
                </p:oleObj>
              </mc:Choice>
              <mc:Fallback>
                <p:oleObj name="워크시트" showAsIcon="1" r:id="rId3" imgW="380880" imgH="771480" progId="Excel.Sheet.12">
                  <p:embed/>
                  <p:pic>
                    <p:nvPicPr>
                      <p:cNvPr id="12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019550"/>
                        <a:ext cx="381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"/>
          <p:cNvGraphicFramePr>
            <a:graphicFrameLocks noChangeAspect="1"/>
          </p:cNvGraphicFramePr>
          <p:nvPr>
            <p:extLst/>
          </p:nvPr>
        </p:nvGraphicFramePr>
        <p:xfrm>
          <a:off x="2611438" y="58293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8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13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58293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"/>
          <p:cNvGraphicFramePr>
            <a:graphicFrameLocks noChangeAspect="1"/>
          </p:cNvGraphicFramePr>
          <p:nvPr>
            <p:extLst/>
          </p:nvPr>
        </p:nvGraphicFramePr>
        <p:xfrm>
          <a:off x="4876800" y="5832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9" name="워크시트" showAsIcon="1" r:id="rId7" imgW="914400" imgH="771480" progId="Excel.Sheet.12">
                  <p:embed/>
                </p:oleObj>
              </mc:Choice>
              <mc:Fallback>
                <p:oleObj name="워크시트" showAsIcon="1" r:id="rId7" imgW="914400" imgH="771480" progId="Excel.Sheet.12">
                  <p:embed/>
                  <p:pic>
                    <p:nvPicPr>
                      <p:cNvPr id="1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3247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0"/>
          <p:cNvSpPr>
            <a:spLocks noChangeArrowheads="1"/>
          </p:cNvSpPr>
          <p:nvPr/>
        </p:nvSpPr>
        <p:spPr bwMode="auto">
          <a:xfrm>
            <a:off x="316576" y="2995383"/>
            <a:ext cx="56848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179388" indent="-179388" defTabSz="957263" latinLnBrk="1"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2022.12.23 </a:t>
            </a:r>
            <a:r>
              <a:rPr lang="en-US" altLang="ko-KR" sz="1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1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2022.12.29)</a:t>
            </a:r>
            <a:endParaRPr lang="en-US" altLang="ko-KR" sz="13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24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7664"/>
              </p:ext>
            </p:extLst>
          </p:nvPr>
        </p:nvGraphicFramePr>
        <p:xfrm>
          <a:off x="273050" y="1143000"/>
          <a:ext cx="9321800" cy="5108574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6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새해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T="45718" marB="4571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이여진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배영식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박선미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8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T="45718" marB="45718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권지수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남대현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김도신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노승표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김도신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전광호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박남신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이병준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황보람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 휴일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박태준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순현국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T="45702" marB="45702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643563" y="663575"/>
            <a:ext cx="661987" cy="363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>
              <a:lnSpc>
                <a:spcPct val="95000"/>
              </a:lnSpc>
              <a:buFont typeface="맑은 고딕" pitchFamily="50" charset="-127"/>
              <a:buChar char="◑"/>
              <a:defRPr/>
            </a:pPr>
            <a:r>
              <a:rPr kumimoji="1" lang="ko-KR" altLang="en-US" sz="950" b="0" dirty="0" smtClean="0">
                <a:solidFill>
                  <a:srgbClr val="3333CC"/>
                </a:solidFill>
              </a:rPr>
              <a:t>반 차</a:t>
            </a:r>
          </a:p>
          <a:p>
            <a:pPr algn="r">
              <a:lnSpc>
                <a:spcPct val="95000"/>
              </a:lnSpc>
              <a:buSzPct val="150000"/>
              <a:buFont typeface="Wingdings" pitchFamily="2" charset="2"/>
              <a:buChar char="l"/>
              <a:defRPr/>
            </a:pPr>
            <a:r>
              <a:rPr kumimoji="1" lang="en-US" altLang="ko-KR" b="0" dirty="0" smtClean="0">
                <a:solidFill>
                  <a:srgbClr val="3333CC"/>
                </a:solidFill>
              </a:rPr>
              <a:t> 1day</a:t>
            </a:r>
            <a:endParaRPr lang="ko-KR" altLang="en-US" dirty="0" smtClean="0">
              <a:solidFill>
                <a:srgbClr val="3333CC"/>
              </a:solidFill>
            </a:endParaRPr>
          </a:p>
        </p:txBody>
      </p:sp>
      <p:sp>
        <p:nvSpPr>
          <p:cNvPr id="8253" name="Rectangle 2"/>
          <p:cNvSpPr>
            <a:spLocks noChangeArrowheads="1"/>
          </p:cNvSpPr>
          <p:nvPr/>
        </p:nvSpPr>
        <p:spPr bwMode="auto">
          <a:xfrm>
            <a:off x="228600" y="201613"/>
            <a:ext cx="905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marL="381000" indent="-381000" defTabSz="957263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-2. 2023. 01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월 휴가계획서</a:t>
            </a:r>
          </a:p>
        </p:txBody>
      </p:sp>
      <p:sp>
        <p:nvSpPr>
          <p:cNvPr id="8254" name="Text Box 2"/>
          <p:cNvSpPr txBox="1">
            <a:spLocks noChangeArrowheads="1"/>
          </p:cNvSpPr>
          <p:nvPr/>
        </p:nvSpPr>
        <p:spPr bwMode="auto">
          <a:xfrm>
            <a:off x="6781800" y="668338"/>
            <a:ext cx="1447800" cy="355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ko-KR" altLang="en-US" b="0">
                <a:solidFill>
                  <a:schemeClr val="accent2"/>
                </a:solidFill>
              </a:rPr>
              <a:t>예비군</a:t>
            </a:r>
            <a:r>
              <a:rPr kumimoji="1" lang="en-US" altLang="ko-KR" b="0">
                <a:solidFill>
                  <a:schemeClr val="accent2"/>
                </a:solidFill>
              </a:rPr>
              <a:t>/</a:t>
            </a:r>
            <a:r>
              <a:rPr kumimoji="1" lang="ko-KR" altLang="en-US" b="0">
                <a:solidFill>
                  <a:schemeClr val="accent2"/>
                </a:solidFill>
              </a:rPr>
              <a:t>민방위 훈련</a:t>
            </a:r>
            <a:r>
              <a:rPr kumimoji="1" lang="en-US" altLang="ko-KR" b="0">
                <a:solidFill>
                  <a:schemeClr val="accent2"/>
                </a:solidFill>
              </a:rPr>
              <a:t> </a:t>
            </a:r>
          </a:p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ko-KR" altLang="en-US" b="0">
                <a:solidFill>
                  <a:schemeClr val="accent2"/>
                </a:solidFill>
              </a:rPr>
              <a:t>교육</a:t>
            </a:r>
            <a:r>
              <a:rPr lang="en-US" altLang="ko-KR" b="0">
                <a:solidFill>
                  <a:schemeClr val="accent2"/>
                </a:solidFill>
              </a:rPr>
              <a:t>, </a:t>
            </a:r>
            <a:r>
              <a:rPr lang="ko-KR" altLang="en-US" b="0">
                <a:solidFill>
                  <a:schemeClr val="accent2"/>
                </a:solidFill>
              </a:rPr>
              <a:t>내부회의 </a:t>
            </a:r>
          </a:p>
        </p:txBody>
      </p:sp>
      <p:sp>
        <p:nvSpPr>
          <p:cNvPr id="8255" name="Text Box 2"/>
          <p:cNvSpPr txBox="1">
            <a:spLocks noChangeArrowheads="1"/>
          </p:cNvSpPr>
          <p:nvPr/>
        </p:nvSpPr>
        <p:spPr bwMode="auto">
          <a:xfrm>
            <a:off x="7858125" y="663575"/>
            <a:ext cx="1676400" cy="355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ko-KR" altLang="en-US" b="0">
                <a:solidFill>
                  <a:schemeClr val="accent2"/>
                </a:solidFill>
              </a:rPr>
              <a:t>경조휴가</a:t>
            </a:r>
            <a:endParaRPr kumimoji="1" lang="en-US" altLang="ko-KR" b="0">
              <a:solidFill>
                <a:schemeClr val="accent2"/>
              </a:solidFill>
            </a:endParaRPr>
          </a:p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맑은 고딕" panose="020B0503020000020004" pitchFamily="50" charset="-127"/>
              <a:buChar char="◇"/>
            </a:pPr>
            <a:r>
              <a:rPr kumimoji="1" lang="ko-KR" altLang="en-US" b="0">
                <a:solidFill>
                  <a:schemeClr val="accent2"/>
                </a:solidFill>
              </a:rPr>
              <a:t>건강검진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23900" y="6405563"/>
            <a:ext cx="3086100" cy="223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algn="r">
              <a:lnSpc>
                <a:spcPct val="95000"/>
              </a:lnSpc>
              <a:buSzPct val="150000"/>
              <a:defRPr/>
            </a:pPr>
            <a:r>
              <a:rPr lang="en-US" altLang="ko-KR" b="0" dirty="0" smtClean="0">
                <a:solidFill>
                  <a:schemeClr val="tx1"/>
                </a:solidFill>
              </a:rPr>
              <a:t>(H) IT</a:t>
            </a:r>
            <a:r>
              <a:rPr lang="ko-KR" altLang="en-US" b="0" dirty="0" err="1" smtClean="0">
                <a:solidFill>
                  <a:schemeClr val="tx1"/>
                </a:solidFill>
              </a:rPr>
              <a:t>운영팀</a:t>
            </a:r>
            <a:r>
              <a:rPr lang="ko-KR" altLang="en-US" b="0" dirty="0" smtClean="0">
                <a:solidFill>
                  <a:schemeClr val="tx1"/>
                </a:solidFill>
              </a:rPr>
              <a:t>  </a:t>
            </a:r>
            <a:r>
              <a:rPr lang="en-US" altLang="ko-KR" b="0" dirty="0" smtClean="0">
                <a:solidFill>
                  <a:schemeClr val="tx1"/>
                </a:solidFill>
              </a:rPr>
              <a:t>(R) </a:t>
            </a:r>
            <a:r>
              <a:rPr lang="ko-KR" altLang="en-US" b="0" dirty="0" smtClean="0">
                <a:solidFill>
                  <a:schemeClr val="tx1"/>
                </a:solidFill>
              </a:rPr>
              <a:t>생산</a:t>
            </a:r>
            <a:r>
              <a:rPr lang="en-US" altLang="ko-KR" b="0" dirty="0" smtClean="0">
                <a:solidFill>
                  <a:schemeClr val="tx1"/>
                </a:solidFill>
              </a:rPr>
              <a:t>IT</a:t>
            </a:r>
            <a:r>
              <a:rPr lang="ko-KR" altLang="en-US" b="0" dirty="0" err="1" smtClean="0">
                <a:solidFill>
                  <a:schemeClr val="tx1"/>
                </a:solidFill>
              </a:rPr>
              <a:t>지원팀</a:t>
            </a:r>
            <a:r>
              <a:rPr lang="ko-KR" altLang="en-US" b="0" dirty="0" smtClean="0">
                <a:solidFill>
                  <a:schemeClr val="tx1"/>
                </a:solidFill>
              </a:rPr>
              <a:t>  </a:t>
            </a:r>
            <a:r>
              <a:rPr lang="en-US" altLang="ko-KR" b="0" dirty="0" smtClean="0">
                <a:solidFill>
                  <a:schemeClr val="tx1"/>
                </a:solidFill>
              </a:rPr>
              <a:t>(B) </a:t>
            </a:r>
            <a:r>
              <a:rPr lang="en-US" altLang="ko-KR" b="0" dirty="0" err="1" smtClean="0">
                <a:solidFill>
                  <a:schemeClr val="tx1"/>
                </a:solidFill>
              </a:rPr>
              <a:t>Baynex</a:t>
            </a:r>
            <a:r>
              <a:rPr lang="en-US" altLang="ko-KR" b="0" dirty="0" smtClean="0">
                <a:solidFill>
                  <a:schemeClr val="tx1"/>
                </a:solidFill>
              </a:rPr>
              <a:t>   (Q) Quintet</a:t>
            </a:r>
            <a:endParaRPr lang="en-US" altLang="ko-K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32050" y="2498725"/>
            <a:ext cx="5837238" cy="400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0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ko-KR" altLang="en-US" sz="1600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28600"/>
            <a:ext cx="5035550" cy="381000"/>
          </a:xfrm>
        </p:spPr>
        <p:txBody>
          <a:bodyPr lIns="95575" tIns="18814" rIns="95575" bIns="47786"/>
          <a:lstStyle/>
          <a:p>
            <a:pPr marL="0" indent="0" defTabSz="914400" eaLnBrk="1" hangingPunct="1"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33638" y="1911350"/>
            <a:ext cx="5837237" cy="400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0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ko-KR" sz="1600">
                <a:solidFill>
                  <a:schemeClr val="tx1"/>
                </a:solidFill>
              </a:rPr>
              <a:t>Summary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1982788" y="2466975"/>
            <a:ext cx="550862" cy="498475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600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600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60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6"/>
              <a:ext cx="161" cy="18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600">
                  <a:latin typeface="새굴림" panose="02030600000101010101" pitchFamily="18" charset="-127"/>
                  <a:ea typeface="새굴림" panose="02030600000101010101" pitchFamily="18" charset="-127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1970088" y="1895475"/>
            <a:ext cx="576262" cy="498475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600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600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60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6" y="1106"/>
              <a:ext cx="153" cy="18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600">
                  <a:latin typeface="새굴림" panose="02030600000101010101" pitchFamily="18" charset="-127"/>
                  <a:ea typeface="새굴림" panose="02030600000101010101" pitchFamily="18" charset="-127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38400" y="3124200"/>
            <a:ext cx="5837238" cy="400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0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400">
                <a:solidFill>
                  <a:srgbClr val="000000"/>
                </a:solidFill>
              </a:rPr>
              <a:t>별첨 </a:t>
            </a:r>
            <a:r>
              <a:rPr kumimoji="1" lang="en-US" altLang="ko-KR" sz="1400">
                <a:solidFill>
                  <a:srgbClr val="000000"/>
                </a:solidFill>
              </a:rPr>
              <a:t>1] ERP </a:t>
            </a:r>
            <a:r>
              <a:rPr kumimoji="1" lang="ko-KR" altLang="en-US" sz="140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38400" y="3581400"/>
            <a:ext cx="5837238" cy="400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80000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400">
                <a:solidFill>
                  <a:srgbClr val="000000"/>
                </a:solidFill>
              </a:rPr>
              <a:t>별첨 </a:t>
            </a:r>
            <a:r>
              <a:rPr kumimoji="1" lang="en-US" altLang="ko-KR" sz="1400">
                <a:solidFill>
                  <a:srgbClr val="000000"/>
                </a:solidFill>
              </a:rPr>
              <a:t>2] </a:t>
            </a:r>
            <a:r>
              <a:rPr kumimoji="1" lang="ko-KR" altLang="en-US" sz="140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55"/>
          <p:cNvSpPr>
            <a:spLocks noChangeArrowheads="1"/>
          </p:cNvSpPr>
          <p:nvPr/>
        </p:nvSpPr>
        <p:spPr bwMode="auto">
          <a:xfrm>
            <a:off x="165100" y="227013"/>
            <a:ext cx="7835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 marL="381000" indent="-381000" defTabSz="957263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Summary - </a:t>
            </a:r>
            <a:r>
              <a:rPr lang="ko-KR" altLang="en-US" sz="16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Baynex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459" name="Group 240"/>
          <p:cNvGrpSpPr>
            <a:grpSpLocks/>
          </p:cNvGrpSpPr>
          <p:nvPr/>
        </p:nvGrpSpPr>
        <p:grpSpPr bwMode="auto">
          <a:xfrm>
            <a:off x="8289925" y="0"/>
            <a:ext cx="1082675" cy="601663"/>
            <a:chOff x="5222" y="377"/>
            <a:chExt cx="682" cy="379"/>
          </a:xfrm>
        </p:grpSpPr>
        <p:sp>
          <p:nvSpPr>
            <p:cNvPr id="19543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prst="shdw17" dist="17961" dir="2700000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19544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7" dist="17961" dir="2700000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19545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6" y="377"/>
              <a:ext cx="208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완료</a:t>
              </a:r>
              <a:endParaRPr lang="en-US" altLang="ko-KR" sz="1000" b="0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6" y="489"/>
              <a:ext cx="289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진행중</a:t>
              </a:r>
              <a:endParaRPr lang="en-US" altLang="ko-KR" sz="1000" b="0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미완료</a:t>
              </a:r>
              <a:r>
                <a:rPr lang="en-US" altLang="ko-KR" sz="1000" b="0">
                  <a:solidFill>
                    <a:srgbClr val="000000"/>
                  </a:solidFill>
                </a:rPr>
                <a:t>(</a:t>
              </a:r>
              <a:r>
                <a:rPr lang="ko-KR" altLang="en-US" sz="1000" b="0">
                  <a:solidFill>
                    <a:srgbClr val="000000"/>
                  </a:solidFill>
                </a:rPr>
                <a:t>문제</a:t>
              </a:r>
              <a:r>
                <a:rPr lang="en-US" altLang="ko-KR" sz="1000" b="0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95201"/>
              </p:ext>
            </p:extLst>
          </p:nvPr>
        </p:nvGraphicFramePr>
        <p:xfrm>
          <a:off x="381000" y="1047330"/>
          <a:ext cx="8991600" cy="1954974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진행율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0" marB="467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[MM] </a:t>
                      </a:r>
                      <a:r>
                        <a:rPr lang="ko-KR" altLang="en-US" sz="10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 이동유형 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 </a:t>
                      </a:r>
                      <a:r>
                        <a:rPr lang="ko-KR" altLang="en-US" sz="10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로직 개선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[FI]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결재요청리스트 화면 속성변경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[HCM] 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결재직위 개편작업 지원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12/29</a:t>
                      </a: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3" marB="46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0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</a:t>
                      </a:r>
                      <a:r>
                        <a:rPr lang="en-US" altLang="ko-KR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주유원복</a:t>
                      </a:r>
                      <a:r>
                        <a:rPr lang="ko-KR" altLang="en-US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</a:t>
                      </a:r>
                      <a:r>
                        <a:rPr lang="ko-KR" altLang="en-US" sz="10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자재코드</a:t>
                      </a:r>
                      <a:r>
                        <a:rPr lang="en-US" altLang="ko-KR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 </a:t>
                      </a:r>
                      <a:r>
                        <a:rPr lang="ko-KR" altLang="en-US" sz="1000" b="0" u="none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저장시</a:t>
                      </a:r>
                      <a:r>
                        <a:rPr lang="ko-KR" altLang="en-US" sz="1000" b="0" u="none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오류 수정</a:t>
                      </a:r>
                      <a:endParaRPr lang="en-US" altLang="ko-KR" sz="1000" b="0" u="none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계약체결기안 문서 삭제 후 </a:t>
                      </a:r>
                      <a:r>
                        <a:rPr lang="ko-KR" altLang="en-US" sz="10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재상신</a:t>
                      </a:r>
                      <a:r>
                        <a:rPr lang="ko-KR" altLang="en-US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가능 상태로 변경 요청</a:t>
                      </a:r>
                      <a:endParaRPr lang="en-US" altLang="ko-KR" sz="10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LOPAS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ko-KR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영천저유소</a:t>
                      </a:r>
                      <a:r>
                        <a:rPr kumimoji="1" lang="ko-KR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매각에 따른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LOPAS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수정</a:t>
                      </a:r>
                      <a:endParaRPr kumimoji="1" lang="en-US" altLang="ko-KR" sz="10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ERM</a:t>
                      </a:r>
                      <a:r>
                        <a:rPr kumimoji="1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및 </a:t>
                      </a:r>
                      <a:r>
                        <a:rPr kumimoji="1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SMS </a:t>
                      </a:r>
                      <a:r>
                        <a:rPr kumimoji="1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발송 </a:t>
                      </a:r>
                      <a:r>
                        <a:rPr kumimoji="1"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kumimoji="1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주석해제</a:t>
                      </a:r>
                      <a:r>
                        <a:rPr kumimoji="1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후 운영 반영</a:t>
                      </a:r>
                      <a:endParaRPr kumimoji="1"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12/19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70" marB="4677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91" name="Rectangle 297"/>
          <p:cNvSpPr>
            <a:spLocks noChangeArrowheads="1"/>
          </p:cNvSpPr>
          <p:nvPr/>
        </p:nvSpPr>
        <p:spPr bwMode="auto">
          <a:xfrm>
            <a:off x="249238" y="731838"/>
            <a:ext cx="2339975" cy="21907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200">
                <a:solidFill>
                  <a:srgbClr val="000000"/>
                </a:solidFill>
              </a:rPr>
              <a:t>금주 업무 실적</a:t>
            </a:r>
            <a:endParaRPr kumimoji="1" lang="en-US" altLang="ko-KR" sz="1200">
              <a:solidFill>
                <a:srgbClr val="000000"/>
              </a:solidFill>
            </a:endParaRPr>
          </a:p>
        </p:txBody>
      </p:sp>
      <p:sp>
        <p:nvSpPr>
          <p:cNvPr id="19492" name="Rectangle 1382"/>
          <p:cNvSpPr>
            <a:spLocks noChangeArrowheads="1"/>
          </p:cNvSpPr>
          <p:nvPr/>
        </p:nvSpPr>
        <p:spPr bwMode="auto">
          <a:xfrm>
            <a:off x="227013" y="5659820"/>
            <a:ext cx="2362200" cy="2159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200" dirty="0">
                <a:solidFill>
                  <a:srgbClr val="000000"/>
                </a:solidFill>
              </a:rPr>
              <a:t>ERP </a:t>
            </a:r>
            <a:r>
              <a:rPr kumimoji="1" lang="ko-KR" altLang="en-US" sz="1200" dirty="0">
                <a:solidFill>
                  <a:srgbClr val="000000"/>
                </a:solidFill>
              </a:rPr>
              <a:t>디버깅 </a:t>
            </a:r>
            <a:r>
              <a:rPr kumimoji="1" lang="ko-KR" altLang="en-US" sz="1200" dirty="0" err="1">
                <a:solidFill>
                  <a:srgbClr val="000000"/>
                </a:solidFill>
              </a:rPr>
              <a:t>권한신청</a:t>
            </a:r>
            <a:r>
              <a:rPr kumimoji="1" lang="ko-KR" altLang="en-US" sz="1200" dirty="0">
                <a:solidFill>
                  <a:srgbClr val="000000"/>
                </a:solidFill>
              </a:rPr>
              <a:t> 처리현황 </a:t>
            </a:r>
            <a:endParaRPr kumimoji="1" lang="en-US" altLang="ko-KR" sz="1200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36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0296"/>
              </p:ext>
            </p:extLst>
          </p:nvPr>
        </p:nvGraphicFramePr>
        <p:xfrm>
          <a:off x="381000" y="3513141"/>
          <a:ext cx="8991600" cy="210086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구분</a:t>
                      </a: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업무 내용</a:t>
                      </a: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완료예정</a:t>
                      </a: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비고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ERP</a:t>
                      </a: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[MM] MRO </a:t>
                      </a:r>
                      <a:r>
                        <a:rPr lang="ko-KR" altLang="en-US" sz="10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8000 GROUP </a:t>
                      </a:r>
                      <a:r>
                        <a:rPr lang="ko-KR" altLang="en-US" sz="10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자재운영실적 개발 요청</a:t>
                      </a:r>
                      <a:endParaRPr lang="en-US" altLang="ko-KR" sz="10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CRM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삼성유류대금카드 매입액 및 수수료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I/F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[FI]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 자동승인대상 </a:t>
                      </a:r>
                      <a:r>
                        <a:rPr kumimoji="1"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e-Pro </a:t>
                      </a:r>
                      <a:r>
                        <a:rPr kumimoji="1" lang="ko-KR" altLang="en-US" sz="10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 추출 프로그램 개발요청</a:t>
                      </a:r>
                      <a:endParaRPr kumimoji="1" lang="en-US" altLang="ko-KR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83" marB="468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</a:txBody>
                  <a:tcPr marL="90000" marR="90000" marT="46883" marB="468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83" marB="468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WEB</a:t>
                      </a:r>
                    </a:p>
                  </a:txBody>
                  <a:tcPr marL="90000" marR="90000" marT="46884" marB="46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E-Approval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0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계정등록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신청서 전산화 방안 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전자결재 양식 개발</a:t>
                      </a:r>
                      <a: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EAI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CRM&lt;-&gt;</a:t>
                      </a:r>
                      <a:r>
                        <a:rPr kumimoji="1" lang="en-US" altLang="ko-KR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EAI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삼성유류대금 카드</a:t>
                      </a:r>
                      <a:r>
                        <a:rPr kumimoji="1"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결재내역</a:t>
                      </a:r>
                      <a:r>
                        <a:rPr kumimoji="1"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연계 신규개발</a:t>
                      </a:r>
                      <a:endParaRPr kumimoji="1" lang="en-US" altLang="ko-KR" sz="1000" b="0" i="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[e-Pro] 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고도화 프로젝트 관련 업무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1" lang="en-US" altLang="ko-KR" sz="10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ATSS</a:t>
                      </a:r>
                      <a:r>
                        <a:rPr kumimoji="1" lang="en-US" altLang="ko-KR" sz="10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1" lang="ko-KR" altLang="en-US" sz="10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거리 데이터 확인</a:t>
                      </a:r>
                      <a:endParaRPr kumimoji="1" lang="en-US" altLang="ko-KR" sz="10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40" marB="46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12/29</a:t>
                      </a:r>
                    </a:p>
                  </a:txBody>
                  <a:tcPr marL="90000" marR="90000" marT="46740" marB="46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54" marB="46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16" name="Rectangle 3082"/>
          <p:cNvSpPr>
            <a:spLocks noChangeArrowheads="1"/>
          </p:cNvSpPr>
          <p:nvPr/>
        </p:nvSpPr>
        <p:spPr bwMode="auto">
          <a:xfrm>
            <a:off x="211138" y="3267919"/>
            <a:ext cx="2362200" cy="20955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200">
                <a:solidFill>
                  <a:srgbClr val="000000"/>
                </a:solidFill>
              </a:rPr>
              <a:t>차주 업무 계획</a:t>
            </a:r>
            <a:endParaRPr kumimoji="1" lang="en-US" altLang="ko-KR" sz="1200">
              <a:solidFill>
                <a:srgbClr val="00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20832"/>
              </p:ext>
            </p:extLst>
          </p:nvPr>
        </p:nvGraphicFramePr>
        <p:xfrm>
          <a:off x="381000" y="5930460"/>
          <a:ext cx="8991600" cy="6896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95042">
                  <a:extLst>
                    <a:ext uri="{9D8B030D-6E8A-4147-A177-3AD203B41FA5}">
                      <a16:colId xmlns:a16="http://schemas.microsoft.com/office/drawing/2014/main" val="1396870403"/>
                    </a:ext>
                  </a:extLst>
                </a:gridCol>
                <a:gridCol w="1019558">
                  <a:extLst>
                    <a:ext uri="{9D8B030D-6E8A-4147-A177-3AD203B41FA5}">
                      <a16:colId xmlns:a16="http://schemas.microsoft.com/office/drawing/2014/main" val="3802495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032867293"/>
                    </a:ext>
                  </a:extLst>
                </a:gridCol>
                <a:gridCol w="1435437">
                  <a:extLst>
                    <a:ext uri="{9D8B030D-6E8A-4147-A177-3AD203B41FA5}">
                      <a16:colId xmlns:a16="http://schemas.microsoft.com/office/drawing/2014/main" val="167372263"/>
                    </a:ext>
                  </a:extLst>
                </a:gridCol>
                <a:gridCol w="1460163">
                  <a:extLst>
                    <a:ext uri="{9D8B030D-6E8A-4147-A177-3AD203B41FA5}">
                      <a16:colId xmlns:a16="http://schemas.microsoft.com/office/drawing/2014/main" val="316912601"/>
                    </a:ext>
                  </a:extLst>
                </a:gridCol>
              </a:tblGrid>
              <a:tr h="213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(</a:t>
                      </a:r>
                      <a:r>
                        <a:rPr lang="ko-KR" altLang="en-US" sz="10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변경값</a:t>
                      </a:r>
                      <a:r>
                        <a:rPr lang="en-US" altLang="ko-KR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권한신청서번호</a:t>
                      </a: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02809"/>
                  </a:ext>
                </a:extLst>
              </a:tr>
              <a:tr h="2151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508225"/>
                  </a:ext>
                </a:extLst>
              </a:tr>
              <a:tr h="2151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11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228600" y="685800"/>
            <a:ext cx="2338388" cy="217488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200">
                <a:solidFill>
                  <a:srgbClr val="000000"/>
                </a:solidFill>
              </a:rPr>
              <a:t>금주 업무 실적</a:t>
            </a:r>
            <a:endParaRPr kumimoji="1" lang="en-US" altLang="ko-KR" sz="1200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165100" y="227013"/>
            <a:ext cx="7835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 marL="381000" indent="-381000" defTabSz="957263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Summary </a:t>
            </a:r>
            <a:r>
              <a:rPr lang="en-US" altLang="ko-KR" sz="16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Quintet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228600" y="5791200"/>
            <a:ext cx="23622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rgbClr val="000000"/>
                </a:solidFill>
              </a:rPr>
              <a:t>ISSUE</a:t>
            </a:r>
            <a:r>
              <a:rPr kumimoji="1" lang="ko-KR" altLang="en-US" sz="1200">
                <a:solidFill>
                  <a:srgbClr val="000000"/>
                </a:solidFill>
              </a:rPr>
              <a:t> 및 공지사항</a:t>
            </a:r>
            <a:endParaRPr kumimoji="1" lang="en-US" altLang="ko-KR" sz="1200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369888" y="6019800"/>
          <a:ext cx="9002712" cy="581025"/>
        </p:xfrm>
        <a:graphic>
          <a:graphicData uri="http://schemas.openxmlformats.org/drawingml/2006/table">
            <a:tbl>
              <a:tblPr/>
              <a:tblGrid>
                <a:gridCol w="900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89925" y="0"/>
            <a:ext cx="1082675" cy="601663"/>
            <a:chOff x="5222" y="377"/>
            <a:chExt cx="682" cy="379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prst="shdw17" dist="17961" dir="2700000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prst="shdw17" dist="17961" dir="2700000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/>
              <a:endParaRPr lang="ko-KR" altLang="en-US" sz="800" b="0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6" y="377"/>
              <a:ext cx="208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완료</a:t>
              </a:r>
              <a:endParaRPr lang="en-US" altLang="ko-KR" sz="1000" b="0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6" y="489"/>
              <a:ext cx="289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진행중</a:t>
              </a:r>
              <a:endParaRPr lang="en-US" altLang="ko-KR" sz="1000" b="0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rIns="0">
              <a:spAutoFit/>
            </a:bodyPr>
            <a:lstStyle/>
            <a:p>
              <a:pPr marL="180975" indent="-180975" algn="ctr" defTabSz="860425" eaLnBrk="1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lang="en-US" altLang="ko-KR" sz="1000" b="0">
                  <a:solidFill>
                    <a:srgbClr val="000000"/>
                  </a:solidFill>
                </a:rPr>
                <a:t>: </a:t>
              </a:r>
              <a:r>
                <a:rPr lang="ko-KR" altLang="en-US" sz="1000" b="0">
                  <a:solidFill>
                    <a:srgbClr val="000000"/>
                  </a:solidFill>
                </a:rPr>
                <a:t>미완료</a:t>
              </a:r>
              <a:r>
                <a:rPr lang="en-US" altLang="ko-KR" sz="1000" b="0">
                  <a:solidFill>
                    <a:srgbClr val="000000"/>
                  </a:solidFill>
                </a:rPr>
                <a:t>(</a:t>
              </a:r>
              <a:r>
                <a:rPr lang="ko-KR" altLang="en-US" sz="1000" b="0">
                  <a:solidFill>
                    <a:srgbClr val="000000"/>
                  </a:solidFill>
                </a:rPr>
                <a:t>문제</a:t>
              </a:r>
              <a:r>
                <a:rPr lang="en-US" altLang="ko-KR" sz="1000" b="0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381000" y="990600"/>
          <a:ext cx="8991600" cy="2878138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진행율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23" marB="468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CRM/BI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즉발카드 등록 연동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중복로그인 제한 개발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현대차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인카페이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r>
                        <a:rPr lang="en-US" altLang="ko-KR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_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플랫폼 필드테스트 지원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altLang="en-US" sz="1000" b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상품권 제휴관련 성능저하 개선</a:t>
                      </a: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VOC/PRM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VOC Summary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로직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변경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1/15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228600" y="3962400"/>
            <a:ext cx="2362200" cy="250825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1200">
                <a:solidFill>
                  <a:srgbClr val="000000"/>
                </a:solidFill>
              </a:rPr>
              <a:t>차주 업무 계획</a:t>
            </a:r>
            <a:endParaRPr kumimoji="1" lang="en-US" altLang="ko-KR" sz="1200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381000" y="4267200"/>
          <a:ext cx="8991600" cy="116522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CRM</a:t>
                      </a: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VOC/PRM</a:t>
                      </a: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655" marB="466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rgbClr val="000000"/>
                </a:solidFill>
              </a:rPr>
              <a:t>3. </a:t>
            </a:r>
            <a:r>
              <a:rPr kumimoji="1" lang="ko-KR" altLang="en-US" sz="1600">
                <a:solidFill>
                  <a:srgbClr val="000000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rgbClr val="000000"/>
                </a:solidFill>
              </a:rPr>
              <a:t>(CP(IT </a:t>
            </a:r>
            <a:r>
              <a:rPr kumimoji="1" lang="en-US" altLang="ko-KR" sz="1600">
                <a:solidFill>
                  <a:srgbClr val="000000"/>
                </a:solidFill>
              </a:rPr>
              <a:t>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152400" y="1066800"/>
          <a:ext cx="4953000" cy="240447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1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25" marB="46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25" marB="46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25" marB="46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25" marB="46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25" marB="46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608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이영주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1" marB="46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69863" indent="-169863"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536575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893763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262063" indent="-188913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1620838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0780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5352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29924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4496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171450" algn="l"/>
                          <a:tab pos="1085850" algn="l"/>
                          <a:tab pos="2000250" algn="l"/>
                          <a:tab pos="2914650" algn="l"/>
                          <a:tab pos="3829050" algn="l"/>
                          <a:tab pos="4743450" algn="l"/>
                          <a:tab pos="5657850" algn="l"/>
                          <a:tab pos="6572250" algn="l"/>
                          <a:tab pos="7486650" algn="l"/>
                          <a:tab pos="8401050" algn="l"/>
                          <a:tab pos="9315450" algn="l"/>
                          <a:tab pos="1022985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메뉴 권한 중복 조회 이슈 수정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ERS 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규정관리지안지 누락 배치 재 실행 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ADOBE FLASH 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종료에</a:t>
                      </a: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따른 운영 반영 작업</a:t>
                      </a:r>
                      <a:endParaRPr kumimoji="1" lang="en-US" altLang="ko-KR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자원예약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본사 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년도 화상 전체 자료 작성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전직원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품질 만족도 조사 설문 생성 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유가 조회 권한 기능 변경 및 권한 추가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정유제품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Spread HSK 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누락 데이터 등록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안전수업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안전지킴이가이드북 메뉴 전환</a:t>
                      </a:r>
                      <a:endParaRPr kumimoji="1" lang="en-US" altLang="ko-KR" sz="9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유가 연동 배치 변경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:3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-&gt;15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일로 변경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536575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893763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262063" indent="-188913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1620838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0780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5352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29924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4496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endParaRPr kumimoji="1" lang="en-US" altLang="ko-KR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536575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893763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262063" indent="-188913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1620838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0780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5352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29924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4496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01/15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536575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893763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262063" indent="-188913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1620838" indent="-177800">
                        <a:spcBef>
                          <a:spcPts val="350"/>
                        </a:spcBef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0780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5352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29924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449638" indent="-1778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endParaRPr kumimoji="1" lang="en-US" altLang="ko-KR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81600" y="1066800"/>
          <a:ext cx="4495800" cy="1981200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90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3" marB="46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3" marB="46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3" marB="46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3" marB="4673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29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이영주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24" marB="46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CP 1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회차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정기점검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(WAS/</a:t>
                      </a:r>
                      <a:r>
                        <a:rPr kumimoji="1" lang="ko-KR" altLang="en-US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배치 </a:t>
                      </a:r>
                      <a:r>
                        <a:rPr kumimoji="1" lang="ko-KR" altLang="en-US" sz="900" b="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재기동</a:t>
                      </a:r>
                      <a:r>
                        <a:rPr kumimoji="1" lang="en-US" altLang="ko-KR" sz="9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en-US" altLang="ko-KR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rtl="0"/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ADOBE FLASH 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종료에 따른 </a:t>
                      </a: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HTML5 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전환 </a:t>
                      </a:r>
                      <a:endParaRPr kumimoji="1" lang="en-US" altLang="ko-KR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rtl="0"/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( * 1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개발 완료</a:t>
                      </a: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및 보완 예정</a:t>
                      </a: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ko-KR" altLang="en-US" sz="9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54762" marB="468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54762" marB="468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01/29</a:t>
                      </a:r>
                    </a:p>
                  </a:txBody>
                  <a:tcPr marL="90000" marR="90000" marT="54762" marB="468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01675"/>
            <a:ext cx="4495800" cy="317500"/>
          </a:xfrm>
          <a:prstGeom prst="rect">
            <a:avLst/>
          </a:prstGeom>
          <a:solidFill>
            <a:srgbClr val="C7CDFD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247650" indent="-247650" algn="ctr" defTabSz="806450" eaLnBrk="1" hangingPunct="1">
              <a:defRPr/>
            </a:pPr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4953000" cy="317500"/>
          </a:xfrm>
          <a:prstGeom prst="rect">
            <a:avLst/>
          </a:prstGeom>
          <a:solidFill>
            <a:srgbClr val="C7CDFD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247650" indent="-247650" algn="ctr" defTabSz="806450" eaLnBrk="1" hangingPunct="1">
              <a:defRPr/>
            </a:pPr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</a:rPr>
              <a:t>①</a:t>
            </a:r>
            <a:r>
              <a:rPr kumimoji="1" lang="en-US" altLang="ko-KR" sz="1600" smtClean="0">
                <a:solidFill>
                  <a:schemeClr val="tx1"/>
                </a:solidFill>
              </a:rPr>
              <a:t>Baynex </a:t>
            </a:r>
            <a:r>
              <a:rPr kumimoji="1" lang="en-US" altLang="ko-KR" sz="1600">
                <a:solidFill>
                  <a:schemeClr val="tx1"/>
                </a:solidFill>
              </a:rPr>
              <a:t>- ERP)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58093"/>
              </p:ext>
            </p:extLst>
          </p:nvPr>
        </p:nvGraphicFramePr>
        <p:xfrm>
          <a:off x="266700" y="1063626"/>
          <a:ext cx="4686300" cy="5592750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86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37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오승룡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596" marB="46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이동유형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ZWM_RFC_RECEIVE_EXEC_RST_INFO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이동유형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특별재고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유형에 따른 </a:t>
                      </a:r>
                      <a:r>
                        <a:rPr lang="ko-KR" altLang="en-US" sz="900" kern="1200" baseline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추가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MRO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MRP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자동실행시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메일 전송 기능 추가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ZMMR4000 MRP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후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P/R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고정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오류 발생 건에 대한 메일 전송 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추가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MRO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8000 GROUP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자재운영실적 개발 요청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화공약품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촉매 플랜트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저장위치별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자재운영실적 리포트 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VMI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예약 확정시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가용재고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체크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보완 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ZMM_RESERVATION_BADI VMI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자재일 경우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가용재고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마이너스 발생시 예외 처리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602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김원기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596" marB="46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[MM](SAP) MRO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제외 자재 정보에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공급업체 정보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내자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외자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 컬럼 추가 등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[FI]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 자동승인대상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e-Pro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 추출 프로그램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개발요청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[MM]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기성보고서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(AD5-22-0004)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금액 감액 수정 요청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[MM]Argus Long-term Price Forecast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구매 건 기성 관련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DOC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변경 요청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[FI]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결재요청리스트 화면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속성변경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01/09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32266"/>
              </p:ext>
            </p:extLst>
          </p:nvPr>
        </p:nvGraphicFramePr>
        <p:xfrm>
          <a:off x="5021263" y="1063626"/>
          <a:ext cx="4724400" cy="5533754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38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535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오승룡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24" marB="46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MRO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MRP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자동실행시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메일 전송 기능 추가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ZMMR4000 MRP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후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P/R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고정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설정시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오류 발생 건에 대한 메일 전송 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추가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MRO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8000 GROUP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자재운영실적 개발 요청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화공약품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촉매 플랜트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저장위치별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자재운영실적 리포트 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[MM] VMI 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 예약 확정시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가용재고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체크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로직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보완 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ZMM_RESERVATION_BADI VMI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자재일 경우 </a:t>
                      </a:r>
                      <a:r>
                        <a:rPr lang="ko-KR" altLang="en-US" sz="900" kern="1200" baseline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가용재고</a:t>
                      </a:r>
                      <a:r>
                        <a:rPr lang="ko-KR" altLang="en-US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마이너스 발생시 예외 처리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431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김원기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46" marB="467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[MM](SAP) MRO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제외 자재 정보에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공급업체 정보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내자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외자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 컬럼 추가 등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[FI]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 자동승인대상 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e-Pro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 추출 프로그램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개발요청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5"/>
          <p:cNvSpPr>
            <a:spLocks noChangeArrowheads="1"/>
          </p:cNvSpPr>
          <p:nvPr/>
        </p:nvSpPr>
        <p:spPr bwMode="auto">
          <a:xfrm>
            <a:off x="190500" y="695325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41987" name="Rectangle 136"/>
          <p:cNvSpPr>
            <a:spLocks noChangeArrowheads="1"/>
          </p:cNvSpPr>
          <p:nvPr/>
        </p:nvSpPr>
        <p:spPr bwMode="auto">
          <a:xfrm>
            <a:off x="4953000" y="695325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42047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solidFill>
                  <a:schemeClr val="tx1"/>
                </a:solidFill>
              </a:rPr>
              <a:t>3. 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주간업무</a:t>
            </a:r>
            <a:r>
              <a:rPr kumimoji="1" lang="ko-KR" altLang="en-US" sz="1600" dirty="0">
                <a:solidFill>
                  <a:schemeClr val="tx1"/>
                </a:solidFill>
              </a:rPr>
              <a:t> 실적 및 계획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①</a:t>
            </a:r>
            <a:r>
              <a:rPr kumimoji="1" lang="en-US" altLang="ko-KR" sz="1600" dirty="0" err="1" smtClean="0">
                <a:solidFill>
                  <a:schemeClr val="tx1"/>
                </a:solidFill>
              </a:rPr>
              <a:t>Baynex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- ERP)</a:t>
            </a:r>
            <a:endParaRPr kumimoji="1"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0402"/>
              </p:ext>
            </p:extLst>
          </p:nvPr>
        </p:nvGraphicFramePr>
        <p:xfrm>
          <a:off x="200025" y="1066800"/>
          <a:ext cx="4686912" cy="5427464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30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23" marB="466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623" marB="466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623" marB="46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623" marB="466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23" marB="466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392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박남신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7" marB="46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[BC] SAP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시스템 정기 모니터링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[BC] SAP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시스템 이관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/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변경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[BC] ERP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내부통제 권고사항 관리자 권한 보유자 현황 취합 정리 및 전달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[BC] HCM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</a:t>
                      </a:r>
                      <a:r>
                        <a:rPr lang="en-US" altLang="ko-KR" sz="90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SSO PW </a:t>
                      </a:r>
                      <a:r>
                        <a:rPr lang="ko-KR" altLang="en-US" sz="900" kern="1200" baseline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 오류 관련 업무지원 및 모니터링</a:t>
                      </a:r>
                      <a:endParaRPr lang="en-US" altLang="ko-KR" sz="90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[BC] ERP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운영 접속 사용자 자동 로그오프 예외처리 설정등록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제품출하팀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[BC] ERP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운영 일회성 배치잡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신규설정 및 등록작업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(ZTD_D_CNFM DLVRY_CUR_DAY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외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1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건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)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506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E-Biz/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이여진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621" marB="466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ERP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매출원장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(ZSDR5370)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보완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[EBIZ/FLBIZ]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감사 대비 어플리케이션 로그 기능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본인인증 변경 작업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ISIMS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 전송 기능 추가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[ERP]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정보 동기화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[ERP] ERP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권한신청서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권한부여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12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[ERP] ERP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권한신청서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개인계정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5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12/26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12/29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235338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78481"/>
              </p:ext>
            </p:extLst>
          </p:nvPr>
        </p:nvGraphicFramePr>
        <p:xfrm>
          <a:off x="4953000" y="1066791"/>
          <a:ext cx="4724400" cy="542965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693" marB="46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693" marB="46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693" marB="46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94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박남신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61" marB="46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[BC]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SAP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정기 모니터링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[BC]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SAP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이관 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[BC]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ERP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운영 마감업무 지원작업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01/04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009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E-Biz/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이여진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722" marB="46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ERP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매출원장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(ZSDR5370)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보완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[EBIZ/FLBIZ]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감사 대비 어플리케이션 로그 기능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ISIMS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 전송 기능 추가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[EBIZ]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운영인계정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최초접속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확인절차 보완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[ERP]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ERP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정보 동기화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[ERP] ERP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권한신청서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상시 처리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07/21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01/06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52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4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금주 업무 실적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47650" indent="-2476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8064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80645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ko-KR" altLang="en-US" sz="1400">
                <a:solidFill>
                  <a:srgbClr val="000000"/>
                </a:solidFill>
              </a:rPr>
              <a:t>차주 업무 계획</a:t>
            </a:r>
            <a:endParaRPr kumimoji="1" lang="en-US" altLang="ko-KR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solidFill>
                  <a:schemeClr val="tx1"/>
                </a:solidFill>
              </a:rPr>
              <a:t>3. </a:t>
            </a:r>
            <a:r>
              <a:rPr kumimoji="1" lang="ko-KR" altLang="en-US" sz="1600">
                <a:solidFill>
                  <a:schemeClr val="tx1"/>
                </a:solidFill>
              </a:rPr>
              <a:t>주간업무 실적 및 계획</a:t>
            </a:r>
            <a:r>
              <a:rPr kumimoji="1"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</a:rPr>
              <a:t>①</a:t>
            </a:r>
            <a:r>
              <a:rPr kumimoji="1" lang="en-US" altLang="ko-KR" sz="1600" smtClean="0">
                <a:solidFill>
                  <a:schemeClr val="tx1"/>
                </a:solidFill>
              </a:rPr>
              <a:t>Baynex </a:t>
            </a:r>
            <a:r>
              <a:rPr kumimoji="1" lang="en-US" altLang="ko-KR" sz="1600">
                <a:solidFill>
                  <a:schemeClr val="tx1"/>
                </a:solidFill>
              </a:rPr>
              <a:t>- ERP)</a:t>
            </a:r>
            <a:endParaRPr kumimoji="1" lang="en-US" altLang="ko-KR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63865"/>
              </p:ext>
            </p:extLst>
          </p:nvPr>
        </p:nvGraphicFramePr>
        <p:xfrm>
          <a:off x="266700" y="1063626"/>
          <a:ext cx="4686300" cy="5413374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56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598" marB="46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진행율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0000" marR="90000" marT="46598" marB="465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ABAP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박태준</a:t>
                      </a:r>
                    </a:p>
                  </a:txBody>
                  <a:tcPr marL="90000" marR="90000" marT="46767" marB="46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연체거래처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Daily Warning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메일링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서비스 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SAP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가격입력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승인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알람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생성 요청 등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12/14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33224"/>
              </p:ext>
            </p:extLst>
          </p:nvPr>
        </p:nvGraphicFramePr>
        <p:xfrm>
          <a:off x="5021263" y="1063626"/>
          <a:ext cx="4724400" cy="5418479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68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 내용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접수일</a:t>
                      </a:r>
                    </a:p>
                  </a:txBody>
                  <a:tcPr marL="90000" marR="90000" marT="46734" marB="46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완료 목표일</a:t>
                      </a:r>
                    </a:p>
                  </a:txBody>
                  <a:tcPr marL="90000" marR="90000" marT="46734" marB="46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ABAP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박태준</a:t>
                      </a:r>
                    </a:p>
                  </a:txBody>
                  <a:tcPr marL="90000" marR="90000" marT="46761" marB="46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5725" indent="-85725"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PRM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퇴직임직원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인근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S/S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가격조사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ERP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CP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연동요청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CRM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삼성유류대금카드 매입액 및 수수료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I/F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연체거래처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Daily Warning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메일링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서비스 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SAP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가격입력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승인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알람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생성 요청 등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보류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 ERP </a:t>
                      </a:r>
                      <a:r>
                        <a:rPr kumimoji="1" lang="ko-KR" altLang="en-US" sz="9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매출원장</a:t>
                      </a:r>
                      <a:r>
                        <a:rPr kumimoji="1"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(ZSDR5370) </a:t>
                      </a:r>
                      <a:r>
                        <a:rPr kumimoji="1" lang="ko-KR" altLang="en-US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보완</a:t>
                      </a: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[SD]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구매자금 거래처 등록 및 연장 관련 시스템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(ERP)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 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ko-KR" sz="9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01/31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01/31</a:t>
                      </a:r>
                    </a:p>
                  </a:txBody>
                  <a:tcPr marL="90000" marR="90000" marT="46782" marB="4678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FB4F9F24-E810-4160-B782-40B3407A635C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E35D7ACD-0DA4-4D40-BE80-BFC0A544BD73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203140</TotalTime>
  <Words>4531</Words>
  <Application>Microsoft Office PowerPoint</Application>
  <PresentationFormat>A4 용지(210x297mm)</PresentationFormat>
  <Paragraphs>2046</Paragraphs>
  <Slides>22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41" baseType="lpstr">
      <vt:lpstr>HY견고딕</vt:lpstr>
      <vt:lpstr>SimSun</vt:lpstr>
      <vt:lpstr>가는각진제목체</vt:lpstr>
      <vt:lpstr>굴림</vt:lpstr>
      <vt:lpstr>굴림체</vt:lpstr>
      <vt:lpstr>맑은 고딕</vt:lpstr>
      <vt:lpstr>새굴림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별첨1.ERP 사용자 계정 및 보안관리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11677</cp:revision>
  <cp:lastPrinted>2016-03-15T00:33:13Z</cp:lastPrinted>
  <dcterms:modified xsi:type="dcterms:W3CDTF">2023-01-02T05:33:51Z</dcterms:modified>
</cp:coreProperties>
</file>