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3" Target="../media/image1.png" Type="http://schemas.openxmlformats.org/officeDocument/2006/relationships/image"/><Relationship Id="rId4" Target="../media/image2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 bwMode="auto">
          <a:xfrm>
            <a:off x="1990725" y="2239963"/>
            <a:ext cx="5889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b="0" kumimoji="1" lang="en-US" sz="2800">
                <a:solidFill>
                  <a:srgbClr val="000000"/>
                </a:solidFill>
                <a:latin charset="-127" panose="02030600000101010101" pitchFamily="18" typeface="HY견고딕"/>
                <a:ea charset="-127" panose="02030600000101010101" pitchFamily="18" typeface="HY견고딕"/>
              </a:rPr>
              <a:t>ITO </a:t>
            </a:r>
            <a:r>
              <a:rPr altLang="en-US" b="0" kumimoji="1" lang="ko-KR" sz="2800">
                <a:solidFill>
                  <a:srgbClr val="000000"/>
                </a:solidFill>
                <a:latin charset="-127" panose="02030600000101010101" pitchFamily="18" typeface="HY견고딕"/>
                <a:ea charset="-127" panose="02030600000101010101" pitchFamily="18" typeface="HY견고딕"/>
              </a:rPr>
              <a:t>운영 주간보고서 </a:t>
            </a:r>
            <a:r>
              <a:rPr altLang="ko-KR" b="0" kumimoji="1" lang="en-US" sz="2800">
                <a:solidFill>
                  <a:srgbClr val="000000"/>
                </a:solidFill>
                <a:latin charset="-127" panose="02030600000101010101" pitchFamily="18" typeface="HY견고딕"/>
                <a:ea charset="-127" panose="02030600000101010101" pitchFamily="18" typeface="HY견고딕"/>
              </a:rPr>
              <a:t>(AMS)</a:t>
            </a:r>
            <a:endParaRPr altLang="en-US" b="0" kumimoji="1" lang="ko-KR" sz="2800">
              <a:solidFill>
                <a:srgbClr val="000000"/>
              </a:solidFill>
              <a:latin charset="-127" panose="02030600000101010101" pitchFamily="18" typeface="HY견고딕"/>
              <a:ea charset="-127" panose="02030600000101010101" pitchFamily="18"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457200"/>
            <a:ext cx="1576387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2819400"/>
            <a:ext cx="7483475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Rectangle 3"/>
          <p:cNvSpPr txBox="1">
            <a:spLocks noChangeArrowheads="1"/>
          </p:cNvSpPr>
          <p:nvPr/>
        </p:nvSpPr>
        <p:spPr bwMode="auto">
          <a:xfrm>
            <a:off x="2992438" y="4713288"/>
            <a:ext cx="38925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7786" lIns="95575" rIns="95575" tIns="18814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altLang="ko-KR" dirty="0" kumimoji="0" lang="en-US" sz="2000" b="true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[</a:t>
            </a:r>
            <a:r>
              <a:rPr altLang="ko-KR" dirty="0" kumimoji="0" lang="en-US" smtClean="0" sz="2000" b="true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2022.12.27 ~ 2023.01.02]</a:t>
            </a:r>
            <a:endParaRPr altLang="en-US" dirty="0" kumimoji="0" lang="ko-KR" sz="2000">
              <a:latin charset="-127" panose="020B0503020000020004" pitchFamily="50" typeface="맑은 고딕"/>
              <a:ea charset="-127" panose="020B0503020000020004" pitchFamily="50" typeface="맑은 고딕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 bwMode="auto">
          <a:xfrm>
            <a:off x="4154488" y="3562350"/>
            <a:ext cx="15728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dirty="0" kumimoji="1" lang="en-US" smtClean="0" sz="2400">
                <a:solidFill>
                  <a:srgbClr val="000000"/>
                </a:solidFill>
              </a:rPr>
              <a:t>1</a:t>
            </a:r>
            <a:r>
              <a:rPr altLang="en-US" kumimoji="1" lang="ko-KR" smtClean="0" sz="2400">
                <a:solidFill>
                  <a:srgbClr val="000000"/>
                </a:solidFill>
              </a:rPr>
              <a:t>월 </a:t>
            </a:r>
            <a:r>
              <a:rPr altLang="ko-KR" dirty="0" kumimoji="1" lang="en-US" sz="2400">
                <a:solidFill>
                  <a:srgbClr val="000000"/>
                </a:solidFill>
              </a:rPr>
              <a:t>1</a:t>
            </a:r>
            <a:r>
              <a:rPr altLang="en-US" kumimoji="1" lang="ko-KR" smtClean="0" sz="2400">
                <a:solidFill>
                  <a:srgbClr val="000000"/>
                </a:solidFill>
              </a:rPr>
              <a:t>주차</a:t>
            </a:r>
            <a:endParaRPr altLang="en-US" dirty="0" kumimoji="1" lang="ko-KR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35"/>
          <p:cNvSpPr>
            <a:spLocks noChangeArrowheads="1"/>
          </p:cNvSpPr>
          <p:nvPr/>
        </p:nvSpPr>
        <p:spPr bwMode="auto">
          <a:xfrm>
            <a:off x="228600" y="685800"/>
            <a:ext cx="4676775" cy="317500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400">
                <a:solidFill>
                  <a:srgbClr val="000000"/>
                </a:solidFill>
              </a:rPr>
              <a:t>금주 업무 실적</a:t>
            </a:r>
            <a:endParaRPr altLang="ko-KR" kumimoji="1" lang="en-US" sz="1400">
              <a:solidFill>
                <a:srgbClr val="000000"/>
              </a:solidFill>
            </a:endParaRPr>
          </a:p>
        </p:txBody>
      </p:sp>
      <p:sp>
        <p:nvSpPr>
          <p:cNvPr id="39939" name="Rectangle 136"/>
          <p:cNvSpPr>
            <a:spLocks noChangeArrowheads="1"/>
          </p:cNvSpPr>
          <p:nvPr/>
        </p:nvSpPr>
        <p:spPr bwMode="auto">
          <a:xfrm>
            <a:off x="5021263" y="685800"/>
            <a:ext cx="4724400" cy="317500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400">
                <a:solidFill>
                  <a:srgbClr val="000000"/>
                </a:solidFill>
              </a:rPr>
              <a:t>차주 업무 계획</a:t>
            </a:r>
            <a:endParaRPr altLang="ko-KR" kumimoji="1" lang="en-US" sz="1400">
              <a:solidFill>
                <a:srgbClr val="000000"/>
              </a:solidFill>
            </a:endParaRPr>
          </a:p>
        </p:txBody>
      </p:sp>
      <p:sp>
        <p:nvSpPr>
          <p:cNvPr id="39999" name="Rectangle 137"/>
          <p:cNvSpPr>
            <a:spLocks noChangeArrowheads="1"/>
          </p:cNvSpPr>
          <p:nvPr/>
        </p:nvSpPr>
        <p:spPr bwMode="auto">
          <a:xfrm>
            <a:off x="200025" y="60325"/>
            <a:ext cx="8953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5789" lIns="91577" rIns="91577" tIns="45789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600">
                <a:solidFill>
                  <a:srgbClr val="000000"/>
                </a:solidFill>
              </a:rPr>
              <a:t>3. </a:t>
            </a:r>
            <a:r>
              <a:rPr altLang="en-US" kumimoji="1" lang="ko-KR" sz="1600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mtClean="0" sz="1600">
                <a:solidFill>
                  <a:srgbClr val="000000"/>
                </a:solidFill>
              </a:rPr>
              <a:t>(</a:t>
            </a:r>
            <a:r>
              <a:rPr altLang="en-US" lang="ko-KR" smtClean="0" sz="1600">
                <a:solidFill>
                  <a:srgbClr val="000000"/>
                </a:solidFill>
              </a:rPr>
              <a:t>①</a:t>
            </a:r>
            <a:r>
              <a:rPr altLang="ko-KR" kumimoji="1" lang="en-US" smtClean="0" sz="1600">
                <a:solidFill>
                  <a:srgbClr val="000000"/>
                </a:solidFill>
              </a:rPr>
              <a:t>Baynex </a:t>
            </a:r>
            <a:r>
              <a:rPr altLang="ko-KR" kumimoji="1" lang="en-US" sz="1600">
                <a:solidFill>
                  <a:srgbClr val="000000"/>
                </a:solidFill>
              </a:rPr>
              <a:t>- ERP)</a:t>
            </a:r>
            <a:endParaRPr altLang="ko-KR" kumimoji="1" lang="en-US" sz="160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911970"/>
              </p:ext>
            </p:extLst>
          </p:nvPr>
        </p:nvGraphicFramePr>
        <p:xfrm>
          <a:off x="266700" y="1087121"/>
          <a:ext cx="4686300" cy="5389879"/>
        </p:xfrm>
        <a:graphic>
          <a:graphicData uri="http://schemas.openxmlformats.org/drawingml/2006/table">
            <a:tbl>
              <a:tblPr/>
              <a:tblGrid>
                <a:gridCol w="562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7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892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</a:p>
                  </a:txBody>
                  <a:tcPr horzOverflow="overflow" marB="46598" marL="90000" marR="90000" marT="4659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6598" marL="90000" marR="90000" marT="4659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6598" marL="90000" marR="90000" marT="4659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6598" marL="90000" marR="90000" marT="4659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598" marL="90000" marR="90000" marT="4659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363"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HCM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김도신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7" marL="90000" marR="90000" marT="4676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indent="-85725" marL="85725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[HR] </a:t>
                      </a:r>
                      <a:r>
                        <a:rPr altLang="en-US" b="0" baseline="0" cap="none" dirty="0" i="0" kern="120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년간 연차휴가 이월</a:t>
                      </a:r>
                      <a:r>
                        <a:rPr altLang="ko-KR" b="0" baseline="0" cap="none" dirty="0" i="0" kern="120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b="0" baseline="0" cap="none" dirty="0" i="0" kern="120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보상 및 </a:t>
                      </a:r>
                      <a:r>
                        <a:rPr altLang="en-US" b="0" baseline="0" cap="none" dirty="0" err="1" i="0" kern="120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발생관련</a:t>
                      </a:r>
                      <a:r>
                        <a:rPr altLang="en-US" b="0" baseline="0" cap="none" dirty="0" i="0" kern="120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ko-KR" b="0" baseline="0" cap="none" dirty="0" i="0" kern="120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HCM </a:t>
                      </a:r>
                      <a:r>
                        <a:rPr altLang="en-US" b="0" baseline="0" cap="none" dirty="0" i="0" kern="120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메뉴 </a:t>
                      </a:r>
                      <a:r>
                        <a:rPr altLang="en-US" b="0" baseline="0" cap="none" dirty="0" err="1" i="0" kern="120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고도화작업</a:t>
                      </a:r>
                      <a:r>
                        <a:rPr altLang="en-US" b="0" baseline="0" cap="none" dirty="0" i="0" kern="120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요청</a:t>
                      </a:r>
                      <a:endParaRPr altLang="ko-KR" b="0" baseline="0" cap="none" dirty="0" i="0" kern="120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[HR] </a:t>
                      </a:r>
                      <a:r>
                        <a:rPr altLang="en-US" b="0" baseline="0" cap="none" dirty="0" i="0" kern="120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엔지니어 </a:t>
                      </a:r>
                      <a:r>
                        <a:rPr altLang="en-US" b="0" baseline="0" cap="none" dirty="0" err="1" i="0" kern="120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특근계획서</a:t>
                      </a:r>
                      <a:r>
                        <a:rPr altLang="en-US" b="0" baseline="0" cap="none" dirty="0" i="0" kern="120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전산화</a:t>
                      </a:r>
                      <a:endParaRPr altLang="ko-KR" b="0" baseline="0" cap="none" dirty="0" i="0" kern="120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[HR] </a:t>
                      </a:r>
                      <a:r>
                        <a:rPr altLang="en-US" b="0" baseline="0" cap="none" dirty="0" err="1" i="0" kern="120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근태평가</a:t>
                      </a:r>
                      <a:r>
                        <a:rPr altLang="en-US" b="0" baseline="0" cap="none" dirty="0" i="0" kern="120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및 </a:t>
                      </a:r>
                      <a:r>
                        <a:rPr altLang="en-US" b="0" baseline="0" cap="none" dirty="0" err="1" i="0" kern="120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쿼터공제</a:t>
                      </a:r>
                      <a:r>
                        <a:rPr altLang="en-US" b="0" baseline="0" cap="none" dirty="0" i="0" kern="120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기능 개선</a:t>
                      </a:r>
                      <a:endParaRPr altLang="ko-KR" b="0" baseline="0" cap="none" dirty="0" i="0" kern="120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[HR] </a:t>
                      </a:r>
                      <a:r>
                        <a:rPr altLang="en-US" b="0" baseline="0" cap="none" dirty="0" i="0" kern="120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급여 및 </a:t>
                      </a:r>
                      <a:r>
                        <a:rPr altLang="en-US" b="0" baseline="0" cap="none" dirty="0" err="1" i="0" kern="120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인사원장</a:t>
                      </a:r>
                      <a:r>
                        <a:rPr altLang="en-US" b="0" baseline="0" cap="none" dirty="0" i="0" kern="120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관련 요청</a:t>
                      </a:r>
                      <a:endParaRPr altLang="ko-KR" b="0" baseline="0" cap="none" dirty="0" i="0" kern="120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[HR] </a:t>
                      </a:r>
                      <a:r>
                        <a:rPr altLang="en-US" b="0" baseline="0" cap="none" dirty="0" i="0" kern="120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직급</a:t>
                      </a:r>
                      <a:r>
                        <a:rPr altLang="ko-KR" b="0" baseline="0" cap="none" dirty="0" i="0" kern="120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b="0" baseline="0" cap="none" dirty="0" i="0" kern="120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직위</a:t>
                      </a:r>
                      <a:r>
                        <a:rPr altLang="ko-KR" b="0" baseline="0" cap="none" dirty="0" i="0" kern="120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b="0" baseline="0" cap="none" dirty="0" err="1" i="0" kern="120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결재직위</a:t>
                      </a:r>
                      <a:r>
                        <a:rPr altLang="en-US" b="0" baseline="0" cap="none" dirty="0" i="0" kern="120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b="0" baseline="0" cap="none" dirty="0" err="1" i="0" kern="120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개편작업</a:t>
                      </a:r>
                      <a:r>
                        <a:rPr altLang="en-US" b="0" baseline="0" cap="none" dirty="0" i="0" kern="120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지원</a:t>
                      </a:r>
                      <a:endParaRPr altLang="ko-KR" b="0" baseline="0" cap="none" dirty="0" i="0" kern="120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0" fontAlgn="base" hangingPunct="0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altLang="ko-KR" b="0" baseline="0" cap="none" dirty="0" i="0" kern="120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09/08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11/08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12/16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12/26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12/27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02/28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01/31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01/31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01/06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12/29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80%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60%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80%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40%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12/29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0"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HCM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김예린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96" marL="90000" marR="90000" marT="4659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indent="-85725" marL="85725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0" pitchFamily="34" typeface="Arial"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[HR] </a:t>
                      </a:r>
                      <a:r>
                        <a:rPr altLang="en-US" b="0" baseline="0" cap="none" dirty="0" err="1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변동공제</a:t>
                      </a: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Number range </a:t>
                      </a: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세팅 오류에 따른 설정 변경 및 데이터 수정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0" pitchFamily="34" typeface="Arial"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[HR] HCM </a:t>
                      </a: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문의 응대 및 확인작업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0" pitchFamily="34" typeface="Arial"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[HR] </a:t>
                      </a: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엔지니어 </a:t>
                      </a:r>
                      <a:r>
                        <a:rPr altLang="en-US" b="0" baseline="0" cap="none" dirty="0" err="1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특근계획서</a:t>
                      </a: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전산화</a:t>
                      </a: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12/27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12/26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11/25</a:t>
                      </a: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12/29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12/29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01/31</a:t>
                      </a: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12/29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12/29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40%</a:t>
                      </a: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Group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566366"/>
              </p:ext>
            </p:extLst>
          </p:nvPr>
        </p:nvGraphicFramePr>
        <p:xfrm>
          <a:off x="5021263" y="1087123"/>
          <a:ext cx="4724400" cy="5389877"/>
        </p:xfrm>
        <a:graphic>
          <a:graphicData uri="http://schemas.openxmlformats.org/drawingml/2006/table">
            <a:tbl>
              <a:tblPr/>
              <a:tblGrid>
                <a:gridCol w="646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020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</a:p>
                  </a:txBody>
                  <a:tcPr horzOverflow="overflow" marB="46734" marL="90000" marR="90000" marT="4673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6734" marL="90000" marR="90000" marT="4673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6734" marL="90000" marR="90000" marT="4673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6734" marL="90000" marR="90000" marT="4673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089"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HCM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김도신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1" marL="90000" marR="90000" marT="4676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indent="-85725" marL="85725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0" pitchFamily="34" typeface="Arial"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[HR] </a:t>
                      </a: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연차휴가 </a:t>
                      </a:r>
                      <a:r>
                        <a:rPr altLang="en-US" b="0" baseline="0" cap="none" dirty="0" err="1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사용통계</a:t>
                      </a: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기능 부분 변경 요청</a:t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[HR] </a:t>
                      </a: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년간 연차휴가 이월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보상 및 </a:t>
                      </a:r>
                      <a:r>
                        <a:rPr altLang="en-US" b="0" baseline="0" cap="none" dirty="0" err="1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발생관련</a:t>
                      </a: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HCM </a:t>
                      </a: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메뉴 </a:t>
                      </a:r>
                      <a:r>
                        <a:rPr altLang="en-US" b="0" baseline="0" cap="none" dirty="0" err="1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고도화작업</a:t>
                      </a: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요청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[HR] </a:t>
                      </a:r>
                      <a:r>
                        <a:rPr altLang="en-US" b="0" baseline="0" cap="none" dirty="0" i="0" kern="120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엔지니어 </a:t>
                      </a:r>
                      <a:r>
                        <a:rPr altLang="en-US" b="0" baseline="0" cap="none" dirty="0" err="1" i="0" kern="120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특근계획서</a:t>
                      </a:r>
                      <a:r>
                        <a:rPr altLang="en-US" b="0" baseline="0" cap="none" dirty="0" i="0" kern="120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전산화</a:t>
                      </a:r>
                      <a:endParaRPr altLang="ko-KR" b="0" baseline="0" cap="none" dirty="0" i="0" kern="120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[HR] </a:t>
                      </a:r>
                      <a:r>
                        <a:rPr altLang="en-US" b="0" baseline="0" cap="none" dirty="0" i="0" kern="120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예외근무신청서</a:t>
                      </a:r>
                      <a:r>
                        <a:rPr altLang="ko-KR" b="0" baseline="0" cap="none" dirty="0" i="0" kern="120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_</a:t>
                      </a:r>
                      <a:r>
                        <a:rPr altLang="en-US" b="0" baseline="0" cap="none" dirty="0" i="0" kern="120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근무시간 </a:t>
                      </a:r>
                      <a:r>
                        <a:rPr altLang="en-US" b="0" baseline="0" cap="none" dirty="0" err="1" i="0" kern="120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특근발생</a:t>
                      </a:r>
                      <a:r>
                        <a:rPr altLang="en-US" b="0" baseline="0" cap="none" dirty="0" i="0" kern="120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기능 추가 요청</a:t>
                      </a:r>
                      <a:endParaRPr altLang="ko-KR" b="0" baseline="0" cap="none" dirty="0" i="0" kern="120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[HR] </a:t>
                      </a:r>
                      <a:r>
                        <a:rPr altLang="en-US" b="0" baseline="0" cap="none" dirty="0" err="1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저유소</a:t>
                      </a: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="0" baseline="0" cap="none" dirty="0" err="1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특근확인서</a:t>
                      </a: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양식 일부 </a:t>
                      </a:r>
                      <a:r>
                        <a:rPr altLang="en-US" b="0" baseline="0" cap="none" dirty="0" err="1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변경요청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[HR] </a:t>
                      </a:r>
                      <a:r>
                        <a:rPr altLang="en-US" b="0" baseline="0" cap="none" dirty="0" err="1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근태평가</a:t>
                      </a: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및 </a:t>
                      </a:r>
                      <a:r>
                        <a:rPr altLang="en-US" b="0" baseline="0" cap="none" dirty="0" err="1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쿼터공제</a:t>
                      </a: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기능 개선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[HR] </a:t>
                      </a: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학자금 신청서 관련 개발 요청의 건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80%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10/06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09/08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11/08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11/17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12/06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12/16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12/16</a:t>
                      </a: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02/28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01/31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01/31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12/30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01/31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01/31</a:t>
                      </a: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0"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HCM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김예린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00" marR="90000" marT="4674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indent="-85725" marL="85725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[HR] </a:t>
                      </a: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엔지니어 </a:t>
                      </a:r>
                      <a:r>
                        <a:rPr altLang="en-US" b="0" baseline="0" cap="none" dirty="0" err="1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특근계획서</a:t>
                      </a: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전산화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0" pitchFamily="34" typeface="Arial"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11/25</a:t>
                      </a: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01/31</a:t>
                      </a: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938800"/>
              </p:ext>
            </p:extLst>
          </p:nvPr>
        </p:nvGraphicFramePr>
        <p:xfrm>
          <a:off x="152400" y="1050925"/>
          <a:ext cx="4953000" cy="4791552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8850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  <a:cs charset="0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  <a:cs charset="0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  <a:cs charset="0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  <a:cs charset="0" pitchFamily="34" typeface="Arial"/>
                      </a:endParaRPr>
                    </a:p>
                  </a:txBody>
                  <a:tcPr horzOverflow="overflow" marB="46693" marL="90000" marR="90000" marT="46693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  <a:cs charset="0" pitchFamily="34" typeface="Arial"/>
                        </a:rPr>
                        <a:t>업무 내용</a:t>
                      </a:r>
                    </a:p>
                  </a:txBody>
                  <a:tcPr horzOverflow="overflow" marB="46693" marL="90000" marR="90000" marT="46693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  <a:cs charset="0" pitchFamily="34" typeface="Arial"/>
                        </a:rPr>
                        <a:t>접수일</a:t>
                      </a:r>
                    </a:p>
                  </a:txBody>
                  <a:tcPr horzOverflow="overflow" marB="46693" marL="90000" marR="90000" marT="4669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  <a:cs charset="0" pitchFamily="34" typeface="Arial"/>
                        </a:rPr>
                        <a:t>완료 목표일</a:t>
                      </a:r>
                    </a:p>
                  </a:txBody>
                  <a:tcPr horzOverflow="overflow" marB="46693" marL="90000" marR="90000" marT="46693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  <a:cs charset="0" pitchFamily="34" typeface="Arial"/>
                        </a:rPr>
                        <a:t>진행율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  <a:cs charset="0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  <a:cs charset="0" pitchFamily="34" typeface="Arial"/>
                        </a:rPr>
                        <a:t>완료일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  <a:cs charset="0" pitchFamily="34" typeface="Arial"/>
                      </a:endParaRPr>
                    </a:p>
                  </a:txBody>
                  <a:tcPr horzOverflow="overflow" marB="46693" marL="90000" marR="90000" marT="46693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072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PPS/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e-Pro/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노승표 </a:t>
                      </a:r>
                    </a:p>
                  </a:txBody>
                  <a:tcPr horzOverflow="overflow" marB="46747" marL="90000" marR="90000" marT="4674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indent="-85725" marL="85725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base" hangingPunct="1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[e-Pro] </a:t>
                      </a:r>
                      <a:r>
                        <a:rPr altLang="en-US" dirty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데이터 변경 업무</a:t>
                      </a:r>
                      <a:endParaRPr altLang="ko-KR" dirty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[e-Pro] </a:t>
                      </a:r>
                      <a:r>
                        <a:rPr altLang="ko-KR" dirty="0" err="1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ITSM</a:t>
                      </a:r>
                      <a:r>
                        <a:rPr altLang="ko-KR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-88350 </a:t>
                      </a:r>
                      <a:r>
                        <a:rPr altLang="en-US" dirty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안전보건</a:t>
                      </a:r>
                      <a:r>
                        <a:rPr altLang="ko-KR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dirty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기술검토 </a:t>
                      </a:r>
                      <a:r>
                        <a:rPr altLang="en-US" dirty="0" err="1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결과서</a:t>
                      </a:r>
                      <a:r>
                        <a:rPr altLang="en-US" dirty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내 첨부 추가</a:t>
                      </a:r>
                      <a:endParaRPr altLang="ko-KR" dirty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[e-Pro] </a:t>
                      </a:r>
                      <a:r>
                        <a:rPr altLang="en-US" dirty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발주 </a:t>
                      </a:r>
                      <a:r>
                        <a:rPr altLang="ko-KR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4501157545 </a:t>
                      </a:r>
                      <a:r>
                        <a:rPr altLang="en-US" dirty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보증서 첨부 에러 수정</a:t>
                      </a:r>
                      <a:endParaRPr altLang="ko-KR" dirty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[e-Pro] </a:t>
                      </a:r>
                      <a:r>
                        <a:rPr altLang="en-US" dirty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보증관리현황의 계약기간 오류 수정</a:t>
                      </a:r>
                      <a:r>
                        <a:rPr altLang="ko-KR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(2</a:t>
                      </a:r>
                      <a:r>
                        <a:rPr altLang="en-US" dirty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건</a:t>
                      </a:r>
                      <a:r>
                        <a:rPr altLang="ko-KR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 </a:t>
                      </a:r>
                      <a:r>
                        <a:rPr altLang="en-US" dirty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요청 </a:t>
                      </a:r>
                      <a:r>
                        <a:rPr altLang="ko-KR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– </a:t>
                      </a:r>
                      <a:r>
                        <a:rPr altLang="en-US" dirty="0" err="1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장시걸계장</a:t>
                      </a:r>
                      <a:endParaRPr altLang="ko-KR" dirty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[e-Pro] </a:t>
                      </a:r>
                      <a:r>
                        <a:rPr altLang="en-US" dirty="0" err="1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발주전송</a:t>
                      </a:r>
                      <a:r>
                        <a:rPr altLang="en-US" dirty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안내</a:t>
                      </a:r>
                      <a:r>
                        <a:rPr altLang="ko-KR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PO</a:t>
                      </a:r>
                      <a:r>
                        <a:rPr altLang="en-US" dirty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금액 오류에 따른 확인 요청</a:t>
                      </a:r>
                      <a:endParaRPr altLang="ko-KR" baseline="0" dirty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12/2612/27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12/27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12/29</a:t>
                      </a: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12/30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12/27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12/27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12/29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12/30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12/27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12/27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12/29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198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E-Approval/ TPMS/ </a:t>
                      </a: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배영식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7" marL="90000" marR="90000" marT="4674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indent="-85725" marL="85725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[E-Approval] </a:t>
                      </a:r>
                      <a:r>
                        <a:rPr altLang="en-US" baseline="0" dirty="0" err="1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단가계약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baseline="0" dirty="0" err="1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정산품의서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Vendor Survey 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요청서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정성평가 요청서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정성평가 </a:t>
                      </a:r>
                      <a:r>
                        <a:rPr altLang="en-US" baseline="0" dirty="0" err="1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결과서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</a:t>
                      </a:r>
                      <a:r>
                        <a:rPr altLang="en-US" baseline="0" dirty="0" err="1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긴급구매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baseline="0" dirty="0" err="1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입찰시행서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기술검토 요청서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기술검토 </a:t>
                      </a:r>
                      <a:r>
                        <a:rPr altLang="en-US" baseline="0" dirty="0" err="1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결과서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안전보건검토 요청서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안전보건검토 </a:t>
                      </a:r>
                      <a:r>
                        <a:rPr altLang="en-US" baseline="0" dirty="0" err="1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결과서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개발</a:t>
                      </a:r>
                      <a:endParaRPr altLang="ko-KR" baseline="0" dirty="0" kern="1200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10/18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12/30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Group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151100"/>
              </p:ext>
            </p:extLst>
          </p:nvPr>
        </p:nvGraphicFramePr>
        <p:xfrm>
          <a:off x="5181600" y="1050926"/>
          <a:ext cx="4495800" cy="4816474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561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</a:p>
                  </a:txBody>
                  <a:tcPr horzOverflow="overflow" marB="46747" marL="90000" marR="90000" marT="4674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horzOverflow="overflow" marB="46747" marL="90000" marR="90000" marT="4674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mtClean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horzOverflow="overflow" marB="46747" marL="90000" marR="90000" marT="4674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6747" marL="90000" marR="90000" marT="4674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5262">
                <a:tc>
                  <a:txBody>
                    <a:bodyPr/>
                    <a:lstStyle>
                      <a:lvl1pPr eaLnBrk="0" hangingPunct="0">
                        <a:spcBef>
                          <a:spcPct val="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PPS/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e-Pro/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노승표 </a:t>
                      </a:r>
                    </a:p>
                  </a:txBody>
                  <a:tcPr horzOverflow="overflow" marB="46785" marL="90000" marR="90000" marT="467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indent="-85725" marL="85725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aseline="0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[e-Pro] </a:t>
                      </a:r>
                      <a:r>
                        <a:rPr altLang="en-US" baseline="0" dirty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고도화 프로젝트 관련 업무</a:t>
                      </a: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aseline="0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[e-Pro] </a:t>
                      </a:r>
                      <a:r>
                        <a:rPr altLang="ko-KR" baseline="0" dirty="0" err="1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RODA</a:t>
                      </a:r>
                      <a:r>
                        <a:rPr altLang="ko-KR" baseline="0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baseline="0" dirty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개정에 따른 입찰</a:t>
                      </a:r>
                      <a:r>
                        <a:rPr altLang="ko-KR" baseline="0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baseline="0" dirty="0" err="1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구매품의서</a:t>
                      </a:r>
                      <a:r>
                        <a:rPr altLang="en-US" baseline="0" dirty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baseline="0" dirty="0" err="1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자동결재선</a:t>
                      </a:r>
                      <a:r>
                        <a:rPr altLang="en-US" baseline="0" dirty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수정</a:t>
                      </a:r>
                    </a:p>
                  </a:txBody>
                  <a:tcPr horzOverflow="overflow" marB="46764" marL="90000" marR="90000" marT="4676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06/13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10/07</a:t>
                      </a:r>
                    </a:p>
                  </a:txBody>
                  <a:tcPr horzOverflow="overflow" marB="46764" marL="90000" marR="90000" marT="4676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03/31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보류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4" marL="90000" marR="90000" marT="4676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600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E-Approval/ TPMS/ </a:t>
                      </a: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배영식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0" marL="90000" marR="90000" marT="4676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indent="-85725" marL="85725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[E-Approval] </a:t>
                      </a:r>
                      <a:r>
                        <a:rPr altLang="en-US" baseline="0" dirty="0" err="1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단가계약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baseline="0" dirty="0" err="1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정산품의서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Vendor Survey 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요청서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정성평가 요청서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정성평가 </a:t>
                      </a:r>
                      <a:r>
                        <a:rPr altLang="en-US" baseline="0" dirty="0" err="1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결과서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</a:t>
                      </a:r>
                      <a:r>
                        <a:rPr altLang="en-US" baseline="0" dirty="0" err="1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긴급구매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baseline="0" dirty="0" err="1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입찰시행서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기술검토 요청서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기술검토 </a:t>
                      </a:r>
                      <a:r>
                        <a:rPr altLang="en-US" baseline="0" dirty="0" err="1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결과서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안전보건검토 요청서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안전보건검토 </a:t>
                      </a:r>
                      <a:r>
                        <a:rPr altLang="en-US" baseline="0" dirty="0" err="1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결과서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개발</a:t>
                      </a:r>
                      <a:endParaRPr altLang="ko-KR" baseline="0" dirty="0" kern="1200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aseline="0" dirty="0" kern="1200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aseline="0" dirty="0" kern="1200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aseline="0" dirty="0" kern="1200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aseline="0" dirty="0" kern="1200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[E-Approval] 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독신자 </a:t>
                      </a:r>
                      <a:r>
                        <a:rPr altLang="en-US" baseline="0" dirty="0" err="1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주거지원비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신청서 개발</a:t>
                      </a:r>
                      <a:endParaRPr altLang="ko-KR" baseline="0" dirty="0" kern="1200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[E-Approval] 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임원정렬순서 조건 추가에 따른 기능 개발</a:t>
                      </a:r>
                      <a:endParaRPr altLang="ko-KR" baseline="0" dirty="0" kern="1200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10/18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06/08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02/07</a:t>
                      </a: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12/30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[</a:t>
                      </a: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보류</a:t>
                      </a: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]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[</a:t>
                      </a: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보류</a:t>
                      </a: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]</a:t>
                      </a: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338" name="Rectangle 135"/>
          <p:cNvSpPr>
            <a:spLocks noChangeArrowheads="1"/>
          </p:cNvSpPr>
          <p:nvPr/>
        </p:nvSpPr>
        <p:spPr bwMode="auto">
          <a:xfrm>
            <a:off x="152400" y="685801"/>
            <a:ext cx="4953000" cy="317500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400">
                <a:solidFill>
                  <a:srgbClr val="000000"/>
                </a:solidFill>
              </a:rPr>
              <a:t>금주 업무 실적</a:t>
            </a:r>
            <a:endParaRPr altLang="ko-KR" kumimoji="1" lang="en-US" sz="1400">
              <a:solidFill>
                <a:srgbClr val="000000"/>
              </a:solidFill>
            </a:endParaRPr>
          </a:p>
        </p:txBody>
      </p:sp>
      <p:sp>
        <p:nvSpPr>
          <p:cNvPr id="12339" name="Rectangle 136"/>
          <p:cNvSpPr>
            <a:spLocks noChangeArrowheads="1"/>
          </p:cNvSpPr>
          <p:nvPr/>
        </p:nvSpPr>
        <p:spPr bwMode="auto">
          <a:xfrm>
            <a:off x="5181600" y="685800"/>
            <a:ext cx="4495800" cy="317500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400">
                <a:solidFill>
                  <a:srgbClr val="000000"/>
                </a:solidFill>
              </a:rPr>
              <a:t>차주 업무 계획</a:t>
            </a:r>
            <a:endParaRPr altLang="ko-KR" kumimoji="1" lang="en-US" sz="1400">
              <a:solidFill>
                <a:srgbClr val="000000"/>
              </a:solidFill>
            </a:endParaRPr>
          </a:p>
        </p:txBody>
      </p:sp>
      <p:sp>
        <p:nvSpPr>
          <p:cNvPr id="12340" name="Rectangle 137"/>
          <p:cNvSpPr>
            <a:spLocks noChangeArrowheads="1"/>
          </p:cNvSpPr>
          <p:nvPr/>
        </p:nvSpPr>
        <p:spPr bwMode="auto">
          <a:xfrm>
            <a:off x="200025" y="228600"/>
            <a:ext cx="8953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5789" lIns="91577" rIns="91577" tIns="45789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600">
                <a:solidFill>
                  <a:srgbClr val="000000"/>
                </a:solidFill>
              </a:rPr>
              <a:t>3. </a:t>
            </a:r>
            <a:r>
              <a:rPr altLang="en-US" kumimoji="1" lang="ko-KR" sz="1600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600">
                <a:solidFill>
                  <a:srgbClr val="000000"/>
                </a:solidFill>
              </a:rPr>
              <a:t>(</a:t>
            </a:r>
            <a:r>
              <a:rPr altLang="en-US" lang="ko-KR" sz="1600">
                <a:solidFill>
                  <a:srgbClr val="000000"/>
                </a:solidFill>
              </a:rPr>
              <a:t>①</a:t>
            </a:r>
            <a:r>
              <a:rPr altLang="ko-KR" kumimoji="1" lang="en-US" sz="1600">
                <a:solidFill>
                  <a:srgbClr val="000000"/>
                </a:solidFill>
              </a:rPr>
              <a:t>Baynex - WEB)</a:t>
            </a:r>
            <a:endParaRPr altLang="ko-KR" kumimoji="1" lang="en-US"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670775"/>
              </p:ext>
            </p:extLst>
          </p:nvPr>
        </p:nvGraphicFramePr>
        <p:xfrm>
          <a:off x="152400" y="1081245"/>
          <a:ext cx="4953000" cy="265255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521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  <a:cs charset="0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  <a:cs charset="0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  <a:cs charset="0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  <a:cs charset="0" pitchFamily="34" typeface="Arial"/>
                      </a:endParaRPr>
                    </a:p>
                  </a:txBody>
                  <a:tcPr horzOverflow="overflow" marB="46702" marL="90000" marR="90000" marT="4670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  <a:cs charset="0" pitchFamily="34" typeface="Arial"/>
                        </a:rPr>
                        <a:t>업무 내용</a:t>
                      </a:r>
                    </a:p>
                  </a:txBody>
                  <a:tcPr horzOverflow="overflow" marB="46702" marL="90000" marR="90000" marT="4670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  <a:cs charset="0" pitchFamily="34" typeface="Arial"/>
                        </a:rPr>
                        <a:t>접수일</a:t>
                      </a:r>
                    </a:p>
                  </a:txBody>
                  <a:tcPr horzOverflow="overflow" marB="46702" marL="90000" marR="90000" marT="4670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  <a:cs charset="0" pitchFamily="34" typeface="Arial"/>
                        </a:rPr>
                        <a:t>완료 목표일</a:t>
                      </a:r>
                    </a:p>
                  </a:txBody>
                  <a:tcPr horzOverflow="overflow" marB="46702" marL="90000" marR="90000" marT="4670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  <a:cs charset="0" pitchFamily="34" typeface="Arial"/>
                        </a:rPr>
                        <a:t>진행율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  <a:cs charset="0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  <a:cs charset="0" pitchFamily="34" typeface="Arial"/>
                        </a:rPr>
                        <a:t>완료일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  <a:cs charset="0" pitchFamily="34" typeface="Arial"/>
                      </a:endParaRPr>
                    </a:p>
                  </a:txBody>
                  <a:tcPr horzOverflow="overflow" marB="46702" marL="90000" marR="90000" marT="4670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4831">
                <a:tc>
                  <a:txBody>
                    <a:bodyPr/>
                    <a:lstStyle>
                      <a:lvl1pPr eaLnBrk="0" hangingPunct="0">
                        <a:spcBef>
                          <a:spcPct val="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ASM/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Mobile/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ADMIN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관리</a:t>
                      </a: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ATSS/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박민우</a:t>
                      </a:r>
                      <a:endParaRPr altLang="en-US" b="0" baseline="0" cap="none" dirty="0" i="0" kumimoji="1" lang="ko-KR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771" marL="90000" marR="90000" marT="4677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indent="-85725" marL="85725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base" hangingPunct="1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="0" baseline="0" dirty="0" i="0" kern="1200" kumimoji="1" lang="en-US" smtClean="0" sz="900" u="none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[ASM] ITSM-88133 </a:t>
                      </a:r>
                      <a:r>
                        <a:rPr altLang="en-US" b="0" baseline="0" dirty="0" err="1" i="0" kern="1200" kumimoji="1" lang="ko-KR" smtClean="0" sz="900" u="none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변경완료</a:t>
                      </a:r>
                      <a:endParaRPr altLang="en-US" b="0" baseline="0" dirty="0" i="0" kern="1200" kumimoji="1" lang="ko-KR" smtClean="0" sz="900" u="none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="0" baseline="0" dirty="0" i="0" kern="1200" kumimoji="1" lang="en-US" smtClean="0" sz="900" u="none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[ASM] ITSM-88292 </a:t>
                      </a:r>
                      <a:r>
                        <a:rPr altLang="en-US" b="0" baseline="0" dirty="0" i="0" kern="1200" kumimoji="1" lang="ko-KR" smtClean="0" sz="900" u="none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작업자 변경</a:t>
                      </a:r>
                      <a:endParaRPr altLang="ko-KR" b="0" baseline="0" dirty="0" i="0" kern="1200" kumimoji="1" lang="en-US" smtClean="0" sz="900" u="none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="0" baseline="0" dirty="0" i="0" kern="1200" kumimoji="1" lang="en-US" smtClean="0" sz="900" u="none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[ASM] ITSM-88236 </a:t>
                      </a:r>
                      <a:r>
                        <a:rPr altLang="en-US" b="0" baseline="0" dirty="0" i="0" kern="1200" kumimoji="1" lang="ko-KR" smtClean="0" sz="900" u="none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서비스요청서 삭제</a:t>
                      </a:r>
                    </a:p>
                    <a:p>
                      <a:pPr algn="l" defTabSz="914400" eaLnBrk="1" fontAlgn="base" hangingPunct="1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="0" baseline="0" dirty="0" i="0" kern="1200" kumimoji="1" lang="en-US" smtClean="0" sz="900" u="none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[ASM] ITSM-88188 </a:t>
                      </a:r>
                      <a:r>
                        <a:rPr altLang="en-US" b="0" baseline="0" dirty="0" i="0" kern="1200" kumimoji="1" lang="ko-KR" smtClean="0" sz="900" u="none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서비스요청서 삭제</a:t>
                      </a:r>
                    </a:p>
                    <a:p>
                      <a:pPr algn="l" defTabSz="914400" eaLnBrk="1" fontAlgn="base" hangingPunct="1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="0" baseline="0" dirty="0" i="0" kern="1200" kumimoji="1" lang="en-US" smtClean="0" sz="900" u="none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[ASM] ITSM-88351 </a:t>
                      </a:r>
                      <a:r>
                        <a:rPr altLang="en-US" b="0" baseline="0" dirty="0" err="1" i="0" kern="1200" kumimoji="1" lang="ko-KR" smtClean="0" sz="900" u="none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변경완료</a:t>
                      </a:r>
                      <a:endParaRPr altLang="en-US" b="0" baseline="0" dirty="0" i="0" kern="1200" kumimoji="1" lang="ko-KR" smtClean="0" sz="900" u="none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="0" baseline="0" dirty="0" i="0" kern="1200" kumimoji="1" lang="en-US" smtClean="0" sz="900" u="none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[ASM] </a:t>
                      </a:r>
                      <a:r>
                        <a:rPr altLang="en-US" b="0" baseline="0" dirty="0" i="0" kern="1200" kumimoji="1" lang="ko-KR" smtClean="0" sz="900" u="none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변경 승인 권한 보유자 현황 작성</a:t>
                      </a:r>
                    </a:p>
                    <a:p>
                      <a:pPr algn="l" defTabSz="914400" eaLnBrk="1" fontAlgn="base" hangingPunct="1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="0" baseline="0" dirty="0" i="0" kern="1200" kumimoji="1" lang="en-US" smtClean="0" sz="900" u="none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[ASM] ITSM-88359 </a:t>
                      </a:r>
                      <a:r>
                        <a:rPr altLang="en-US" b="0" baseline="0" dirty="0" i="0" kern="1200" kumimoji="1" lang="ko-KR" smtClean="0" sz="900" u="none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작업유형 변경</a:t>
                      </a:r>
                      <a:endParaRPr altLang="ko-KR" b="0" baseline="0" dirty="0" i="0" kern="1200" kumimoji="1" lang="en-US" smtClean="0" sz="900" u="none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="0" baseline="0" dirty="0" i="0" kern="1200" kumimoji="1" lang="en-US" smtClean="0" sz="900" u="none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[ASM] ITSM-88361 </a:t>
                      </a:r>
                      <a:r>
                        <a:rPr altLang="en-US" b="0" baseline="0" dirty="0" err="1" i="0" kern="1200" kumimoji="1" lang="ko-KR" smtClean="0" sz="900" u="none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취약점ㆍ</a:t>
                      </a:r>
                      <a:r>
                        <a:rPr altLang="ko-KR" b="0" baseline="0" dirty="0" i="0" kern="1200" kumimoji="1" lang="en-US" smtClean="0" sz="900" u="none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WSS </a:t>
                      </a:r>
                      <a:r>
                        <a:rPr altLang="en-US" b="0" baseline="0" dirty="0" i="0" kern="1200" kumimoji="1" lang="ko-KR" smtClean="0" sz="900" u="none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점검</a:t>
                      </a:r>
                    </a:p>
                    <a:p>
                      <a:pPr algn="l" defTabSz="914400" eaLnBrk="1" fontAlgn="base" hangingPunct="1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="0" baseline="0" dirty="0" i="0" kern="1200" kumimoji="1" lang="en-US" smtClean="0" sz="900" u="none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[ASM] ITSM-88272 </a:t>
                      </a:r>
                      <a:r>
                        <a:rPr altLang="en-US" b="0" baseline="0" dirty="0" err="1" i="0" kern="1200" kumimoji="1" lang="ko-KR" smtClean="0" sz="900" u="none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취약점ㆍ</a:t>
                      </a:r>
                      <a:r>
                        <a:rPr altLang="ko-KR" b="0" baseline="0" dirty="0" i="0" kern="1200" kumimoji="1" lang="en-US" smtClean="0" sz="900" u="none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WSS </a:t>
                      </a:r>
                      <a:r>
                        <a:rPr altLang="en-US" b="0" baseline="0" dirty="0" i="0" kern="1200" kumimoji="1" lang="ko-KR" smtClean="0" sz="900" u="none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점검</a:t>
                      </a:r>
                    </a:p>
                    <a:p>
                      <a:pPr algn="l" defTabSz="914400" eaLnBrk="1" fontAlgn="base" hangingPunct="1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="0" baseline="0" dirty="0" i="0" kern="1200" kumimoji="1" lang="en-US" smtClean="0" sz="900" u="none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[ATSS] </a:t>
                      </a:r>
                      <a:r>
                        <a:rPr altLang="en-US" b="0" baseline="0" dirty="0" i="0" kern="1200" kumimoji="1" lang="ko-KR" smtClean="0" sz="900" u="none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거리 데이터 쿼리 수정</a:t>
                      </a:r>
                      <a:endParaRPr altLang="ko-KR" b="0" baseline="0" dirty="0" i="0" kern="1200" kumimoji="1" lang="en-US" smtClean="0" sz="900" u="none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="0" baseline="0" dirty="0" i="0" kern="1200" kumimoji="1" lang="en-US" smtClean="0" sz="900" u="none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[ATSS] </a:t>
                      </a:r>
                      <a:r>
                        <a:rPr altLang="en-US" b="0" baseline="0" dirty="0" err="1" i="0" kern="1200" kumimoji="1" lang="ko-KR" smtClean="0" sz="900" u="none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대전지사</a:t>
                      </a:r>
                      <a:r>
                        <a:rPr altLang="en-US" b="0" baseline="0" dirty="0" i="0" kern="1200" kumimoji="1" lang="ko-KR" smtClean="0" sz="900" u="none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ko-KR" b="0" baseline="0" dirty="0" i="0" kern="1200" kumimoji="1" lang="en-US" smtClean="0" sz="900" u="none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ATSS </a:t>
                      </a:r>
                      <a:r>
                        <a:rPr altLang="en-US" b="0" baseline="0" dirty="0" i="0" kern="1200" kumimoji="1" lang="ko-KR" smtClean="0" sz="900" u="none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설치</a:t>
                      </a:r>
                      <a:endParaRPr altLang="ko-KR" b="0" baseline="0" dirty="0" i="0" kern="1200" kumimoji="1" lang="en-US" smtClean="0" sz="900" u="none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="0" baseline="0" dirty="0" i="0" kern="1200" kumimoji="1" lang="en-US" smtClean="0" sz="900" u="none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[ATSS] </a:t>
                      </a:r>
                      <a:r>
                        <a:rPr altLang="en-US" b="0" baseline="0" dirty="0" i="0" kern="1200" kumimoji="1" lang="ko-KR" smtClean="0" sz="900" u="none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라이선스 갱신</a:t>
                      </a:r>
                      <a:endParaRPr altLang="ko-KR" b="0" baseline="0" dirty="0" i="0" kern="1200" kumimoji="1" lang="en-US" smtClean="0" sz="900" u="none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="0" baseline="0" dirty="0" i="0" kern="1200" kumimoji="1" lang="en-US" smtClean="0" sz="900" u="none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[Mobile] </a:t>
                      </a:r>
                      <a:r>
                        <a:rPr altLang="en-US" b="0" baseline="0" dirty="0" i="0" kern="1200" kumimoji="1" lang="ko-KR" smtClean="0" sz="900" u="none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첨부파일 목록 스크롤 기능 추가</a:t>
                      </a:r>
                      <a:endParaRPr altLang="ko-KR" b="0" baseline="0" dirty="0" i="0" kern="1200" kumimoji="1" lang="en-US" smtClean="0" sz="900" u="none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6799" marL="90000" marR="90000" marT="4679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12/27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12/27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12/27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12/27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12/27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12/27</a:t>
                      </a:r>
                    </a:p>
                  </a:txBody>
                  <a:tcPr horzOverflow="overflow" marB="46799" marL="90000" marR="90000" marT="4679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12/27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12/27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12/29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12/27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12/27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</a:p>
                  </a:txBody>
                  <a:tcPr horzOverflow="overflow" marB="46799" marL="90000" marR="90000" marT="4679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12/27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12/27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12/29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12/27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12/27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</a:p>
                  </a:txBody>
                  <a:tcPr horzOverflow="overflow" marB="46764" marL="90000" marR="90000" marT="4676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600473"/>
              </p:ext>
            </p:extLst>
          </p:nvPr>
        </p:nvGraphicFramePr>
        <p:xfrm>
          <a:off x="5181600" y="1101878"/>
          <a:ext cx="4495800" cy="2631922"/>
        </p:xfrm>
        <a:graphic>
          <a:graphicData uri="http://schemas.openxmlformats.org/drawingml/2006/table">
            <a:tbl>
              <a:tblPr/>
              <a:tblGrid>
                <a:gridCol w="674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1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92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</a:p>
                  </a:txBody>
                  <a:tcPr horzOverflow="overflow" marB="46725" marL="90000" marR="90000" marT="4672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horzOverflow="overflow" marB="46725" marL="90000" marR="90000" marT="4672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horzOverflow="overflow" marB="46725" marL="90000" marR="90000" marT="4672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6725" marL="90000" marR="90000" marT="4672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3000">
                <a:tc>
                  <a:txBody>
                    <a:bodyPr/>
                    <a:lstStyle>
                      <a:lvl1pPr eaLnBrk="0" hangingPunct="0">
                        <a:spcBef>
                          <a:spcPct val="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ASM/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Mobile/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ADMIN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관리</a:t>
                      </a: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ATSS/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박민우</a:t>
                      </a:r>
                      <a:endParaRPr altLang="en-US" b="0" baseline="0" cap="none" dirty="0" i="0" kumimoji="1" lang="ko-KR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785" marL="90000" marR="90000" marT="467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indent="-85725" marL="85725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base" hangingPunct="1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="0" baseline="0" dirty="0" i="0" kern="1200" kumimoji="1" lang="en-US" smtClean="0" sz="900" u="none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[ASM] JIRA </a:t>
                      </a:r>
                      <a:r>
                        <a:rPr altLang="en-US" b="0" baseline="0" dirty="0" i="0" kern="1200" kumimoji="1" lang="ko-KR" smtClean="0" sz="900" u="none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변경 관리 요청 업무</a:t>
                      </a:r>
                      <a:endParaRPr altLang="ko-KR" b="0" baseline="0" dirty="0" i="0" kern="1200" kumimoji="1" lang="en-US" smtClean="0" sz="900" u="none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="0" baseline="0" dirty="0" i="0" kern="1200" kumimoji="1" lang="en-US" smtClean="0" sz="900" u="none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[ATSS]</a:t>
                      </a:r>
                      <a:r>
                        <a:rPr altLang="en-US" b="0" baseline="0" dirty="0" i="0" kern="1200" kumimoji="1" lang="ko-KR" smtClean="0" sz="900" u="none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거리 데이터 쿼리 수정</a:t>
                      </a:r>
                      <a:endParaRPr altLang="ko-KR" b="0" baseline="0" dirty="0" i="0" kern="1200" kumimoji="1" lang="en-US" smtClean="0" sz="900" u="none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altLang="ko-KR" b="0" baseline="0" dirty="0" i="0" kern="1200" kumimoji="1" lang="en-US" smtClean="0" sz="900" u="none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altLang="ko-KR" b="0" baseline="0" dirty="0" i="0" kern="1200" kumimoji="1" lang="en-US" smtClean="0" sz="900" u="none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altLang="ko-KR" b="0" baseline="0" dirty="0" i="0" kern="1200" kumimoji="1" lang="en-US" smtClean="0" sz="900" u="none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i="0" kern="1200" kumimoji="1" lang="en-US" smtClean="0" sz="900" u="none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   </a:t>
                      </a: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aseline="0" dirty="0" lang="en-US" smtClean="0" sz="900"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altLang="ko-KR" baseline="0" dirty="0" lang="en-US" smtClean="0" sz="900"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altLang="ko-KR" dirty="0" lang="en-US" smtClean="0" sz="900"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aseline="0" dirty="0" lang="en-US" smtClean="0" sz="900"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99" marL="90000" marR="90000" marT="4679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01/02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01/02</a:t>
                      </a:r>
                    </a:p>
                  </a:txBody>
                  <a:tcPr horzOverflow="overflow" marB="46799" marL="90000" marR="90000" marT="4679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01/06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01/06</a:t>
                      </a:r>
                    </a:p>
                  </a:txBody>
                  <a:tcPr horzOverflow="overflow" marB="46799" marL="90000" marR="90000" marT="4679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386" name="Rectangle 135"/>
          <p:cNvSpPr>
            <a:spLocks noChangeArrowheads="1"/>
          </p:cNvSpPr>
          <p:nvPr/>
        </p:nvSpPr>
        <p:spPr bwMode="auto">
          <a:xfrm>
            <a:off x="152400" y="736758"/>
            <a:ext cx="4953000" cy="365125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400">
                <a:solidFill>
                  <a:srgbClr val="000000"/>
                </a:solidFill>
              </a:rPr>
              <a:t>금주 업무 실적</a:t>
            </a:r>
            <a:endParaRPr altLang="ko-KR" kumimoji="1" lang="en-US" sz="1400">
              <a:solidFill>
                <a:srgbClr val="000000"/>
              </a:solidFill>
            </a:endParaRPr>
          </a:p>
        </p:txBody>
      </p:sp>
      <p:sp>
        <p:nvSpPr>
          <p:cNvPr id="14387" name="Rectangle 136"/>
          <p:cNvSpPr>
            <a:spLocks noChangeArrowheads="1"/>
          </p:cNvSpPr>
          <p:nvPr/>
        </p:nvSpPr>
        <p:spPr bwMode="auto">
          <a:xfrm>
            <a:off x="5181600" y="736758"/>
            <a:ext cx="4495800" cy="317500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400">
                <a:solidFill>
                  <a:srgbClr val="000000"/>
                </a:solidFill>
              </a:rPr>
              <a:t>차주 업무 계획</a:t>
            </a:r>
            <a:endParaRPr altLang="ko-KR" kumimoji="1" lang="en-US" sz="1400">
              <a:solidFill>
                <a:srgbClr val="000000"/>
              </a:solidFill>
            </a:endParaRPr>
          </a:p>
        </p:txBody>
      </p:sp>
      <p:sp>
        <p:nvSpPr>
          <p:cNvPr id="14388" name="Rectangle 137"/>
          <p:cNvSpPr>
            <a:spLocks noChangeArrowheads="1"/>
          </p:cNvSpPr>
          <p:nvPr/>
        </p:nvSpPr>
        <p:spPr bwMode="auto">
          <a:xfrm>
            <a:off x="200025" y="228600"/>
            <a:ext cx="8953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5789" lIns="91577" rIns="91577" tIns="45789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600">
                <a:solidFill>
                  <a:srgbClr val="000000"/>
                </a:solidFill>
              </a:rPr>
              <a:t>3. </a:t>
            </a:r>
            <a:r>
              <a:rPr altLang="en-US" kumimoji="1" lang="ko-KR" sz="1600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600">
                <a:solidFill>
                  <a:srgbClr val="000000"/>
                </a:solidFill>
              </a:rPr>
              <a:t>(</a:t>
            </a:r>
            <a:r>
              <a:rPr altLang="en-US" lang="ko-KR" sz="1600">
                <a:solidFill>
                  <a:srgbClr val="000000"/>
                </a:solidFill>
              </a:rPr>
              <a:t>①</a:t>
            </a:r>
            <a:r>
              <a:rPr altLang="ko-KR" kumimoji="1" lang="en-US" sz="1600">
                <a:solidFill>
                  <a:srgbClr val="000000"/>
                </a:solidFill>
              </a:rPr>
              <a:t>Baynex - WEB)</a:t>
            </a:r>
            <a:endParaRPr altLang="ko-KR" kumimoji="1" lang="en-US"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905453"/>
              </p:ext>
            </p:extLst>
          </p:nvPr>
        </p:nvGraphicFramePr>
        <p:xfrm>
          <a:off x="152400" y="1081245"/>
          <a:ext cx="4953000" cy="4027448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521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  <a:cs charset="0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  <a:cs charset="0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  <a:cs charset="0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  <a:cs charset="0" pitchFamily="34" typeface="Arial"/>
                      </a:endParaRPr>
                    </a:p>
                  </a:txBody>
                  <a:tcPr horzOverflow="overflow" marB="46702" marL="90000" marR="90000" marT="4670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  <a:cs charset="0" pitchFamily="34" typeface="Arial"/>
                        </a:rPr>
                        <a:t>업무 내용</a:t>
                      </a:r>
                    </a:p>
                  </a:txBody>
                  <a:tcPr horzOverflow="overflow" marB="46702" marL="90000" marR="90000" marT="4670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  <a:cs charset="0" pitchFamily="34" typeface="Arial"/>
                        </a:rPr>
                        <a:t>접수일</a:t>
                      </a:r>
                    </a:p>
                  </a:txBody>
                  <a:tcPr horzOverflow="overflow" marB="46702" marL="90000" marR="90000" marT="4670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  <a:cs charset="0" pitchFamily="34" typeface="Arial"/>
                        </a:rPr>
                        <a:t>완료 목표일</a:t>
                      </a:r>
                    </a:p>
                  </a:txBody>
                  <a:tcPr horzOverflow="overflow" marB="46702" marL="90000" marR="90000" marT="4670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  <a:cs charset="0" pitchFamily="34" typeface="Arial"/>
                        </a:rPr>
                        <a:t>진행율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  <a:cs charset="0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  <a:cs charset="0" pitchFamily="34" typeface="Arial"/>
                        </a:rPr>
                        <a:t>완료일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  <a:cs charset="0" pitchFamily="34" typeface="Arial"/>
                      </a:endParaRPr>
                    </a:p>
                  </a:txBody>
                  <a:tcPr horzOverflow="overflow" marB="46702" marL="90000" marR="90000" marT="4670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0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GCMS/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WMS/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EWS/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이병준</a:t>
                      </a:r>
                    </a:p>
                  </a:txBody>
                  <a:tcPr horzOverflow="overflow" marB="46747" marL="90000" marR="90000" marT="4674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indent="-85725" marL="85725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[GCMS] CRM Upgrade 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인터페이스 협의</a:t>
                      </a:r>
                      <a:endParaRPr altLang="ko-KR" baseline="0" dirty="0" kern="1200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[GCMS] CRM Upgrade 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로 인한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모바일 상품권 관련 화면 수정 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일일판매보고 품의서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모바일상품권판매현황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</a:p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[GCMS] </a:t>
                      </a:r>
                      <a:r>
                        <a:rPr altLang="en-US" baseline="0" dirty="0" err="1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구미지사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baseline="0" dirty="0" err="1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판매등록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신용카드 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IC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칩 리더기 인식 안되는 부분 확인 요청</a:t>
                      </a:r>
                      <a:endParaRPr altLang="ko-KR" baseline="0" dirty="0" kern="1200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[GCMS] 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회수 전표 삭제에 따른 데이터 확인 요청</a:t>
                      </a:r>
                      <a:endParaRPr altLang="ko-KR" baseline="0" dirty="0" kern="1200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[GCMS] </a:t>
                      </a:r>
                      <a:r>
                        <a:rPr altLang="en-US" baseline="0" dirty="0" err="1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구미지사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baseline="0" dirty="0" err="1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기회수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상품권 데이터 확인 및 수정 요청</a:t>
                      </a:r>
                      <a:endParaRPr altLang="ko-KR" baseline="0" dirty="0" kern="1200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altLang="ko-KR" baseline="0" dirty="0" kern="1200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[WMS] IT Application Assessment 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설문조사에 따른 공수 산정 요청</a:t>
                      </a:r>
                      <a:endParaRPr altLang="ko-KR" baseline="0" dirty="0" kern="1200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[WMS] </a:t>
                      </a:r>
                      <a:r>
                        <a:rPr altLang="en-US" baseline="0" dirty="0" err="1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자재마스터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이미지 원본 추출 요청</a:t>
                      </a:r>
                      <a:endParaRPr altLang="ko-KR" baseline="0" dirty="0" kern="1200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[WMS] </a:t>
                      </a:r>
                      <a:r>
                        <a:rPr altLang="en-US" baseline="0" dirty="0" err="1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인사발령에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따른 근무지 변경 시 시스템 접근 제한 조치 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감사 개선사항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</a:p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[WMS] 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사이버보안 </a:t>
                      </a:r>
                      <a:r>
                        <a:rPr altLang="en-US" baseline="0" dirty="0" err="1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컴플라이언스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점검 결과에 따른 개선안 검토</a:t>
                      </a:r>
                      <a:endParaRPr altLang="ko-KR" baseline="0" dirty="0" kern="1200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[WMS] 2</a:t>
                      </a:r>
                      <a:r>
                        <a:rPr altLang="ko-KR" baseline="3000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nd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interim </a:t>
                      </a:r>
                      <a:r>
                        <a:rPr altLang="en-US" baseline="0" dirty="0" err="1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운영평가용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모집단 자료 추가 요청</a:t>
                      </a:r>
                      <a:endParaRPr altLang="ko-KR" baseline="0" dirty="0" kern="1200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altLang="ko-KR" baseline="0" dirty="0" kern="1200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[RPA] 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현행 분석 및 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AA 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교육</a:t>
                      </a:r>
                      <a:endParaRPr altLang="ko-KR" baseline="0" dirty="0" kern="1200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aseline="0" dirty="0" kern="1200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기타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] CP SSL 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적용 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 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도메인 변경 계획으로 인한 시스템 조사 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(GCMS/EWS)</a:t>
                      </a:r>
                    </a:p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기타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] 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스마트 러닝 보안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윤리 교육 수료</a:t>
                      </a:r>
                      <a:endParaRPr altLang="ko-KR" baseline="0" dirty="0" kern="1200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11/09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12/02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12/26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12/26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12/26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12/27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12/07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12/14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12/26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12/12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12/27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12/27</a:t>
                      </a: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[</a:t>
                      </a: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보류</a:t>
                      </a: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]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[</a:t>
                      </a: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보류</a:t>
                      </a: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]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12/26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12/26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12/26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12/29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12/26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1/31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12/27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12/26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12/26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12/26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12/29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12/26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12/27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738794"/>
                  </a:ext>
                </a:extLst>
              </a:tr>
            </a:tbl>
          </a:graphicData>
        </a:graphic>
      </p:graphicFrame>
      <p:graphicFrame>
        <p:nvGraphicFramePr>
          <p:cNvPr id="8" name="Group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060264"/>
              </p:ext>
            </p:extLst>
          </p:nvPr>
        </p:nvGraphicFramePr>
        <p:xfrm>
          <a:off x="5181600" y="1101878"/>
          <a:ext cx="4495800" cy="2343922"/>
        </p:xfrm>
        <a:graphic>
          <a:graphicData uri="http://schemas.openxmlformats.org/drawingml/2006/table">
            <a:tbl>
              <a:tblPr/>
              <a:tblGrid>
                <a:gridCol w="674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1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92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</a:p>
                  </a:txBody>
                  <a:tcPr horzOverflow="overflow" marB="46725" marL="90000" marR="90000" marT="4672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horzOverflow="overflow" marB="46725" marL="90000" marR="90000" marT="4672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horzOverflow="overflow" marB="46725" marL="90000" marR="90000" marT="4672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6725" marL="90000" marR="90000" marT="4672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0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GCMS/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WMS/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EWS/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이병준</a:t>
                      </a:r>
                    </a:p>
                  </a:txBody>
                  <a:tcPr horzOverflow="overflow" marB="46760" marL="90000" marR="90000" marT="4676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indent="-85725" marL="85725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[GCMS] CRM Upgrade 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인터페이스 협의</a:t>
                      </a:r>
                      <a:endParaRPr altLang="ko-KR" baseline="0" dirty="0" kern="1200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[GCMS] CRM Upgrade 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로 인한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모바일 상품권 관련 화면 수정 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일일판매보고 품의서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모바일상품권판매현황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</a:p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[WMS] </a:t>
                      </a:r>
                      <a:r>
                        <a:rPr altLang="en-US" baseline="0" dirty="0" err="1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인사발령에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따른 근무지 변경 시 시스템 접근 제한 조치 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감사 개선사항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</a:p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[RPA] 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현행 분석 및 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AA 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교육</a:t>
                      </a:r>
                      <a:endParaRPr altLang="ko-KR" baseline="0" dirty="0" kern="1200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altLang="ko-KR" baseline="0" dirty="0" kern="1200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11/09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12/02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12/07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12/12</a:t>
                      </a: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[</a:t>
                      </a: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보류</a:t>
                      </a: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]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[</a:t>
                      </a: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보류</a:t>
                      </a: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]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1/31</a:t>
                      </a: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2948232"/>
                  </a:ext>
                </a:extLst>
              </a:tr>
            </a:tbl>
          </a:graphicData>
        </a:graphic>
      </p:graphicFrame>
      <p:sp>
        <p:nvSpPr>
          <p:cNvPr id="14386" name="Rectangle 135"/>
          <p:cNvSpPr>
            <a:spLocks noChangeArrowheads="1"/>
          </p:cNvSpPr>
          <p:nvPr/>
        </p:nvSpPr>
        <p:spPr bwMode="auto">
          <a:xfrm>
            <a:off x="152400" y="736758"/>
            <a:ext cx="4953000" cy="365125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400">
                <a:solidFill>
                  <a:srgbClr val="000000"/>
                </a:solidFill>
              </a:rPr>
              <a:t>금주 업무 실적</a:t>
            </a:r>
            <a:endParaRPr altLang="ko-KR" kumimoji="1" lang="en-US" sz="1400">
              <a:solidFill>
                <a:srgbClr val="000000"/>
              </a:solidFill>
            </a:endParaRPr>
          </a:p>
        </p:txBody>
      </p:sp>
      <p:sp>
        <p:nvSpPr>
          <p:cNvPr id="14387" name="Rectangle 136"/>
          <p:cNvSpPr>
            <a:spLocks noChangeArrowheads="1"/>
          </p:cNvSpPr>
          <p:nvPr/>
        </p:nvSpPr>
        <p:spPr bwMode="auto">
          <a:xfrm>
            <a:off x="5181600" y="736758"/>
            <a:ext cx="4495800" cy="317500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400">
                <a:solidFill>
                  <a:srgbClr val="000000"/>
                </a:solidFill>
              </a:rPr>
              <a:t>차주 업무 계획</a:t>
            </a:r>
            <a:endParaRPr altLang="ko-KR" kumimoji="1" lang="en-US" sz="1400">
              <a:solidFill>
                <a:srgbClr val="000000"/>
              </a:solidFill>
            </a:endParaRPr>
          </a:p>
        </p:txBody>
      </p:sp>
      <p:sp>
        <p:nvSpPr>
          <p:cNvPr id="14388" name="Rectangle 137"/>
          <p:cNvSpPr>
            <a:spLocks noChangeArrowheads="1"/>
          </p:cNvSpPr>
          <p:nvPr/>
        </p:nvSpPr>
        <p:spPr bwMode="auto">
          <a:xfrm>
            <a:off x="200025" y="228600"/>
            <a:ext cx="8953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5789" lIns="91577" rIns="91577" tIns="45789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600">
                <a:solidFill>
                  <a:srgbClr val="000000"/>
                </a:solidFill>
              </a:rPr>
              <a:t>3. </a:t>
            </a:r>
            <a:r>
              <a:rPr altLang="en-US" kumimoji="1" lang="ko-KR" sz="1600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600">
                <a:solidFill>
                  <a:srgbClr val="000000"/>
                </a:solidFill>
              </a:rPr>
              <a:t>(</a:t>
            </a:r>
            <a:r>
              <a:rPr altLang="en-US" lang="ko-KR" sz="1600">
                <a:solidFill>
                  <a:srgbClr val="000000"/>
                </a:solidFill>
              </a:rPr>
              <a:t>①</a:t>
            </a:r>
            <a:r>
              <a:rPr altLang="ko-KR" kumimoji="1" lang="en-US" sz="1600">
                <a:solidFill>
                  <a:srgbClr val="000000"/>
                </a:solidFill>
              </a:rPr>
              <a:t>Baynex - WEB)</a:t>
            </a:r>
            <a:endParaRPr altLang="ko-KR" kumimoji="1" lang="en-US"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35"/>
          <p:cNvSpPr>
            <a:spLocks noChangeArrowheads="1"/>
          </p:cNvSpPr>
          <p:nvPr/>
        </p:nvSpPr>
        <p:spPr bwMode="auto">
          <a:xfrm>
            <a:off x="152400" y="769938"/>
            <a:ext cx="4876800" cy="304800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400">
                <a:solidFill>
                  <a:srgbClr val="000000"/>
                </a:solidFill>
              </a:rPr>
              <a:t>금주 업무 실적</a:t>
            </a:r>
            <a:endParaRPr altLang="ko-KR" kumimoji="1" lang="en-US" sz="1400">
              <a:solidFill>
                <a:srgbClr val="000000"/>
              </a:solidFill>
            </a:endParaRPr>
          </a:p>
        </p:txBody>
      </p:sp>
      <p:sp>
        <p:nvSpPr>
          <p:cNvPr id="16387" name="Rectangle 136"/>
          <p:cNvSpPr>
            <a:spLocks noChangeArrowheads="1"/>
          </p:cNvSpPr>
          <p:nvPr/>
        </p:nvSpPr>
        <p:spPr bwMode="auto">
          <a:xfrm>
            <a:off x="5105400" y="769938"/>
            <a:ext cx="4572000" cy="317500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400">
                <a:solidFill>
                  <a:srgbClr val="000000"/>
                </a:solidFill>
              </a:rPr>
              <a:t>차주 업무 계획</a:t>
            </a:r>
            <a:endParaRPr altLang="ko-KR" kumimoji="1" lang="en-US" sz="1400">
              <a:solidFill>
                <a:srgbClr val="000000"/>
              </a:solidFill>
            </a:endParaRPr>
          </a:p>
        </p:txBody>
      </p:sp>
      <p:graphicFrame>
        <p:nvGraphicFramePr>
          <p:cNvPr id="9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319501"/>
              </p:ext>
            </p:extLst>
          </p:nvPr>
        </p:nvGraphicFramePr>
        <p:xfrm>
          <a:off x="152400" y="1168403"/>
          <a:ext cx="4876800" cy="5829932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649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671" marL="90000" marR="90000" marT="4667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horzOverflow="overflow" marB="46671" marL="90000" marR="90000" marT="4667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horzOverflow="overflow" marB="46671" marL="90000" marR="90000" marT="4667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6671" marL="90000" marR="90000" marT="4667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671" marL="90000" marR="90000" marT="4667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1135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PRM/ S-ERP/ BI-EDW </a:t>
                      </a: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남대현 </a:t>
                      </a:r>
                    </a:p>
                  </a:txBody>
                  <a:tcPr horzOverflow="overflow" marB="46711" marL="90000" marR="90000" marT="4671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-171450" latinLnBrk="1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="0" baseline="0" dirty="0" lang="en-US" smtClean="0" sz="900" u="none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[</a:t>
                      </a:r>
                      <a:r>
                        <a:rPr altLang="ko-KR" b="0" baseline="0" dirty="0" err="1" lang="en-US" smtClean="0" sz="900" u="none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PRM</a:t>
                      </a:r>
                      <a:r>
                        <a:rPr altLang="ko-KR" b="0" baseline="0" dirty="0" lang="en-US" smtClean="0" sz="900" u="none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] </a:t>
                      </a:r>
                      <a:r>
                        <a:rPr altLang="en-US" b="0" baseline="0" dirty="0" err="1" lang="ko-KR" smtClean="0" sz="900" u="none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영업시설물</a:t>
                      </a:r>
                      <a:r>
                        <a:rPr altLang="en-US" b="0" baseline="0" dirty="0" lang="ko-KR" smtClean="0" sz="900" u="none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지원 시스템 개발</a:t>
                      </a:r>
                      <a:endParaRPr altLang="ko-KR" b="0" baseline="0" dirty="0" lang="en-US" smtClean="0" sz="900" u="none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auto" hangingPunct="1" indent="-171450" latinLnBrk="1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altLang="ko-KR" b="0" baseline="0" dirty="0" lang="en-US" smtClean="0" sz="900" u="none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auto" hangingPunct="1" indent="-171450" latinLnBrk="1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altLang="ko-KR" b="0" baseline="0" dirty="0" lang="en-US" smtClean="0" sz="900" u="none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auto" hangingPunct="1" indent="-171450" latinLnBrk="1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="0" baseline="0" dirty="0" lang="en-US" smtClean="0" sz="900" u="none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[PRM]</a:t>
                      </a:r>
                      <a:r>
                        <a:rPr altLang="en-US" b="0" baseline="0" dirty="0" lang="ko-KR" smtClean="0" sz="900" u="none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</a:t>
                      </a:r>
                      <a:r>
                        <a:rPr altLang="en-US" b="0" baseline="0" dirty="0" err="1" lang="ko-KR" smtClean="0" sz="900" u="none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저유소</a:t>
                      </a:r>
                      <a:r>
                        <a:rPr altLang="ko-KR" b="0" baseline="0" dirty="0" lang="en-US" smtClean="0" sz="900" u="none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="0" baseline="0" dirty="0" lang="ko-KR" smtClean="0" sz="900" u="none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실 </a:t>
                      </a:r>
                      <a:r>
                        <a:rPr altLang="en-US" b="0" baseline="0" dirty="0" err="1" lang="ko-KR" smtClean="0" sz="900" u="none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수송거리</a:t>
                      </a:r>
                      <a:r>
                        <a:rPr altLang="en-US" b="0" baseline="0" dirty="0" lang="ko-KR" smtClean="0" sz="900" u="none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측정 추가 보완</a:t>
                      </a:r>
                      <a:endParaRPr altLang="ko-KR" b="0" baseline="0" dirty="0" lang="en-US" smtClean="0" sz="900" u="none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auto" hangingPunct="1" indent="-171450" latinLnBrk="1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altLang="ko-KR" b="0" baseline="0" dirty="0" lang="en-US" smtClean="0" sz="900" u="none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auto" hangingPunct="1" indent="-171450" latinLnBrk="1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altLang="ko-KR" b="0" baseline="0" dirty="0" lang="en-US" smtClean="0" sz="900" u="none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auto" hangingPunct="1" indent="-171450" latinLnBrk="1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="0" baseline="0" dirty="0" lang="en-US" smtClean="0" sz="900" u="none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[PRM]</a:t>
                      </a:r>
                      <a:r>
                        <a:rPr altLang="en-US" b="0" baseline="0" dirty="0" lang="ko-KR" smtClean="0" sz="900" u="none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퇴직임직원운영 </a:t>
                      </a:r>
                      <a:r>
                        <a:rPr altLang="en-US" b="0" baseline="0" dirty="0" err="1" lang="ko-KR" smtClean="0" sz="900" u="none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직영주유소</a:t>
                      </a:r>
                      <a:r>
                        <a:rPr altLang="en-US" b="0" baseline="0" dirty="0" lang="ko-KR" smtClean="0" sz="900" u="none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벤치마킹 주유소 소비자 가격조사 등 자동화</a:t>
                      </a:r>
                      <a:endParaRPr altLang="ko-KR" b="0" baseline="0" dirty="0" lang="en-US" smtClean="0" sz="900" u="none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auto" hangingPunct="1" indent="-171450" latinLnBrk="1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altLang="ko-KR" b="0" baseline="0" dirty="0" lang="en-US" smtClean="0" sz="900" u="none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auto" hangingPunct="1" indent="-171450" latinLnBrk="1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="0" baseline="0" dirty="0" lang="en-US" smtClean="0" sz="900" u="none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[PRM]</a:t>
                      </a:r>
                      <a:r>
                        <a:rPr altLang="en-US" b="0" baseline="0" dirty="0" lang="ko-KR" smtClean="0" sz="900" u="none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한국평가데이터 </a:t>
                      </a:r>
                      <a:r>
                        <a:rPr altLang="ko-KR" b="0" baseline="0" dirty="0" lang="en-US" smtClean="0" sz="900" u="none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REALTOP</a:t>
                      </a:r>
                      <a:r>
                        <a:rPr altLang="en-US" b="0" baseline="0" dirty="0" lang="ko-KR" smtClean="0" sz="900" u="none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 당사 </a:t>
                      </a:r>
                      <a:r>
                        <a:rPr altLang="ko-KR" b="0" baseline="0" dirty="0" lang="en-US" smtClean="0" sz="900" u="none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PRM, ERP </a:t>
                      </a:r>
                      <a:r>
                        <a:rPr altLang="en-US" b="0" baseline="0" dirty="0" lang="ko-KR" smtClean="0" sz="900" u="none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연계 시스템 </a:t>
                      </a:r>
                      <a:r>
                        <a:rPr altLang="en-US" b="0" baseline="0" dirty="0" err="1" lang="ko-KR" smtClean="0" sz="900" u="none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재구축</a:t>
                      </a:r>
                      <a:r>
                        <a:rPr altLang="en-US" b="0" baseline="0" dirty="0" lang="ko-KR" smtClean="0" sz="900" u="none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endParaRPr altLang="ko-KR" b="0" baseline="0" dirty="0" lang="en-US" smtClean="0" sz="900" u="none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auto" hangingPunct="1" indent="-171450" latinLnBrk="1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altLang="ko-KR" b="0" baseline="0" dirty="0" lang="en-US" smtClean="0" sz="900" u="none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34" marL="90000" marR="90000" marT="4673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10/12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10/25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10/07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11/18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6734" marL="90000" marR="90000" marT="4673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12/30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12/30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23’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01/30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6734" marL="90000" marR="90000" marT="4673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12/30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12/29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80%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99%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6734" marL="90000" marR="90000" marT="4673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113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E-Approval/ OSPM/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김구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7" marL="90000" marR="90000" marT="4674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indent="-85725" marL="85725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[</a:t>
                      </a: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E-Approval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] DCS/ESD 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계정 등록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변경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삭제 신청서 전산화 방안 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– 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전자결재 양식 개발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/>
                      </a:r>
                      <a:b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</a:b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/>
                      </a:r>
                      <a:b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</a:b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[OSPM] DCS/ESD 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계정 등록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변경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삭제 신청서 전산화 방안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/>
                      </a:r>
                      <a:b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</a:br>
                      <a:endParaRPr altLang="ko-KR" baseline="0" dirty="0" kern="1200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[</a:t>
                      </a: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E-Approval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] 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중장비사용확인서 양식 개발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/>
                      </a:r>
                      <a:b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</a:b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/>
                      </a:r>
                      <a:b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</a:b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[OSPM] 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중장비사용확인서 전산화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/>
                      </a:r>
                      <a:b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</a:br>
                      <a:endParaRPr altLang="ko-KR" baseline="0" dirty="0" kern="1200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11/15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  <a:b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</a:b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11/15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04/18</a:t>
                      </a:r>
                      <a:b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</a:b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  <a:b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</a:b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04/18</a:t>
                      </a: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12/31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12/31</a:t>
                      </a:r>
                      <a:b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</a:b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  <a:b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</a:b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12/31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12/31</a:t>
                      </a:r>
                      <a:b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</a:b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  <a:b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</a:b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12/29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12/29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  <a:b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</a:b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12/29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12/29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  <a:b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</a:b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  <a:b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</a:b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962725"/>
                  </a:ext>
                </a:extLst>
              </a:tr>
            </a:tbl>
          </a:graphicData>
        </a:graphic>
      </p:graphicFrame>
      <p:graphicFrame>
        <p:nvGraphicFramePr>
          <p:cNvPr id="10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52176"/>
              </p:ext>
            </p:extLst>
          </p:nvPr>
        </p:nvGraphicFramePr>
        <p:xfrm>
          <a:off x="5105400" y="1163641"/>
          <a:ext cx="4572000" cy="5839334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95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</a:p>
                  </a:txBody>
                  <a:tcPr horzOverflow="overflow" marB="46732" marL="90000" marR="90000" marT="4673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horzOverflow="overflow" marB="46732" marL="90000" marR="90000" marT="4673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horzOverflow="overflow" marB="46732" marL="90000" marR="90000" marT="4673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6732" marL="90000" marR="90000" marT="4673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5775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err="1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PRM</a:t>
                      </a: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S-ERP/ BI-EDW </a:t>
                      </a: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남대현 </a:t>
                      </a: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09" marL="90000" marR="90000" marT="4670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="0" baseline="0" dirty="0" lang="en-US" smtClean="0" sz="900" u="none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[PRM]</a:t>
                      </a:r>
                      <a:r>
                        <a:rPr altLang="en-US" b="0" baseline="0" dirty="0" lang="ko-KR" smtClean="0" sz="900" u="none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퇴직임직원운영 </a:t>
                      </a:r>
                      <a:r>
                        <a:rPr altLang="en-US" b="0" baseline="0" dirty="0" err="1" lang="ko-KR" smtClean="0" sz="900" u="none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직영주유소</a:t>
                      </a:r>
                      <a:r>
                        <a:rPr altLang="en-US" b="0" baseline="0" dirty="0" lang="ko-KR" smtClean="0" sz="900" u="none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벤치마킹 주유소 소비자 가격조사 등 자동화</a:t>
                      </a:r>
                      <a:endParaRPr altLang="ko-KR" b="0" baseline="0" dirty="0" lang="en-US" smtClean="0" sz="900" u="none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altLang="ko-KR" b="0" baseline="0" dirty="0" lang="en-US" smtClean="0" sz="900" u="none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="0" baseline="0" dirty="0" lang="en-US" smtClean="0" sz="900" u="none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[PRM]</a:t>
                      </a:r>
                      <a:r>
                        <a:rPr altLang="en-US" b="0" baseline="0" dirty="0" lang="ko-KR" smtClean="0" sz="900" u="none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한국평가데이터 </a:t>
                      </a:r>
                      <a:r>
                        <a:rPr altLang="ko-KR" b="0" baseline="0" dirty="0" lang="en-US" smtClean="0" sz="900" u="none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REALTOP</a:t>
                      </a:r>
                      <a:r>
                        <a:rPr altLang="en-US" b="0" baseline="0" dirty="0" lang="ko-KR" smtClean="0" sz="900" u="none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 당사 </a:t>
                      </a:r>
                      <a:r>
                        <a:rPr altLang="ko-KR" b="0" baseline="0" dirty="0" lang="en-US" smtClean="0" sz="900" u="none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PRM, ERP </a:t>
                      </a:r>
                      <a:r>
                        <a:rPr altLang="en-US" b="0" baseline="0" dirty="0" lang="ko-KR" smtClean="0" sz="900" u="none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연계 시스템 </a:t>
                      </a:r>
                      <a:r>
                        <a:rPr altLang="en-US" b="0" baseline="0" dirty="0" err="1" lang="ko-KR" smtClean="0" sz="900" u="none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재구축</a:t>
                      </a:r>
                      <a:r>
                        <a:rPr altLang="en-US" b="0" baseline="0" dirty="0" lang="ko-KR" smtClean="0" sz="900" u="none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endParaRPr altLang="ko-KR" b="0" baseline="0" dirty="0" lang="en-US" smtClean="0" sz="900" u="none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altLang="ko-KR" b="0" baseline="0" dirty="0" lang="en-US" smtClean="0" sz="900" u="none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altLang="ko-KR" b="0" baseline="0" dirty="0" lang="en-US" smtClean="0" sz="900" u="none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altLang="ko-KR" b="0" baseline="0" dirty="0" lang="en-US" smtClean="0" sz="900" u="none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altLang="ko-KR" b="0" baseline="0" dirty="0" lang="en-US" smtClean="0" sz="900" u="none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altLang="ko-KR" b="0" baseline="0" dirty="0" lang="en-US" smtClean="0" sz="900" u="none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34" marL="90000" marR="90000" marT="4673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10/07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11/18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6734" marL="90000" marR="90000" marT="4673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01/30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01/30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6734" marL="90000" marR="90000" marT="4673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577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E-Approval/ OSPM/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김구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0" marL="90000" marR="90000" marT="4676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indent="-85725" marL="85725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[</a:t>
                      </a: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E-Approval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] 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예외근무신청서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_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근무시간 특근 발생 기능 추가 요청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/>
                      </a:r>
                      <a:b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</a:b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/>
                      </a:r>
                      <a:b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</a:b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/>
                      </a:r>
                      <a:b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</a:b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/>
                      </a:r>
                      <a:b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</a:b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/>
                      </a:r>
                      <a:b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</a:b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/>
                      </a:r>
                      <a:b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</a:b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/>
                      </a:r>
                      <a:b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</a:br>
                      <a:endParaRPr altLang="ko-KR" baseline="0" dirty="0" kern="1200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11/17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  <a:b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</a:b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  <a:b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</a:b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  <a:b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</a:b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01/31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  <a:b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</a:b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  <a:b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</a:b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726590"/>
                  </a:ext>
                </a:extLst>
              </a:tr>
            </a:tbl>
          </a:graphicData>
        </a:graphic>
      </p:graphicFrame>
      <p:sp>
        <p:nvSpPr>
          <p:cNvPr id="16436" name="Rectangle 137"/>
          <p:cNvSpPr>
            <a:spLocks noChangeArrowheads="1"/>
          </p:cNvSpPr>
          <p:nvPr/>
        </p:nvSpPr>
        <p:spPr bwMode="auto">
          <a:xfrm>
            <a:off x="200025" y="228600"/>
            <a:ext cx="8953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5789" lIns="91577" rIns="91577" tIns="45789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600">
                <a:solidFill>
                  <a:srgbClr val="000000"/>
                </a:solidFill>
              </a:rPr>
              <a:t>3. </a:t>
            </a:r>
            <a:r>
              <a:rPr altLang="en-US" kumimoji="1" lang="ko-KR" sz="1600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600">
                <a:solidFill>
                  <a:srgbClr val="000000"/>
                </a:solidFill>
              </a:rPr>
              <a:t>(</a:t>
            </a:r>
            <a:r>
              <a:rPr altLang="en-US" lang="ko-KR" sz="1600">
                <a:solidFill>
                  <a:srgbClr val="000000"/>
                </a:solidFill>
              </a:rPr>
              <a:t>①</a:t>
            </a:r>
            <a:r>
              <a:rPr altLang="ko-KR" kumimoji="1" lang="en-US" sz="1600">
                <a:solidFill>
                  <a:srgbClr val="000000"/>
                </a:solidFill>
              </a:rPr>
              <a:t>Baynex - WEB)</a:t>
            </a:r>
            <a:endParaRPr altLang="ko-KR" kumimoji="1" lang="en-US"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35"/>
          <p:cNvSpPr>
            <a:spLocks noChangeArrowheads="1"/>
          </p:cNvSpPr>
          <p:nvPr/>
        </p:nvSpPr>
        <p:spPr bwMode="auto">
          <a:xfrm>
            <a:off x="152400" y="769938"/>
            <a:ext cx="4876800" cy="304800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400">
                <a:solidFill>
                  <a:srgbClr val="000000"/>
                </a:solidFill>
              </a:rPr>
              <a:t>금주 업무 실적</a:t>
            </a:r>
            <a:endParaRPr altLang="ko-KR" kumimoji="1" lang="en-US" sz="1400">
              <a:solidFill>
                <a:srgbClr val="000000"/>
              </a:solidFill>
            </a:endParaRPr>
          </a:p>
        </p:txBody>
      </p:sp>
      <p:sp>
        <p:nvSpPr>
          <p:cNvPr id="16387" name="Rectangle 136"/>
          <p:cNvSpPr>
            <a:spLocks noChangeArrowheads="1"/>
          </p:cNvSpPr>
          <p:nvPr/>
        </p:nvSpPr>
        <p:spPr bwMode="auto">
          <a:xfrm>
            <a:off x="5105400" y="769938"/>
            <a:ext cx="4572000" cy="317500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400">
                <a:solidFill>
                  <a:srgbClr val="000000"/>
                </a:solidFill>
              </a:rPr>
              <a:t>차주 업무 계획</a:t>
            </a:r>
            <a:endParaRPr altLang="ko-KR" kumimoji="1" lang="en-US" sz="1400">
              <a:solidFill>
                <a:srgbClr val="000000"/>
              </a:solidFill>
            </a:endParaRPr>
          </a:p>
        </p:txBody>
      </p:sp>
      <p:graphicFrame>
        <p:nvGraphicFramePr>
          <p:cNvPr id="9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48576"/>
              </p:ext>
            </p:extLst>
          </p:nvPr>
        </p:nvGraphicFramePr>
        <p:xfrm>
          <a:off x="152400" y="1168402"/>
          <a:ext cx="4876800" cy="500379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3493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671" marL="90000" marR="90000" marT="4667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horzOverflow="overflow" marB="46671" marL="90000" marR="90000" marT="4667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horzOverflow="overflow" marB="46671" marL="90000" marR="90000" marT="4667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6671" marL="90000" marR="90000" marT="4667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671" marL="90000" marR="90000" marT="4667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510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eaLnBrk="1" hangingPunct="1"/>
                      <a:r>
                        <a:rPr altLang="ko-KR" dirty="0" kumimoji="1" lang="en-US" smtClean="0" sz="900">
                          <a:solidFill>
                            <a:schemeClr val="tx1"/>
                          </a:solidFill>
                        </a:rPr>
                        <a:t>OAS/</a:t>
                      </a:r>
                    </a:p>
                    <a:p>
                      <a:pPr algn="ctr" eaLnBrk="1" hangingPunct="1"/>
                      <a:r>
                        <a:rPr altLang="ko-KR" dirty="0" err="1" kumimoji="1" lang="en-US" smtClean="0" sz="900">
                          <a:solidFill>
                            <a:schemeClr val="tx1"/>
                          </a:solidFill>
                        </a:rPr>
                        <a:t>ePSMS</a:t>
                      </a:r>
                      <a:r>
                        <a:rPr altLang="ko-KR" dirty="0" kumimoji="1" lang="en-US" smtClean="0" sz="90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eaLnBrk="1" hangingPunct="1"/>
                      <a:r>
                        <a:rPr altLang="ko-KR" dirty="0" kumimoji="1" lang="en-US" smtClean="0" sz="900">
                          <a:solidFill>
                            <a:schemeClr val="tx1"/>
                          </a:solidFill>
                        </a:rPr>
                        <a:t>RTS</a:t>
                      </a:r>
                    </a:p>
                    <a:p>
                      <a:pPr algn="ctr" eaLnBrk="1" hangingPunct="1"/>
                      <a:r>
                        <a:rPr altLang="ko-KR" dirty="0" kumimoji="1" lang="en-US" smtClean="0" sz="900">
                          <a:solidFill>
                            <a:schemeClr val="tx1"/>
                          </a:solidFill>
                        </a:rPr>
                        <a:t>Dashboard</a:t>
                      </a:r>
                      <a:endParaRPr altLang="ko-KR" dirty="0" kumimoji="1" lang="en-US" smtClean="0" sz="900">
                        <a:solidFill>
                          <a:srgbClr val="000000"/>
                        </a:solidFill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김상훈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7" marL="90000" marR="90000" marT="4674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indent="-85725" marL="85725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[OAS] CS 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시스템 </a:t>
                      </a:r>
                      <a:r>
                        <a:rPr altLang="en-US" baseline="0" dirty="0" err="1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로직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분석</a:t>
                      </a:r>
                      <a:endParaRPr altLang="ko-KR" baseline="0" dirty="0" kern="1200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[OAS] </a:t>
                      </a:r>
                      <a:r>
                        <a:rPr altLang="en-US" baseline="0" dirty="0" err="1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속보용재고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(ERP)</a:t>
                      </a:r>
                    </a:p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[OAS] 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주간수급상황기록부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(ERP)</a:t>
                      </a: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08/15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11/28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11/28</a:t>
                      </a: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12/31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12/31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12/31</a:t>
                      </a: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50%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50%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50%</a:t>
                      </a: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6392"/>
                  </a:ext>
                </a:extLst>
              </a:tr>
              <a:tr h="3505200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RPA/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전자 계약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박선미</a:t>
                      </a:r>
                    </a:p>
                  </a:txBody>
                  <a:tcPr horzOverflow="overflow" marB="46747" marL="90000" marR="90000" marT="4674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indent="-85725" marL="85725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base" hangingPunct="1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aseline="0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[RPA] A360 Daily Report </a:t>
                      </a:r>
                      <a:r>
                        <a:rPr altLang="en-US" baseline="0" dirty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엑셀 테스트</a:t>
                      </a:r>
                    </a:p>
                    <a:p>
                      <a:pPr algn="l" defTabSz="914400" eaLnBrk="1" fontAlgn="base" hangingPunct="1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aseline="0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[RPA] A360 </a:t>
                      </a:r>
                      <a:r>
                        <a:rPr altLang="en-US" baseline="0" dirty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자격증명 확인</a:t>
                      </a:r>
                      <a:endParaRPr altLang="ko-KR" baseline="0" dirty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aseline="0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[RPA] A11 #1 </a:t>
                      </a:r>
                      <a:r>
                        <a:rPr altLang="en-US" baseline="0" dirty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회계 지급 전날 메일 </a:t>
                      </a:r>
                      <a:r>
                        <a:rPr altLang="en-US" baseline="0" dirty="0" err="1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미발송</a:t>
                      </a:r>
                      <a:r>
                        <a:rPr altLang="en-US" baseline="0" dirty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확인</a:t>
                      </a:r>
                    </a:p>
                    <a:p>
                      <a:pPr algn="l" defTabSz="914400" eaLnBrk="1" fontAlgn="base" hangingPunct="1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aseline="0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[RPA] 117pc, 209pc RPA </a:t>
                      </a:r>
                      <a:r>
                        <a:rPr altLang="en-US" baseline="0" dirty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가동 파일 백업</a:t>
                      </a:r>
                    </a:p>
                    <a:p>
                      <a:pPr algn="l" defTabSz="914400" eaLnBrk="1" fontAlgn="base" hangingPunct="1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aseline="0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[RPA] A360 Daily Report </a:t>
                      </a:r>
                      <a:r>
                        <a:rPr altLang="en-US" baseline="0" dirty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엑셀</a:t>
                      </a:r>
                      <a:endParaRPr altLang="ko-KR" baseline="0" dirty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aseline="0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[RPA] A11 #1 </a:t>
                      </a:r>
                      <a:r>
                        <a:rPr altLang="en-US" baseline="0" dirty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회계 지급 작업 미처리 건 데이터 정리</a:t>
                      </a:r>
                      <a:endParaRPr altLang="ko-KR" baseline="0" dirty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aseline="0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[RPA] </a:t>
                      </a:r>
                      <a:r>
                        <a:rPr altLang="en-US" baseline="0" dirty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사전점검 수기 발송</a:t>
                      </a:r>
                    </a:p>
                    <a:p>
                      <a:pPr algn="l" defTabSz="914400" eaLnBrk="1" fontAlgn="base" hangingPunct="1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aseline="0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[RPA] A360 Daily Report </a:t>
                      </a:r>
                      <a:r>
                        <a:rPr altLang="en-US" baseline="0" dirty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엑셀 테스트</a:t>
                      </a:r>
                      <a:endParaRPr altLang="ko-KR" baseline="0" dirty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aseline="0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[RPA] A360 Daily Report </a:t>
                      </a:r>
                      <a:r>
                        <a:rPr altLang="en-US" baseline="0" dirty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작업 요일 별 동기화</a:t>
                      </a:r>
                    </a:p>
                    <a:p>
                      <a:pPr algn="l" defTabSz="914400" eaLnBrk="1" fontAlgn="base" hangingPunct="1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aseline="0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[RPA] A11 #2-1 </a:t>
                      </a:r>
                      <a:r>
                        <a:rPr altLang="en-US" baseline="0" dirty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외화 지급 </a:t>
                      </a:r>
                      <a:r>
                        <a:rPr altLang="ko-KR" baseline="0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Chrome </a:t>
                      </a:r>
                      <a:r>
                        <a:rPr altLang="en-US" baseline="0" dirty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변경 및 테스트 모니터링</a:t>
                      </a:r>
                    </a:p>
                    <a:p>
                      <a:pPr algn="l" defTabSz="914400" eaLnBrk="1" fontAlgn="base" hangingPunct="1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aseline="0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[RPA] 115pc RTDB </a:t>
                      </a:r>
                      <a:r>
                        <a:rPr altLang="en-US" baseline="0" dirty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및 파일서버 접근권한 연장 요청</a:t>
                      </a:r>
                      <a:endParaRPr altLang="ko-KR" baseline="0" dirty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aseline="0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[RPA] A360 Daily Report </a:t>
                      </a:r>
                      <a:r>
                        <a:rPr altLang="en-US" baseline="0" dirty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엑셀 테스트</a:t>
                      </a:r>
                      <a:endParaRPr altLang="ko-KR" baseline="0" dirty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aseline="0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[RPA] A11 #1 </a:t>
                      </a:r>
                      <a:r>
                        <a:rPr altLang="en-US" baseline="0" dirty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회계 지급 전날 비대상 건 확인 </a:t>
                      </a:r>
                      <a:r>
                        <a:rPr altLang="en-US" baseline="0" dirty="0" err="1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재수행</a:t>
                      </a:r>
                      <a:r>
                        <a:rPr altLang="en-US" baseline="0" dirty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및 모니터링</a:t>
                      </a:r>
                    </a:p>
                    <a:p>
                      <a:pPr algn="l" defTabSz="914400" eaLnBrk="1" fontAlgn="base" hangingPunct="1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aseline="0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[RPA] A360 </a:t>
                      </a:r>
                      <a:r>
                        <a:rPr altLang="en-US" baseline="0" dirty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수출계획통보서 </a:t>
                      </a:r>
                      <a:r>
                        <a:rPr altLang="en-US" baseline="0" dirty="0" err="1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재수행</a:t>
                      </a:r>
                      <a:endParaRPr altLang="en-US" baseline="0" dirty="0" kern="1200" kumimoji="1" lang="ko-KR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12/26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12/26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12/27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12/27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12/27</a:t>
                      </a: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12/27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12/28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12/28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12/28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12/28</a:t>
                      </a: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12/28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12/29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12/29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12/29</a:t>
                      </a:r>
                      <a:endParaRPr altLang="ko-KR" baseline="0" dirty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12/26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12/26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12/27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12/27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12/27</a:t>
                      </a: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12/27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12/28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12/28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12/28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12/28</a:t>
                      </a: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12/28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12/29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12/29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12/29</a:t>
                      </a:r>
                      <a:endParaRPr altLang="ko-KR" baseline="0" dirty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12/26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12/26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12/27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12/27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12/27</a:t>
                      </a: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12/27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12/28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12/28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12/28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12/28</a:t>
                      </a: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12/28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12/29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12/29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12/29</a:t>
                      </a:r>
                      <a:endParaRPr altLang="ko-KR" baseline="0" dirty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093600"/>
                  </a:ext>
                </a:extLst>
              </a:tr>
            </a:tbl>
          </a:graphicData>
        </a:graphic>
      </p:graphicFrame>
      <p:graphicFrame>
        <p:nvGraphicFramePr>
          <p:cNvPr id="10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224785"/>
              </p:ext>
            </p:extLst>
          </p:nvPr>
        </p:nvGraphicFramePr>
        <p:xfrm>
          <a:off x="5105400" y="1163640"/>
          <a:ext cx="4572000" cy="500856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92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</a:p>
                  </a:txBody>
                  <a:tcPr horzOverflow="overflow" marB="46732" marL="90000" marR="90000" marT="4673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horzOverflow="overflow" marB="46732" marL="90000" marR="90000" marT="4673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horzOverflow="overflow" marB="46732" marL="90000" marR="90000" marT="4673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6732" marL="90000" marR="90000" marT="4673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543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eaLnBrk="1" hangingPunct="1"/>
                      <a:r>
                        <a:rPr altLang="ko-KR" dirty="0" kumimoji="1" lang="en-US" smtClean="0" sz="900">
                          <a:solidFill>
                            <a:schemeClr val="tx1"/>
                          </a:solidFill>
                        </a:rPr>
                        <a:t>OAS/</a:t>
                      </a:r>
                    </a:p>
                    <a:p>
                      <a:pPr algn="ctr" eaLnBrk="1" hangingPunct="1"/>
                      <a:r>
                        <a:rPr altLang="ko-KR" dirty="0" err="1" kumimoji="1" lang="en-US" smtClean="0" sz="900">
                          <a:solidFill>
                            <a:schemeClr val="tx1"/>
                          </a:solidFill>
                        </a:rPr>
                        <a:t>ePSMS</a:t>
                      </a:r>
                      <a:r>
                        <a:rPr altLang="ko-KR" dirty="0" kumimoji="1" lang="en-US" smtClean="0" sz="90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eaLnBrk="1" hangingPunct="1"/>
                      <a:r>
                        <a:rPr altLang="ko-KR" dirty="0" kumimoji="1" lang="en-US" smtClean="0" sz="900">
                          <a:solidFill>
                            <a:schemeClr val="tx1"/>
                          </a:solidFill>
                        </a:rPr>
                        <a:t>RTS Dashboard</a:t>
                      </a:r>
                      <a:endParaRPr altLang="ko-KR" dirty="0" kumimoji="1" lang="en-US" smtClean="0" sz="900">
                        <a:solidFill>
                          <a:srgbClr val="000000"/>
                        </a:solidFill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김상훈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0" marL="90000" marR="90000" marT="4676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indent="-85725" marL="85725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[OAS] 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개발 지원 및 인수인계</a:t>
                      </a:r>
                      <a:endParaRPr altLang="ko-KR" baseline="0" dirty="0" kern="1200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01/01</a:t>
                      </a: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12/31</a:t>
                      </a: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6894097"/>
                  </a:ext>
                </a:extLst>
              </a:tr>
              <a:tr h="3505200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RPA/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전자 계약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박선미</a:t>
                      </a:r>
                    </a:p>
                  </a:txBody>
                  <a:tcPr horzOverflow="overflow" marB="46760" marL="90000" marR="90000" marT="4676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indent="-85725" marL="85725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base" hangingPunct="1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aseline="0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[RPA] </a:t>
                      </a:r>
                      <a:r>
                        <a:rPr altLang="en-US" baseline="0" dirty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이상 관리 및 </a:t>
                      </a:r>
                      <a:r>
                        <a:rPr altLang="en-US" baseline="0" dirty="0" err="1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재수행</a:t>
                      </a:r>
                      <a:r>
                        <a:rPr altLang="ko-KR" baseline="0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</a:p>
                    <a:p>
                      <a:pPr algn="l" defTabSz="914400" eaLnBrk="1" fontAlgn="base" hangingPunct="1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aseline="0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[RPA] </a:t>
                      </a:r>
                      <a:r>
                        <a:rPr altLang="en-US" baseline="0" dirty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회계전표 증빙 대사 </a:t>
                      </a:r>
                      <a:r>
                        <a:rPr altLang="en-US" baseline="0" dirty="0" err="1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로직</a:t>
                      </a:r>
                      <a:r>
                        <a:rPr altLang="en-US" baseline="0" dirty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일부 수정 요청</a:t>
                      </a:r>
                      <a:endParaRPr altLang="ko-KR" baseline="0" dirty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[RPA] Daily report </a:t>
                      </a:r>
                      <a:r>
                        <a:rPr altLang="en-US" baseline="0" dirty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엑셀 다운 현상 원인분석</a:t>
                      </a:r>
                      <a:endParaRPr altLang="ko-KR" baseline="0" dirty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aseline="0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[RPA] A11 117PC RPA </a:t>
                      </a:r>
                      <a:r>
                        <a:rPr altLang="en-US" baseline="0" dirty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테스트</a:t>
                      </a:r>
                      <a:endParaRPr altLang="ko-KR" baseline="0" dirty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[RPA] A11 #2-1 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외화 지급 크롬 변경</a:t>
                      </a:r>
                      <a:endParaRPr altLang="ko-KR" b="0" baseline="0" dirty="0" i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01/02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06/02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11/29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08/10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12/14</a:t>
                      </a: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01/06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[</a:t>
                      </a: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보류</a:t>
                      </a: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]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01/06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01/06</a:t>
                      </a: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971879"/>
                  </a:ext>
                </a:extLst>
              </a:tr>
            </a:tbl>
          </a:graphicData>
        </a:graphic>
      </p:graphicFrame>
      <p:sp>
        <p:nvSpPr>
          <p:cNvPr id="16436" name="Rectangle 137"/>
          <p:cNvSpPr>
            <a:spLocks noChangeArrowheads="1"/>
          </p:cNvSpPr>
          <p:nvPr/>
        </p:nvSpPr>
        <p:spPr bwMode="auto">
          <a:xfrm>
            <a:off x="200025" y="228600"/>
            <a:ext cx="8953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5789" lIns="91577" rIns="91577" tIns="45789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600">
                <a:solidFill>
                  <a:srgbClr val="000000"/>
                </a:solidFill>
              </a:rPr>
              <a:t>3. </a:t>
            </a:r>
            <a:r>
              <a:rPr altLang="en-US" kumimoji="1" lang="ko-KR" sz="1600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600">
                <a:solidFill>
                  <a:srgbClr val="000000"/>
                </a:solidFill>
              </a:rPr>
              <a:t>(</a:t>
            </a:r>
            <a:r>
              <a:rPr altLang="en-US" lang="ko-KR" sz="1600">
                <a:solidFill>
                  <a:srgbClr val="000000"/>
                </a:solidFill>
              </a:rPr>
              <a:t>①</a:t>
            </a:r>
            <a:r>
              <a:rPr altLang="ko-KR" kumimoji="1" lang="en-US" sz="1600">
                <a:solidFill>
                  <a:srgbClr val="000000"/>
                </a:solidFill>
              </a:rPr>
              <a:t>Baynex - WEB)</a:t>
            </a:r>
            <a:endParaRPr altLang="ko-KR" kumimoji="1" lang="en-US"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35"/>
          <p:cNvSpPr>
            <a:spLocks noChangeArrowheads="1"/>
          </p:cNvSpPr>
          <p:nvPr/>
        </p:nvSpPr>
        <p:spPr bwMode="auto">
          <a:xfrm>
            <a:off x="152400" y="769938"/>
            <a:ext cx="4876800" cy="304800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400">
                <a:solidFill>
                  <a:srgbClr val="000000"/>
                </a:solidFill>
              </a:rPr>
              <a:t>금주 업무 실적</a:t>
            </a:r>
            <a:endParaRPr altLang="ko-KR" kumimoji="1" lang="en-US" sz="1400">
              <a:solidFill>
                <a:srgbClr val="000000"/>
              </a:solidFill>
            </a:endParaRPr>
          </a:p>
        </p:txBody>
      </p:sp>
      <p:sp>
        <p:nvSpPr>
          <p:cNvPr id="18435" name="Rectangle 136"/>
          <p:cNvSpPr>
            <a:spLocks noChangeArrowheads="1"/>
          </p:cNvSpPr>
          <p:nvPr/>
        </p:nvSpPr>
        <p:spPr bwMode="auto">
          <a:xfrm>
            <a:off x="5105400" y="769938"/>
            <a:ext cx="4572000" cy="317500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400">
                <a:solidFill>
                  <a:srgbClr val="000000"/>
                </a:solidFill>
              </a:rPr>
              <a:t>차주 업무 계획</a:t>
            </a:r>
            <a:endParaRPr altLang="ko-KR" kumimoji="1" lang="en-US" sz="1400">
              <a:solidFill>
                <a:srgbClr val="000000"/>
              </a:solidFill>
            </a:endParaRPr>
          </a:p>
        </p:txBody>
      </p:sp>
      <p:graphicFrame>
        <p:nvGraphicFramePr>
          <p:cNvPr id="9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893168"/>
              </p:ext>
            </p:extLst>
          </p:nvPr>
        </p:nvGraphicFramePr>
        <p:xfrm>
          <a:off x="152400" y="1150938"/>
          <a:ext cx="4876800" cy="5021262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500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770" marL="90000" marR="90000" marT="4677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horzOverflow="overflow" marB="46770" marL="90000" marR="90000" marT="4677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horzOverflow="overflow" marB="46770" marL="90000" marR="90000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6770" marL="90000" marR="90000" marT="4677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770" marL="90000" marR="90000" marT="4677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9762">
                <a:tc>
                  <a:txBody>
                    <a:bodyPr/>
                    <a:lstStyle>
                      <a:lvl1pPr eaLnBrk="0" hangingPunct="0">
                        <a:spcBef>
                          <a:spcPct val="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e-Pro/ CES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전광호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771" marL="90000" marR="90000" marT="4677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indent="-85725" marL="85725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aseline="0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[e-Pro] </a:t>
                      </a:r>
                      <a:r>
                        <a:rPr altLang="en-US" baseline="0" dirty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고객 문의</a:t>
                      </a:r>
                      <a:r>
                        <a:rPr altLang="ko-KR" baseline="0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baseline="0" dirty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요청 </a:t>
                      </a:r>
                      <a:r>
                        <a:rPr altLang="ko-KR" baseline="0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</a:t>
                      </a:r>
                      <a:r>
                        <a:rPr altLang="en-US" baseline="0" dirty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유선</a:t>
                      </a:r>
                      <a:r>
                        <a:rPr altLang="ko-KR" baseline="0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r>
                        <a:rPr altLang="en-US" baseline="0" dirty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baseline="0" dirty="0" err="1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기본응대</a:t>
                      </a:r>
                      <a:endParaRPr altLang="ko-KR" b="0" baseline="0" dirty="0" i="0" kern="1200" kumimoji="1" lang="en-US" smtClean="0" sz="900">
                        <a:solidFill>
                          <a:schemeClr val="tx1"/>
                        </a:solidFill>
                        <a:effectLst/>
                        <a:latin charset="0" panose="020B0604020202020204" pitchFamily="34" typeface="Arial"/>
                        <a:ea charset="-127" panose="020B0609000101010101" pitchFamily="49" typeface="굴림체"/>
                        <a:cs typeface="+mn-cs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i="0" kern="1200" kumimoji="1" lang="en-US" smtClean="0" sz="900">
                        <a:solidFill>
                          <a:schemeClr val="tx1"/>
                        </a:solidFill>
                        <a:effectLst/>
                        <a:latin charset="0" panose="020B0604020202020204" pitchFamily="34" typeface="Arial"/>
                        <a:ea charset="-127" panose="020B0609000101010101" pitchFamily="49" typeface="굴림체"/>
                        <a:cs typeface="+mn-cs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[e-Pro]  </a:t>
                      </a:r>
                      <a:r>
                        <a:rPr altLang="en-US" b="0" baseline="0" dirty="0" err="1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예가산정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  </a:t>
                      </a: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- </a:t>
                      </a:r>
                      <a:r>
                        <a:rPr altLang="en-US" b="0" baseline="0" dirty="0" err="1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액티비티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 및 원가 자료        </a:t>
                      </a:r>
                      <a:endParaRPr altLang="ko-KR" b="0" baseline="0" dirty="0" i="0" kern="1200" kumimoji="1" lang="en-US" smtClean="0" sz="900">
                        <a:solidFill>
                          <a:schemeClr val="tx1"/>
                        </a:solidFill>
                        <a:effectLst/>
                        <a:latin charset="0" panose="020B0604020202020204" pitchFamily="34" typeface="Arial"/>
                        <a:ea charset="-127" panose="020B0609000101010101" pitchFamily="49" typeface="굴림체"/>
                        <a:cs typeface="+mn-cs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                  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일괄 갱신 관련 자료분석 및 작업</a:t>
                      </a:r>
                      <a:endParaRPr altLang="ko-KR" b="0" baseline="0" dirty="0" i="0" kern="1200" kumimoji="1" lang="en-US" smtClean="0" sz="900">
                        <a:solidFill>
                          <a:schemeClr val="tx1"/>
                        </a:solidFill>
                        <a:effectLst/>
                        <a:latin charset="0" panose="020B0604020202020204" pitchFamily="34" typeface="Arial"/>
                        <a:ea charset="-127" panose="020B0609000101010101" pitchFamily="49" typeface="굴림체"/>
                        <a:cs typeface="+mn-cs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                  ITSM-83280  – </a:t>
                      </a:r>
                      <a:r>
                        <a:rPr altLang="en-US" b="0" baseline="0" dirty="0" err="1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요청부서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 </a:t>
                      </a: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: </a:t>
                      </a:r>
                      <a:r>
                        <a:rPr altLang="en-US" b="0" baseline="0" dirty="0" err="1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연차보수팀</a:t>
                      </a: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   </a:t>
                      </a: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-  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요청자의 요청으로 보류</a:t>
                      </a:r>
                      <a:endParaRPr altLang="ko-KR" b="0" baseline="0" dirty="0" i="0" kern="1200" kumimoji="1" lang="en-US" smtClean="0" sz="900">
                        <a:solidFill>
                          <a:schemeClr val="tx1"/>
                        </a:solidFill>
                        <a:effectLst/>
                        <a:latin charset="0" panose="020B0604020202020204" pitchFamily="34" typeface="Arial"/>
                        <a:ea charset="-127" panose="020B0609000101010101" pitchFamily="49" typeface="굴림체"/>
                        <a:cs typeface="+mn-cs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i="0" kern="1200" kumimoji="1" lang="en-US" smtClean="0" sz="900">
                        <a:solidFill>
                          <a:schemeClr val="tx1"/>
                        </a:solidFill>
                        <a:effectLst/>
                        <a:latin charset="0" panose="020B0604020202020204" pitchFamily="34" typeface="Arial"/>
                        <a:ea charset="-127" panose="020B0609000101010101" pitchFamily="49" typeface="굴림체"/>
                        <a:cs typeface="+mn-cs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[e-Pro]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 </a:t>
                      </a:r>
                      <a:r>
                        <a:rPr altLang="en-US" b="0" baseline="0" dirty="0" err="1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발주번호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 </a:t>
                      </a: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4501164290 </a:t>
                      </a:r>
                      <a:r>
                        <a:rPr altLang="en-US" b="0" baseline="0" dirty="0" err="1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동일건으로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 삭제 </a:t>
                      </a:r>
                      <a:endParaRPr altLang="ko-KR" b="0" baseline="0" dirty="0" i="0" kern="1200" kumimoji="1" lang="en-US" smtClean="0" sz="900">
                        <a:solidFill>
                          <a:schemeClr val="tx1"/>
                        </a:solidFill>
                        <a:effectLst/>
                        <a:latin charset="0" panose="020B0604020202020204" pitchFamily="34" typeface="Arial"/>
                        <a:ea charset="-127" panose="020B0609000101010101" pitchFamily="49" typeface="굴림체"/>
                        <a:cs typeface="+mn-cs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            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처리 </a:t>
                      </a: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(</a:t>
                      </a:r>
                      <a:r>
                        <a:rPr altLang="en-US" b="0" baseline="0" dirty="0" err="1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요청자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 장시걸</a:t>
                      </a: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)</a:t>
                      </a: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i="0" kern="1200" kumimoji="1" lang="en-US" smtClean="0" sz="900">
                        <a:solidFill>
                          <a:schemeClr val="tx1"/>
                        </a:solidFill>
                        <a:effectLst/>
                        <a:latin charset="0" panose="020B0604020202020204" pitchFamily="34" typeface="Arial"/>
                        <a:ea charset="-127" panose="020B0609000101010101" pitchFamily="49" typeface="굴림체"/>
                        <a:cs typeface="+mn-cs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[e-Pro] ITSM-88134 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계약서</a:t>
                      </a: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[CTR221000039]</a:t>
                      </a: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            산업안전보건비 </a:t>
                      </a:r>
                      <a:r>
                        <a:rPr altLang="en-US" b="0" baseline="0" dirty="0" err="1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변경작업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 </a:t>
                      </a:r>
                      <a:endParaRPr altLang="ko-KR" b="0" baseline="0" dirty="0" i="0" kern="1200" kumimoji="1" lang="en-US" smtClean="0" sz="900">
                        <a:solidFill>
                          <a:schemeClr val="tx1"/>
                        </a:solidFill>
                        <a:effectLst/>
                        <a:latin charset="0" panose="020B0604020202020204" pitchFamily="34" typeface="Arial"/>
                        <a:ea charset="-127" panose="020B0609000101010101" pitchFamily="49" typeface="굴림체"/>
                        <a:cs typeface="+mn-cs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i="0" kern="1200" kumimoji="1" lang="en-US" smtClean="0" sz="900">
                        <a:solidFill>
                          <a:schemeClr val="tx1"/>
                        </a:solidFill>
                        <a:effectLst/>
                        <a:latin charset="0" panose="020B0604020202020204" pitchFamily="34" typeface="Arial"/>
                        <a:ea charset="-127" panose="020B0609000101010101" pitchFamily="49" typeface="굴림체"/>
                        <a:cs typeface="+mn-cs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[e-Pro] ITSM-88193 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계약서</a:t>
                      </a: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[CTR221200043]</a:t>
                      </a: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            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산업안전보건비 </a:t>
                      </a:r>
                      <a:r>
                        <a:rPr altLang="en-US" b="0" baseline="0" dirty="0" err="1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변경작업</a:t>
                      </a:r>
                      <a:endParaRPr altLang="ko-KR" b="0" baseline="0" dirty="0" i="0" kern="1200" kumimoji="1" lang="en-US" smtClean="0" sz="900">
                        <a:solidFill>
                          <a:schemeClr val="tx1"/>
                        </a:solidFill>
                        <a:effectLst/>
                        <a:latin charset="0" panose="020B0604020202020204" pitchFamily="34" typeface="Arial"/>
                        <a:ea charset="-127" panose="020B0609000101010101" pitchFamily="49" typeface="굴림체"/>
                        <a:cs typeface="+mn-cs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i="0" kern="1200" kumimoji="1" lang="en-US" smtClean="0" sz="900">
                        <a:solidFill>
                          <a:schemeClr val="tx1"/>
                        </a:solidFill>
                        <a:effectLst/>
                        <a:latin charset="0" panose="020B0604020202020204" pitchFamily="34" typeface="Arial"/>
                        <a:ea charset="-127" panose="020B0609000101010101" pitchFamily="49" typeface="굴림체"/>
                        <a:cs typeface="+mn-cs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[e-</a:t>
                      </a:r>
                      <a:r>
                        <a:rPr altLang="ko-KR" b="0" baseline="0" dirty="0" err="1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ProI</a:t>
                      </a: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 ITSM-88217 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견적의뢰번호 </a:t>
                      </a: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Q221200283 </a:t>
                      </a: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bidding 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방식 변경 작업</a:t>
                      </a: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.</a:t>
                      </a: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i="0" kern="1200" kumimoji="1" lang="en-US" smtClean="0" sz="900">
                        <a:solidFill>
                          <a:schemeClr val="tx1"/>
                        </a:solidFill>
                        <a:effectLst/>
                        <a:latin charset="0" panose="020B0604020202020204" pitchFamily="34" typeface="Arial"/>
                        <a:ea charset="-127" panose="020B0609000101010101" pitchFamily="49" typeface="굴림체"/>
                        <a:cs typeface="+mn-cs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[e-Pro]  ITSM-88340 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계약서</a:t>
                      </a: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[CTR220700018] 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의 </a:t>
                      </a: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 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산업안전보건관리비 </a:t>
                      </a:r>
                      <a:r>
                        <a:rPr altLang="en-US" b="0" baseline="0" dirty="0" err="1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변경작업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 </a:t>
                      </a:r>
                      <a:endParaRPr altLang="ko-KR" b="0" baseline="0" dirty="0" i="0" kern="1200" kumimoji="1" lang="en-US" smtClean="0" sz="900">
                        <a:solidFill>
                          <a:schemeClr val="tx1"/>
                        </a:solidFill>
                        <a:effectLst/>
                        <a:latin charset="0" panose="020B0604020202020204" pitchFamily="34" typeface="Arial"/>
                        <a:ea charset="-127" panose="020B0609000101010101" pitchFamily="49" typeface="굴림체"/>
                        <a:cs typeface="+mn-cs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i="0" kern="1200" kumimoji="1" lang="en-US" smtClean="0" sz="900">
                        <a:solidFill>
                          <a:schemeClr val="tx1"/>
                        </a:solidFill>
                        <a:effectLst/>
                        <a:latin charset="0" panose="020B0604020202020204" pitchFamily="34" typeface="Arial"/>
                        <a:ea charset="-127" panose="020B0609000101010101" pitchFamily="49" typeface="굴림체"/>
                        <a:cs typeface="+mn-cs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[e-Pro]  IITSM-88294 </a:t>
                      </a:r>
                      <a:r>
                        <a:rPr altLang="en-US" b="0" baseline="0" dirty="0" err="1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안전검토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 </a:t>
                      </a:r>
                      <a:r>
                        <a:rPr altLang="en-US" b="0" baseline="0" dirty="0" err="1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가격견적서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 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삭제</a:t>
                      </a: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 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처리 </a:t>
                      </a:r>
                      <a:endParaRPr altLang="ko-KR" b="0" baseline="0" dirty="0" i="0" kern="1200" kumimoji="1" lang="en-US" smtClean="0" sz="900">
                        <a:solidFill>
                          <a:schemeClr val="tx1"/>
                        </a:solidFill>
                        <a:effectLst/>
                        <a:latin charset="0" panose="020B0604020202020204" pitchFamily="34" typeface="Arial"/>
                        <a:ea charset="-127" panose="020B0609000101010101" pitchFamily="49" typeface="굴림체"/>
                        <a:cs typeface="+mn-cs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i="0" kern="1200" kumimoji="1" lang="en-US" smtClean="0" sz="900">
                        <a:solidFill>
                          <a:schemeClr val="tx1"/>
                        </a:solidFill>
                        <a:effectLst/>
                        <a:latin charset="0" panose="020B0604020202020204" pitchFamily="34" typeface="Arial"/>
                        <a:ea charset="-127" panose="020B0609000101010101" pitchFamily="49" typeface="굴림체"/>
                        <a:cs typeface="+mn-cs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[e-Pro] ITSM-88415 PR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에 </a:t>
                      </a: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SG Mapping </a:t>
                      </a: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            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작업</a:t>
                      </a:r>
                      <a:endParaRPr altLang="ko-KR" b="0" baseline="0" dirty="0" i="0" kern="1200" kumimoji="1" lang="en-US" smtClean="0" sz="900">
                        <a:solidFill>
                          <a:schemeClr val="tx1"/>
                        </a:solidFill>
                        <a:effectLst/>
                        <a:latin charset="0" panose="020B0604020202020204" pitchFamily="34" typeface="Arial"/>
                        <a:ea charset="-127" panose="020B0609000101010101" pitchFamily="49" typeface="굴림체"/>
                        <a:cs typeface="+mn-cs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i="0" kern="1200" kumimoji="1" lang="en-US" smtClean="0" sz="900">
                        <a:solidFill>
                          <a:schemeClr val="tx1"/>
                        </a:solidFill>
                        <a:effectLst/>
                        <a:latin charset="0" panose="020B0604020202020204" pitchFamily="34" typeface="Arial"/>
                        <a:ea charset="-127" panose="020B0609000101010101" pitchFamily="49" typeface="굴림체"/>
                        <a:cs typeface="+mn-cs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[e-Pro] ITSM-86274 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전자구매시스템 </a:t>
                      </a:r>
                      <a:r>
                        <a:rPr altLang="en-US" b="0" baseline="0" dirty="0" err="1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로직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 확인</a:t>
                      </a:r>
                      <a:endParaRPr altLang="ko-KR" b="0" baseline="0" dirty="0" i="0" kern="1200" kumimoji="1" lang="en-US" smtClean="0" sz="900">
                        <a:solidFill>
                          <a:schemeClr val="tx1"/>
                        </a:solidFill>
                        <a:effectLst/>
                        <a:latin charset="0" panose="020B0604020202020204" pitchFamily="34" typeface="Arial"/>
                        <a:ea charset="-127" panose="020B0609000101010101" pitchFamily="49" typeface="굴림체"/>
                        <a:cs typeface="+mn-cs"/>
                      </a:endParaRPr>
                    </a:p>
                  </a:txBody>
                  <a:tcPr horzOverflow="overflow" marB="46764" marL="90000" marR="90000" marT="4676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12/26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09/15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12/26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12/26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12/26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12/26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12/29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12/29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12/22</a:t>
                      </a:r>
                    </a:p>
                  </a:txBody>
                  <a:tcPr horzOverflow="overflow" marB="46764" marL="90000" marR="90000" marT="46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12/30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[</a:t>
                      </a: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보류</a:t>
                      </a: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]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12/26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12/26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12/26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12/26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12/29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12/29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01/31</a:t>
                      </a:r>
                    </a:p>
                  </a:txBody>
                  <a:tcPr horzOverflow="overflow" marB="46764" marL="90000" marR="90000" marT="4676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12/30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12/26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12/26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12/26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12/26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12/29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12/29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45%</a:t>
                      </a:r>
                    </a:p>
                  </a:txBody>
                  <a:tcPr horzOverflow="overflow" marB="46764" marL="90000" marR="90000" marT="4676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02492"/>
              </p:ext>
            </p:extLst>
          </p:nvPr>
        </p:nvGraphicFramePr>
        <p:xfrm>
          <a:off x="5105400" y="1163639"/>
          <a:ext cx="4572000" cy="5008561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216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</a:p>
                  </a:txBody>
                  <a:tcPr horzOverflow="overflow" marB="46700" marL="90000" marR="90000" marT="4670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horzOverflow="overflow" marB="46700" marL="90000" marR="90000" marT="4670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horzOverflow="overflow" marB="46700" marL="90000" marR="90000" marT="4670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6700" marL="90000" marR="90000" marT="4670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7345">
                <a:tc>
                  <a:txBody>
                    <a:bodyPr/>
                    <a:lstStyle>
                      <a:lvl1pPr eaLnBrk="0" hangingPunct="0">
                        <a:spcBef>
                          <a:spcPct val="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eaLnBrk="0" hangingPunct="0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eaLnBrk="0" hangingPunct="0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eaLnBrk="0" hangingPunct="0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eaLnBrk="0" hangingPunct="0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e-Pro/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CES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전광호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785" marL="90000" marR="90000" marT="467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indent="-85725" marL="85725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aseline="0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[e-Pro] </a:t>
                      </a:r>
                      <a:r>
                        <a:rPr altLang="en-US" baseline="0" dirty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고객 문의</a:t>
                      </a:r>
                      <a:r>
                        <a:rPr altLang="ko-KR" baseline="0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baseline="0" dirty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요청 </a:t>
                      </a:r>
                      <a:r>
                        <a:rPr altLang="ko-KR" baseline="0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</a:t>
                      </a:r>
                      <a:r>
                        <a:rPr altLang="en-US" baseline="0" dirty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유선</a:t>
                      </a:r>
                      <a:r>
                        <a:rPr altLang="ko-KR" baseline="0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r>
                        <a:rPr altLang="en-US" baseline="0" dirty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baseline="0" dirty="0" err="1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기본응대</a:t>
                      </a:r>
                      <a:r>
                        <a:rPr altLang="ko-KR" baseline="0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.</a:t>
                      </a: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dirty="0" i="0" kern="1200" kumimoji="1" lang="en-US" smtClean="0" sz="900">
                        <a:solidFill>
                          <a:schemeClr val="tx1"/>
                        </a:solidFill>
                        <a:effectLst/>
                        <a:latin charset="0" panose="020B0604020202020204" pitchFamily="34" typeface="Arial"/>
                        <a:ea charset="-127" panose="020B0609000101010101" pitchFamily="49" typeface="굴림체"/>
                        <a:cs typeface="+mn-cs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[e-Pro] </a:t>
                      </a:r>
                      <a:r>
                        <a:rPr altLang="en-US" b="0" baseline="0" dirty="0" err="1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할당받은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 </a:t>
                      </a: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SR </a:t>
                      </a:r>
                      <a:r>
                        <a:rPr altLang="en-US" b="0" baseline="0" dirty="0" err="1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요청건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0" panose="020B0604020202020204" pitchFamily="34" typeface="Arial"/>
                          <a:ea charset="-127" panose="020B0609000101010101" pitchFamily="49" typeface="굴림체"/>
                          <a:cs typeface="+mn-cs"/>
                        </a:rPr>
                        <a:t> 작업</a:t>
                      </a:r>
                      <a:endParaRPr altLang="ko-KR" baseline="0" dirty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6764" marL="90000" marR="90000" marT="4676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01/02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01/02</a:t>
                      </a:r>
                    </a:p>
                  </a:txBody>
                  <a:tcPr horzOverflow="overflow" marB="46764" marL="90000" marR="90000" marT="4676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01/06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01/06</a:t>
                      </a:r>
                    </a:p>
                  </a:txBody>
                  <a:tcPr horzOverflow="overflow" marB="46764" marL="90000" marR="90000" marT="4676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484" name="Rectangle 137"/>
          <p:cNvSpPr>
            <a:spLocks noChangeArrowheads="1"/>
          </p:cNvSpPr>
          <p:nvPr/>
        </p:nvSpPr>
        <p:spPr bwMode="auto">
          <a:xfrm>
            <a:off x="200025" y="206022"/>
            <a:ext cx="8953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5789" lIns="91577" rIns="91577" tIns="45789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600">
                <a:solidFill>
                  <a:srgbClr val="000000"/>
                </a:solidFill>
              </a:rPr>
              <a:t>3. </a:t>
            </a:r>
            <a:r>
              <a:rPr altLang="en-US" kumimoji="1" lang="ko-KR" sz="1600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600">
                <a:solidFill>
                  <a:srgbClr val="000000"/>
                </a:solidFill>
              </a:rPr>
              <a:t>(</a:t>
            </a:r>
            <a:r>
              <a:rPr altLang="en-US" lang="ko-KR" sz="1600">
                <a:solidFill>
                  <a:srgbClr val="000000"/>
                </a:solidFill>
              </a:rPr>
              <a:t>①</a:t>
            </a:r>
            <a:r>
              <a:rPr altLang="ko-KR" kumimoji="1" lang="en-US" sz="1600">
                <a:solidFill>
                  <a:srgbClr val="000000"/>
                </a:solidFill>
              </a:rPr>
              <a:t>Baynex - WEB)</a:t>
            </a:r>
            <a:endParaRPr altLang="ko-KR" kumimoji="1" lang="en-US"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35"/>
          <p:cNvSpPr>
            <a:spLocks noChangeArrowheads="1"/>
          </p:cNvSpPr>
          <p:nvPr/>
        </p:nvSpPr>
        <p:spPr bwMode="auto">
          <a:xfrm>
            <a:off x="152400" y="769938"/>
            <a:ext cx="4876800" cy="304800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400">
                <a:solidFill>
                  <a:srgbClr val="000000"/>
                </a:solidFill>
              </a:rPr>
              <a:t>금주 업무 실적</a:t>
            </a:r>
            <a:endParaRPr altLang="ko-KR" kumimoji="1" lang="en-US" sz="1400">
              <a:solidFill>
                <a:srgbClr val="000000"/>
              </a:solidFill>
            </a:endParaRPr>
          </a:p>
        </p:txBody>
      </p:sp>
      <p:sp>
        <p:nvSpPr>
          <p:cNvPr id="18435" name="Rectangle 136"/>
          <p:cNvSpPr>
            <a:spLocks noChangeArrowheads="1"/>
          </p:cNvSpPr>
          <p:nvPr/>
        </p:nvSpPr>
        <p:spPr bwMode="auto">
          <a:xfrm>
            <a:off x="5105400" y="769938"/>
            <a:ext cx="4572000" cy="317500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400">
                <a:solidFill>
                  <a:srgbClr val="000000"/>
                </a:solidFill>
              </a:rPr>
              <a:t>차주 업무 계획</a:t>
            </a:r>
            <a:endParaRPr altLang="ko-KR" kumimoji="1" lang="en-US" sz="1400">
              <a:solidFill>
                <a:srgbClr val="000000"/>
              </a:solidFill>
            </a:endParaRPr>
          </a:p>
        </p:txBody>
      </p:sp>
      <p:graphicFrame>
        <p:nvGraphicFramePr>
          <p:cNvPr id="9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69548"/>
              </p:ext>
            </p:extLst>
          </p:nvPr>
        </p:nvGraphicFramePr>
        <p:xfrm>
          <a:off x="152400" y="1150937"/>
          <a:ext cx="4876800" cy="4183063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8463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770" marL="90000" marR="90000" marT="4677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horzOverflow="overflow" marB="46770" marL="90000" marR="90000" marT="4677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horzOverflow="overflow" marB="46770" marL="90000" marR="90000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6770" marL="90000" marR="90000" marT="4677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770" marL="90000" marR="90000" marT="4677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4600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CCS/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ATSS/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LOPAS/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EAI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황보람</a:t>
                      </a:r>
                      <a:endParaRPr altLang="ko-KR" b="0" baseline="0" dirty="0" i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6747" marL="90000" marR="90000" marT="4674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indent="-85725" marL="85725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[CCS] CCS </a:t>
                      </a:r>
                      <a:r>
                        <a:rPr altLang="en-US" b="0" baseline="0" dirty="0" err="1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결재완료된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내역 중 누락된 </a:t>
                      </a: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WBS 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생성</a:t>
                      </a:r>
                      <a:endParaRPr altLang="ko-KR" b="0" baseline="0" dirty="0" i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[CCS] 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중복된 신청된 약정 취소 요청 </a:t>
                      </a:r>
                      <a:endParaRPr altLang="ko-KR" b="0" baseline="0" dirty="0" i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altLang="ko-KR" b="0" baseline="0" dirty="0" i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[EIS] </a:t>
                      </a:r>
                      <a:r>
                        <a:rPr altLang="ko-KR" b="0" baseline="0" dirty="0" err="1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Nocache</a:t>
                      </a: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Yellow Book chart 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수정</a:t>
                      </a:r>
                      <a:endParaRPr altLang="ko-KR" b="0" baseline="0" dirty="0" i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[EIS] 2022.11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월 결산의 </a:t>
                      </a:r>
                      <a:r>
                        <a:rPr altLang="ko-KR" b="0" baseline="0" dirty="0" err="1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EIS,Yellow</a:t>
                      </a: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Book 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반영</a:t>
                      </a:r>
                      <a:endParaRPr altLang="ko-KR" b="0" baseline="0" dirty="0" i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altLang="ko-KR" b="0" baseline="0" dirty="0" i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[EAI] Company-wide Mass Balance 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및 </a:t>
                      </a: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ERP interface 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개발</a:t>
                      </a:r>
                      <a:endParaRPr altLang="ko-KR" b="0" baseline="0" dirty="0" i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[EAI] CRM&lt;-&gt;EAI </a:t>
                      </a:r>
                      <a:r>
                        <a:rPr altLang="ko-KR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삼성유류대금 카드</a:t>
                      </a: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b="0" baseline="0" dirty="0" err="1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결재내역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연계 신규개발</a:t>
                      </a:r>
                      <a:endParaRPr altLang="ko-KR" b="0" baseline="0" dirty="0" i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ERP</a:t>
                      </a:r>
                      <a:r>
                        <a:rPr altLang="ko-KR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와</a:t>
                      </a: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New OAS</a:t>
                      </a:r>
                      <a:r>
                        <a:rPr altLang="ko-KR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간</a:t>
                      </a: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Data Interface </a:t>
                      </a:r>
                      <a:r>
                        <a:rPr altLang="ko-KR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기능 요청</a:t>
                      </a: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 </a:t>
                      </a:r>
                      <a:r>
                        <a:rPr altLang="ko-KR" b="0" baseline="0" dirty="0" err="1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전기일별</a:t>
                      </a:r>
                      <a:r>
                        <a:rPr altLang="ko-KR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출하 </a:t>
                      </a:r>
                      <a:r>
                        <a:rPr altLang="ko-KR" b="0" baseline="0" dirty="0" err="1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자료전송</a:t>
                      </a:r>
                      <a:r>
                        <a:rPr altLang="ko-KR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월  </a:t>
                      </a:r>
                      <a:r>
                        <a:rPr altLang="ko-KR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선 반영</a:t>
                      </a: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</a:p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[EAI] PRM </a:t>
                      </a:r>
                      <a:r>
                        <a:rPr altLang="en-US" b="0" baseline="0" dirty="0" err="1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퇴직임직원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인근</a:t>
                      </a: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S/S 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가격조사 </a:t>
                      </a: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ERP 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및 </a:t>
                      </a: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CP </a:t>
                      </a:r>
                      <a:r>
                        <a:rPr altLang="en-US" b="0" baseline="0" dirty="0" err="1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연동요청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신규개발</a:t>
                      </a:r>
                      <a:endParaRPr altLang="ko-KR" b="0" baseline="0" dirty="0" i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[EAI] </a:t>
                      </a:r>
                      <a:r>
                        <a:rPr altLang="en-US" b="0" baseline="0" dirty="0" err="1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알림톡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DB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서버 </a:t>
                      </a:r>
                      <a:r>
                        <a:rPr altLang="en-US" b="0" baseline="0" dirty="0" err="1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변경정보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요청</a:t>
                      </a:r>
                      <a:endParaRPr altLang="ko-KR" b="0" baseline="0" dirty="0" i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[EAI] ERP</a:t>
                      </a:r>
                      <a:r>
                        <a:rPr altLang="ko-KR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와</a:t>
                      </a: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New OAS</a:t>
                      </a:r>
                      <a:r>
                        <a:rPr altLang="ko-KR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간</a:t>
                      </a: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Data Interface </a:t>
                      </a:r>
                      <a:r>
                        <a:rPr altLang="ko-KR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기능 요청</a:t>
                      </a:r>
                      <a:endParaRPr altLang="ko-KR" b="0" baseline="0" dirty="0" i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altLang="ko-KR" b="0" baseline="0" dirty="0" i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[LOPAS] </a:t>
                      </a:r>
                      <a:r>
                        <a:rPr altLang="ko-KR" b="0" baseline="0" dirty="0" err="1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영천저유소</a:t>
                      </a:r>
                      <a:r>
                        <a:rPr altLang="ko-KR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매각에 따른</a:t>
                      </a: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LOPAS </a:t>
                      </a:r>
                      <a:r>
                        <a:rPr altLang="ko-KR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시스템 수정</a:t>
                      </a:r>
                      <a:endParaRPr altLang="ko-KR" b="0" baseline="0" dirty="0" i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[LOPAS] 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업무 인수인계</a:t>
                      </a:r>
                      <a:endParaRPr altLang="ko-KR" b="0" baseline="0" dirty="0" i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09/14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12/23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10/26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11/11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12/01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11/16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12/01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12/01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12/07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12/30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01/31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12/30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01/31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12/30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12/30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01/31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01/31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12/30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12/30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12/30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12/30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12/30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415049"/>
              </p:ext>
            </p:extLst>
          </p:nvPr>
        </p:nvGraphicFramePr>
        <p:xfrm>
          <a:off x="5105400" y="1163641"/>
          <a:ext cx="4572000" cy="4162643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6656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</a:p>
                  </a:txBody>
                  <a:tcPr horzOverflow="overflow" marB="46700" marL="90000" marR="90000" marT="4670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horzOverflow="overflow" marB="46700" marL="90000" marR="90000" marT="4670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horzOverflow="overflow" marB="46700" marL="90000" marR="90000" marT="4670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6700" marL="90000" marR="90000" marT="4670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598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CCS/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ATSS/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LOPAS/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EAI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황보람</a:t>
                      </a:r>
                      <a:endParaRPr altLang="ko-KR" b="0" baseline="0" dirty="0" i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6760" marL="90000" marR="90000" marT="4676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indent="-85725" marL="85725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[EIS] 2022.11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월 결산의 </a:t>
                      </a:r>
                      <a:r>
                        <a:rPr altLang="ko-KR" b="0" baseline="0" dirty="0" err="1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EIS,Yellow</a:t>
                      </a: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Book 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반영</a:t>
                      </a:r>
                      <a:endParaRPr altLang="ko-KR" b="0" baseline="0" dirty="0" i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altLang="ko-KR" b="0" baseline="0" dirty="0" i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[EAI] E-PRO 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예가변경전송 </a:t>
                      </a: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interface 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개발</a:t>
                      </a:r>
                      <a:endParaRPr altLang="ko-KR" b="0" baseline="0" dirty="0" i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[EAI] CRM&lt;-&gt;EAI </a:t>
                      </a:r>
                      <a:r>
                        <a:rPr altLang="ko-KR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삼성유류대금 카드</a:t>
                      </a: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b="0" baseline="0" dirty="0" err="1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결재내역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연계 신규개발</a:t>
                      </a:r>
                      <a:endParaRPr altLang="ko-KR" b="0" baseline="0" dirty="0" i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[EAI] PRM </a:t>
                      </a:r>
                      <a:r>
                        <a:rPr altLang="en-US" b="0" baseline="0" dirty="0" err="1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퇴직임직원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인근</a:t>
                      </a: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S/S 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가격조사 </a:t>
                      </a: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ERP 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및 </a:t>
                      </a: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CP </a:t>
                      </a:r>
                      <a:r>
                        <a:rPr altLang="en-US" b="0" baseline="0" dirty="0" err="1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연동요청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신규개발</a:t>
                      </a:r>
                      <a:endParaRPr altLang="ko-KR" b="0" baseline="0" dirty="0" i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[EAI] 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한국평가데이터 </a:t>
                      </a: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REALTOP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과 당사 </a:t>
                      </a: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PRM, ERP 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연계 시스템 </a:t>
                      </a:r>
                      <a:r>
                        <a:rPr altLang="en-US" b="0" baseline="0" dirty="0" err="1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재구축</a:t>
                      </a:r>
                      <a:endParaRPr altLang="ko-KR" b="0" baseline="0" dirty="0" i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[EAI] HCM </a:t>
                      </a:r>
                      <a:r>
                        <a:rPr altLang="ko-KR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엔지니어 </a:t>
                      </a:r>
                      <a:r>
                        <a:rPr altLang="ko-KR" b="0" baseline="0" dirty="0" err="1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특근계획서</a:t>
                      </a:r>
                      <a:r>
                        <a:rPr altLang="ko-KR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전산화</a:t>
                      </a:r>
                      <a:endParaRPr altLang="ko-KR" b="0" baseline="0" dirty="0" i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[EAI] </a:t>
                      </a:r>
                      <a:r>
                        <a:rPr altLang="en-US" b="0" baseline="0" dirty="0" err="1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알림톡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DB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서버 </a:t>
                      </a:r>
                      <a:r>
                        <a:rPr altLang="en-US" b="0" baseline="0" dirty="0" err="1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변경정보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요청</a:t>
                      </a:r>
                      <a:endParaRPr altLang="ko-KR" b="0" baseline="0" dirty="0" i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[EAI] ERP</a:t>
                      </a:r>
                      <a:r>
                        <a:rPr altLang="ko-KR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와</a:t>
                      </a: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New OAS</a:t>
                      </a:r>
                      <a:r>
                        <a:rPr altLang="ko-KR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간</a:t>
                      </a: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Data Interface </a:t>
                      </a:r>
                      <a:r>
                        <a:rPr altLang="ko-KR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기능 요청</a:t>
                      </a:r>
                      <a:endParaRPr altLang="ko-KR" b="0" baseline="0" dirty="0" i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12/23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11/03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11/11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11/16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11/17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11/28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12/01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12/01</a:t>
                      </a: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01/31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01/31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01/31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01/31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01/31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02/01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01/31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01/31</a:t>
                      </a: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484" name="Rectangle 137"/>
          <p:cNvSpPr>
            <a:spLocks noChangeArrowheads="1"/>
          </p:cNvSpPr>
          <p:nvPr/>
        </p:nvSpPr>
        <p:spPr bwMode="auto">
          <a:xfrm>
            <a:off x="200025" y="206022"/>
            <a:ext cx="8953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5789" lIns="91577" rIns="91577" tIns="45789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600">
                <a:solidFill>
                  <a:srgbClr val="000000"/>
                </a:solidFill>
              </a:rPr>
              <a:t>3. </a:t>
            </a:r>
            <a:r>
              <a:rPr altLang="en-US" kumimoji="1" lang="ko-KR" sz="1600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600">
                <a:solidFill>
                  <a:srgbClr val="000000"/>
                </a:solidFill>
              </a:rPr>
              <a:t>(</a:t>
            </a:r>
            <a:r>
              <a:rPr altLang="en-US" lang="ko-KR" sz="1600">
                <a:solidFill>
                  <a:srgbClr val="000000"/>
                </a:solidFill>
              </a:rPr>
              <a:t>①</a:t>
            </a:r>
            <a:r>
              <a:rPr altLang="ko-KR" kumimoji="1" lang="en-US" sz="1600">
                <a:solidFill>
                  <a:srgbClr val="000000"/>
                </a:solidFill>
              </a:rPr>
              <a:t>Baynex - WEB)</a:t>
            </a:r>
            <a:endParaRPr altLang="ko-KR" kumimoji="1" lang="en-US"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35"/>
          <p:cNvSpPr>
            <a:spLocks noChangeArrowheads="1"/>
          </p:cNvSpPr>
          <p:nvPr/>
        </p:nvSpPr>
        <p:spPr bwMode="auto">
          <a:xfrm>
            <a:off x="152400" y="769938"/>
            <a:ext cx="4876800" cy="304800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400">
                <a:solidFill>
                  <a:srgbClr val="000000"/>
                </a:solidFill>
              </a:rPr>
              <a:t>금주 업무 실적</a:t>
            </a:r>
            <a:endParaRPr altLang="ko-KR" kumimoji="1" lang="en-US" sz="1400">
              <a:solidFill>
                <a:srgbClr val="000000"/>
              </a:solidFill>
            </a:endParaRPr>
          </a:p>
        </p:txBody>
      </p:sp>
      <p:sp>
        <p:nvSpPr>
          <p:cNvPr id="18435" name="Rectangle 136"/>
          <p:cNvSpPr>
            <a:spLocks noChangeArrowheads="1"/>
          </p:cNvSpPr>
          <p:nvPr/>
        </p:nvSpPr>
        <p:spPr bwMode="auto">
          <a:xfrm>
            <a:off x="5105400" y="769938"/>
            <a:ext cx="4572000" cy="317500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400">
                <a:solidFill>
                  <a:srgbClr val="000000"/>
                </a:solidFill>
              </a:rPr>
              <a:t>차주 업무 계획</a:t>
            </a:r>
            <a:endParaRPr altLang="ko-KR" kumimoji="1" lang="en-US" sz="1400">
              <a:solidFill>
                <a:srgbClr val="000000"/>
              </a:solidFill>
            </a:endParaRPr>
          </a:p>
        </p:txBody>
      </p:sp>
      <p:graphicFrame>
        <p:nvGraphicFramePr>
          <p:cNvPr id="10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472123"/>
              </p:ext>
            </p:extLst>
          </p:nvPr>
        </p:nvGraphicFramePr>
        <p:xfrm>
          <a:off x="5105400" y="1163639"/>
          <a:ext cx="4648200" cy="5237161"/>
        </p:xfrm>
        <a:graphic>
          <a:graphicData uri="http://schemas.openxmlformats.org/drawingml/2006/table">
            <a:tbl>
              <a:tblPr/>
              <a:tblGrid>
                <a:gridCol w="77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94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</a:p>
                  </a:txBody>
                  <a:tcPr horzOverflow="overflow" marB="46700" marL="90000" marR="90000" marT="4670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horzOverflow="overflow" marB="46700" marL="90000" marR="90000" marT="4670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horzOverflow="overflow" marB="46700" marL="90000" marR="90000" marT="4670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6700" marL="90000" marR="90000" marT="4670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461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LMS/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ERS/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ERM </a:t>
                      </a: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순현국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0" marL="90000" marR="90000" marT="4676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indent="-85725" marL="85725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[ERM] ERM 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시스템 접속 권한 부여 신청</a:t>
                      </a:r>
                      <a:endParaRPr altLang="ko-KR" b="0" baseline="0" dirty="0" i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[ERS] </a:t>
                      </a:r>
                      <a:r>
                        <a:rPr altLang="en-US" b="0" baseline="0" dirty="0" err="1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개발서버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SSL 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적용 검토 및 테스트</a:t>
                      </a:r>
                      <a:endParaRPr altLang="ko-KR" b="0" baseline="0" dirty="0" i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12/08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12/23</a:t>
                      </a: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23/06/30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23/01/06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0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LOPAS/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CCS/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권지수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0" marL="90000" marR="90000" marT="4676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indent="-85725" marL="85725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0" fontAlgn="base" hangingPunct="0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[CCS] </a:t>
                      </a: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인수인계 및 개발 환경 세팅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 </a:t>
                      </a: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접근 권한 신청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0" fontAlgn="base" hangingPunct="0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0" fontAlgn="base" hangingPunct="0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[LOPAS] </a:t>
                      </a: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배치 쿼리 운영 서버 배포 한 후 다음날 제대로 배치가 돌았는지 확인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12/23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12/26</a:t>
                      </a: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1/13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1/3</a:t>
                      </a: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501437"/>
                  </a:ext>
                </a:extLst>
              </a:tr>
            </a:tbl>
          </a:graphicData>
        </a:graphic>
      </p:graphicFrame>
      <p:sp>
        <p:nvSpPr>
          <p:cNvPr id="18484" name="Rectangle 137"/>
          <p:cNvSpPr>
            <a:spLocks noChangeArrowheads="1"/>
          </p:cNvSpPr>
          <p:nvPr/>
        </p:nvSpPr>
        <p:spPr bwMode="auto">
          <a:xfrm>
            <a:off x="200025" y="206022"/>
            <a:ext cx="8953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5789" lIns="91577" rIns="91577" tIns="45789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600">
                <a:solidFill>
                  <a:srgbClr val="000000"/>
                </a:solidFill>
              </a:rPr>
              <a:t>3. </a:t>
            </a:r>
            <a:r>
              <a:rPr altLang="en-US" kumimoji="1" lang="ko-KR" sz="1600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600">
                <a:solidFill>
                  <a:srgbClr val="000000"/>
                </a:solidFill>
              </a:rPr>
              <a:t>(</a:t>
            </a:r>
            <a:r>
              <a:rPr altLang="en-US" lang="ko-KR" sz="1600">
                <a:solidFill>
                  <a:srgbClr val="000000"/>
                </a:solidFill>
              </a:rPr>
              <a:t>①</a:t>
            </a:r>
            <a:r>
              <a:rPr altLang="ko-KR" kumimoji="1" lang="en-US" sz="1600">
                <a:solidFill>
                  <a:srgbClr val="000000"/>
                </a:solidFill>
              </a:rPr>
              <a:t>Baynex - WEB)</a:t>
            </a:r>
            <a:endParaRPr altLang="ko-KR" kumimoji="1" lang="en-US" sz="1600">
              <a:solidFill>
                <a:srgbClr val="000000"/>
              </a:solidFill>
            </a:endParaRPr>
          </a:p>
        </p:txBody>
      </p:sp>
      <p:graphicFrame>
        <p:nvGraphicFramePr>
          <p:cNvPr id="8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119846"/>
              </p:ext>
            </p:extLst>
          </p:nvPr>
        </p:nvGraphicFramePr>
        <p:xfrm>
          <a:off x="114300" y="1163639"/>
          <a:ext cx="4914901" cy="5242415"/>
        </p:xfrm>
        <a:graphic>
          <a:graphicData uri="http://schemas.openxmlformats.org/drawingml/2006/table">
            <a:tbl>
              <a:tblPr/>
              <a:tblGrid>
                <a:gridCol w="604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0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184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754" marL="90000" marR="90000" marT="4675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horzOverflow="overflow" marB="46754" marL="90000" marR="90000" marT="4675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horzOverflow="overflow" marB="46754" marL="90000" marR="90000" marT="4675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6754" marL="90000" marR="90000" marT="4675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754" marL="90000" marR="90000" marT="4675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931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LMS/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ERS/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ERM </a:t>
                      </a: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순현국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7" marL="90000" marR="90000" marT="4674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indent="-85725" marL="85725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[ERM] ERM 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시스템 접속 권한 부여 신청</a:t>
                      </a:r>
                      <a:endParaRPr altLang="ko-KR" b="0" baseline="0" dirty="0" i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   (BCM 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신규 프로젝트 인원</a:t>
                      </a: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추후 </a:t>
                      </a: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BCM 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관련  </a:t>
                      </a:r>
                      <a:endParaRPr altLang="ko-KR" b="0" baseline="0" dirty="0" i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   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정보처리 해당 문서로  </a:t>
                      </a: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23/06/30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까지 진행</a:t>
                      </a:r>
                      <a:endParaRPr altLang="ko-KR" b="0" baseline="0" dirty="0" i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   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예정</a:t>
                      </a: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</a:p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[ERS] </a:t>
                      </a:r>
                      <a:r>
                        <a:rPr altLang="en-US" b="0" baseline="0" dirty="0" err="1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부서지침서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내 첨부파일 변경 요청</a:t>
                      </a:r>
                      <a:endParaRPr altLang="ko-KR" b="0" baseline="0" dirty="0" i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[WMS] SAP MM 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담당자 </a:t>
                      </a:r>
                      <a:r>
                        <a:rPr altLang="ko-KR" b="0" baseline="0" dirty="0" err="1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IT_Admin</a:t>
                      </a: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b="0" baseline="0" dirty="0" err="1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권한부여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및 </a:t>
                      </a:r>
                      <a:r>
                        <a:rPr altLang="en-US" b="0" baseline="0" dirty="0" err="1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권한회수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예외처리 건</a:t>
                      </a:r>
                      <a:endParaRPr altLang="ko-KR" b="0" dirty="0" i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[ERM] </a:t>
                      </a:r>
                      <a:r>
                        <a:rPr altLang="en-US" b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이메일 및 </a:t>
                      </a:r>
                      <a:r>
                        <a:rPr altLang="ko-KR" b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SMS </a:t>
                      </a:r>
                      <a:r>
                        <a:rPr altLang="en-US" b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발송 </a:t>
                      </a:r>
                      <a:r>
                        <a:rPr altLang="en-US" b="0" dirty="0" err="1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로직</a:t>
                      </a:r>
                      <a:r>
                        <a:rPr altLang="en-US" b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b="0" dirty="0" err="1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주석해제</a:t>
                      </a:r>
                      <a:r>
                        <a:rPr altLang="en-US" b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후 운영 반영</a:t>
                      </a:r>
                      <a:endParaRPr altLang="ko-KR" b="0" dirty="0" i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[LMS]</a:t>
                      </a: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교육과정 시험점수 원복 조치</a:t>
                      </a:r>
                      <a:endParaRPr altLang="ko-KR" b="0" baseline="0" dirty="0" i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[LMS] 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교육결과보고서 </a:t>
                      </a:r>
                      <a:r>
                        <a:rPr altLang="en-US" b="0" baseline="0" dirty="0" err="1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회수시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작성중인문서에서 조회 안됨 확인 및 수정 조치</a:t>
                      </a:r>
                      <a:endParaRPr altLang="ko-KR" b="0" baseline="0" dirty="0" i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[ERS] </a:t>
                      </a:r>
                      <a:r>
                        <a:rPr altLang="en-US" b="0" baseline="0" dirty="0" err="1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규정관리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b="0" baseline="0" dirty="0" err="1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기안지</a:t>
                      </a: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&gt;ERS </a:t>
                      </a:r>
                      <a:r>
                        <a:rPr altLang="en-US" b="0" baseline="0" dirty="0" err="1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문서조회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메뉴에서 </a:t>
                      </a:r>
                      <a:r>
                        <a:rPr altLang="en-US" b="0" baseline="0" dirty="0" err="1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조회안됨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확인 및 조치</a:t>
                      </a:r>
                      <a:endParaRPr altLang="ko-KR" b="0" baseline="0" dirty="0" i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[ERM] ERM 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시스템 </a:t>
                      </a:r>
                      <a:r>
                        <a:rPr altLang="ko-KR" b="0" baseline="0" dirty="0" i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ECC </a:t>
                      </a:r>
                      <a:r>
                        <a:rPr altLang="en-US" b="0" baseline="0" dirty="0" err="1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알림발송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관련하여 권한 그룹 추가하여 </a:t>
                      </a:r>
                      <a:r>
                        <a:rPr altLang="en-US" b="0" baseline="0" dirty="0" err="1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알림발송</a:t>
                      </a:r>
                      <a:r>
                        <a:rPr altLang="en-US" b="0" baseline="0" dirty="0" i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가능하도록 개선 가능한지 검토 요청</a:t>
                      </a:r>
                      <a:endParaRPr altLang="ko-KR" b="0" baseline="0" dirty="0" i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altLang="ko-KR" b="0" baseline="0" dirty="0" i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altLang="ko-KR" b="0" dirty="0" i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12/08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12/22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12/20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12/16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12/22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12/22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12/22</a:t>
                      </a: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23/06/30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12/22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12/20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12/19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12/22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12/22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12/23</a:t>
                      </a: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30%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12/22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12/20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12/19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12/22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12/22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12/23</a:t>
                      </a: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0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LOPAS/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CCS/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권지수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7" marL="90000" marR="90000" marT="4674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indent="-85725" marL="85725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0" fontAlgn="base" hangingPunct="0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[LOPAS]</a:t>
                      </a: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영천 </a:t>
                      </a:r>
                      <a:r>
                        <a:rPr altLang="en-US" b="0" baseline="0" cap="none" dirty="0" err="1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저유소</a:t>
                      </a: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매각 후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 </a:t>
                      </a: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기존 영천 </a:t>
                      </a:r>
                      <a:r>
                        <a:rPr altLang="en-US" b="0" baseline="0" cap="none" dirty="0" err="1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저유소</a:t>
                      </a: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조회 및 신규 </a:t>
                      </a:r>
                      <a:r>
                        <a:rPr altLang="en-US" b="0" baseline="0" cap="none" dirty="0" err="1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대송</a:t>
                      </a: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="0" baseline="0" cap="none" dirty="0" err="1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저유소로</a:t>
                      </a: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조회 위한 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DB</a:t>
                      </a: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오류 수정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0" fontAlgn="base" hangingPunct="0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0" fontAlgn="base" hangingPunct="0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[LOPAS] </a:t>
                      </a:r>
                      <a:r>
                        <a:rPr altLang="en-US" b="0" baseline="0" cap="none" dirty="0" err="1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물류비</a:t>
                      </a: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총 수송실적 조회 시 </a:t>
                      </a:r>
                      <a:r>
                        <a:rPr altLang="ko-KR" b="0" baseline="0" cap="none" dirty="0" err="1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erp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="0" baseline="0" cap="none" dirty="0" err="1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데이터랑</a:t>
                      </a: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조회 데이터가 맞지 않아 배치 쿼리 수정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 </a:t>
                      </a: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운영 서버에 파일 배포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0" fontAlgn="base" hangingPunct="0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0" fontAlgn="base" hangingPunct="0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[LOPAS] </a:t>
                      </a: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송유관 이관 오더 관리 데이터 조회 시 조회 데이터 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UI</a:t>
                      </a: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 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0" fontAlgn="base" hangingPunct="0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0" fontAlgn="base" hangingPunct="0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0" fontAlgn="base" hangingPunct="0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[LOPAS] </a:t>
                      </a: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송유관 이관 오더 관리 배치로 들어오는 데이터 중 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(-) </a:t>
                      </a: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부호로 인한 값 수정 후 저장 오류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12/23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12/26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12/27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12/27</a:t>
                      </a: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12/30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1/3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12/27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12/29</a:t>
                      </a: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12/27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90%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12/27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12/29</a:t>
                      </a: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83116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152400" y="1054100"/>
          <a:ext cx="4876800" cy="361314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353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493" marL="89989" marR="89989" marT="46493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6493" marL="89989" marR="89989" marT="46493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6493" marL="89989" marR="89989" marT="4649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6493" marL="89989" marR="89989" marT="46493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493" marL="89989" marR="89989" marT="46493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643">
                <a:tc rowSpan="7"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</a:txBody>
                  <a:tcPr horzOverflow="overflow" marB="46527" marL="83067" marR="83067" marT="46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전화번호로 포인트 적립 적용 조회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13" marL="83067" marR="83067" marT="4661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6613" marL="83067" marR="83067" marT="4661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13" marL="83067" marR="83067" marT="4661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07" marL="83067" marR="83067" marT="4660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2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 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주유소연동추가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_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현대서버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6613" marL="83067" marR="83067" marT="4661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6613" marL="83067" marR="83067" marT="4661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13" marL="83067" marR="83067" marT="4661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07" marL="83067" marR="83067" marT="4660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61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금결원전송관련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13" marL="83067" marR="83067" marT="4661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6613" marL="83067" marR="83067" marT="4661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13" marL="83067" marR="83067" marT="4661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07" marL="83067" marR="83067" marT="4660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670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플랫폼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 대응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13" marL="83067" marR="83067" marT="4661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6613" marL="83067" marR="83067" marT="4661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13" marL="83067" marR="83067" marT="4661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07" marL="83067" marR="83067" marT="4660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9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부정적립관련 대응 조치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13" marL="83067" marR="83067" marT="4661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6613" marL="83067" marR="83067" marT="4661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13" marL="83067" marR="83067" marT="4661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07" marL="83067" marR="83067" marT="4660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9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13" marL="83067" marR="83067" marT="4661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6613" marL="83067" marR="83067" marT="4661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13" marL="83067" marR="83067" marT="4661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07" marL="83067" marR="83067" marT="4660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982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6" marL="83067" marR="83067" marT="4652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모바일상품권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제휴 성능 저하문제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13" marL="83067" marR="83067" marT="4661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6613" marL="83067" marR="83067" marT="4661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13" marL="83067" marR="83067" marT="4661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07" marL="83067" marR="83067" marT="4660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193">
                <a:tc rowSpan="7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</a:txBody>
                  <a:tcPr horzOverflow="overflow" marB="46527" marL="83067" marR="83067" marT="46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19" marL="83067" marR="83067" marT="4661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32" marL="83067" marR="83067" marT="4663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32" marL="83067" marR="83067" marT="4663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14" marL="83067" marR="83067" marT="4661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798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 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사용가능상품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6619" marL="83067" marR="83067" marT="4661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32" marL="83067" marR="83067" marT="4663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32" marL="83067" marR="83067" marT="4663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14" marL="83067" marR="83067" marT="4661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018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19" marL="83067" marR="83067" marT="4661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32" marL="83067" marR="83067" marT="4663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32" marL="83067" marR="83067" marT="4663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14" marL="83067" marR="83067" marT="4661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0195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19" marL="83067" marR="83067" marT="4661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32" marL="83067" marR="83067" marT="4663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32" marL="83067" marR="83067" marT="4663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14" marL="83067" marR="83067" marT="4661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070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19" marL="83067" marR="83067" marT="4661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32" marL="83067" marR="83067" marT="4663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32" marL="83067" marR="83067" marT="4663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14" marL="83067" marR="83067" marT="4661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519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19" marL="83067" marR="83067" marT="4661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32" marL="83067" marR="83067" marT="4663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32" marL="83067" marR="83067" marT="4663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14" marL="83067" marR="83067" marT="4661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5194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5" marL="83067" marR="83067" marT="4652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19" marL="83067" marR="83067" marT="4661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32" marL="83067" marR="83067" marT="4663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32" marL="83067" marR="83067" marT="4663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14" marL="83067" marR="83067" marT="4661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274" name="Rectangle 137"/>
          <p:cNvSpPr>
            <a:spLocks noChangeArrowheads="1"/>
          </p:cNvSpPr>
          <p:nvPr/>
        </p:nvSpPr>
        <p:spPr bwMode="auto">
          <a:xfrm>
            <a:off x="200025" y="234950"/>
            <a:ext cx="8953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5789" lIns="91577" rIns="91577" tIns="45789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600">
                <a:solidFill>
                  <a:srgbClr val="000000"/>
                </a:solidFill>
              </a:rPr>
              <a:t>3. </a:t>
            </a:r>
            <a:r>
              <a:rPr altLang="en-US" kumimoji="1" lang="ko-KR" sz="1600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mtClean="0" sz="1600">
                <a:solidFill>
                  <a:srgbClr val="000000"/>
                </a:solidFill>
              </a:rPr>
              <a:t>(</a:t>
            </a:r>
            <a:r>
              <a:rPr altLang="en-US" lang="ko-KR" smtClean="0" sz="1600">
                <a:solidFill>
                  <a:srgbClr val="000000"/>
                </a:solidFill>
              </a:rPr>
              <a:t>②</a:t>
            </a:r>
            <a:r>
              <a:rPr altLang="ko-KR" kumimoji="1" lang="en-US" smtClean="0" sz="1600">
                <a:solidFill>
                  <a:srgbClr val="000000"/>
                </a:solidFill>
              </a:rPr>
              <a:t>Quintet </a:t>
            </a:r>
            <a:r>
              <a:rPr altLang="ko-KR" kumimoji="1" lang="en-US" sz="1600">
                <a:solidFill>
                  <a:srgbClr val="000000"/>
                </a:solidFill>
              </a:rPr>
              <a:t>- CRM)</a:t>
            </a:r>
          </a:p>
        </p:txBody>
      </p:sp>
      <p:sp>
        <p:nvSpPr>
          <p:cNvPr id="8275" name="Rectangle 135"/>
          <p:cNvSpPr>
            <a:spLocks noChangeArrowheads="1"/>
          </p:cNvSpPr>
          <p:nvPr/>
        </p:nvSpPr>
        <p:spPr bwMode="auto">
          <a:xfrm>
            <a:off x="152400" y="693738"/>
            <a:ext cx="4876800" cy="304800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400">
                <a:solidFill>
                  <a:srgbClr val="000000"/>
                </a:solidFill>
              </a:rPr>
              <a:t>금주 업무 실적</a:t>
            </a:r>
            <a:endParaRPr altLang="ko-KR" kumimoji="1" lang="en-US" sz="140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6789"/>
              </p:ext>
            </p:extLst>
          </p:nvPr>
        </p:nvGraphicFramePr>
        <p:xfrm>
          <a:off x="5105400" y="996127"/>
          <a:ext cx="4572000" cy="3956873"/>
        </p:xfrm>
        <a:graphic>
          <a:graphicData uri="http://schemas.openxmlformats.org/drawingml/2006/table">
            <a:tbl>
              <a:tblPr/>
              <a:tblGrid>
                <a:gridCol w="683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2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873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754" marL="90000" marR="90000" marT="4675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6754" marL="90000" marR="90000" marT="4675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6754" marL="90000" marR="90000" marT="4675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6754" marL="90000" marR="90000" marT="4675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989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8" marL="83077" marR="83077" marT="4674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2" marL="83067" marR="83067" marT="466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83077" marR="83077" marT="4674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83077" marR="83077" marT="4674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98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거래내역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 결제 수단 정의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6682" marL="83067" marR="83067" marT="466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83077" marR="83077" marT="4674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83077" marR="83077" marT="4674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98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ko-KR" b="0" baseline="0" dirty="0" err="1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Pb</a:t>
                      </a:r>
                      <a:r>
                        <a:rPr altLang="en-US" b="0" baseline="0" dirty="0" lang="ko-KR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상품적립</a:t>
                      </a:r>
                      <a:endParaRPr altLang="ko-KR" b="0" baseline="0" dirty="0" lang="en-US" smtClean="0" sz="800">
                        <a:solidFill>
                          <a:schemeClr val="bg1">
                            <a:lumMod val="85000"/>
                          </a:schemeClr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2" marL="83067" marR="83067" marT="466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6742" marL="83077" marR="83077" marT="46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6742" marL="83077" marR="83077" marT="46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98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사후적립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PRM,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전자결재 연동개발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2" marL="83067" marR="83067" marT="466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83077" marR="83077" marT="4674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83077" marR="83077" marT="4674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070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App push</a:t>
                      </a:r>
                    </a:p>
                  </a:txBody>
                  <a:tcPr horzOverflow="overflow" marB="46682" marL="83067" marR="83067" marT="466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6742" marL="83077" marR="83077" marT="46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6742" marL="83077" marR="83077" marT="46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226">
                <a:tc rowSpan="8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8" marL="83077" marR="83077" marT="4674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43" marL="83067" marR="83067" marT="466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31" marL="83067" marR="83067" marT="4663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31" marL="83067" marR="83067" marT="4663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138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17" marL="83067" marR="83067" marT="46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30" marL="83067" marR="83067" marT="46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30" marL="83067" marR="83067" marT="46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073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19" marL="83067" marR="83067" marT="4661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32" marL="83067" marR="83067" marT="4663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32" marL="83067" marR="83067" marT="4663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07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19" marL="83067" marR="83067" marT="4661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32" marL="83067" marR="83067" marT="4663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32" marL="83067" marR="83067" marT="4663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26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19" marL="83067" marR="83067" marT="4661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32" marL="83067" marR="83067" marT="4663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32" marL="83067" marR="83067" marT="4663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26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19" marL="83067" marR="83067" marT="4661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32" marL="83067" marR="83067" marT="4663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32" marL="83067" marR="83067" marT="4663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26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17" marL="83067" marR="83067" marT="46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30" marL="83067" marR="83067" marT="46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30" marL="83067" marR="83067" marT="46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4507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17" marL="83067" marR="83067" marT="46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30" marL="83067" marR="83067" marT="46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30" marL="83067" marR="83067" marT="46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336" name="Rectangle 136"/>
          <p:cNvSpPr>
            <a:spLocks noChangeArrowheads="1"/>
          </p:cNvSpPr>
          <p:nvPr/>
        </p:nvSpPr>
        <p:spPr bwMode="auto">
          <a:xfrm>
            <a:off x="5095875" y="685800"/>
            <a:ext cx="4572000" cy="317500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400">
                <a:solidFill>
                  <a:srgbClr val="000000"/>
                </a:solidFill>
              </a:rPr>
              <a:t>차주 업무 계획</a:t>
            </a:r>
            <a:endParaRPr altLang="ko-KR" kumimoji="1"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0"/>
          <p:cNvSpPr>
            <a:spLocks noChangeArrowheads="1"/>
          </p:cNvSpPr>
          <p:nvPr/>
        </p:nvSpPr>
        <p:spPr bwMode="auto">
          <a:xfrm>
            <a:off x="165100" y="242888"/>
            <a:ext cx="8953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45789" lIns="91577" rIns="91577" tIns="45789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dirty="0" kumimoji="1" lang="en-US" sz="1600">
                <a:solidFill>
                  <a:srgbClr val="000000"/>
                </a:solidFill>
              </a:rPr>
              <a:t>1 . Business </a:t>
            </a:r>
            <a:r>
              <a:rPr altLang="ko-KR" kumimoji="1" lang="en-US" sz="1600">
                <a:solidFill>
                  <a:srgbClr val="000000"/>
                </a:solidFill>
              </a:rPr>
              <a:t>Calendar </a:t>
            </a:r>
            <a:r>
              <a:rPr altLang="ko-KR" kumimoji="1" lang="en-US" smtClean="0" sz="1600">
                <a:solidFill>
                  <a:srgbClr val="000000"/>
                </a:solidFill>
              </a:rPr>
              <a:t>(01</a:t>
            </a:r>
            <a:r>
              <a:rPr altLang="en-US" kumimoji="1" lang="ko-KR" smtClean="0" sz="1600">
                <a:solidFill>
                  <a:srgbClr val="000000"/>
                </a:solidFill>
              </a:rPr>
              <a:t>월</a:t>
            </a:r>
            <a:r>
              <a:rPr altLang="ko-KR" dirty="0" kumimoji="1" lang="en-US" sz="1600">
                <a:solidFill>
                  <a:srgbClr val="000000"/>
                </a:solidFill>
              </a:rPr>
              <a:t>)</a:t>
            </a:r>
            <a:endParaRPr altLang="en-US" dirty="0" kumimoji="1" lang="ko-KR" sz="1600">
              <a:solidFill>
                <a:schemeClr val="tx1"/>
              </a:solidFill>
            </a:endParaRPr>
          </a:p>
        </p:txBody>
      </p:sp>
      <p:graphicFrame>
        <p:nvGraphicFramePr>
          <p:cNvPr id="5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250625"/>
              </p:ext>
            </p:extLst>
          </p:nvPr>
        </p:nvGraphicFramePr>
        <p:xfrm>
          <a:off x="273050" y="1143000"/>
          <a:ext cx="9321800" cy="5108574"/>
        </p:xfrm>
        <a:graphic>
          <a:graphicData uri="http://schemas.openxmlformats.org/drawingml/2006/table">
            <a:tbl>
              <a:tblPr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6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일</a:t>
                      </a:r>
                      <a:endParaRPr altLang="en-US" b="0" baseline="0" cap="none" dirty="0" i="0" kumimoji="0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anchor="ctr" horzOverflow="overflow" marB="45718" marT="45718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월</a:t>
                      </a:r>
                    </a:p>
                  </a:txBody>
                  <a:tcPr anchor="ctr" horzOverflow="overflow" marB="45718" marT="4571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화</a:t>
                      </a:r>
                    </a:p>
                  </a:txBody>
                  <a:tcPr anchor="ctr" horzOverflow="overflow" marB="45718" marT="4571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수</a:t>
                      </a:r>
                    </a:p>
                  </a:txBody>
                  <a:tcPr anchor="ctr" horzOverflow="overflow" marB="45718" marT="4571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목</a:t>
                      </a:r>
                    </a:p>
                  </a:txBody>
                  <a:tcPr anchor="ctr" horzOverflow="overflow" marB="45718" marT="4571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금</a:t>
                      </a:r>
                    </a:p>
                  </a:txBody>
                  <a:tcPr anchor="ctr" horzOverflow="overflow" marB="45718" marT="4571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토</a:t>
                      </a:r>
                      <a:endParaRPr altLang="en-US" b="0" baseline="0" cap="none" i="0" kumimoji="0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anchor="ctr" horzOverflow="overflow" marB="45718" marT="4571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616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  <a:cs charset="0" pitchFamily="34" typeface="Tahoma"/>
                        </a:rPr>
                        <a:t>1</a:t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  <a:cs charset="0" pitchFamily="34" typeface="Tahoma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  <a:cs charset="0" pitchFamily="34" typeface="Tahoma"/>
                        </a:rPr>
                        <a:t>새해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  <a:cs charset="0" pitchFamily="34" typeface="Tahoma"/>
                      </a:endParaRPr>
                    </a:p>
                  </a:txBody>
                  <a:tcPr horzOverflow="overflow" marB="45718" marT="45718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</a:t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18" marT="4571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3</a:t>
                      </a:r>
                    </a:p>
                  </a:txBody>
                  <a:tcPr horzOverflow="overflow" marB="45718" marT="4571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4</a:t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18" marT="4571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5</a:t>
                      </a:r>
                    </a:p>
                  </a:txBody>
                  <a:tcPr horzOverflow="overflow" marB="45718" marT="4571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6</a:t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15" marT="4571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7</a:t>
                      </a:r>
                    </a:p>
                  </a:txBody>
                  <a:tcPr horzOverflow="overflow" marB="45718" marT="4571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38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8</a:t>
                      </a:r>
                    </a:p>
                  </a:txBody>
                  <a:tcPr horzOverflow="overflow" marB="45718" marT="45718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9</a:t>
                      </a: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18" marT="4571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10</a:t>
                      </a:r>
                    </a:p>
                  </a:txBody>
                  <a:tcPr horzOverflow="overflow" marB="45718" marT="4571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11</a:t>
                      </a:r>
                    </a:p>
                  </a:txBody>
                  <a:tcPr horzOverflow="overflow" marB="45718" marT="4571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12</a:t>
                      </a:r>
                    </a:p>
                  </a:txBody>
                  <a:tcPr horzOverflow="overflow" marB="45718" marT="4571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13</a:t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18" marT="4571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14</a:t>
                      </a:r>
                    </a:p>
                  </a:txBody>
                  <a:tcPr horzOverflow="overflow" marB="45718" marT="4571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162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15</a:t>
                      </a:r>
                    </a:p>
                  </a:txBody>
                  <a:tcPr horzOverflow="overflow" marB="45702" marT="45702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16</a:t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02" marT="4570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17</a:t>
                      </a:r>
                    </a:p>
                  </a:txBody>
                  <a:tcPr horzOverflow="overflow" marB="45702" marT="4570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18</a:t>
                      </a:r>
                    </a:p>
                  </a:txBody>
                  <a:tcPr horzOverflow="overflow" marB="45718" marT="4571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19</a:t>
                      </a:r>
                    </a:p>
                  </a:txBody>
                  <a:tcPr horzOverflow="overflow" marB="45718" marT="4571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20</a:t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18" marT="4571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21</a:t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설날 연휴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18" marT="4571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162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22</a:t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설날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02" marT="45702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23</a:t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설날 연휴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02" marT="4570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24</a:t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설날 연휴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(</a:t>
                      </a: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대체 휴일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)</a:t>
                      </a:r>
                    </a:p>
                  </a:txBody>
                  <a:tcPr horzOverflow="overflow" marB="45702" marT="4570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25</a:t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18" marT="4571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26</a:t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18" marT="4571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27</a:t>
                      </a:r>
                    </a:p>
                  </a:txBody>
                  <a:tcPr horzOverflow="overflow" marB="45718" marT="4571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28</a:t>
                      </a:r>
                    </a:p>
                  </a:txBody>
                  <a:tcPr horzOverflow="overflow" marB="45718" marT="4571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572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29</a:t>
                      </a:r>
                    </a:p>
                  </a:txBody>
                  <a:tcPr horzOverflow="overflow" marB="45702" marT="45702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30</a:t>
                      </a:r>
                    </a:p>
                  </a:txBody>
                  <a:tcPr horzOverflow="overflow" marB="45702" marT="4570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31</a:t>
                      </a:r>
                    </a:p>
                  </a:txBody>
                  <a:tcPr horzOverflow="overflow" marB="45702" marT="4570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18" marT="4571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18" marT="4571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18" marT="4571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18" marT="4571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161925" y="1046163"/>
          <a:ext cx="4876800" cy="5708646"/>
        </p:xfrm>
        <a:graphic>
          <a:graphicData uri="http://schemas.openxmlformats.org/drawingml/2006/table">
            <a:tbl>
              <a:tblPr/>
              <a:tblGrid>
                <a:gridCol w="670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9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8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020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760" marL="90010" marR="90010" marT="4676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6760" marL="90010" marR="90010" marT="4676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6760" marL="90010" marR="90010" marT="46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6760" marL="90010" marR="90010" marT="4676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760" marL="90010" marR="90010" marT="4676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611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8" marL="90010" marR="90010" marT="4675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하위 카드 등록 </a:t>
                      </a:r>
                    </a:p>
                  </a:txBody>
                  <a:tcPr horzOverflow="overflow" marB="46731" marL="83084" marR="83084" marT="4673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38" marL="83084" marR="83084" marT="4673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12/31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812" marL="83084" marR="83084" marT="468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6752" marL="83087" marR="83087" marT="46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61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프로모션 기간내 가입자 정보 제공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0" marL="83084" marR="83084" marT="4674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7" marL="83084" marR="83084" marT="46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821" marL="83084" marR="83084" marT="4682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6752" marL="83087" marR="83087" marT="46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61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모바일주유권 문자 발송 </a:t>
                      </a:r>
                    </a:p>
                  </a:txBody>
                  <a:tcPr horzOverflow="overflow" marB="46741" marL="83084" marR="83084" marT="46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8" marL="83084" marR="83084" marT="4674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821" marL="83084" marR="83084" marT="4682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6752" marL="83087" marR="83087" marT="46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8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7" marL="90003" marR="90003" marT="4675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모의해킹 중복로그인 제한 개발 및 운영 이관 </a:t>
                      </a:r>
                    </a:p>
                  </a:txBody>
                  <a:tcPr horzOverflow="overflow" marB="46756" marL="83084" marR="83084" marT="4675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11/02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7" marL="83084" marR="83084" marT="46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1/12</a:t>
                      </a:r>
                    </a:p>
                  </a:txBody>
                  <a:tcPr horzOverflow="overflow" marB="46779" marL="83087" marR="83087" marT="467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6757" marL="83087" marR="83087" marT="4675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431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1" marL="90003" marR="90003" marT="4676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오류 확인 및 수정 요청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6" marL="83084" marR="83084" marT="4675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7" marL="83084" marR="83084" marT="46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779" marL="83087" marR="83087" marT="467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50%</a:t>
                      </a:r>
                    </a:p>
                  </a:txBody>
                  <a:tcPr horzOverflow="overflow" marB="46757" marL="83087" marR="83087" marT="4675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46">
                <a:tc rowSpan="7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8" marL="90010" marR="90010" marT="46758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감사인원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</a:t>
                      </a: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관리자 권한 부여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773" marL="83087" marR="83087" marT="46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1/8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774" marL="83087" marR="83087" marT="46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774" marL="83087" marR="83087" marT="46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6755" marL="83087" marR="83087" marT="46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4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Summary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773" marL="83087" marR="83087" marT="46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1/14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774" marL="83087" marR="83087" marT="46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774" marL="83087" marR="83087" marT="46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6755" marL="83087" marR="83087" marT="46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4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배치 스케줄러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763" marL="83087" marR="83087" marT="46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764" marL="83087" marR="83087" marT="46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764" marL="83087" marR="83087" marT="46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6755" marL="83087" marR="83087" marT="46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5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795" marL="83080" marR="83080" marT="4679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796" marL="83080" marR="83080" marT="4679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796" marL="83080" marR="83080" marT="4679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755" marL="83087" marR="83087" marT="46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4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773" marL="83087" marR="83087" marT="46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774" marL="83087" marR="83087" marT="46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774" marL="83087" marR="83087" marT="46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755" marL="83087" marR="83087" marT="46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773" marL="83087" marR="83087" marT="46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774" marL="83087" marR="83087" marT="46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774" marL="83087" marR="83087" marT="46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755" marL="83087" marR="83087" marT="46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172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773" marL="83087" marR="83087" marT="46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774" marL="83087" marR="83087" marT="46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774" marL="83087" marR="83087" marT="46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755" marL="83087" marR="83087" marT="46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5460">
                <a:tc rowSpan="1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6758" marL="90010" marR="90010" marT="46758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사입량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5" marL="83084" marR="83084" marT="4676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5" marL="83084" marR="83084" marT="4676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5" marL="83084" marR="83084" marT="4676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6755" marL="83087" marR="83087" marT="46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5460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남선석유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리드코프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5" marL="83084" marR="83084" marT="4676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5" marL="83084" marR="83084" marT="4676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5" marL="83084" marR="83084" marT="4676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6755" marL="83087" marR="83087" marT="46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212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UNDEFINED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유치실적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5" marL="83084" marR="83084" marT="4676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5" marL="83084" marR="83084" marT="4676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5" marL="83084" marR="83084" marT="4676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6755" marL="83087" marR="83087" marT="46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52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 분석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BI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엑셀 파일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5" marL="83084" marR="83084" marT="4676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5" marL="83084" marR="83084" marT="4676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5" marL="83084" marR="83084" marT="4676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5" marL="83087" marR="83087" marT="46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548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관련 문의 응대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5" marL="83084" marR="83084" marT="4676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5" marL="83084" marR="83084" marT="4676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5" marL="83084" marR="83084" marT="4676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5" marL="83084" marR="83084" marT="4676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548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5" marL="90010" marR="90010" marT="46755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5" marL="83084" marR="83084" marT="4676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5" marL="83084" marR="83084" marT="4676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5" marL="83084" marR="83084" marT="4676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5" marL="83084" marR="83084" marT="4676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546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3" marL="90010" marR="90010" marT="46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5" marL="83084" marR="83084" marT="4676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5" marL="83084" marR="83084" marT="4676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5" marL="83084" marR="83084" marT="4676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5" marL="83084" marR="83084" marT="4676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546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5" marL="83084" marR="83084" marT="4676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5" marL="83084" marR="83084" marT="4676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5" marL="83084" marR="83084" marT="4676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5" marL="83084" marR="83084" marT="4676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548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5" marL="83084" marR="83084" marT="4676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5" marL="83084" marR="83084" marT="4676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5" marL="83084" marR="83084" marT="4676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5" marL="83084" marR="83084" marT="4676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546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9" marL="90010" marR="90010" marT="46749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5" marL="83084" marR="83084" marT="4676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5" marL="83084" marR="83084" marT="4676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5" marL="83084" marR="83084" marT="4676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5" marL="83084" marR="83084" marT="4676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37391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10" marR="90010" marT="46754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5" marL="83084" marR="83084" marT="4676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5" marL="83084" marR="83084" marT="4676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5" marL="83084" marR="83084" marT="4676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5" marL="83084" marR="83084" marT="4676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9339" name="Rectangle 137"/>
          <p:cNvSpPr>
            <a:spLocks noChangeArrowheads="1"/>
          </p:cNvSpPr>
          <p:nvPr/>
        </p:nvSpPr>
        <p:spPr bwMode="auto">
          <a:xfrm>
            <a:off x="200025" y="234950"/>
            <a:ext cx="8953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5789" lIns="91577" rIns="91577" tIns="45789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600">
                <a:solidFill>
                  <a:srgbClr val="000000"/>
                </a:solidFill>
              </a:rPr>
              <a:t>3. </a:t>
            </a:r>
            <a:r>
              <a:rPr altLang="en-US" kumimoji="1" lang="ko-KR" sz="1600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mtClean="0" sz="1600">
                <a:solidFill>
                  <a:srgbClr val="000000"/>
                </a:solidFill>
              </a:rPr>
              <a:t>(</a:t>
            </a:r>
            <a:r>
              <a:rPr altLang="en-US" lang="ko-KR" smtClean="0" sz="1600">
                <a:solidFill>
                  <a:srgbClr val="000000"/>
                </a:solidFill>
              </a:rPr>
              <a:t>②</a:t>
            </a:r>
            <a:r>
              <a:rPr altLang="ko-KR" kumimoji="1" lang="en-US" smtClean="0" sz="1600">
                <a:solidFill>
                  <a:srgbClr val="000000"/>
                </a:solidFill>
              </a:rPr>
              <a:t>Quintet </a:t>
            </a:r>
            <a:r>
              <a:rPr altLang="ko-KR" kumimoji="1" lang="en-US" sz="1600">
                <a:solidFill>
                  <a:srgbClr val="000000"/>
                </a:solidFill>
              </a:rPr>
              <a:t>- CRM)</a:t>
            </a:r>
          </a:p>
        </p:txBody>
      </p:sp>
      <p:sp>
        <p:nvSpPr>
          <p:cNvPr id="9340" name="Rectangle 135"/>
          <p:cNvSpPr>
            <a:spLocks noChangeArrowheads="1"/>
          </p:cNvSpPr>
          <p:nvPr/>
        </p:nvSpPr>
        <p:spPr bwMode="auto">
          <a:xfrm>
            <a:off x="142875" y="692150"/>
            <a:ext cx="4876800" cy="304800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400">
                <a:solidFill>
                  <a:srgbClr val="000000"/>
                </a:solidFill>
              </a:rPr>
              <a:t>금주 업무 실적</a:t>
            </a:r>
            <a:endParaRPr altLang="ko-KR" kumimoji="1" lang="en-US" sz="140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/>
        </p:nvGraphicFramePr>
        <p:xfrm>
          <a:off x="5114925" y="1057275"/>
          <a:ext cx="4572000" cy="4465642"/>
        </p:xfrm>
        <a:graphic>
          <a:graphicData uri="http://schemas.openxmlformats.org/drawingml/2006/table">
            <a:tbl>
              <a:tblPr/>
              <a:tblGrid>
                <a:gridCol w="683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2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06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760" marL="90000" marR="90000" marT="4676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6760" marL="90000" marR="90000" marT="4676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6760" marL="90000" marR="90000" marT="46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6760" marL="90000" marR="90000" marT="4676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664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latinLnBrk="1"/>
                      <a:endParaRPr altLang="en-US" dirty="0" lang="ko-KR" sz="900"/>
                    </a:p>
                  </a:txBody>
                  <a:tcPr horzOverflow="overflow" marB="46758" marL="90000" marR="90000" marT="46758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보너스카드홈페이지 카드 안내 페이지 수정</a:t>
                      </a:r>
                    </a:p>
                  </a:txBody>
                  <a:tcPr horzOverflow="overflow" marB="46740" marL="83084" marR="83084" marT="4674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9/17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7" marL="83084" marR="83084" marT="46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미정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821" marL="83084" marR="83084" marT="4682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65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테스트 및 운영 이관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6" marL="83084" marR="83084" marT="4675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7" marL="83084" marR="83084" marT="46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779" marL="83087" marR="83087" marT="467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8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0" marL="83084" marR="83084" marT="4674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7" marL="83084" marR="83084" marT="46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821" marL="83084" marR="83084" marT="4682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8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1" marL="83084" marR="83084" marT="46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8" marL="83084" marR="83084" marT="4674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821" marL="83084" marR="83084" marT="4682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7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0" marL="83084" marR="83084" marT="4674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7" marL="83084" marR="83084" marT="46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821" marL="83084" marR="83084" marT="4682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621">
                <a:tc rowSpan="6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8" marL="90000" marR="90000" marT="4675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분류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768" marL="83087" marR="83087" marT="46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769" marL="83087" marR="83087" marT="46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769" marL="83087" marR="83087" marT="46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61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795" marL="83080" marR="83080" marT="4679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796" marL="83080" marR="83080" marT="4679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796" marL="83080" marR="83080" marT="4679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6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779" marL="83087" marR="83087" marT="467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780" marL="83087" marR="83087" marT="467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780" marL="83087" marR="83087" marT="467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62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781" marL="83087" marR="83087" marT="46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782" marL="83087" marR="83087" marT="46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782" marL="83087" marR="83087" marT="46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62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781" marL="83087" marR="83087" marT="46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782" marL="83087" marR="83087" marT="46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782" marL="83087" marR="83087" marT="46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1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788" marL="83080" marR="83080" marT="4678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789" marL="83080" marR="83080" marT="46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789" marL="83080" marR="83080" marT="46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11">
                <a:tc rowSpan="8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6758" marL="90000" marR="90000" marT="4675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산정식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 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87" marL="83077" marR="83077" marT="4678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87" marL="83077" marR="83077" marT="4678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87" marL="83077" marR="83077" marT="4678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55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포인트 적립 사용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ERP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보고용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년도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87" marL="83077" marR="83077" marT="4678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87" marL="83077" marR="83077" marT="4678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87" marL="83077" marR="83077" marT="4678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55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대상 리스트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87" marL="83077" marR="83077" marT="4678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87" marL="83077" marR="83077" marT="4678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87" marL="83077" marR="83077" marT="4678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25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이벤트 기간 중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신규회원의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주유데이터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87" marL="83077" marR="83077" marT="4678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87" marL="83077" marR="83077" marT="4678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87" marL="83077" marR="83077" marT="4678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55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 및 검증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87" marL="83077" marR="83077" marT="4678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87" marL="83077" marR="83077" marT="4678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87" marL="83077" marR="83077" marT="4678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552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87" marL="83077" marR="83077" marT="4678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87" marL="83077" marR="83077" marT="4678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87" marL="83077" marR="83077" marT="4678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5525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0" marL="90000" marR="90000" marT="46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87" marL="83077" marR="83077" marT="4678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87" marL="83077" marR="83077" marT="4678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87" marL="83077" marR="83077" marT="4678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5525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00" marR="90000" marT="4675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87" marL="83077" marR="83077" marT="4678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87" marL="83077" marR="83077" marT="4678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87" marL="83077" marR="83077" marT="4678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9423" name="Rectangle 136"/>
          <p:cNvSpPr>
            <a:spLocks noChangeArrowheads="1"/>
          </p:cNvSpPr>
          <p:nvPr/>
        </p:nvSpPr>
        <p:spPr bwMode="auto">
          <a:xfrm>
            <a:off x="5095875" y="692150"/>
            <a:ext cx="4572000" cy="317500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400">
                <a:solidFill>
                  <a:srgbClr val="000000"/>
                </a:solidFill>
              </a:rPr>
              <a:t>차주 업무 계획</a:t>
            </a:r>
            <a:endParaRPr altLang="ko-KR" kumimoji="1"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 noGrp="1"/>
          </p:cNvSpPr>
          <p:nvPr>
            <p:ph type="title"/>
          </p:nvPr>
        </p:nvSpPr>
        <p:spPr>
          <a:xfrm>
            <a:off x="76200" y="228600"/>
            <a:ext cx="8915400" cy="339725"/>
          </a:xfrm>
        </p:spPr>
        <p:txBody>
          <a:bodyPr anchor="ctr" bIns="45789" lIns="91577" rIns="91577" tIns="45789">
            <a:spAutoFit/>
          </a:bodyPr>
          <a:lstStyle/>
          <a:p>
            <a:pPr defTabSz="914400" eaLnBrk="1" hangingPunct="1" indent="0" marL="0" algn="l">
              <a:spcAft>
                <a:spcPct val="0"/>
              </a:spcAft>
            </a:pPr>
            <a:r>
              <a:rPr altLang="en-US" dirty="0" lang="ko-KR" smtClean="0" sz="1600" b="true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별첨</a:t>
            </a:r>
            <a:r>
              <a:rPr altLang="ko-KR" dirty="0" lang="en-US" smtClean="0" sz="1600" b="true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1.ERP </a:t>
            </a:r>
            <a:r>
              <a:rPr altLang="en-US" dirty="0" lang="ko-KR" smtClean="0" sz="1600" b="true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사용자 계정 및 보안관리</a:t>
            </a:r>
          </a:p>
        </p:txBody>
      </p:sp>
      <p:graphicFrame>
        <p:nvGraphicFramePr>
          <p:cNvPr id="6" name="Group 129"/>
          <p:cNvGraphicFramePr>
            <a:graphicFrameLocks/>
          </p:cNvGraphicFramePr>
          <p:nvPr>
            <p:extLst/>
          </p:nvPr>
        </p:nvGraphicFramePr>
        <p:xfrm>
          <a:off x="523875" y="3268663"/>
          <a:ext cx="8856663" cy="1536702"/>
        </p:xfrm>
        <a:graphic>
          <a:graphicData uri="http://schemas.openxmlformats.org/drawingml/2006/table">
            <a:tbl>
              <a:tblPr/>
              <a:tblGrid>
                <a:gridCol w="221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4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6117"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1pPr>
                      <a:lvl2pPr algn="l"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2pPr>
                      <a:lvl3pPr algn="l"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3pPr>
                      <a:lvl4pPr algn="l"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4pPr>
                      <a:lvl5pPr algn="l"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9pPr>
                    </a:lstStyle>
                    <a:p>
                      <a:pPr algn="ctr" defTabSz="957263" eaLnBrk="0" fontAlgn="base" hangingPunct="0" indent="0" latinLnBrk="0" lvl="0" marL="0" marR="0" rtl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1" baseline="0" cap="none" dirty="0" i="0" kumimoji="1" lang="en-US" normalizeH="0" smtClean="0" strike="noStrike" sz="11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Block </a:t>
                      </a:r>
                      <a:r>
                        <a:rPr altLang="en-US" b="1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사유</a:t>
                      </a:r>
                    </a:p>
                  </a:txBody>
                  <a:tcPr horzOverflow="overflow" marB="45735" marT="45735">
                    <a:lnL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1pPr>
                      <a:lvl2pPr algn="l"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2pPr>
                      <a:lvl3pPr algn="l"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3pPr>
                      <a:lvl4pPr algn="l"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4pPr>
                      <a:lvl5pPr algn="l"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9pPr>
                    </a:lstStyle>
                    <a:p>
                      <a:pPr algn="ctr" defTabSz="957263" eaLnBrk="0" fontAlgn="base" hangingPunct="0" indent="0" latinLnBrk="0" lvl="0" marL="0" marR="0" rtl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1" baseline="0" cap="none" dirty="0" i="0" kumimoji="1" lang="en-US" normalizeH="0" smtClean="0" strike="noStrike" sz="11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Blocked User</a:t>
                      </a:r>
                    </a:p>
                  </a:txBody>
                  <a:tcPr horzOverflow="overflow" marB="45735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1pPr>
                      <a:lvl2pPr algn="l"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2pPr>
                      <a:lvl3pPr algn="l"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3pPr>
                      <a:lvl4pPr algn="l"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4pPr>
                      <a:lvl5pPr algn="l"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9pPr>
                    </a:lstStyle>
                    <a:p>
                      <a:pPr algn="ctr" defTabSz="957263" eaLnBrk="0" fontAlgn="base" hangingPunct="0" indent="0" latinLnBrk="0" lvl="0" marL="0" marR="0" rtl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삭제된 </a:t>
                      </a:r>
                      <a:r>
                        <a:rPr altLang="ko-KR" b="1" baseline="0" cap="none" dirty="0" i="0" kumimoji="1" lang="en-US" normalizeH="0" smtClean="0" strike="noStrike" sz="11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User</a:t>
                      </a:r>
                    </a:p>
                  </a:txBody>
                  <a:tcPr horzOverflow="overflow" marB="45735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1pPr>
                      <a:lvl2pPr algn="l"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2pPr>
                      <a:lvl3pPr algn="l"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3pPr>
                      <a:lvl4pPr algn="l"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4pPr>
                      <a:lvl5pPr algn="l"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9pPr>
                    </a:lstStyle>
                    <a:p>
                      <a:pPr algn="ctr" defTabSz="957263" eaLnBrk="0" fontAlgn="base" hangingPunct="0" indent="0" latinLnBrk="0" lvl="0" marL="0" marR="0" rtl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증빙자료</a:t>
                      </a:r>
                    </a:p>
                  </a:txBody>
                  <a:tcPr horzOverflow="overflow" marB="45735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7"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1pPr>
                      <a:lvl2pPr algn="l"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2pPr>
                      <a:lvl3pPr algn="l"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3pPr>
                      <a:lvl4pPr algn="l"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4pPr>
                      <a:lvl5pPr algn="l"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9pPr>
                    </a:lstStyle>
                    <a:p>
                      <a:pPr algn="ctr" defTabSz="957263" eaLnBrk="0" fontAlgn="base" hangingPunct="0" indent="0" latinLnBrk="0" lvl="0" marL="0" marR="0" rtl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1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</a:t>
                      </a: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일 미사용</a:t>
                      </a:r>
                    </a:p>
                  </a:txBody>
                  <a:tcPr horzOverflow="overflow" marB="45735" marT="45735">
                    <a:lnL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1pPr>
                      <a:lvl2pPr algn="l"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2pPr>
                      <a:lvl3pPr algn="l"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3pPr>
                      <a:lvl4pPr algn="l"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4pPr>
                      <a:lvl5pPr algn="l"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9pPr>
                    </a:lstStyle>
                    <a:p>
                      <a:pPr algn="r" defTabSz="957263" eaLnBrk="0" fontAlgn="base" hangingPunct="0" indent="0" latinLnBrk="0" lvl="0" marL="0" marR="0" rtl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1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</a:p>
                  </a:txBody>
                  <a:tcPr horzOverflow="overflow" marB="45735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1pPr>
                      <a:lvl2pPr algn="l"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2pPr>
                      <a:lvl3pPr algn="l"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3pPr>
                      <a:lvl4pPr algn="l"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4pPr>
                      <a:lvl5pPr algn="l"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9pPr>
                    </a:lstStyle>
                    <a:p>
                      <a:pPr algn="r" defTabSz="957263" eaLnBrk="0" fontAlgn="base" hangingPunct="0" indent="0" latinLnBrk="0" lvl="0" marL="0" marR="0" rtl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1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</a:t>
                      </a:r>
                    </a:p>
                  </a:txBody>
                  <a:tcPr horzOverflow="overflow" marB="45735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1pPr>
                      <a:lvl2pPr algn="l"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2pPr>
                      <a:lvl3pPr algn="l"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3pPr>
                      <a:lvl4pPr algn="l"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4pPr>
                      <a:lvl5pPr algn="l"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9pPr>
                    </a:lstStyle>
                    <a:p>
                      <a:pPr algn="l" defTabSz="957263" eaLnBrk="0" fontAlgn="base" hangingPunct="0" indent="0" latinLnBrk="0" lvl="0" marL="0" marR="0" rtl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7"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1pPr>
                      <a:lvl2pPr algn="l"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2pPr>
                      <a:lvl3pPr algn="l"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3pPr>
                      <a:lvl4pPr algn="l"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4pPr>
                      <a:lvl5pPr algn="l"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9pPr>
                    </a:lstStyle>
                    <a:p>
                      <a:pPr algn="ctr" defTabSz="957263" eaLnBrk="0" fontAlgn="base" hangingPunct="0" indent="0" latinLnBrk="0" lvl="0" marL="0" marR="0" rtl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부서이동</a:t>
                      </a:r>
                    </a:p>
                  </a:txBody>
                  <a:tcPr horzOverflow="overflow" marB="45735" marT="45735">
                    <a:lnL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1pPr>
                      <a:lvl2pPr algn="l"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2pPr>
                      <a:lvl3pPr algn="l"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3pPr>
                      <a:lvl4pPr algn="l"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4pPr>
                      <a:lvl5pPr algn="l"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9pPr>
                    </a:lstStyle>
                    <a:p>
                      <a:pPr algn="r" defTabSz="957263" eaLnBrk="0" fontAlgn="base" hangingPunct="0" indent="0" latinLnBrk="0" lvl="0" marL="0" marR="0" rtl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1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</a:t>
                      </a:r>
                    </a:p>
                  </a:txBody>
                  <a:tcPr horzOverflow="overflow" marB="45735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1pPr>
                      <a:lvl2pPr algn="l"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2pPr>
                      <a:lvl3pPr algn="l"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3pPr>
                      <a:lvl4pPr algn="l"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4pPr>
                      <a:lvl5pPr algn="l"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9pPr>
                    </a:lstStyle>
                    <a:p>
                      <a:pPr algn="r" defTabSz="957263" eaLnBrk="0" fontAlgn="base" hangingPunct="0" indent="0" latinLnBrk="0" lvl="0" marL="0" marR="0" rtl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1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</a:t>
                      </a:r>
                    </a:p>
                  </a:txBody>
                  <a:tcPr horzOverflow="overflow" marB="45735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117"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1pPr>
                      <a:lvl2pPr algn="l"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2pPr>
                      <a:lvl3pPr algn="l"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3pPr>
                      <a:lvl4pPr algn="l"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4pPr>
                      <a:lvl5pPr algn="l"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9pPr>
                    </a:lstStyle>
                    <a:p>
                      <a:pPr algn="ctr" defTabSz="957263" eaLnBrk="0" fontAlgn="base" hangingPunct="0" indent="0" latinLnBrk="0" lvl="0" marL="0" marR="0" rtl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육아휴직 및 병가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T="45735">
                    <a:lnL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1pPr>
                      <a:lvl2pPr algn="l"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2pPr>
                      <a:lvl3pPr algn="l"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3pPr>
                      <a:lvl4pPr algn="l"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4pPr>
                      <a:lvl5pPr algn="l"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9pPr>
                    </a:lstStyle>
                    <a:p>
                      <a:pPr algn="r" defTabSz="957263" eaLnBrk="0" fontAlgn="base" hangingPunct="0" indent="0" latinLnBrk="0" lvl="0" marL="0" marR="0" rtl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1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</a:t>
                      </a:r>
                    </a:p>
                  </a:txBody>
                  <a:tcPr horzOverflow="overflow" marB="45735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1pPr>
                      <a:lvl2pPr algn="l"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2pPr>
                      <a:lvl3pPr algn="l"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3pPr>
                      <a:lvl4pPr algn="l"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4pPr>
                      <a:lvl5pPr algn="l"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9pPr>
                    </a:lstStyle>
                    <a:p>
                      <a:pPr algn="r" defTabSz="957263" eaLnBrk="0" fontAlgn="base" hangingPunct="0" indent="0" latinLnBrk="0" lvl="0" marL="0" marR="0" rtl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1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</a:p>
                  </a:txBody>
                  <a:tcPr horzOverflow="overflow" marB="45735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117"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1pPr>
                      <a:lvl2pPr algn="l"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2pPr>
                      <a:lvl3pPr algn="l"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3pPr>
                      <a:lvl4pPr algn="l"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4pPr>
                      <a:lvl5pPr algn="l"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9pPr>
                    </a:lstStyle>
                    <a:p>
                      <a:pPr algn="ctr" defTabSz="957263" eaLnBrk="0" fontAlgn="base" hangingPunct="0" indent="0" latinLnBrk="0" lvl="0" marL="0" marR="0" rtl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퇴직</a:t>
                      </a:r>
                    </a:p>
                  </a:txBody>
                  <a:tcPr horzOverflow="overflow" marB="45735" marT="45735">
                    <a:lnL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1pPr>
                      <a:lvl2pPr algn="l"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2pPr>
                      <a:lvl3pPr algn="l"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3pPr>
                      <a:lvl4pPr algn="l"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4pPr>
                      <a:lvl5pPr algn="l"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9pPr>
                    </a:lstStyle>
                    <a:p>
                      <a:pPr algn="r" defTabSz="957263" eaLnBrk="0" fontAlgn="base" hangingPunct="0" indent="0" latinLnBrk="0" lvl="0" marL="0" marR="0" rtl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1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</a:t>
                      </a:r>
                    </a:p>
                  </a:txBody>
                  <a:tcPr horzOverflow="overflow" marB="45735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1pPr>
                      <a:lvl2pPr algn="l"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2pPr>
                      <a:lvl3pPr algn="l"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3pPr>
                      <a:lvl4pPr algn="l"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4pPr>
                      <a:lvl5pPr algn="l"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9pPr>
                    </a:lstStyle>
                    <a:p>
                      <a:pPr algn="r" defTabSz="957263" eaLnBrk="0" fontAlgn="base" hangingPunct="0" indent="0" latinLnBrk="0" lvl="0" marL="0" marR="0" rtl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1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</a:t>
                      </a:r>
                    </a:p>
                  </a:txBody>
                  <a:tcPr horzOverflow="overflow" marB="45735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117"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1pPr>
                      <a:lvl2pPr algn="l"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2pPr>
                      <a:lvl3pPr algn="l"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3pPr>
                      <a:lvl4pPr algn="l"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4pPr>
                      <a:lvl5pPr algn="l"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9pPr>
                    </a:lstStyle>
                    <a:p>
                      <a:pPr algn="ctr" defTabSz="957263" eaLnBrk="0" fontAlgn="base" hangingPunct="0" indent="0" latinLnBrk="0" lvl="0" marL="0" marR="0" rtl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합계</a:t>
                      </a:r>
                    </a:p>
                  </a:txBody>
                  <a:tcPr horzOverflow="overflow" marB="45735" marT="45735">
                    <a:lnL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1pPr>
                      <a:lvl2pPr algn="l"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2pPr>
                      <a:lvl3pPr algn="l"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3pPr>
                      <a:lvl4pPr algn="l"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4pPr>
                      <a:lvl5pPr algn="l"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9pPr>
                    </a:lstStyle>
                    <a:p>
                      <a:pPr algn="r" defTabSz="957263" eaLnBrk="0" fontAlgn="base" hangingPunct="0" indent="0" latinLnBrk="0" lvl="0" marL="0" marR="0" rtl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1" baseline="0" cap="none" dirty="0" i="0" kumimoji="1" lang="en-US" normalizeH="0" smtClean="0" strike="noStrike" sz="11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</a:p>
                  </a:txBody>
                  <a:tcPr horzOverflow="overflow" marB="45735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1pPr>
                      <a:lvl2pPr algn="l"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2pPr>
                      <a:lvl3pPr algn="l"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3pPr>
                      <a:lvl4pPr algn="l"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4pPr>
                      <a:lvl5pPr algn="l"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9pPr>
                    </a:lstStyle>
                    <a:p>
                      <a:pPr algn="r" defTabSz="957263" eaLnBrk="0" fontAlgn="base" hangingPunct="0" indent="0" latinLnBrk="0" lvl="0" marL="0" marR="0" rtl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1" baseline="0" cap="none" dirty="0" i="0" kumimoji="1" lang="en-US" normalizeH="0" smtClean="0" strike="noStrike" sz="11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</a:p>
                  </a:txBody>
                  <a:tcPr horzOverflow="overflow" marB="45735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Group 195"/>
          <p:cNvGraphicFramePr>
            <a:graphicFrameLocks/>
          </p:cNvGraphicFramePr>
          <p:nvPr>
            <p:extLst/>
          </p:nvPr>
        </p:nvGraphicFramePr>
        <p:xfrm>
          <a:off x="514350" y="5207000"/>
          <a:ext cx="8864601" cy="1119220"/>
        </p:xfrm>
        <a:graphic>
          <a:graphicData uri="http://schemas.openxmlformats.org/drawingml/2006/table">
            <a:tbl>
              <a:tblPr/>
              <a:tblGrid>
                <a:gridCol w="1643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4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01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963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9030"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1pPr>
                      <a:lvl2pPr algn="l"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2pPr>
                      <a:lvl3pPr algn="l"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3pPr>
                      <a:lvl4pPr algn="l"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4pPr>
                      <a:lvl5pPr algn="l"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9pPr>
                    </a:lstStyle>
                    <a:p>
                      <a:pPr algn="ctr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생성 및 권한부여</a:t>
                      </a:r>
                    </a:p>
                  </a:txBody>
                  <a:tcPr anchor="ctr" horzOverflow="overflow" marB="45711" marT="45711">
                    <a:lnL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1pPr>
                      <a:lvl2pPr algn="l"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2pPr>
                      <a:lvl3pPr algn="l"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3pPr>
                      <a:lvl4pPr algn="l"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4pPr>
                      <a:lvl5pPr algn="l"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9pPr>
                    </a:lstStyle>
                    <a:p>
                      <a:pPr algn="ctr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권한 부여 및 삭제</a:t>
                      </a:r>
                    </a:p>
                  </a:txBody>
                  <a:tcPr anchor="ctr" horzOverflow="overflow" marB="45711" marT="457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1pPr>
                      <a:lvl2pPr algn="l"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2pPr>
                      <a:lvl3pPr algn="l"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3pPr>
                      <a:lvl4pPr algn="l"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4pPr>
                      <a:lvl5pPr algn="l"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9pPr>
                    </a:lstStyle>
                    <a:p>
                      <a:pPr algn="ctr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1" baseline="0" cap="none" dirty="0" i="0" kumimoji="1" lang="en-US" normalizeH="0" smtClean="0" strike="noStrike" sz="11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ID </a:t>
                      </a:r>
                      <a:r>
                        <a:rPr altLang="en-US" b="1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 생성 후 권한 부여</a:t>
                      </a:r>
                    </a:p>
                  </a:txBody>
                  <a:tcPr anchor="ctr" horzOverflow="overflow" marB="45711" marT="457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디버깅 권한 신청</a:t>
                      </a:r>
                    </a:p>
                  </a:txBody>
                  <a:tcPr anchor="ctr" horzOverflow="overflow" marB="45711" marT="457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438"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1pPr>
                      <a:lvl2pPr algn="l"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2pPr>
                      <a:lvl3pPr algn="l"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3pPr>
                      <a:lvl4pPr algn="l"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4pPr>
                      <a:lvl5pPr algn="l"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9pPr>
                    </a:lstStyle>
                    <a:p>
                      <a:pPr algn="ctr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요청건수</a:t>
                      </a:r>
                    </a:p>
                  </a:txBody>
                  <a:tcPr anchor="ctr" horzOverflow="overflow" marB="45711" marT="45711">
                    <a:lnL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1pPr>
                      <a:lvl2pPr algn="l"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2pPr>
                      <a:lvl3pPr algn="l"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3pPr>
                      <a:lvl4pPr algn="l"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4pPr>
                      <a:lvl5pPr algn="l"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9pPr>
                    </a:lstStyle>
                    <a:p>
                      <a:pPr algn="ctr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1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건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11" marT="457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1pPr>
                      <a:lvl2pPr algn="l"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2pPr>
                      <a:lvl3pPr algn="l"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3pPr>
                      <a:lvl4pPr algn="l"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4pPr>
                      <a:lvl5pPr algn="l"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9pPr>
                    </a:lstStyle>
                    <a:p>
                      <a:pPr algn="ctr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1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건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11" marT="457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1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</a:t>
                      </a: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건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11" marT="457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720"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1pPr>
                      <a:lvl2pPr algn="l"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2pPr>
                      <a:lvl3pPr algn="l"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3pPr>
                      <a:lvl4pPr algn="l"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4pPr>
                      <a:lvl5pPr algn="l"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9pPr>
                    </a:lstStyle>
                    <a:p>
                      <a:pPr algn="ctr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증빙자료</a:t>
                      </a:r>
                    </a:p>
                  </a:txBody>
                  <a:tcPr anchor="ctr" horzOverflow="overflow" marB="45711" marT="45711">
                    <a:lnL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1pPr>
                      <a:lvl2pPr algn="l"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2pPr>
                      <a:lvl3pPr algn="l"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3pPr>
                      <a:lvl4pPr algn="l"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4pPr>
                      <a:lvl5pPr algn="l"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9pPr>
                    </a:lstStyle>
                    <a:p>
                      <a:pPr algn="ctr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11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11" marT="457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1pPr>
                      <a:lvl2pPr algn="l"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2pPr>
                      <a:lvl3pPr algn="l"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3pPr>
                      <a:lvl4pPr algn="l"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4pPr>
                      <a:lvl5pPr algn="l"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9pPr>
                    </a:lstStyle>
                    <a:p>
                      <a:pPr algn="ctr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11" marT="457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11" marT="457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110"/>
          <p:cNvSpPr>
            <a:spLocks noChangeArrowheads="1"/>
          </p:cNvSpPr>
          <p:nvPr/>
        </p:nvSpPr>
        <p:spPr bwMode="auto">
          <a:xfrm>
            <a:off x="304800" y="933450"/>
            <a:ext cx="5684838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algn="ctr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defTabSz="957263" indent="-179388" latinLnBrk="1" marL="179388">
              <a:buChar char="•"/>
              <a:defRPr kumimoji="1" sz="1400">
                <a:solidFill>
                  <a:schemeClr val="tx1"/>
                </a:solidFill>
                <a:latin charset="-127" panose="020B0600000101010101" pitchFamily="50" typeface="굴림"/>
                <a:ea charset="-127" panose="020B0600000101010101" pitchFamily="50" typeface="굴림"/>
              </a:defRPr>
            </a:lvl1pPr>
            <a:lvl2pPr defTabSz="957263" indent="-285750" latinLnBrk="1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-127" panose="020B0600000101010101" pitchFamily="50" typeface="굴림"/>
                <a:ea charset="-127" panose="020B0600000101010101" pitchFamily="50" typeface="굴림"/>
              </a:defRPr>
            </a:lvl2pPr>
            <a:lvl3pPr defTabSz="957263" indent="-228600" latinLnBrk="1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charset="-127" panose="020B0600000101010101" pitchFamily="50" typeface="굴림"/>
                <a:ea charset="-127" panose="020B0600000101010101" pitchFamily="50" typeface="굴림"/>
              </a:defRPr>
            </a:lvl3pPr>
            <a:lvl4pPr defTabSz="957263" indent="-228600" latinLnBrk="1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-127" panose="020B0600000101010101" pitchFamily="50" typeface="굴림"/>
                <a:ea charset="-127" panose="020B0600000101010101" pitchFamily="50" typeface="굴림"/>
              </a:defRPr>
            </a:lvl4pPr>
            <a:lvl5pPr defTabSz="957263" indent="-228600" latinLnBrk="1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charset="-127" panose="020B0600000101010101" pitchFamily="50" typeface="굴림"/>
                <a:ea charset="-127" panose="020B0600000101010101" pitchFamily="50" typeface="굴림"/>
              </a:defRPr>
            </a:lvl5pPr>
            <a:lvl6pPr defTabSz="957263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-127" panose="020B0600000101010101" pitchFamily="50" typeface="굴림"/>
                <a:ea charset="-127" panose="020B0600000101010101" pitchFamily="50" typeface="굴림"/>
              </a:defRPr>
            </a:lvl6pPr>
            <a:lvl7pPr defTabSz="957263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-127" panose="020B0600000101010101" pitchFamily="50" typeface="굴림"/>
                <a:ea charset="-127" panose="020B0600000101010101" pitchFamily="50" typeface="굴림"/>
              </a:defRPr>
            </a:lvl7pPr>
            <a:lvl8pPr defTabSz="957263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-127" panose="020B0600000101010101" pitchFamily="50" typeface="굴림"/>
                <a:ea charset="-127" panose="020B0600000101010101" pitchFamily="50" typeface="굴림"/>
              </a:defRPr>
            </a:lvl8pPr>
            <a:lvl9pPr defTabSz="957263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-127" panose="020B0600000101010101" pitchFamily="50" typeface="굴림"/>
                <a:ea charset="-127" panose="020B0600000101010101" pitchFamily="50" typeface="굴림"/>
              </a:defRPr>
            </a:lvl9pPr>
          </a:lstStyle>
          <a:p>
            <a:pPr latinLnBrk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en-US" b="0" dirty="0" lang="ko-KR" sz="1300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  <a:cs charset="0" panose="020B0604020202020204" pitchFamily="34" typeface="Arial"/>
              </a:rPr>
              <a:t>총 </a:t>
            </a:r>
            <a:r>
              <a:rPr altLang="ko-KR" b="0" dirty="0" lang="en-US" sz="1300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  <a:cs charset="0" panose="020B0604020202020204" pitchFamily="34" typeface="Arial"/>
              </a:rPr>
              <a:t>USER ID </a:t>
            </a:r>
            <a:r>
              <a:rPr altLang="en-US" b="0" dirty="0" lang="ko-KR" sz="1300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  <a:cs charset="0" panose="020B0604020202020204" pitchFamily="34" typeface="Arial"/>
              </a:rPr>
              <a:t>현황 및 라이센스 </a:t>
            </a:r>
            <a:r>
              <a:rPr altLang="ko-KR" b="0" dirty="0" lang="en-US" smtClean="0" sz="1300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2022.12.29</a:t>
            </a:r>
            <a:r>
              <a:rPr altLang="ko-KR" b="0" dirty="0" lang="en-US" smtClean="0" sz="1300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  <a:cs charset="0" panose="020B0604020202020204" pitchFamily="34" typeface="Arial"/>
              </a:rPr>
              <a:t>)</a:t>
            </a:r>
            <a:endParaRPr altLang="ko-KR" b="0" dirty="0" lang="en-US" sz="1300">
              <a:latin charset="-127" panose="020B0503020000020004" pitchFamily="50" typeface="맑은 고딕"/>
              <a:ea charset="-127" panose="020B0503020000020004" pitchFamily="50" typeface="맑은 고딕"/>
              <a:cs charset="0" panose="020B0604020202020204" pitchFamily="34" typeface="Arial"/>
            </a:endParaRPr>
          </a:p>
        </p:txBody>
      </p:sp>
      <p:graphicFrame>
        <p:nvGraphicFramePr>
          <p:cNvPr id="9" name="Group 128"/>
          <p:cNvGraphicFramePr>
            <a:graphicFrameLocks noGrp="1"/>
          </p:cNvGraphicFramePr>
          <p:nvPr>
            <p:extLst/>
          </p:nvPr>
        </p:nvGraphicFramePr>
        <p:xfrm>
          <a:off x="525463" y="1287463"/>
          <a:ext cx="8853487" cy="611187"/>
        </p:xfrm>
        <a:graphic>
          <a:graphicData uri="http://schemas.openxmlformats.org/drawingml/2006/table">
            <a:tbl>
              <a:tblPr/>
              <a:tblGrid>
                <a:gridCol w="1897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2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9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795"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1pPr>
                      <a:lvl2pPr algn="l"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2pPr>
                      <a:lvl3pPr algn="l"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3pPr>
                      <a:lvl4pPr algn="l"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4pPr>
                      <a:lvl5pPr algn="l"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9pPr>
                    </a:lstStyle>
                    <a:p>
                      <a:pPr algn="ctr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총 </a:t>
                      </a:r>
                      <a:r>
                        <a:rPr altLang="ko-KR" b="1" baseline="0" cap="none" dirty="0" i="0" kumimoji="1" lang="en-US" normalizeH="0" smtClean="0" strike="noStrike" sz="11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User ID </a:t>
                      </a:r>
                      <a:r>
                        <a:rPr altLang="en-US" b="1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수</a:t>
                      </a:r>
                    </a:p>
                  </a:txBody>
                  <a:tcPr horzOverflow="overflow" marB="45722" marT="45722">
                    <a:lnL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1pPr>
                      <a:lvl2pPr algn="l"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2pPr>
                      <a:lvl3pPr algn="l"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3pPr>
                      <a:lvl4pPr algn="l"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4pPr>
                      <a:lvl5pPr algn="l"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9pPr>
                    </a:lstStyle>
                    <a:p>
                      <a:pPr algn="ctr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1" baseline="0" cap="none" dirty="0" i="0" kumimoji="1" lang="en-US" normalizeH="0" smtClean="0" strike="noStrike" sz="11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Active ID</a:t>
                      </a:r>
                    </a:p>
                  </a:txBody>
                  <a:tcPr horzOverflow="overflow" marB="45722" marT="4572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1pPr>
                      <a:lvl2pPr algn="l"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2pPr>
                      <a:lvl3pPr algn="l"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3pPr>
                      <a:lvl4pPr algn="l"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4pPr>
                      <a:lvl5pPr algn="l"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9pPr>
                    </a:lstStyle>
                    <a:p>
                      <a:pPr algn="ctr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1" baseline="0" cap="none" dirty="0" i="0" kumimoji="1" lang="en-US" normalizeH="0" smtClean="0" strike="noStrike" sz="11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Delete ID</a:t>
                      </a:r>
                    </a:p>
                  </a:txBody>
                  <a:tcPr horzOverflow="overflow" marB="45722" marT="4572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1pPr>
                      <a:lvl2pPr algn="l"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2pPr>
                      <a:lvl3pPr algn="l"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3pPr>
                      <a:lvl4pPr algn="l"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4pPr>
                      <a:lvl5pPr algn="l"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9pPr>
                    </a:lstStyle>
                    <a:p>
                      <a:pPr algn="ctr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1" baseline="0" cap="none" dirty="0" i="0" kumimoji="1" lang="en-US" normalizeH="0" smtClean="0" strike="noStrike" sz="11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Blocked ID</a:t>
                      </a:r>
                    </a:p>
                  </a:txBody>
                  <a:tcPr horzOverflow="overflow" marB="45722" marT="4572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1pPr>
                      <a:lvl2pPr algn="l"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2pPr>
                      <a:lvl3pPr algn="l"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3pPr>
                      <a:lvl4pPr algn="l"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4pPr>
                      <a:lvl5pPr algn="l"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9pPr>
                    </a:lstStyle>
                    <a:p>
                      <a:pPr algn="ctr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증감</a:t>
                      </a:r>
                    </a:p>
                  </a:txBody>
                  <a:tcPr horzOverflow="overflow" marB="45722" marT="4572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92"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1pPr>
                      <a:lvl2pPr algn="l"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2pPr>
                      <a:lvl3pPr algn="l"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3pPr>
                      <a:lvl4pPr algn="l"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4pPr>
                      <a:lvl5pPr algn="l"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9pPr>
                    </a:lstStyle>
                    <a:p>
                      <a:pPr algn="ctr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1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2565</a:t>
                      </a:r>
                    </a:p>
                  </a:txBody>
                  <a:tcPr horzOverflow="overflow" marB="45722" marT="45722">
                    <a:lnL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11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2554</a:t>
                      </a:r>
                    </a:p>
                  </a:txBody>
                  <a:tcPr horzOverflow="overflow" marB="45722" marT="4572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11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</a:p>
                  </a:txBody>
                  <a:tcPr horzOverflow="overflow" marB="45722" marT="4572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11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  <a:endParaRPr altLang="en-US" dirty="0" lang="ko-KR" sz="11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22" marT="4572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11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+1</a:t>
                      </a:r>
                      <a:endParaRPr altLang="en-US" dirty="0" lang="ko-KR" sz="11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22" marT="4572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130"/>
          <p:cNvGraphicFramePr>
            <a:graphicFrameLocks noGrp="1"/>
          </p:cNvGraphicFramePr>
          <p:nvPr>
            <p:extLst/>
          </p:nvPr>
        </p:nvGraphicFramePr>
        <p:xfrm>
          <a:off x="514350" y="2012950"/>
          <a:ext cx="8837613" cy="822324"/>
        </p:xfrm>
        <a:graphic>
          <a:graphicData uri="http://schemas.openxmlformats.org/drawingml/2006/table">
            <a:tbl>
              <a:tblPr/>
              <a:tblGrid>
                <a:gridCol w="1916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27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160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4108"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1pPr>
                      <a:lvl2pPr algn="l"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2pPr>
                      <a:lvl3pPr algn="l"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3pPr>
                      <a:lvl4pPr algn="l"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4pPr>
                      <a:lvl5pPr algn="l"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9pPr>
                    </a:lstStyle>
                    <a:p>
                      <a:pPr algn="ctr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1" baseline="0" cap="none" i="0" kumimoji="1" lang="en-US" normalizeH="0" smtClean="0" strike="noStrike" sz="11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Professional</a:t>
                      </a:r>
                      <a:endParaRPr altLang="ko-KR" b="1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T="45615">
                    <a:lnL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1pPr>
                      <a:lvl2pPr algn="l"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2pPr>
                      <a:lvl3pPr algn="l"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3pPr>
                      <a:lvl4pPr algn="l"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4pPr>
                      <a:lvl5pPr algn="l"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9pPr>
                    </a:lstStyle>
                    <a:p>
                      <a:pPr algn="ctr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1" baseline="0" cap="none" dirty="0" i="0" kumimoji="1" lang="en-US" normalizeH="0" smtClean="0" strike="noStrike" sz="11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Limited</a:t>
                      </a:r>
                    </a:p>
                  </a:txBody>
                  <a:tcPr horzOverflow="overflow" marB="45615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1pPr>
                      <a:lvl2pPr algn="l"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2pPr>
                      <a:lvl3pPr algn="l"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3pPr>
                      <a:lvl4pPr algn="l"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4pPr>
                      <a:lvl5pPr algn="l"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9pPr>
                    </a:lstStyle>
                    <a:p>
                      <a:pPr algn="ctr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1" baseline="0" cap="none" i="0" kumimoji="1" lang="en-US" normalizeH="0" smtClean="0" strike="noStrike" sz="11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Employee</a:t>
                      </a:r>
                      <a:endParaRPr altLang="ko-KR" b="1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1pPr>
                      <a:lvl2pPr algn="l"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2pPr>
                      <a:lvl3pPr algn="l"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3pPr>
                      <a:lvl4pPr algn="l"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4pPr>
                      <a:lvl5pPr algn="l"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9pPr>
                    </a:lstStyle>
                    <a:p>
                      <a:pPr algn="ctr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1" baseline="0" cap="none" i="0" kumimoji="1" lang="en-US" normalizeH="0" smtClean="0" strike="noStrike" sz="11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Test</a:t>
                      </a:r>
                      <a:endParaRPr altLang="ko-KR" b="1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1pPr>
                      <a:lvl2pPr algn="l"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2pPr>
                      <a:lvl3pPr algn="l"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3pPr>
                      <a:lvl4pPr algn="l"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4pPr>
                      <a:lvl5pPr algn="l"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9pPr>
                    </a:lstStyle>
                    <a:p>
                      <a:pPr algn="ctr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mtClean="0" strike="noStrike" sz="11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총 </a:t>
                      </a:r>
                      <a:endParaRPr altLang="en-US" b="1" baseline="0" cap="none" dirty="0" i="0" kumimoji="1" lang="ko-KR" normalizeH="0" smtClean="0" strike="noStrike" sz="11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08"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1pPr>
                      <a:lvl2pPr algn="l"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2pPr>
                      <a:lvl3pPr algn="l"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3pPr>
                      <a:lvl4pPr algn="l"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4pPr>
                      <a:lvl5pPr algn="l"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9pPr>
                    </a:lstStyle>
                    <a:p>
                      <a:pPr algn="ctr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개수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T="45615">
                    <a:lnL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1pPr>
                      <a:lvl2pPr algn="l"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2pPr>
                      <a:lvl3pPr algn="l"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3pPr>
                      <a:lvl4pPr algn="l"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4pPr>
                      <a:lvl5pPr algn="l"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9pPr>
                    </a:lstStyle>
                    <a:p>
                      <a:pPr algn="ctr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1" lang="ko-KR" normalizeH="0" smtClean="0" strike="noStrike" sz="11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개수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1pPr>
                      <a:lvl2pPr algn="l"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2pPr>
                      <a:lvl3pPr algn="l"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3pPr>
                      <a:lvl4pPr algn="l"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4pPr>
                      <a:lvl5pPr algn="l"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9pPr>
                    </a:lstStyle>
                    <a:p>
                      <a:pPr algn="ctr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1" lang="ko-KR" normalizeH="0" smtClean="0" strike="noStrike" sz="11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개수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1pPr>
                      <a:lvl2pPr algn="l"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2pPr>
                      <a:lvl3pPr algn="l"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3pPr>
                      <a:lvl4pPr algn="l"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4pPr>
                      <a:lvl5pPr algn="l"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9pPr>
                    </a:lstStyle>
                    <a:p>
                      <a:pPr algn="ctr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개수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1pPr>
                      <a:lvl2pPr algn="l"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2pPr>
                      <a:lvl3pPr algn="l"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3pPr>
                      <a:lvl4pPr algn="l"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4pPr>
                      <a:lvl5pPr algn="l"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9pPr>
                    </a:lstStyle>
                    <a:p>
                      <a:pPr algn="ctr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1" lang="ko-KR" normalizeH="0" smtClean="0" strike="noStrike" sz="11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개수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108"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1pPr>
                      <a:lvl2pPr algn="l"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2pPr>
                      <a:lvl3pPr algn="l"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3pPr>
                      <a:lvl4pPr algn="l"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4pPr>
                      <a:lvl5pPr algn="l"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9pPr>
                    </a:lstStyle>
                    <a:p>
                      <a:pPr algn="ctr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1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2323</a:t>
                      </a:r>
                    </a:p>
                  </a:txBody>
                  <a:tcPr horzOverflow="overflow" marB="45615" marT="45615">
                    <a:lnL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1pPr>
                      <a:lvl2pPr algn="l"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2pPr>
                      <a:lvl3pPr algn="l"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3pPr>
                      <a:lvl4pPr algn="l"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4pPr>
                      <a:lvl5pPr algn="l"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9pPr>
                    </a:lstStyle>
                    <a:p>
                      <a:pPr algn="ctr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1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201</a:t>
                      </a:r>
                    </a:p>
                  </a:txBody>
                  <a:tcPr horzOverflow="overflow" marB="45615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1pPr>
                      <a:lvl2pPr algn="l"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2pPr>
                      <a:lvl3pPr algn="l"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3pPr>
                      <a:lvl4pPr algn="l"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4pPr>
                      <a:lvl5pPr algn="l"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9pPr>
                    </a:lstStyle>
                    <a:p>
                      <a:pPr algn="ctr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1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</a:p>
                  </a:txBody>
                  <a:tcPr horzOverflow="overflow" marB="45615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1pPr>
                      <a:lvl2pPr algn="l"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2pPr>
                      <a:lvl3pPr algn="l"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3pPr>
                      <a:lvl4pPr algn="l"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4pPr>
                      <a:lvl5pPr algn="l"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9pPr>
                    </a:lstStyle>
                    <a:p>
                      <a:pPr algn="ctr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1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</a:p>
                  </a:txBody>
                  <a:tcPr horzOverflow="overflow" marB="45615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957263"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1pPr>
                      <a:lvl2pPr algn="l"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2pPr>
                      <a:lvl3pPr algn="l"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3pPr>
                      <a:lvl4pPr algn="l"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4pPr>
                      <a:lvl5pPr algn="l"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typeface="Arial"/>
                          <a:ea charset="-127" pitchFamily="49" typeface="굴림체"/>
                        </a:defRPr>
                      </a:lvl9pPr>
                    </a:lstStyle>
                    <a:p>
                      <a:pPr algn="ctr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1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2565</a:t>
                      </a:r>
                    </a:p>
                  </a:txBody>
                  <a:tcPr horzOverflow="overflow" marB="45615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10"/>
          <p:cNvSpPr>
            <a:spLocks noChangeArrowheads="1"/>
          </p:cNvSpPr>
          <p:nvPr/>
        </p:nvSpPr>
        <p:spPr bwMode="auto">
          <a:xfrm>
            <a:off x="271463" y="4895850"/>
            <a:ext cx="4681537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algn="ctr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defTabSz="957263" indent="-179388" latinLnBrk="1" marL="179388">
              <a:buChar char="•"/>
              <a:defRPr kumimoji="1" sz="1400">
                <a:solidFill>
                  <a:schemeClr val="tx1"/>
                </a:solidFill>
                <a:latin charset="-127" panose="020B0600000101010101" pitchFamily="50" typeface="굴림"/>
                <a:ea charset="-127" panose="020B0600000101010101" pitchFamily="50" typeface="굴림"/>
              </a:defRPr>
            </a:lvl1pPr>
            <a:lvl2pPr defTabSz="957263" indent="-285750" latinLnBrk="1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-127" panose="020B0600000101010101" pitchFamily="50" typeface="굴림"/>
                <a:ea charset="-127" panose="020B0600000101010101" pitchFamily="50" typeface="굴림"/>
              </a:defRPr>
            </a:lvl2pPr>
            <a:lvl3pPr defTabSz="957263" indent="-228600" latinLnBrk="1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charset="-127" panose="020B0600000101010101" pitchFamily="50" typeface="굴림"/>
                <a:ea charset="-127" panose="020B0600000101010101" pitchFamily="50" typeface="굴림"/>
              </a:defRPr>
            </a:lvl3pPr>
            <a:lvl4pPr defTabSz="957263" indent="-228600" latinLnBrk="1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-127" panose="020B0600000101010101" pitchFamily="50" typeface="굴림"/>
                <a:ea charset="-127" panose="020B0600000101010101" pitchFamily="50" typeface="굴림"/>
              </a:defRPr>
            </a:lvl4pPr>
            <a:lvl5pPr defTabSz="957263" indent="-228600" latinLnBrk="1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charset="-127" panose="020B0600000101010101" pitchFamily="50" typeface="굴림"/>
                <a:ea charset="-127" panose="020B0600000101010101" pitchFamily="50" typeface="굴림"/>
              </a:defRPr>
            </a:lvl5pPr>
            <a:lvl6pPr defTabSz="957263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-127" panose="020B0600000101010101" pitchFamily="50" typeface="굴림"/>
                <a:ea charset="-127" panose="020B0600000101010101" pitchFamily="50" typeface="굴림"/>
              </a:defRPr>
            </a:lvl6pPr>
            <a:lvl7pPr defTabSz="957263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-127" panose="020B0600000101010101" pitchFamily="50" typeface="굴림"/>
                <a:ea charset="-127" panose="020B0600000101010101" pitchFamily="50" typeface="굴림"/>
              </a:defRPr>
            </a:lvl7pPr>
            <a:lvl8pPr defTabSz="957263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-127" panose="020B0600000101010101" pitchFamily="50" typeface="굴림"/>
                <a:ea charset="-127" panose="020B0600000101010101" pitchFamily="50" typeface="굴림"/>
              </a:defRPr>
            </a:lvl8pPr>
            <a:lvl9pPr defTabSz="957263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-127" panose="020B0600000101010101" pitchFamily="50" typeface="굴림"/>
                <a:ea charset="-127" panose="020B0600000101010101" pitchFamily="50" typeface="굴림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en-US" b="0" dirty="0" lang="ko-KR" sz="1300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  <a:cs charset="0" panose="020B0604020202020204" pitchFamily="34" typeface="Arial"/>
              </a:rPr>
              <a:t>신규 </a:t>
            </a:r>
            <a:r>
              <a:rPr altLang="ko-KR" b="0" dirty="0" lang="en-US" sz="1300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  <a:cs charset="0" panose="020B0604020202020204" pitchFamily="34" typeface="Arial"/>
              </a:rPr>
              <a:t>ID </a:t>
            </a:r>
            <a:r>
              <a:rPr altLang="en-US" b="0" dirty="0" lang="ko-KR" sz="1300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  <a:cs charset="0" panose="020B0604020202020204" pitchFamily="34" typeface="Arial"/>
              </a:rPr>
              <a:t>생성 및 권한 부여 </a:t>
            </a:r>
            <a:r>
              <a:rPr altLang="ko-KR" b="0" dirty="0" lang="en-US" sz="1300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(</a:t>
            </a:r>
            <a:r>
              <a:rPr altLang="ko-KR" b="0" dirty="0" lang="en-US" smtClean="0" sz="1300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2022.12.23 </a:t>
            </a:r>
            <a:r>
              <a:rPr altLang="ko-KR" b="0" dirty="0" lang="en-US" sz="1300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~ </a:t>
            </a:r>
            <a:r>
              <a:rPr altLang="ko-KR" b="0" dirty="0" lang="en-US" smtClean="0" sz="1300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2022.12.29)</a:t>
            </a:r>
            <a:endParaRPr altLang="ko-KR" b="0" dirty="0" lang="en-US" sz="1300">
              <a:latin charset="-127" panose="020B0503020000020004" pitchFamily="50" typeface="맑은 고딕"/>
              <a:ea charset="-127" panose="020B0503020000020004" pitchFamily="50" typeface="맑은 고딕"/>
            </a:endParaRPr>
          </a:p>
        </p:txBody>
      </p:sp>
      <p:graphicFrame>
        <p:nvGraphicFramePr>
          <p:cNvPr id="12" name="Object 156"/>
          <p:cNvGraphicFramePr>
            <a:graphicFrameLocks noChangeAspect="1"/>
          </p:cNvGraphicFramePr>
          <p:nvPr>
            <p:extLst/>
          </p:nvPr>
        </p:nvGraphicFramePr>
        <p:xfrm>
          <a:off x="8077200" y="4019550"/>
          <a:ext cx="3810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imgH="771480" imgW="380880" name="워크시트" progId="Excel.Sheet.12" r:id="rId3" showAsIcon="1" spid="_x0000_s322607">
                  <p:embed/>
                </p:oleObj>
              </mc:Choice>
              <mc:Fallback>
                <p:oleObj imgH="771480" imgW="380880" name="워크시트" progId="Excel.Sheet.12" r:id="rId3" showAsIcon="1">
                  <p:embed/>
                  <p:pic>
                    <p:nvPicPr>
                      <p:cNvPr id="12" name="Object 156"/>
                      <p:cNvPicPr>
                        <a:picLocks noChangeArrowheads="1" noChangeAspect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4019550"/>
                        <a:ext cx="3810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algn="ctr" dir="2700000" dist="35921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"/>
          <p:cNvGraphicFramePr>
            <a:graphicFrameLocks noChangeAspect="1"/>
          </p:cNvGraphicFramePr>
          <p:nvPr>
            <p:extLst/>
          </p:nvPr>
        </p:nvGraphicFramePr>
        <p:xfrm>
          <a:off x="2611438" y="58293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imgH="771480" imgW="914400" name="워크시트" progId="Excel.Sheet.12" r:id="rId5" showAsIcon="1" spid="_x0000_s322608">
                  <p:embed/>
                </p:oleObj>
              </mc:Choice>
              <mc:Fallback>
                <p:oleObj imgH="771480" imgW="914400" name="워크시트" progId="Excel.Sheet.12" r:id="rId5" showAsIcon="1">
                  <p:embed/>
                  <p:pic>
                    <p:nvPicPr>
                      <p:cNvPr id="13" name="개체 1"/>
                      <p:cNvPicPr>
                        <a:picLocks noChangeArrowheads="1" noChangeAspect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38" y="5829300"/>
                        <a:ext cx="9144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algn="ctr" dir="2700000" dist="35921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"/>
          <p:cNvGraphicFramePr>
            <a:graphicFrameLocks noChangeAspect="1"/>
          </p:cNvGraphicFramePr>
          <p:nvPr>
            <p:extLst/>
          </p:nvPr>
        </p:nvGraphicFramePr>
        <p:xfrm>
          <a:off x="4876800" y="583247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imgH="771480" imgW="914400" name="워크시트" progId="Excel.Sheet.12" r:id="rId7" showAsIcon="1" spid="_x0000_s322609">
                  <p:embed/>
                </p:oleObj>
              </mc:Choice>
              <mc:Fallback>
                <p:oleObj imgH="771480" imgW="914400" name="워크시트" progId="Excel.Sheet.12" r:id="rId7" showAsIcon="1">
                  <p:embed/>
                  <p:pic>
                    <p:nvPicPr>
                      <p:cNvPr id="14" name="개체 1"/>
                      <p:cNvPicPr>
                        <a:picLocks noChangeArrowheads="1" noChangeAspect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832475"/>
                        <a:ext cx="9144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10"/>
          <p:cNvSpPr>
            <a:spLocks noChangeArrowheads="1"/>
          </p:cNvSpPr>
          <p:nvPr/>
        </p:nvSpPr>
        <p:spPr bwMode="auto">
          <a:xfrm>
            <a:off x="316576" y="2995383"/>
            <a:ext cx="5684838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algn="ctr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defTabSz="957263" indent="-179388" latinLnBrk="1" marL="179388">
              <a:buChar char="•"/>
              <a:defRPr kumimoji="1" sz="1400">
                <a:solidFill>
                  <a:schemeClr val="tx1"/>
                </a:solidFill>
                <a:latin charset="-127" panose="020B0600000101010101" pitchFamily="50" typeface="굴림"/>
                <a:ea charset="-127" panose="020B0600000101010101" pitchFamily="50" typeface="굴림"/>
              </a:defRPr>
            </a:lvl1pPr>
            <a:lvl2pPr defTabSz="957263" indent="-285750" latinLnBrk="1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-127" panose="020B0600000101010101" pitchFamily="50" typeface="굴림"/>
                <a:ea charset="-127" panose="020B0600000101010101" pitchFamily="50" typeface="굴림"/>
              </a:defRPr>
            </a:lvl2pPr>
            <a:lvl3pPr defTabSz="957263" indent="-228600" latinLnBrk="1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charset="-127" panose="020B0600000101010101" pitchFamily="50" typeface="굴림"/>
                <a:ea charset="-127" panose="020B0600000101010101" pitchFamily="50" typeface="굴림"/>
              </a:defRPr>
            </a:lvl3pPr>
            <a:lvl4pPr defTabSz="957263" indent="-228600" latinLnBrk="1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-127" panose="020B0600000101010101" pitchFamily="50" typeface="굴림"/>
                <a:ea charset="-127" panose="020B0600000101010101" pitchFamily="50" typeface="굴림"/>
              </a:defRPr>
            </a:lvl4pPr>
            <a:lvl5pPr defTabSz="957263" indent="-228600" latinLnBrk="1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charset="-127" panose="020B0600000101010101" pitchFamily="50" typeface="굴림"/>
                <a:ea charset="-127" panose="020B0600000101010101" pitchFamily="50" typeface="굴림"/>
              </a:defRPr>
            </a:lvl5pPr>
            <a:lvl6pPr defTabSz="957263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-127" panose="020B0600000101010101" pitchFamily="50" typeface="굴림"/>
                <a:ea charset="-127" panose="020B0600000101010101" pitchFamily="50" typeface="굴림"/>
              </a:defRPr>
            </a:lvl6pPr>
            <a:lvl7pPr defTabSz="957263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-127" panose="020B0600000101010101" pitchFamily="50" typeface="굴림"/>
                <a:ea charset="-127" panose="020B0600000101010101" pitchFamily="50" typeface="굴림"/>
              </a:defRPr>
            </a:lvl7pPr>
            <a:lvl8pPr defTabSz="957263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-127" panose="020B0600000101010101" pitchFamily="50" typeface="굴림"/>
                <a:ea charset="-127" panose="020B0600000101010101" pitchFamily="50" typeface="굴림"/>
              </a:defRPr>
            </a:lvl8pPr>
            <a:lvl9pPr defTabSz="957263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-127" panose="020B0600000101010101" pitchFamily="50" typeface="굴림"/>
                <a:ea charset="-127" panose="020B0600000101010101" pitchFamily="50" typeface="굴림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en-US" b="0" dirty="0" lang="ko-KR" sz="1300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사용자 계정 </a:t>
            </a:r>
            <a:r>
              <a:rPr altLang="ko-KR" b="0" dirty="0" lang="en-US" sz="1300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Block </a:t>
            </a:r>
            <a:r>
              <a:rPr altLang="en-US" b="0" dirty="0" lang="ko-KR" sz="1300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현황 </a:t>
            </a:r>
            <a:r>
              <a:rPr altLang="ko-KR" b="0" dirty="0" lang="en-US" sz="1300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(</a:t>
            </a:r>
            <a:r>
              <a:rPr altLang="ko-KR" b="0" dirty="0" lang="en-US" smtClean="0" sz="1300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2022.12.23 </a:t>
            </a:r>
            <a:r>
              <a:rPr altLang="ko-KR" b="0" dirty="0" lang="en-US" sz="1300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~ </a:t>
            </a:r>
            <a:r>
              <a:rPr altLang="ko-KR" b="0" dirty="0" lang="en-US" smtClean="0" sz="1300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2022.12.29)</a:t>
            </a:r>
            <a:endParaRPr altLang="ko-KR" b="0" dirty="0" lang="en-US" sz="1300">
              <a:latin charset="-127" panose="020B0503020000020004" pitchFamily="50" typeface="맑은 고딕"/>
              <a:ea charset="-127" panose="020B0503020000020004" pitchFamily="50" typeface="맑은 고딕"/>
            </a:endParaRP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527664"/>
              </p:ext>
            </p:extLst>
          </p:nvPr>
        </p:nvGraphicFramePr>
        <p:xfrm>
          <a:off x="273050" y="1143000"/>
          <a:ext cx="9321800" cy="5108574"/>
        </p:xfrm>
        <a:graphic>
          <a:graphicData uri="http://schemas.openxmlformats.org/drawingml/2006/table">
            <a:tbl>
              <a:tblPr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6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일</a:t>
                      </a:r>
                      <a:endParaRPr altLang="en-US" b="0" baseline="0" cap="none" dirty="0" i="0" kumimoji="0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anchor="ctr" horzOverflow="overflow" marB="45718" marT="45718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월</a:t>
                      </a:r>
                    </a:p>
                  </a:txBody>
                  <a:tcPr anchor="ctr" horzOverflow="overflow" marB="45718" marT="4571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화</a:t>
                      </a:r>
                    </a:p>
                  </a:txBody>
                  <a:tcPr anchor="ctr" horzOverflow="overflow" marB="45718" marT="4571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수</a:t>
                      </a:r>
                    </a:p>
                  </a:txBody>
                  <a:tcPr anchor="ctr" horzOverflow="overflow" marB="45718" marT="4571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목</a:t>
                      </a:r>
                    </a:p>
                  </a:txBody>
                  <a:tcPr anchor="ctr" horzOverflow="overflow" marB="45718" marT="4571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금</a:t>
                      </a:r>
                    </a:p>
                  </a:txBody>
                  <a:tcPr anchor="ctr" horzOverflow="overflow" marB="45718" marT="4571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토</a:t>
                      </a:r>
                      <a:endParaRPr altLang="en-US" b="0" baseline="0" cap="none" i="0" kumimoji="0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anchor="ctr" horzOverflow="overflow" marB="45718" marT="4571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616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  <a:cs charset="0" pitchFamily="34" typeface="Tahoma"/>
                        </a:rPr>
                        <a:t>1</a:t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  <a:cs charset="0" pitchFamily="34" typeface="Tahoma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  <a:cs charset="0" pitchFamily="34" typeface="Tahoma"/>
                        </a:rPr>
                        <a:t>새해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  <a:cs charset="0" pitchFamily="34" typeface="Tahoma"/>
                      </a:endParaRPr>
                    </a:p>
                  </a:txBody>
                  <a:tcPr horzOverflow="overflow" marB="45718" marT="45718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</a:t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◑ </a:t>
                      </a:r>
                      <a:r>
                        <a:rPr altLang="en-US" b="0" baseline="0" cap="none" dirty="0" err="1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김예린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18" marT="4571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3</a:t>
                      </a:r>
                    </a:p>
                  </a:txBody>
                  <a:tcPr horzOverflow="overflow" marB="45718" marT="4571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4</a:t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◑ </a:t>
                      </a:r>
                      <a:r>
                        <a:rPr altLang="en-US" b="0" baseline="0" cap="none" dirty="0" err="1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이여진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18" marT="4571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5</a:t>
                      </a:r>
                    </a:p>
                  </a:txBody>
                  <a:tcPr horzOverflow="overflow" marB="45718" marT="4571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6</a:t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● </a:t>
                      </a: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배영식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◑ </a:t>
                      </a:r>
                      <a:r>
                        <a:rPr altLang="en-US" b="0" baseline="0" cap="none" dirty="0" err="1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박선미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15" marT="4571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7</a:t>
                      </a:r>
                    </a:p>
                  </a:txBody>
                  <a:tcPr horzOverflow="overflow" marB="45718" marT="4571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38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8</a:t>
                      </a:r>
                    </a:p>
                  </a:txBody>
                  <a:tcPr horzOverflow="overflow" marB="45718" marT="45718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9</a:t>
                      </a: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◑ </a:t>
                      </a:r>
                      <a:r>
                        <a:rPr altLang="en-US" b="0" baseline="0" cap="none" dirty="0" err="1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김예린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● </a:t>
                      </a:r>
                      <a:r>
                        <a:rPr altLang="en-US" b="0" baseline="0" cap="none" dirty="0" err="1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권지수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18" marT="4571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10</a:t>
                      </a:r>
                    </a:p>
                  </a:txBody>
                  <a:tcPr horzOverflow="overflow" marB="45718" marT="4571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11</a:t>
                      </a:r>
                    </a:p>
                  </a:txBody>
                  <a:tcPr horzOverflow="overflow" marB="45718" marT="4571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12</a:t>
                      </a:r>
                    </a:p>
                  </a:txBody>
                  <a:tcPr horzOverflow="overflow" marB="45718" marT="4571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13</a:t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● </a:t>
                      </a: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남대현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● </a:t>
                      </a:r>
                      <a:r>
                        <a:rPr altLang="en-US" b="0" baseline="0" cap="none" dirty="0" err="1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김도신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● </a:t>
                      </a:r>
                      <a:r>
                        <a:rPr altLang="en-US" b="0" baseline="0" cap="none" dirty="0" err="1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노승표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● </a:t>
                      </a: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이지은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18" marT="4571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14</a:t>
                      </a:r>
                    </a:p>
                  </a:txBody>
                  <a:tcPr horzOverflow="overflow" marB="45718" marT="4571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162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15</a:t>
                      </a:r>
                    </a:p>
                  </a:txBody>
                  <a:tcPr horzOverflow="overflow" marB="45702" marT="45702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16</a:t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● </a:t>
                      </a:r>
                      <a:r>
                        <a:rPr altLang="en-US" b="0" baseline="0" cap="none" dirty="0" err="1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김도신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● </a:t>
                      </a:r>
                      <a:r>
                        <a:rPr altLang="en-US" b="0" baseline="0" cap="none" dirty="0" err="1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전광호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02" marT="4570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17</a:t>
                      </a:r>
                    </a:p>
                  </a:txBody>
                  <a:tcPr horzOverflow="overflow" marB="45702" marT="4570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18</a:t>
                      </a:r>
                    </a:p>
                  </a:txBody>
                  <a:tcPr horzOverflow="overflow" marB="45718" marT="4571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19</a:t>
                      </a:r>
                    </a:p>
                  </a:txBody>
                  <a:tcPr horzOverflow="overflow" marB="45718" marT="4571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20</a:t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◑ </a:t>
                      </a:r>
                      <a:r>
                        <a:rPr altLang="en-US" b="0" baseline="0" cap="none" dirty="0" err="1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박남신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● </a:t>
                      </a: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이병준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● </a:t>
                      </a:r>
                      <a:r>
                        <a:rPr altLang="en-US" b="0" baseline="0" cap="none" dirty="0" err="1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황보람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18" marT="4571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21</a:t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설날 연휴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18" marT="4571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162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22</a:t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설날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02" marT="45702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23</a:t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설날 연휴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02" marT="4570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24</a:t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설날 연휴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(</a:t>
                      </a: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대체 휴일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)</a:t>
                      </a:r>
                    </a:p>
                  </a:txBody>
                  <a:tcPr horzOverflow="overflow" marB="45702" marT="4570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25</a:t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● </a:t>
                      </a: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김구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● </a:t>
                      </a: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박민우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● </a:t>
                      </a: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박태준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18" marT="4571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26</a:t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◑ </a:t>
                      </a: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순현국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18" marT="4571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27</a:t>
                      </a:r>
                    </a:p>
                  </a:txBody>
                  <a:tcPr horzOverflow="overflow" marB="45718" marT="4571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28</a:t>
                      </a:r>
                    </a:p>
                  </a:txBody>
                  <a:tcPr horzOverflow="overflow" marB="45718" marT="4571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572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29</a:t>
                      </a:r>
                    </a:p>
                  </a:txBody>
                  <a:tcPr horzOverflow="overflow" marB="45702" marT="45702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30</a:t>
                      </a:r>
                    </a:p>
                  </a:txBody>
                  <a:tcPr horzOverflow="overflow" marB="45702" marT="4570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31</a:t>
                      </a:r>
                    </a:p>
                  </a:txBody>
                  <a:tcPr horzOverflow="overflow" marB="45702" marT="4570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18" marT="4571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18" marT="4571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18" marT="4571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18" marT="4571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5643563" y="663575"/>
            <a:ext cx="661987" cy="363538"/>
          </a:xfrm>
          <a:prstGeom prst="rect">
            <a:avLst/>
          </a:prstGeom>
          <a:noFill/>
          <a:ln algn="ctr" w="9525">
            <a:noFill/>
            <a:miter lim="800000"/>
            <a:headEnd/>
            <a:tailEnd/>
          </a:ln>
          <a:effectLst>
            <a:prstShdw dir="2700000" dist="17961" prst="shdw17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>
            <a:lvl1pPr defTabSz="762000" indent="-187325" marL="187325">
              <a:defRPr b="1" sz="900">
                <a:solidFill>
                  <a:schemeClr val="bg1"/>
                </a:solidFill>
                <a:latin charset="-127" pitchFamily="50" typeface="맑은 고딕"/>
                <a:ea charset="-127" pitchFamily="50" typeface="맑은 고딕"/>
              </a:defRPr>
            </a:lvl1pPr>
            <a:lvl2pPr defTabSz="762000" indent="-285750" marL="742950">
              <a:defRPr b="1" sz="900">
                <a:solidFill>
                  <a:schemeClr val="bg1"/>
                </a:solidFill>
                <a:latin charset="-127" pitchFamily="50" typeface="맑은 고딕"/>
                <a:ea charset="-127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itchFamily="50" typeface="맑은 고딕"/>
                <a:ea charset="-127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itchFamily="50" typeface="맑은 고딕"/>
                <a:ea charset="-127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itchFamily="50" typeface="맑은 고딕"/>
                <a:ea charset="-127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itchFamily="50" typeface="맑은 고딕"/>
                <a:ea charset="-127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itchFamily="50" typeface="맑은 고딕"/>
                <a:ea charset="-127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itchFamily="50" typeface="맑은 고딕"/>
                <a:ea charset="-127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itchFamily="50" typeface="맑은 고딕"/>
                <a:ea charset="-127" pitchFamily="50" typeface="맑은 고딕"/>
              </a:defRPr>
            </a:lvl9pPr>
          </a:lstStyle>
          <a:p>
            <a:pPr algn="r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charset="-127" pitchFamily="50" typeface="맑은 고딕"/>
              <a:buChar char="◑"/>
              <a:defRPr/>
            </a:pPr>
            <a:r>
              <a:rPr altLang="en-US" b="0" dirty="0" kumimoji="1" lang="ko-KR" smtClean="0" sz="950">
                <a:solidFill>
                  <a:srgbClr val="3333CC"/>
                </a:solidFill>
              </a:rPr>
              <a:t>반 차</a:t>
            </a:r>
          </a:p>
          <a:p>
            <a:pPr algn="r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SzPct val="150000"/>
              <a:buFont charset="2" pitchFamily="2" typeface="Wingdings"/>
              <a:buChar char="l"/>
              <a:defRPr/>
            </a:pPr>
            <a:r>
              <a:rPr altLang="ko-KR" b="0" dirty="0" kumimoji="1" lang="en-US" smtClean="0">
                <a:solidFill>
                  <a:srgbClr val="3333CC"/>
                </a:solidFill>
              </a:rPr>
              <a:t> 1day</a:t>
            </a:r>
            <a:endParaRPr altLang="en-US" dirty="0" lang="ko-KR" smtClean="0">
              <a:solidFill>
                <a:srgbClr val="3333CC"/>
              </a:solidFill>
            </a:endParaRPr>
          </a:p>
        </p:txBody>
      </p:sp>
      <p:sp>
        <p:nvSpPr>
          <p:cNvPr id="8253" name="Rectangle 2"/>
          <p:cNvSpPr>
            <a:spLocks noChangeArrowheads="1"/>
          </p:cNvSpPr>
          <p:nvPr/>
        </p:nvSpPr>
        <p:spPr bwMode="auto">
          <a:xfrm>
            <a:off x="228600" y="201613"/>
            <a:ext cx="9059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45789" lIns="91577" rIns="91577" tIns="45789">
            <a:spAutoFit/>
          </a:bodyPr>
          <a:lstStyle>
            <a:lvl1pPr defTabSz="957263" indent="-381000" marL="381000"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1pPr>
            <a:lvl2pPr defTabSz="957263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2pPr>
            <a:lvl3pPr defTabSz="957263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3pPr>
            <a:lvl4pPr defTabSz="957263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4pPr>
            <a:lvl5pPr defTabSz="957263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5pPr>
            <a:lvl6pPr defTabSz="957263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6pPr>
            <a:lvl7pPr defTabSz="957263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7pPr>
            <a:lvl8pPr defTabSz="957263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8pPr>
            <a:lvl9pPr defTabSz="957263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lang="ko-KR" sz="1600" b="true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별첨</a:t>
            </a:r>
            <a:r>
              <a:rPr altLang="ko-KR" lang="en-US" sz="1600" b="true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-2. 2023. 01</a:t>
            </a:r>
            <a:r>
              <a:rPr altLang="en-US" lang="ko-KR" sz="1600" b="true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월 휴가계획서</a:t>
            </a:r>
          </a:p>
        </p:txBody>
      </p:sp>
      <p:sp>
        <p:nvSpPr>
          <p:cNvPr id="8254" name="Text Box 2"/>
          <p:cNvSpPr txBox="1">
            <a:spLocks noChangeArrowheads="1"/>
          </p:cNvSpPr>
          <p:nvPr/>
        </p:nvSpPr>
        <p:spPr bwMode="auto">
          <a:xfrm>
            <a:off x="6781800" y="668338"/>
            <a:ext cx="1447800" cy="355600"/>
          </a:xfrm>
          <a:prstGeom prst="rect">
            <a:avLst/>
          </a:prstGeom>
          <a:noFill/>
          <a:ln>
            <a:noFill/>
          </a:ln>
          <a:effectLst>
            <a:prstShdw dir="2700000" dist="17961" prst="shdw17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 indent="-187325" marL="187325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r" ea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charset="2" panose="05000000000000000000" pitchFamily="2" typeface="Wingdings"/>
              <a:buChar char="Ø"/>
            </a:pPr>
            <a:r>
              <a:rPr altLang="en-US" b="0" kumimoji="1" lang="ko-KR">
                <a:solidFill>
                  <a:srgbClr val="333399"/>
                </a:solidFill>
              </a:rPr>
              <a:t>예비군</a:t>
            </a:r>
            <a:r>
              <a:rPr altLang="ko-KR" b="0" kumimoji="1" lang="en-US">
                <a:solidFill>
                  <a:srgbClr val="333399"/>
                </a:solidFill>
              </a:rPr>
              <a:t>/</a:t>
            </a:r>
            <a:r>
              <a:rPr altLang="en-US" b="0" kumimoji="1" lang="ko-KR">
                <a:solidFill>
                  <a:srgbClr val="333399"/>
                </a:solidFill>
              </a:rPr>
              <a:t>민방위 훈련</a:t>
            </a:r>
            <a:r>
              <a:rPr altLang="ko-KR" b="0" kumimoji="1" lang="en-US">
                <a:solidFill>
                  <a:srgbClr val="333399"/>
                </a:solidFill>
              </a:rPr>
              <a:t> </a:t>
            </a:r>
          </a:p>
          <a:p>
            <a:pPr algn="r" ea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charset="2" panose="05000000000000000000" pitchFamily="2" typeface="Wingdings"/>
              <a:buChar char="ü"/>
            </a:pPr>
            <a:r>
              <a:rPr altLang="en-US" b="0" lang="ko-KR">
                <a:solidFill>
                  <a:srgbClr val="333399"/>
                </a:solidFill>
              </a:rPr>
              <a:t>교육</a:t>
            </a:r>
            <a:r>
              <a:rPr altLang="ko-KR" b="0" lang="en-US">
                <a:solidFill>
                  <a:srgbClr val="333399"/>
                </a:solidFill>
              </a:rPr>
              <a:t>, </a:t>
            </a:r>
            <a:r>
              <a:rPr altLang="en-US" b="0" lang="ko-KR">
                <a:solidFill>
                  <a:srgbClr val="333399"/>
                </a:solidFill>
              </a:rPr>
              <a:t>내부회의 </a:t>
            </a:r>
          </a:p>
        </p:txBody>
      </p:sp>
      <p:sp>
        <p:nvSpPr>
          <p:cNvPr id="8255" name="Text Box 2"/>
          <p:cNvSpPr txBox="1">
            <a:spLocks noChangeArrowheads="1"/>
          </p:cNvSpPr>
          <p:nvPr/>
        </p:nvSpPr>
        <p:spPr bwMode="auto">
          <a:xfrm>
            <a:off x="7858125" y="663575"/>
            <a:ext cx="1676400" cy="355600"/>
          </a:xfrm>
          <a:prstGeom prst="rect">
            <a:avLst/>
          </a:prstGeom>
          <a:noFill/>
          <a:ln>
            <a:noFill/>
          </a:ln>
          <a:effectLst>
            <a:prstShdw dir="2700000" dist="17961" prst="shdw17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 indent="-187325" marL="187325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r" ea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charset="2" panose="05000000000000000000" pitchFamily="2" typeface="Wingdings"/>
              <a:buChar char="v"/>
            </a:pPr>
            <a:r>
              <a:rPr altLang="en-US" b="0" kumimoji="1" lang="ko-KR">
                <a:solidFill>
                  <a:srgbClr val="333399"/>
                </a:solidFill>
              </a:rPr>
              <a:t>경조휴가</a:t>
            </a:r>
            <a:endParaRPr altLang="ko-KR" b="0" kumimoji="1" lang="en-US">
              <a:solidFill>
                <a:schemeClr val="accent2"/>
              </a:solidFill>
            </a:endParaRPr>
          </a:p>
          <a:p>
            <a:pPr algn="r" ea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charset="-127" panose="020B0503020000020004" pitchFamily="50" typeface="맑은 고딕"/>
              <a:buChar char="◇"/>
            </a:pPr>
            <a:r>
              <a:rPr altLang="en-US" b="0" kumimoji="1" lang="ko-KR">
                <a:solidFill>
                  <a:srgbClr val="333399"/>
                </a:solidFill>
              </a:rPr>
              <a:t>건강검진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723900" y="6405563"/>
            <a:ext cx="3086100" cy="223837"/>
          </a:xfrm>
          <a:prstGeom prst="rect">
            <a:avLst/>
          </a:prstGeom>
          <a:noFill/>
          <a:ln algn="ctr" w="9525">
            <a:noFill/>
            <a:miter lim="800000"/>
            <a:headEnd/>
            <a:tailEnd/>
          </a:ln>
          <a:effectLst>
            <a:prstShdw dir="2700000" dist="17961" prst="shdw17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 wrap="none">
            <a:spAutoFit/>
          </a:bodyPr>
          <a:lstStyle>
            <a:lvl1pPr defTabSz="762000" indent="-187325" marL="187325">
              <a:defRPr b="1" sz="900">
                <a:solidFill>
                  <a:schemeClr val="bg1"/>
                </a:solidFill>
                <a:latin charset="-127" pitchFamily="50" typeface="맑은 고딕"/>
                <a:ea charset="-127" pitchFamily="50" typeface="맑은 고딕"/>
              </a:defRPr>
            </a:lvl1pPr>
            <a:lvl2pPr defTabSz="762000" indent="-285750" marL="742950">
              <a:defRPr b="1" sz="900">
                <a:solidFill>
                  <a:schemeClr val="bg1"/>
                </a:solidFill>
                <a:latin charset="-127" pitchFamily="50" typeface="맑은 고딕"/>
                <a:ea charset="-127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itchFamily="50" typeface="맑은 고딕"/>
                <a:ea charset="-127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itchFamily="50" typeface="맑은 고딕"/>
                <a:ea charset="-127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itchFamily="50" typeface="맑은 고딕"/>
                <a:ea charset="-127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itchFamily="50" typeface="맑은 고딕"/>
                <a:ea charset="-127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itchFamily="50" typeface="맑은 고딕"/>
                <a:ea charset="-127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itchFamily="50" typeface="맑은 고딕"/>
                <a:ea charset="-127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itchFamily="50" typeface="맑은 고딕"/>
                <a:ea charset="-127" pitchFamily="50" typeface="맑은 고딕"/>
              </a:defRPr>
            </a:lvl9pPr>
          </a:lstStyle>
          <a:p>
            <a:pPr algn="r" indent="0" mar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SzPct val="150000"/>
              <a:defRPr/>
            </a:pPr>
            <a:r>
              <a:rPr altLang="ko-KR" b="0" dirty="0" lang="en-US" smtClean="0">
                <a:solidFill>
                  <a:srgbClr val="000000"/>
                </a:solidFill>
              </a:rPr>
              <a:t>(H) IT</a:t>
            </a:r>
            <a:r>
              <a:rPr altLang="en-US" b="0" dirty="0" err="1" lang="ko-KR" smtClean="0">
                <a:solidFill>
                  <a:srgbClr val="000000"/>
                </a:solidFill>
              </a:rPr>
              <a:t>운영팀</a:t>
            </a:r>
            <a:r>
              <a:rPr altLang="en-US" b="0" dirty="0" lang="ko-KR" smtClean="0">
                <a:solidFill>
                  <a:srgbClr val="000000"/>
                </a:solidFill>
              </a:rPr>
              <a:t>  </a:t>
            </a:r>
            <a:r>
              <a:rPr altLang="ko-KR" b="0" dirty="0" lang="en-US" smtClean="0">
                <a:solidFill>
                  <a:srgbClr val="000000"/>
                </a:solidFill>
              </a:rPr>
              <a:t>(R) </a:t>
            </a:r>
            <a:r>
              <a:rPr altLang="en-US" b="0" dirty="0" lang="ko-KR" smtClean="0">
                <a:solidFill>
                  <a:srgbClr val="000000"/>
                </a:solidFill>
              </a:rPr>
              <a:t>생산</a:t>
            </a:r>
            <a:r>
              <a:rPr altLang="ko-KR" b="0" dirty="0" lang="en-US" smtClean="0">
                <a:solidFill>
                  <a:srgbClr val="000000"/>
                </a:solidFill>
              </a:rPr>
              <a:t>IT</a:t>
            </a:r>
            <a:r>
              <a:rPr altLang="en-US" b="0" dirty="0" err="1" lang="ko-KR" smtClean="0">
                <a:solidFill>
                  <a:srgbClr val="000000"/>
                </a:solidFill>
              </a:rPr>
              <a:t>지원팀</a:t>
            </a:r>
            <a:r>
              <a:rPr altLang="en-US" b="0" dirty="0" lang="ko-KR" smtClean="0">
                <a:solidFill>
                  <a:srgbClr val="000000"/>
                </a:solidFill>
              </a:rPr>
              <a:t>  </a:t>
            </a:r>
            <a:r>
              <a:rPr altLang="ko-KR" b="0" dirty="0" lang="en-US" smtClean="0">
                <a:solidFill>
                  <a:srgbClr val="000000"/>
                </a:solidFill>
              </a:rPr>
              <a:t>(B) </a:t>
            </a:r>
            <a:r>
              <a:rPr altLang="ko-KR" b="0" dirty="0" err="1" lang="en-US" smtClean="0">
                <a:solidFill>
                  <a:srgbClr val="000000"/>
                </a:solidFill>
              </a:rPr>
              <a:t>Baynex</a:t>
            </a:r>
            <a:r>
              <a:rPr altLang="ko-KR" b="0" dirty="0" lang="en-US" smtClean="0">
                <a:solidFill>
                  <a:srgbClr val="000000"/>
                </a:solidFill>
              </a:rPr>
              <a:t>   (Q) Quintet</a:t>
            </a:r>
            <a:endParaRPr altLang="ko-KR" b="0" dirty="0"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dsp="http://schemas.microsoft.com/office/drawing/2008/diagram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pPr>
              <a:defRPr/>
            </a:pPr>
            <a:r>
              <a:rPr altLang="ko-KR" lang="en-US">
                <a:solidFill>
                  <a:srgbClr val="000000"/>
                </a:solidFill>
                <a:latin typeface="함초롬돋움"/>
              </a:rPr>
              <a:t>145</a:t>
            </a:r>
            <a:endParaRPr altLang="ko-KR" lang="en-US"/>
          </a:p>
        </p:txBody>
      </p:sp>
      <p:sp>
        <p:nvSpPr>
          <p:cNvPr id="3" name="부제목 2"/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pPr algn="ctr" marL="0" indent="0">
              <a:buNone/>
              <a:defRPr/>
            </a:pPr>
            <a:r>
              <a:rPr altLang="en-US" lang="ko-KR">
                <a:solidFill>
                  <a:scrgbClr r="52252" g="52252" b="52252"/>
                </a:solidFill>
                <a:latin typeface="함초롬돋움"/>
              </a:rPr>
              <a:t/>
            </a:r>
            <a:endParaRPr altLang="en-US" lang="ko-KR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25"/>
          <p:cNvSpPr>
            <a:spLocks noChangeArrowheads="1"/>
          </p:cNvSpPr>
          <p:nvPr/>
        </p:nvSpPr>
        <p:spPr bwMode="auto">
          <a:xfrm>
            <a:off x="2432050" y="2498725"/>
            <a:ext cx="5837238" cy="400050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80000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en-US" lang="ko-KR" sz="1600">
                <a:solidFill>
                  <a:srgbClr val="000000"/>
                </a:solidFill>
              </a:rPr>
              <a:t>주간업무 실적 및 계획</a:t>
            </a:r>
          </a:p>
        </p:txBody>
      </p:sp>
      <p:sp>
        <p:nvSpPr>
          <p:cNvPr id="12291" name="Rectangle 3"/>
          <p:cNvSpPr>
            <a:spLocks noChangeArrowheads="1" noGrp="1"/>
          </p:cNvSpPr>
          <p:nvPr>
            <p:ph idx="4294967295" type="subTitle"/>
          </p:nvPr>
        </p:nvSpPr>
        <p:spPr>
          <a:xfrm>
            <a:off x="152400" y="228600"/>
            <a:ext cx="5035550" cy="381000"/>
          </a:xfrm>
        </p:spPr>
        <p:txBody>
          <a:bodyPr bIns="47786" lIns="95575" rIns="95575" tIns="18814"/>
          <a:lstStyle/>
          <a:p>
            <a:pPr defTabSz="914400" eaLnBrk="1" hangingPunct="1" indent="0" marL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="1" lang="ko-KR" sz="1600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목차 </a:t>
            </a:r>
          </a:p>
        </p:txBody>
      </p:sp>
      <p:sp>
        <p:nvSpPr>
          <p:cNvPr id="12292" name="AutoShape 88"/>
          <p:cNvSpPr>
            <a:spLocks noChangeArrowheads="1"/>
          </p:cNvSpPr>
          <p:nvPr/>
        </p:nvSpPr>
        <p:spPr bwMode="auto">
          <a:xfrm>
            <a:off x="2433638" y="1911350"/>
            <a:ext cx="5837237" cy="400050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80000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ko-KR" lang="en-US" sz="1600">
                <a:solidFill>
                  <a:srgbClr val="000000"/>
                </a:solidFill>
              </a:rPr>
              <a:t>Summary</a:t>
            </a:r>
            <a:endParaRPr altLang="en-US" lang="ko-KR" sz="1600">
              <a:solidFill>
                <a:schemeClr val="tx1"/>
              </a:solidFill>
            </a:endParaRPr>
          </a:p>
        </p:txBody>
      </p:sp>
      <p:grpSp>
        <p:nvGrpSpPr>
          <p:cNvPr id="12293" name="Group 89"/>
          <p:cNvGrpSpPr>
            <a:grpSpLocks/>
          </p:cNvGrpSpPr>
          <p:nvPr/>
        </p:nvGrpSpPr>
        <p:grpSpPr bwMode="auto">
          <a:xfrm>
            <a:off x="1982788" y="2466975"/>
            <a:ext cx="550862" cy="498475"/>
            <a:chOff x="2225" y="1060"/>
            <a:chExt cx="294" cy="292"/>
          </a:xfrm>
        </p:grpSpPr>
        <p:grpSp>
          <p:nvGrpSpPr>
            <p:cNvPr id="12303" name="Group 90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305" name="Group 91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7" name="Oval 92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600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8" name="Oval 93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8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600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6" name="Oval 94"/>
              <p:cNvSpPr>
                <a:spLocks noChangeArrowheads="1"/>
              </p:cNvSpPr>
              <p:nvPr/>
            </p:nvSpPr>
            <p:spPr bwMode="auto">
              <a:xfrm rot="-1800000">
                <a:off x="-142" y="464"/>
                <a:ext cx="307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600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304" name="Text Box 95"/>
            <p:cNvSpPr txBox="1">
              <a:spLocks noChangeArrowheads="1"/>
            </p:cNvSpPr>
            <p:nvPr/>
          </p:nvSpPr>
          <p:spPr bwMode="auto">
            <a:xfrm>
              <a:off x="2293" y="1106"/>
              <a:ext cx="161" cy="183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600">
                  <a:solidFill>
                    <a:srgbClr val="FFFFFF"/>
                  </a:solidFill>
                  <a:latin charset="-127" panose="02030600000101010101" pitchFamily="18" typeface="새굴림"/>
                  <a:ea charset="-127" panose="02030600000101010101" pitchFamily="18" typeface="새굴림"/>
                </a:rPr>
                <a:t>2</a:t>
              </a:r>
            </a:p>
          </p:txBody>
        </p:sp>
      </p:grpSp>
      <p:grpSp>
        <p:nvGrpSpPr>
          <p:cNvPr id="12294" name="Group 116"/>
          <p:cNvGrpSpPr>
            <a:grpSpLocks/>
          </p:cNvGrpSpPr>
          <p:nvPr/>
        </p:nvGrpSpPr>
        <p:grpSpPr bwMode="auto">
          <a:xfrm>
            <a:off x="1970088" y="1895475"/>
            <a:ext cx="576262" cy="498475"/>
            <a:chOff x="2225" y="1060"/>
            <a:chExt cx="294" cy="292"/>
          </a:xfrm>
        </p:grpSpPr>
        <p:grpSp>
          <p:nvGrpSpPr>
            <p:cNvPr id="12297" name="Group 117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299" name="Group 118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1" name="Oval 119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600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2" name="Oval 120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9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600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0" name="Oval 121"/>
              <p:cNvSpPr>
                <a:spLocks noChangeArrowheads="1"/>
              </p:cNvSpPr>
              <p:nvPr/>
            </p:nvSpPr>
            <p:spPr bwMode="auto">
              <a:xfrm rot="-1800000">
                <a:off x="-143" y="464"/>
                <a:ext cx="308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600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298" name="Text Box 122"/>
            <p:cNvSpPr txBox="1">
              <a:spLocks noChangeArrowheads="1"/>
            </p:cNvSpPr>
            <p:nvPr/>
          </p:nvSpPr>
          <p:spPr bwMode="auto">
            <a:xfrm>
              <a:off x="2296" y="1106"/>
              <a:ext cx="153" cy="183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600">
                  <a:solidFill>
                    <a:srgbClr val="FFFFFF"/>
                  </a:solidFill>
                  <a:latin charset="-127" panose="02030600000101010101" pitchFamily="18" typeface="새굴림"/>
                  <a:ea charset="-127" panose="02030600000101010101" pitchFamily="18" typeface="새굴림"/>
                </a:rPr>
                <a:t>1</a:t>
              </a:r>
            </a:p>
          </p:txBody>
        </p:sp>
      </p:grpSp>
      <p:sp>
        <p:nvSpPr>
          <p:cNvPr id="12295" name="AutoShape 125"/>
          <p:cNvSpPr>
            <a:spLocks noChangeArrowheads="1"/>
          </p:cNvSpPr>
          <p:nvPr/>
        </p:nvSpPr>
        <p:spPr bwMode="auto">
          <a:xfrm>
            <a:off x="2438400" y="3124200"/>
            <a:ext cx="5837238" cy="400050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80000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400">
                <a:solidFill>
                  <a:srgbClr val="000000"/>
                </a:solidFill>
              </a:rPr>
              <a:t>별첨 </a:t>
            </a:r>
            <a:r>
              <a:rPr altLang="ko-KR" kumimoji="1" lang="en-US" sz="1400">
                <a:solidFill>
                  <a:srgbClr val="000000"/>
                </a:solidFill>
              </a:rPr>
              <a:t>1] ERP </a:t>
            </a:r>
            <a:r>
              <a:rPr altLang="en-US" kumimoji="1" lang="ko-KR" sz="1400">
                <a:solidFill>
                  <a:srgbClr val="000000"/>
                </a:solidFill>
              </a:rPr>
              <a:t>사용자 계정 및 보안관리</a:t>
            </a:r>
          </a:p>
        </p:txBody>
      </p:sp>
      <p:sp>
        <p:nvSpPr>
          <p:cNvPr id="12296" name="AutoShape 125"/>
          <p:cNvSpPr>
            <a:spLocks noChangeArrowheads="1"/>
          </p:cNvSpPr>
          <p:nvPr/>
        </p:nvSpPr>
        <p:spPr bwMode="auto">
          <a:xfrm>
            <a:off x="2438400" y="3581400"/>
            <a:ext cx="5837238" cy="400050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80000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400">
                <a:solidFill>
                  <a:srgbClr val="000000"/>
                </a:solidFill>
              </a:rPr>
              <a:t>별첨 </a:t>
            </a:r>
            <a:r>
              <a:rPr altLang="ko-KR" kumimoji="1" lang="en-US" sz="1400">
                <a:solidFill>
                  <a:srgbClr val="000000"/>
                </a:solidFill>
              </a:rPr>
              <a:t>2] </a:t>
            </a:r>
            <a:r>
              <a:rPr altLang="en-US" kumimoji="1" lang="ko-KR" sz="1400">
                <a:solidFill>
                  <a:srgbClr val="000000"/>
                </a:solidFill>
              </a:rPr>
              <a:t>휴가계획서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55"/>
          <p:cNvSpPr>
            <a:spLocks noChangeArrowheads="1"/>
          </p:cNvSpPr>
          <p:nvPr/>
        </p:nvSpPr>
        <p:spPr bwMode="auto">
          <a:xfrm>
            <a:off x="165100" y="227013"/>
            <a:ext cx="78359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5789" lIns="91577" rIns="91577" tIns="45789">
            <a:spAutoFit/>
          </a:bodyPr>
          <a:lstStyle>
            <a:lvl1pPr defTabSz="957263" indent="-381000" marL="381000"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1pPr>
            <a:lvl2pPr defTabSz="957263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2pPr>
            <a:lvl3pPr defTabSz="957263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3pPr>
            <a:lvl4pPr defTabSz="957263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4pPr>
            <a:lvl5pPr defTabSz="957263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5pPr>
            <a:lvl6pPr defTabSz="957263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6pPr>
            <a:lvl7pPr defTabSz="957263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7pPr>
            <a:lvl8pPr defTabSz="957263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8pPr>
            <a:lvl9pPr defTabSz="957263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ko-KR" lang="en-US" sz="1600" b="true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2. Summary - </a:t>
            </a:r>
            <a:r>
              <a:rPr altLang="en-US" lang="ko-KR" smtClean="0" sz="1600" b="true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①</a:t>
            </a:r>
            <a:r>
              <a:rPr altLang="ko-KR" lang="en-US" smtClean="0" sz="1600" b="true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Baynex</a:t>
            </a:r>
            <a:endParaRPr altLang="en-US" lang="ko-KR" sz="1600">
              <a:latin charset="-127" panose="020B0503020000020004" pitchFamily="50" typeface="맑은 고딕"/>
              <a:ea charset="-127" panose="020B0503020000020004" pitchFamily="50" typeface="맑은 고딕"/>
            </a:endParaRPr>
          </a:p>
        </p:txBody>
      </p:sp>
      <p:grpSp>
        <p:nvGrpSpPr>
          <p:cNvPr id="19459" name="Group 240"/>
          <p:cNvGrpSpPr>
            <a:grpSpLocks/>
          </p:cNvGrpSpPr>
          <p:nvPr/>
        </p:nvGrpSpPr>
        <p:grpSpPr bwMode="auto">
          <a:xfrm>
            <a:off x="8289925" y="0"/>
            <a:ext cx="1082675" cy="601663"/>
            <a:chOff x="5222" y="377"/>
            <a:chExt cx="682" cy="379"/>
          </a:xfrm>
        </p:grpSpPr>
        <p:sp>
          <p:nvSpPr>
            <p:cNvPr id="19543" name="Rectangle 94"/>
            <p:cNvSpPr>
              <a:spLocks noChangeArrowheads="1"/>
            </p:cNvSpPr>
            <p:nvPr/>
          </p:nvSpPr>
          <p:spPr bwMode="auto">
            <a:xfrm>
              <a:off x="5222" y="406"/>
              <a:ext cx="144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>
              <a:prstShdw dir="2700000" dist="17961" prst="shdw17">
                <a:srgbClr val="00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800">
                <a:solidFill>
                  <a:srgbClr val="FF6600"/>
                </a:solidFill>
              </a:endParaRPr>
            </a:p>
          </p:txBody>
        </p:sp>
        <p:sp>
          <p:nvSpPr>
            <p:cNvPr id="19544" name="Rectangle 95"/>
            <p:cNvSpPr>
              <a:spLocks noChangeArrowheads="1"/>
            </p:cNvSpPr>
            <p:nvPr/>
          </p:nvSpPr>
          <p:spPr bwMode="auto">
            <a:xfrm>
              <a:off x="5222" y="518"/>
              <a:ext cx="144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prstShdw dir="2700000" dist="17961" prst="shdw17">
                <a:srgbClr val="99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800">
                <a:solidFill>
                  <a:srgbClr val="FF6600"/>
                </a:solidFill>
              </a:endParaRPr>
            </a:p>
          </p:txBody>
        </p:sp>
        <p:sp>
          <p:nvSpPr>
            <p:cNvPr id="19545" name="Rectangle 96"/>
            <p:cNvSpPr>
              <a:spLocks noChangeArrowheads="1"/>
            </p:cNvSpPr>
            <p:nvPr/>
          </p:nvSpPr>
          <p:spPr bwMode="auto">
            <a:xfrm>
              <a:off x="5222" y="622"/>
              <a:ext cx="144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prstShdw dir="2700000" dist="17961" prst="shdw17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800">
                <a:solidFill>
                  <a:srgbClr val="FF6600"/>
                </a:solidFill>
              </a:endParaRPr>
            </a:p>
          </p:txBody>
        </p:sp>
        <p:sp>
          <p:nvSpPr>
            <p:cNvPr id="29" name="Text Box 97"/>
            <p:cNvSpPr txBox="1">
              <a:spLocks noChangeArrowheads="1"/>
            </p:cNvSpPr>
            <p:nvPr/>
          </p:nvSpPr>
          <p:spPr bwMode="auto">
            <a:xfrm>
              <a:off x="5396" y="377"/>
              <a:ext cx="208" cy="155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60425" eaLnBrk="1" hangingPunct="1" indent="-180975" marL="180975">
                <a:spcBef>
                  <a:spcPct val="40000"/>
                </a:spcBef>
                <a:spcAft>
                  <a:spcPct val="0"/>
                </a:spcAft>
                <a:buFont charset="2" pitchFamily="2" typeface="Wingdings"/>
                <a:buNone/>
                <a:defRPr/>
              </a:pPr>
              <a:r>
                <a:rPr altLang="ko-KR" b="0" lang="en-US" sz="1000">
                  <a:solidFill>
                    <a:srgbClr val="000000"/>
                  </a:solidFill>
                  <a:latin typeface="맑은 고딕"/>
                </a:rPr>
                <a:t>: </a:t>
              </a:r>
              <a:r>
                <a:rPr altLang="en-US" b="0" lang="ko-KR" sz="1000">
                  <a:solidFill>
                    <a:srgbClr val="000000"/>
                  </a:solidFill>
                  <a:ea typeface="맑은 고딕"/>
                </a:rPr>
                <a:t>완료</a:t>
              </a:r>
              <a:endParaRPr altLang="ko-KR" b="0" lang="en-US" sz="1000">
                <a:solidFill>
                  <a:srgbClr val="000000"/>
                </a:solidFill>
              </a:endParaRPr>
            </a:p>
          </p:txBody>
        </p:sp>
        <p:sp>
          <p:nvSpPr>
            <p:cNvPr id="30" name="Text Box 98"/>
            <p:cNvSpPr txBox="1">
              <a:spLocks noChangeArrowheads="1"/>
            </p:cNvSpPr>
            <p:nvPr/>
          </p:nvSpPr>
          <p:spPr bwMode="auto">
            <a:xfrm>
              <a:off x="5396" y="489"/>
              <a:ext cx="289" cy="155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60425" eaLnBrk="1" hangingPunct="1" indent="-180975" marL="180975">
                <a:spcBef>
                  <a:spcPct val="40000"/>
                </a:spcBef>
                <a:spcAft>
                  <a:spcPct val="0"/>
                </a:spcAft>
                <a:buFont charset="2" pitchFamily="2" typeface="Wingdings"/>
                <a:buNone/>
                <a:defRPr/>
              </a:pPr>
              <a:r>
                <a:rPr altLang="ko-KR" b="0" lang="en-US" sz="1000">
                  <a:solidFill>
                    <a:srgbClr val="000000"/>
                  </a:solidFill>
                  <a:latin typeface="맑은 고딕"/>
                </a:rPr>
                <a:t>: </a:t>
              </a:r>
              <a:r>
                <a:rPr altLang="en-US" b="0" lang="ko-KR" sz="1000">
                  <a:solidFill>
                    <a:srgbClr val="000000"/>
                  </a:solidFill>
                  <a:ea typeface="맑은 고딕"/>
                </a:rPr>
                <a:t>진행중</a:t>
              </a:r>
              <a:endParaRPr altLang="ko-KR" b="0" lang="en-US" sz="1000">
                <a:solidFill>
                  <a:srgbClr val="000000"/>
                </a:solidFill>
              </a:endParaRPr>
            </a:p>
          </p:txBody>
        </p:sp>
        <p:sp>
          <p:nvSpPr>
            <p:cNvPr id="31" name="Text Box 99"/>
            <p:cNvSpPr txBox="1">
              <a:spLocks noChangeArrowheads="1"/>
            </p:cNvSpPr>
            <p:nvPr/>
          </p:nvSpPr>
          <p:spPr bwMode="auto">
            <a:xfrm>
              <a:off x="5406" y="602"/>
              <a:ext cx="498" cy="154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60425" eaLnBrk="1" hangingPunct="1" indent="-180975" marL="180975">
                <a:spcBef>
                  <a:spcPct val="40000"/>
                </a:spcBef>
                <a:spcAft>
                  <a:spcPct val="0"/>
                </a:spcAft>
                <a:buFont charset="2" pitchFamily="2" typeface="Wingdings"/>
                <a:buNone/>
                <a:defRPr/>
              </a:pPr>
              <a:r>
                <a:rPr altLang="ko-KR" b="0" lang="en-US" sz="1000">
                  <a:solidFill>
                    <a:srgbClr val="000000"/>
                  </a:solidFill>
                  <a:latin typeface="맑은 고딕"/>
                </a:rPr>
                <a:t>: </a:t>
              </a:r>
              <a:r>
                <a:rPr altLang="en-US" b="0" lang="ko-KR" sz="1000">
                  <a:solidFill>
                    <a:srgbClr val="000000"/>
                  </a:solidFill>
                  <a:ea typeface="맑은 고딕"/>
                </a:rPr>
                <a:t>미완료</a:t>
              </a:r>
              <a:r>
                <a:rPr altLang="ko-KR" b="0" lang="en-US" sz="1000">
                  <a:solidFill>
                    <a:srgbClr val="000000"/>
                  </a:solidFill>
                  <a:latin typeface="맑은 고딕"/>
                </a:rPr>
                <a:t>(</a:t>
              </a:r>
              <a:r>
                <a:rPr altLang="en-US" b="0" lang="ko-KR" sz="1000">
                  <a:solidFill>
                    <a:srgbClr val="000000"/>
                  </a:solidFill>
                  <a:ea typeface="맑은 고딕"/>
                </a:rPr>
                <a:t>문제</a:t>
              </a:r>
              <a:r>
                <a:rPr altLang="ko-KR" b="0" lang="en-US" sz="1000">
                  <a:solidFill>
                    <a:srgbClr val="000000"/>
                  </a:solidFill>
                  <a:latin typeface="맑은 고딕"/>
                </a:rPr>
                <a:t>)</a:t>
              </a:r>
            </a:p>
          </p:txBody>
        </p:sp>
      </p:grpSp>
      <p:graphicFrame>
        <p:nvGraphicFramePr>
          <p:cNvPr id="15" name="Group 36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395201"/>
              </p:ext>
            </p:extLst>
          </p:nvPr>
        </p:nvGraphicFramePr>
        <p:xfrm>
          <a:off x="381000" y="1047330"/>
          <a:ext cx="8991600" cy="1954974"/>
        </p:xfrm>
        <a:graphic>
          <a:graphicData uri="http://schemas.openxmlformats.org/drawingml/2006/table">
            <a:tbl>
              <a:tblPr/>
              <a:tblGrid>
                <a:gridCol w="75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945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</a:t>
                      </a:r>
                    </a:p>
                  </a:txBody>
                  <a:tcPr anchor="ctr" horzOverflow="overflow" marB="46770" marL="90000" marR="90000" marT="4677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6770" marL="90000" marR="90000" marT="4677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6770" marL="90000" marR="90000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err="1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진행율</a:t>
                      </a: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</a:p>
                  </a:txBody>
                  <a:tcPr anchor="ctr" horzOverflow="overflow" marB="46770" marL="90000" marR="90000" marT="4677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상태</a:t>
                      </a:r>
                    </a:p>
                  </a:txBody>
                  <a:tcPr anchor="ctr" horzOverflow="overflow" marB="46770" marL="90000" marR="90000" marT="4677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90000" marR="90000" marT="4677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450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ERP</a:t>
                      </a:r>
                    </a:p>
                  </a:txBody>
                  <a:tcPr anchor="ctr" horzOverflow="overflow" marB="46770" marL="90000" marR="90000" marT="4677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0" pitchFamily="34" typeface="Arial"/>
                        <a:buNone/>
                        <a:tabLst/>
                        <a:defRPr/>
                      </a:pPr>
                      <a:r>
                        <a:rPr altLang="ko-KR" baseline="0" dirty="0" kern="1200" lang="en-US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[MM] </a:t>
                      </a:r>
                      <a:r>
                        <a:rPr altLang="en-US" baseline="0" kern="120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반납 이동유형 </a:t>
                      </a:r>
                      <a:r>
                        <a:rPr altLang="ko-KR" baseline="0" dirty="0" kern="1200" lang="en-US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222 </a:t>
                      </a:r>
                      <a:r>
                        <a:rPr altLang="en-US" baseline="0" kern="120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처리 로직 개선</a:t>
                      </a:r>
                      <a:endParaRPr altLang="ko-KR" b="0" baseline="0" cap="none" dirty="0" i="0" kern="1200" kumimoji="0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0" pitchFamily="34" typeface="Arial"/>
                        <a:buNone/>
                        <a:tabLst/>
                        <a:defRPr/>
                      </a:pPr>
                      <a:r>
                        <a:rPr altLang="ko-KR" dirty="0" kern="1200" kumimoji="1" lang="en-US" smtClean="0" sz="10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[FI] </a:t>
                      </a:r>
                      <a:r>
                        <a:rPr altLang="en-US" kern="1200" kumimoji="1" lang="ko-KR" smtClean="0" sz="10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결재요청리스트 화면 속성변경</a:t>
                      </a:r>
                      <a:endParaRPr altLang="ko-KR" b="0" baseline="0" cap="none" dirty="0" i="0" kern="1200" kumimoji="0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0" pitchFamily="34" typeface="Arial"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0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[HCM] </a:t>
                      </a:r>
                      <a:r>
                        <a:rPr altLang="en-US" b="0" baseline="0" cap="none" i="0" kern="1200" kumimoji="0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직급</a:t>
                      </a:r>
                      <a:r>
                        <a:rPr altLang="ko-KR" b="0" baseline="0" cap="none" dirty="0" i="0" kern="1200" kumimoji="0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b="0" baseline="0" cap="none" i="0" kern="1200" kumimoji="0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직위</a:t>
                      </a:r>
                      <a:r>
                        <a:rPr altLang="ko-KR" b="0" baseline="0" cap="none" dirty="0" i="0" kern="1200" kumimoji="0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b="0" baseline="0" cap="none" i="0" kern="1200" kumimoji="0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결재직위 개편작업 지원</a:t>
                      </a:r>
                      <a:endParaRPr altLang="ko-KR" b="0" baseline="0" cap="none" dirty="0" i="0" kern="1200" kumimoji="0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6773" marL="90000" marR="90000" marT="46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12/27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12/27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12/29</a:t>
                      </a:r>
                    </a:p>
                  </a:txBody>
                  <a:tcPr anchor="ctr" horzOverflow="overflow" marB="46773" marL="90000" marR="90000" marT="46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</a:t>
                      </a: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6773" marL="90000" marR="90000" marT="46773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6770" marL="90000" marR="90000" marT="4677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0" pitchFamily="34" typeface="Arial"/>
                        <a:buNone/>
                        <a:tabLst/>
                        <a:defRPr/>
                      </a:pPr>
                      <a:endParaRPr altLang="ko-KR" dirty="0" lang="en-US" smtClean="0" sz="10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anchor="ctr" horzOverflow="overflow" marB="46770" marL="90000" marR="90000" marT="4677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8704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WEB</a:t>
                      </a:r>
                    </a:p>
                  </a:txBody>
                  <a:tcPr anchor="ctr" horzOverflow="overflow" marB="46770" marL="90000" marR="90000" marT="4677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1000" u="none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[</a:t>
                      </a:r>
                      <a:r>
                        <a:rPr altLang="ko-KR" b="0" baseline="0" dirty="0" err="1" lang="en-US" smtClean="0" sz="1000" u="none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PRM</a:t>
                      </a:r>
                      <a:r>
                        <a:rPr altLang="ko-KR" b="0" baseline="0" dirty="0" lang="en-US" smtClean="0" sz="1000" u="none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] </a:t>
                      </a:r>
                      <a:r>
                        <a:rPr altLang="en-US" b="0" baseline="0" dirty="0" err="1" lang="ko-KR" smtClean="0" sz="1000" u="none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주유원복</a:t>
                      </a:r>
                      <a:r>
                        <a:rPr altLang="en-US" b="0" baseline="0" dirty="0" lang="ko-KR" smtClean="0" sz="1000" u="none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관련 </a:t>
                      </a:r>
                      <a:r>
                        <a:rPr altLang="en-US" b="0" baseline="0" dirty="0" err="1" lang="ko-KR" smtClean="0" sz="1000" u="none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자재코드</a:t>
                      </a:r>
                      <a:r>
                        <a:rPr altLang="ko-KR" b="0" baseline="0" dirty="0" lang="en-US" smtClean="0" sz="1000" u="none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="0" baseline="0" dirty="0" lang="ko-KR" smtClean="0" sz="1000" u="none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업체 </a:t>
                      </a:r>
                      <a:r>
                        <a:rPr altLang="en-US" b="0" baseline="0" dirty="0" err="1" lang="ko-KR" smtClean="0" sz="1000" u="none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저장시</a:t>
                      </a:r>
                      <a:r>
                        <a:rPr altLang="en-US" b="0" baseline="0" dirty="0" lang="ko-KR" smtClean="0" sz="1000" u="none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오류 수정</a:t>
                      </a:r>
                      <a:endParaRPr altLang="ko-KR" b="0" baseline="0" dirty="0" lang="en-US" smtClean="0" sz="1000" u="none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aseline="0" dirty="0" kern="1200" lang="en-US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</a:t>
                      </a: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E-Approval</a:t>
                      </a:r>
                      <a:r>
                        <a:rPr altLang="ko-KR" baseline="0" dirty="0" kern="1200" lang="en-US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] </a:t>
                      </a:r>
                      <a:r>
                        <a:rPr altLang="en-US" baseline="0" dirty="0" kern="120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계약체결기안 문서 삭제 후 </a:t>
                      </a:r>
                      <a:r>
                        <a:rPr altLang="en-US" baseline="0" dirty="0" err="1" kern="120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재상신</a:t>
                      </a:r>
                      <a:r>
                        <a:rPr altLang="en-US" baseline="0" dirty="0" kern="120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가능 상태로 변경 요청</a:t>
                      </a:r>
                      <a:endParaRPr altLang="ko-KR" baseline="0" dirty="0" kern="120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i="0" kern="1200" kumimoji="1" lang="en-US" smtClean="0" sz="10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</a:t>
                      </a:r>
                      <a:r>
                        <a:rPr altLang="ko-KR" b="0" baseline="0" dirty="0" err="1" i="0" kern="1200" kumimoji="1" lang="en-US" smtClean="0" sz="10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LOPAS</a:t>
                      </a:r>
                      <a:r>
                        <a:rPr altLang="ko-KR" b="0" baseline="0" dirty="0" i="0" kern="1200" kumimoji="1" lang="en-US" smtClean="0" sz="10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] </a:t>
                      </a:r>
                      <a:r>
                        <a:rPr altLang="ko-KR" b="0" baseline="0" dirty="0" err="1" i="0" kern="1200" kumimoji="1" lang="ko-KR" smtClean="0" sz="10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영천저유소</a:t>
                      </a:r>
                      <a:r>
                        <a:rPr altLang="ko-KR" b="0" baseline="0" dirty="0" i="0" kern="1200" kumimoji="1" lang="ko-KR" smtClean="0" sz="10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매각에 따른</a:t>
                      </a:r>
                      <a:r>
                        <a:rPr altLang="ko-KR" b="0" baseline="0" dirty="0" i="0" kern="1200" kumimoji="1" lang="en-US" smtClean="0" sz="10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ko-KR" b="0" baseline="0" dirty="0" err="1" i="0" kern="1200" kumimoji="1" lang="en-US" smtClean="0" sz="10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LOPAS</a:t>
                      </a:r>
                      <a:r>
                        <a:rPr altLang="ko-KR" b="0" baseline="0" dirty="0" i="0" kern="1200" kumimoji="1" lang="en-US" smtClean="0" sz="10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ko-KR" b="0" baseline="0" dirty="0" i="0" kern="1200" kumimoji="1" lang="ko-KR" smtClean="0" sz="10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시스템 수정</a:t>
                      </a:r>
                      <a:endParaRPr altLang="ko-KR" b="0" baseline="0" dirty="0" i="0" kern="1200" kumimoji="1" lang="en-US" smtClean="0" sz="10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dirty="0" i="0" kern="1200" kumimoji="1" lang="en-US" smtClean="0" sz="10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</a:t>
                      </a:r>
                      <a:r>
                        <a:rPr altLang="ko-KR" b="0" dirty="0" err="1" i="0" kern="1200" kumimoji="1" lang="en-US" smtClean="0" sz="10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ERM</a:t>
                      </a:r>
                      <a:r>
                        <a:rPr altLang="ko-KR" b="0" dirty="0" i="0" kern="1200" kumimoji="1" lang="en-US" smtClean="0" sz="10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] </a:t>
                      </a:r>
                      <a:r>
                        <a:rPr altLang="en-US" b="0" dirty="0" i="0" kern="1200" kumimoji="1" lang="ko-KR" smtClean="0" sz="10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이메일 및 </a:t>
                      </a:r>
                      <a:r>
                        <a:rPr altLang="ko-KR" b="0" dirty="0" i="0" kern="1200" kumimoji="1" lang="en-US" smtClean="0" sz="10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SMS </a:t>
                      </a:r>
                      <a:r>
                        <a:rPr altLang="en-US" b="0" dirty="0" i="0" kern="1200" kumimoji="1" lang="ko-KR" smtClean="0" sz="10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발송 </a:t>
                      </a:r>
                      <a:r>
                        <a:rPr altLang="en-US" b="0" dirty="0" err="1" i="0" kern="1200" kumimoji="1" lang="ko-KR" smtClean="0" sz="10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로직</a:t>
                      </a:r>
                      <a:r>
                        <a:rPr altLang="en-US" b="0" dirty="0" i="0" kern="1200" kumimoji="1" lang="ko-KR" smtClean="0" sz="10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b="0" dirty="0" err="1" i="0" kern="1200" kumimoji="1" lang="ko-KR" smtClean="0" sz="10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주석해제</a:t>
                      </a:r>
                      <a:r>
                        <a:rPr altLang="en-US" b="0" dirty="0" i="0" kern="1200" kumimoji="1" lang="ko-KR" smtClean="0" sz="10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후 운영 반영</a:t>
                      </a:r>
                      <a:endParaRPr altLang="ko-KR" b="0" dirty="0" i="0" kern="1200" kumimoji="1" lang="en-US" smtClean="0" sz="10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6778" marL="90000" marR="90000" marT="4677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12/23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12/20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12/22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12/19</a:t>
                      </a:r>
                    </a:p>
                  </a:txBody>
                  <a:tcPr anchor="ctr" horzOverflow="overflow" marB="46778" marL="90000" marR="90000" marT="4677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</a:t>
                      </a: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6777" marL="90000" marR="90000" marT="4677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6770" marL="90000" marR="90000" marT="4677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6770" marL="90000" marR="90000" marT="4677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491" name="Rectangle 297"/>
          <p:cNvSpPr>
            <a:spLocks noChangeArrowheads="1"/>
          </p:cNvSpPr>
          <p:nvPr/>
        </p:nvSpPr>
        <p:spPr bwMode="auto">
          <a:xfrm>
            <a:off x="249238" y="731838"/>
            <a:ext cx="2339975" cy="219075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200">
                <a:solidFill>
                  <a:srgbClr val="000000"/>
                </a:solidFill>
              </a:rPr>
              <a:t>금주 업무 실적</a:t>
            </a:r>
            <a:endParaRPr altLang="ko-KR" kumimoji="1" lang="en-US" sz="1200">
              <a:solidFill>
                <a:srgbClr val="000000"/>
              </a:solidFill>
            </a:endParaRPr>
          </a:p>
        </p:txBody>
      </p:sp>
      <p:sp>
        <p:nvSpPr>
          <p:cNvPr id="19492" name="Rectangle 1382"/>
          <p:cNvSpPr>
            <a:spLocks noChangeArrowheads="1"/>
          </p:cNvSpPr>
          <p:nvPr/>
        </p:nvSpPr>
        <p:spPr bwMode="auto">
          <a:xfrm>
            <a:off x="227013" y="5659820"/>
            <a:ext cx="2362200" cy="215900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dirty="0" kumimoji="1" lang="en-US" sz="1200">
                <a:solidFill>
                  <a:srgbClr val="000000"/>
                </a:solidFill>
              </a:rPr>
              <a:t>ERP </a:t>
            </a:r>
            <a:r>
              <a:rPr altLang="en-US" dirty="0" kumimoji="1" lang="ko-KR" sz="1200">
                <a:solidFill>
                  <a:srgbClr val="000000"/>
                </a:solidFill>
              </a:rPr>
              <a:t>디버깅 </a:t>
            </a:r>
            <a:r>
              <a:rPr altLang="en-US" dirty="0" err="1" kumimoji="1" lang="ko-KR" sz="1200">
                <a:solidFill>
                  <a:srgbClr val="000000"/>
                </a:solidFill>
              </a:rPr>
              <a:t>권한신청</a:t>
            </a:r>
            <a:r>
              <a:rPr altLang="en-US" dirty="0" kumimoji="1" lang="ko-KR" sz="1200">
                <a:solidFill>
                  <a:srgbClr val="000000"/>
                </a:solidFill>
              </a:rPr>
              <a:t> 처리현황 </a:t>
            </a:r>
            <a:endParaRPr altLang="ko-KR" dirty="0" kumimoji="1" lang="en-US" sz="1200">
              <a:solidFill>
                <a:srgbClr val="000000"/>
              </a:solidFill>
            </a:endParaRPr>
          </a:p>
        </p:txBody>
      </p:sp>
      <p:graphicFrame>
        <p:nvGraphicFramePr>
          <p:cNvPr id="14" name="Group 36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510296"/>
              </p:ext>
            </p:extLst>
          </p:nvPr>
        </p:nvGraphicFramePr>
        <p:xfrm>
          <a:off x="381000" y="3513141"/>
          <a:ext cx="8991600" cy="2100863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645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typeface="Arial"/>
                        </a:rPr>
                        <a:t>구분</a:t>
                      </a:r>
                    </a:p>
                  </a:txBody>
                  <a:tcPr anchor="ctr" horzOverflow="overflow" marB="46884" marL="90000" marR="90000" marT="4688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typeface="Arial"/>
                        </a:rPr>
                        <a:t>업무 내용</a:t>
                      </a:r>
                    </a:p>
                  </a:txBody>
                  <a:tcPr anchor="ctr" horzOverflow="overflow" marB="46884" marL="90000" marR="90000" marT="4688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typeface="Arial"/>
                        </a:rPr>
                        <a:t>완료예정</a:t>
                      </a:r>
                    </a:p>
                  </a:txBody>
                  <a:tcPr anchor="ctr" horzOverflow="overflow" marB="46884" marL="90000" marR="90000" marT="4688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typeface="Arial"/>
                        </a:rPr>
                        <a:t>비고 </a:t>
                      </a: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typeface="Arial"/>
                      </a:endParaRPr>
                    </a:p>
                  </a:txBody>
                  <a:tcPr anchor="ctr" horzOverflow="overflow" marB="46884" marL="90000" marR="90000" marT="4688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470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typeface="Arial"/>
                        </a:rPr>
                        <a:t>ERP</a:t>
                      </a:r>
                    </a:p>
                  </a:txBody>
                  <a:tcPr anchor="ctr" horzOverflow="overflow" marB="46884" marL="90000" marR="90000" marT="4688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0" pitchFamily="34" typeface="Arial"/>
                        <a:buNone/>
                        <a:tabLst/>
                        <a:defRPr/>
                      </a:pPr>
                      <a:r>
                        <a:rPr altLang="ko-KR" baseline="0" dirty="0" kern="1200" lang="en-US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[MM] MRO </a:t>
                      </a:r>
                      <a:r>
                        <a:rPr altLang="en-US" baseline="0" kern="120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자재 </a:t>
                      </a:r>
                      <a:r>
                        <a:rPr altLang="ko-KR" baseline="0" dirty="0" kern="1200" lang="en-US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8000 GROUP </a:t>
                      </a:r>
                      <a:r>
                        <a:rPr altLang="en-US" baseline="0" kern="120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자재운영실적 개발 요청</a:t>
                      </a:r>
                      <a:endParaRPr altLang="ko-KR" baseline="0" dirty="0" kern="120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0" pitchFamily="34" typeface="Arial"/>
                        <a:buNone/>
                        <a:tabLst/>
                        <a:defRPr/>
                      </a:pPr>
                      <a:r>
                        <a:rPr altLang="ko-KR" dirty="0" kern="1200" lang="en-US" smtClean="0" sz="10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[SD] CRM </a:t>
                      </a:r>
                      <a:r>
                        <a:rPr altLang="en-US" kern="1200" lang="ko-KR" smtClean="0" sz="10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시스템 삼성유류대금카드 매입액 및 수수료 </a:t>
                      </a:r>
                      <a:r>
                        <a:rPr altLang="ko-KR" dirty="0" kern="1200" lang="en-US" smtClean="0" sz="10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I/F </a:t>
                      </a:r>
                      <a:r>
                        <a:rPr altLang="en-US" kern="1200" lang="ko-KR" smtClean="0" sz="10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요청</a:t>
                      </a:r>
                      <a:endParaRPr altLang="ko-KR" dirty="0" kern="1200" lang="en-US" smtClean="0" sz="1000">
                        <a:solidFill>
                          <a:schemeClr val="tx1"/>
                        </a:solidFill>
                        <a:latin charset="-127" pitchFamily="50" typeface="맑은 고딕"/>
                        <a:ea charset="-127" pitchFamily="50" typeface="맑은 고딕"/>
                        <a:cs typeface="+mn-cs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0" pitchFamily="34" typeface="Arial"/>
                        <a:buNone/>
                        <a:tabLst/>
                        <a:defRPr/>
                      </a:pPr>
                      <a:r>
                        <a:rPr altLang="ko-KR" dirty="0" kern="1200" kumimoji="1" lang="en-US" smtClean="0" sz="10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[FI] </a:t>
                      </a:r>
                      <a:r>
                        <a:rPr altLang="en-US" kern="1200" kumimoji="1" lang="ko-KR" smtClean="0" sz="10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회계 자동승인대상 </a:t>
                      </a:r>
                      <a:r>
                        <a:rPr altLang="ko-KR" dirty="0" kern="1200" kumimoji="1" lang="en-US" smtClean="0" sz="10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e-Pro </a:t>
                      </a:r>
                      <a:r>
                        <a:rPr altLang="en-US" kern="1200" kumimoji="1" lang="ko-KR" smtClean="0" sz="10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전표 추출 프로그램 개발요청</a:t>
                      </a:r>
                      <a:endParaRPr altLang="ko-KR" dirty="0" kern="1200" kumimoji="1" lang="en-US" smtClean="0" sz="1000">
                        <a:solidFill>
                          <a:schemeClr val="tx1"/>
                        </a:solidFill>
                        <a:latin charset="-127" pitchFamily="50" typeface="맑은 고딕"/>
                        <a:ea charset="-127" pitchFamily="50" typeface="맑은 고딕"/>
                        <a:cs typeface="+mn-cs"/>
                      </a:endParaRPr>
                    </a:p>
                  </a:txBody>
                  <a:tcPr anchor="ctr" horzOverflow="overflow" marB="46883" marL="90000" marR="90000" marT="46883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dirty="0" i="0" lang="en-US" smtClean="0" sz="10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01/31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dirty="0" i="0" lang="en-US" smtClean="0" sz="10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01/31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dirty="0" i="0" lang="en-US" smtClean="0" sz="10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01/31</a:t>
                      </a:r>
                    </a:p>
                  </a:txBody>
                  <a:tcPr anchor="ctr" horzOverflow="overflow" marB="46883" marL="90000" marR="90000" marT="46883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0" pitchFamily="34" typeface="Arial"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0" pitchFamily="34" typeface="Arial"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0" pitchFamily="34" typeface="Arial"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6883" marL="90000" marR="90000" marT="46883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9825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typeface="Arial"/>
                        </a:rPr>
                        <a:t>WEB</a:t>
                      </a:r>
                    </a:p>
                  </a:txBody>
                  <a:tcPr anchor="ctr" horzOverflow="overflow" marB="46884" marL="90000" marR="90000" marT="4688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aseline="0" dirty="0" kern="1200" lang="en-US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</a:t>
                      </a: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E-Approval</a:t>
                      </a:r>
                      <a:r>
                        <a:rPr altLang="ko-KR" baseline="0" dirty="0" kern="1200" lang="en-US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] </a:t>
                      </a:r>
                      <a:r>
                        <a:rPr altLang="en-US" baseline="0" dirty="0" err="1" kern="120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계정등록</a:t>
                      </a:r>
                      <a:r>
                        <a:rPr altLang="ko-KR" baseline="0" dirty="0" kern="1200" lang="en-US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baseline="0" dirty="0" kern="120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변경</a:t>
                      </a:r>
                      <a:r>
                        <a:rPr altLang="ko-KR" baseline="0" dirty="0" kern="1200" lang="en-US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baseline="0" dirty="0" kern="120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삭제 신청서 전산화 방안 </a:t>
                      </a:r>
                      <a:r>
                        <a:rPr altLang="ko-KR" baseline="0" dirty="0" kern="1200" lang="en-US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– </a:t>
                      </a:r>
                      <a:r>
                        <a:rPr altLang="en-US" baseline="0" dirty="0" kern="120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전자결재 양식 개발</a:t>
                      </a:r>
                      <a:r>
                        <a:rPr altLang="ko-KR" baseline="0" dirty="0" kern="1200" lang="en-US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/>
                      </a:r>
                      <a:br>
                        <a:rPr altLang="ko-KR" baseline="0" dirty="0" kern="1200" lang="en-US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</a:br>
                      <a:r>
                        <a:rPr altLang="ko-KR" b="0" baseline="0" dirty="0" i="0" kern="1200" kumimoji="1" lang="en-US" smtClean="0" sz="10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</a:t>
                      </a:r>
                      <a:r>
                        <a:rPr altLang="ko-KR" b="0" baseline="0" dirty="0" err="1" i="0" kern="1200" kumimoji="1" lang="en-US" smtClean="0" sz="10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EAI</a:t>
                      </a:r>
                      <a:r>
                        <a:rPr altLang="ko-KR" b="0" baseline="0" dirty="0" i="0" kern="1200" kumimoji="1" lang="en-US" smtClean="0" sz="10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] CRM&lt;-&gt;</a:t>
                      </a:r>
                      <a:r>
                        <a:rPr altLang="ko-KR" b="0" baseline="0" dirty="0" err="1" i="0" kern="1200" kumimoji="1" lang="en-US" smtClean="0" sz="10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EAI</a:t>
                      </a:r>
                      <a:r>
                        <a:rPr altLang="ko-KR" b="0" baseline="0" dirty="0" i="0" kern="1200" kumimoji="1" lang="en-US" smtClean="0" sz="10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ko-KR" b="0" baseline="0" dirty="0" i="0" kern="1200" kumimoji="1" lang="ko-KR" smtClean="0" sz="10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삼성유류대금 카드</a:t>
                      </a:r>
                      <a:r>
                        <a:rPr altLang="ko-KR" b="0" baseline="0" dirty="0" i="0" kern="1200" kumimoji="1" lang="en-US" smtClean="0" sz="10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b="0" baseline="0" dirty="0" err="1" i="0" kern="1200" kumimoji="1" lang="ko-KR" smtClean="0" sz="10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결재내역</a:t>
                      </a:r>
                      <a:r>
                        <a:rPr altLang="en-US" b="0" baseline="0" dirty="0" i="0" kern="1200" kumimoji="1" lang="ko-KR" smtClean="0" sz="10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연계 신규개발</a:t>
                      </a:r>
                      <a:endParaRPr altLang="ko-KR" b="0" baseline="0" dirty="0" i="0" kern="1200" kumimoji="1" lang="en-US" smtClean="0" sz="10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aseline="0" dirty="0" kern="1200" kumimoji="1" lang="en-US" smtClean="0" sz="10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[e-Pro] </a:t>
                      </a:r>
                      <a:r>
                        <a:rPr altLang="en-US" baseline="0" dirty="0" kern="1200" kumimoji="1" lang="ko-KR" smtClean="0" sz="10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고도화 프로젝트 관련 업무</a:t>
                      </a: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i="0" kern="1200" kumimoji="1" lang="en-US" smtClean="0" sz="1000" u="none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</a:t>
                      </a:r>
                      <a:r>
                        <a:rPr altLang="ko-KR" b="0" baseline="0" dirty="0" err="1" i="0" kern="1200" kumimoji="1" lang="en-US" smtClean="0" sz="1000" u="none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ATSS</a:t>
                      </a:r>
                      <a:r>
                        <a:rPr altLang="ko-KR" b="0" baseline="0" dirty="0" i="0" kern="1200" kumimoji="1" lang="en-US" smtClean="0" sz="1000" u="none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]</a:t>
                      </a:r>
                      <a:r>
                        <a:rPr altLang="en-US" b="0" baseline="0" dirty="0" i="0" kern="1200" kumimoji="1" lang="ko-KR" smtClean="0" sz="1000" u="none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거리 데이터 확인</a:t>
                      </a:r>
                      <a:endParaRPr altLang="ko-KR" b="0" baseline="0" dirty="0" i="0" kern="1200" kumimoji="1" lang="en-US" smtClean="0" sz="1000" u="none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6740" marL="90000" marR="90000" marT="4674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12/30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12/30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12/30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12/29</a:t>
                      </a:r>
                    </a:p>
                  </a:txBody>
                  <a:tcPr anchor="ctr" horzOverflow="overflow" marB="46740" marL="90000" marR="90000" marT="4674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6754" marL="90000" marR="90000" marT="4675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516" name="Rectangle 3082"/>
          <p:cNvSpPr>
            <a:spLocks noChangeArrowheads="1"/>
          </p:cNvSpPr>
          <p:nvPr/>
        </p:nvSpPr>
        <p:spPr bwMode="auto">
          <a:xfrm>
            <a:off x="211138" y="3267919"/>
            <a:ext cx="2362200" cy="20955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200">
                <a:solidFill>
                  <a:srgbClr val="000000"/>
                </a:solidFill>
              </a:rPr>
              <a:t>차주 업무 계획</a:t>
            </a:r>
            <a:endParaRPr altLang="ko-KR" kumimoji="1" lang="en-US" sz="1200">
              <a:solidFill>
                <a:srgbClr val="000000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020832"/>
              </p:ext>
            </p:extLst>
          </p:nvPr>
        </p:nvGraphicFramePr>
        <p:xfrm>
          <a:off x="381000" y="5930460"/>
          <a:ext cx="8991600" cy="68965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495042">
                  <a:extLst>
                    <a:ext uri="{9D8B030D-6E8A-4147-A177-3AD203B41FA5}">
                      <a16:colId xmlns:a16="http://schemas.microsoft.com/office/drawing/2014/main" val="1396870403"/>
                    </a:ext>
                  </a:extLst>
                </a:gridCol>
                <a:gridCol w="1019558">
                  <a:extLst>
                    <a:ext uri="{9D8B030D-6E8A-4147-A177-3AD203B41FA5}">
                      <a16:colId xmlns:a16="http://schemas.microsoft.com/office/drawing/2014/main" val="3802495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3032867293"/>
                    </a:ext>
                  </a:extLst>
                </a:gridCol>
                <a:gridCol w="1435437">
                  <a:extLst>
                    <a:ext uri="{9D8B030D-6E8A-4147-A177-3AD203B41FA5}">
                      <a16:colId xmlns:a16="http://schemas.microsoft.com/office/drawing/2014/main" val="167372263"/>
                    </a:ext>
                  </a:extLst>
                </a:gridCol>
                <a:gridCol w="1460163">
                  <a:extLst>
                    <a:ext uri="{9D8B030D-6E8A-4147-A177-3AD203B41FA5}">
                      <a16:colId xmlns:a16="http://schemas.microsoft.com/office/drawing/2014/main" val="316912601"/>
                    </a:ext>
                  </a:extLst>
                </a:gridCol>
              </a:tblGrid>
              <a:tr h="213400">
                <a:tc>
                  <a:txBody>
                    <a:bodyPr/>
                    <a:lstStyle/>
                    <a:p>
                      <a:pPr algn="ctr"/>
                      <a:r>
                        <a:rPr dirty="0" lang="en-US" sz="1000"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Date</a:t>
                      </a:r>
                    </a:p>
                  </a:txBody>
                  <a:tcPr marB="0" marL="68580" marR="68580" marT="0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z="1000"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User</a:t>
                      </a:r>
                    </a:p>
                  </a:txBody>
                  <a:tcPr marB="0" marL="68580" marR="68580" marT="0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mtClean="0" sz="1000"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Text (</a:t>
                      </a:r>
                      <a:r>
                        <a:rPr altLang="en-US" dirty="0" err="1" lang="ko-KR" smtClean="0" sz="1000"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변경값</a:t>
                      </a:r>
                      <a:r>
                        <a:rPr altLang="ko-KR" dirty="0" lang="en-US" smtClean="0" sz="1000"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  <a:endParaRPr altLang="en-US" dirty="0" lang="ko-KR" sz="1000"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0" marL="68580" marR="68580" marT="0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z="1000"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ERP </a:t>
                      </a:r>
                      <a:r>
                        <a:rPr altLang="en-US" dirty="0" lang="ko-KR" sz="1000"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권한신청서번호</a:t>
                      </a:r>
                    </a:p>
                  </a:txBody>
                  <a:tcPr marB="0" marL="68580" marR="68580" marT="0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z="1000"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</a:t>
                      </a:r>
                      <a:r>
                        <a:rPr altLang="ko-KR" dirty="0" lang="en-US" sz="1000"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dirty="0" lang="ko-KR" sz="1000"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일반</a:t>
                      </a:r>
                      <a:r>
                        <a:rPr altLang="ko-KR" dirty="0" lang="en-US" sz="1000"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  <a:r>
                        <a:rPr altLang="en-US" dirty="0" lang="ko-KR" sz="1000"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긴급</a:t>
                      </a:r>
                      <a:r>
                        <a:rPr altLang="ko-KR" dirty="0" lang="en-US" sz="1000"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  <a:endParaRPr altLang="en-US" dirty="0" lang="ko-KR" sz="1000"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0" marL="68580" marR="68580" marT="0"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402809"/>
                  </a:ext>
                </a:extLst>
              </a:tr>
              <a:tr h="21518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dirty="0" lang="ko-KR" sz="10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-127" panose="020B0600000101010101" pitchFamily="50" typeface="굴림"/>
                      </a:endParaRPr>
                    </a:p>
                  </a:txBody>
                  <a:tcPr anchor="ctr" marB="0" marL="9525" marR="9525" marT="9525"/>
                </a:tc>
                <a:tc>
                  <a:txBody>
                    <a:bodyPr/>
                    <a:lstStyle/>
                    <a:p>
                      <a:pPr algn="ctr" defTabSz="914400" eaLnBrk="1" hangingPunct="1" latinLnBrk="1" marL="0" rtl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dirty="0" kern="1200" lang="ko-KR" sz="10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-127" panose="020B0600000101010101" pitchFamily="50" typeface="굴림"/>
                      </a:endParaRPr>
                    </a:p>
                  </a:txBody>
                  <a:tcPr anchor="ctr" marB="0" marL="9525" marR="9525" marT="9525"/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lvl="0" marL="0" marR="0" rtl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dirty="0" kern="1200" lang="ko-KR" sz="10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-127" panose="020B0600000101010101" pitchFamily="50" typeface="굴림"/>
                      </a:endParaRPr>
                    </a:p>
                  </a:txBody>
                  <a:tcPr anchor="ctr" marB="0" marL="9525" marR="9525" marT="9525"/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lvl="0" marL="0" marR="0" rtl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dirty="0" kern="1200" lang="ko-KR" smtClean="0" sz="10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-127" panose="020B0600000101010101" pitchFamily="50" typeface="굴림"/>
                      </a:endParaRPr>
                    </a:p>
                  </a:txBody>
                  <a:tcPr anchor="ctr" marB="0" marL="9525" marR="9525" marT="9525"/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lvl="0" marL="0" marR="0" rtl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dirty="0" kern="1200" lang="ko-KR" sz="10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-127" panose="020B0600000101010101" pitchFamily="50" typeface="굴림"/>
                      </a:endParaRPr>
                    </a:p>
                  </a:txBody>
                  <a:tcPr anchor="ctr" marB="0" marL="9525" marR="9525" marT="9525"/>
                </a:tc>
                <a:extLst>
                  <a:ext uri="{0D108BD9-81ED-4DB2-BD59-A6C34878D82A}">
                    <a16:rowId xmlns:a16="http://schemas.microsoft.com/office/drawing/2014/main" val="864508225"/>
                  </a:ext>
                </a:extLst>
              </a:tr>
              <a:tr h="21518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dirty="0" lang="ko-KR" sz="10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-127" panose="020B0600000101010101" pitchFamily="50" typeface="굴림"/>
                      </a:endParaRPr>
                    </a:p>
                  </a:txBody>
                  <a:tcPr anchor="ctr" marB="0" marL="9525" marR="9525" marT="9525"/>
                </a:tc>
                <a:tc>
                  <a:txBody>
                    <a:bodyPr/>
                    <a:lstStyle/>
                    <a:p>
                      <a:pPr algn="ctr" defTabSz="914400" eaLnBrk="1" hangingPunct="1" latinLnBrk="1" marL="0" rtl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dirty="0" kern="1200" lang="ko-KR" sz="10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-127" panose="020B0600000101010101" pitchFamily="50" typeface="굴림"/>
                      </a:endParaRPr>
                    </a:p>
                  </a:txBody>
                  <a:tcPr anchor="ctr" marB="0" marL="9525" marR="9525" marT="9525"/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lvl="0" marL="0" marR="0" rtl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dirty="0" kern="1200" lang="ko-KR" sz="10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-127" panose="020B0600000101010101" pitchFamily="50" typeface="굴림"/>
                      </a:endParaRPr>
                    </a:p>
                  </a:txBody>
                  <a:tcPr anchor="ctr" marB="0" marL="9525" marR="9525" marT="9525"/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lvl="0" marL="0" marR="0" rtl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kern="1200" lang="ko-KR" noProof="0" sz="10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-127" panose="020B0600000101010101" pitchFamily="50" typeface="굴림"/>
                      </a:endParaRPr>
                    </a:p>
                  </a:txBody>
                  <a:tcPr anchor="ctr" marB="0" marL="9525" marR="9525" marT="9525"/>
                </a:tc>
                <a:tc>
                  <a:txBody>
                    <a:bodyPr/>
                    <a:lstStyle/>
                    <a:p>
                      <a:pPr algn="ctr" defTabSz="914400" eaLnBrk="1" hangingPunct="1" latinLnBrk="1" marL="0" rtl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dirty="0" kern="1200" lang="ko-KR" sz="10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-127" panose="020B0600000101010101" pitchFamily="50" typeface="굴림"/>
                      </a:endParaRPr>
                    </a:p>
                  </a:txBody>
                  <a:tcPr anchor="ctr" marB="0" marL="9525" marR="9525" marT="9525"/>
                </a:tc>
                <a:extLst>
                  <a:ext uri="{0D108BD9-81ED-4DB2-BD59-A6C34878D82A}">
                    <a16:rowId xmlns:a16="http://schemas.microsoft.com/office/drawing/2014/main" val="80611225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97"/>
          <p:cNvSpPr>
            <a:spLocks noChangeArrowheads="1"/>
          </p:cNvSpPr>
          <p:nvPr/>
        </p:nvSpPr>
        <p:spPr bwMode="auto">
          <a:xfrm>
            <a:off x="228600" y="685800"/>
            <a:ext cx="2338388" cy="217488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200">
                <a:solidFill>
                  <a:srgbClr val="000000"/>
                </a:solidFill>
              </a:rPr>
              <a:t>금주 업무 실적</a:t>
            </a:r>
            <a:endParaRPr altLang="ko-KR" kumimoji="1" lang="en-US" sz="1200">
              <a:solidFill>
                <a:srgbClr val="000000"/>
              </a:solidFill>
            </a:endParaRPr>
          </a:p>
        </p:txBody>
      </p:sp>
      <p:sp>
        <p:nvSpPr>
          <p:cNvPr id="7171" name="Rectangle 755"/>
          <p:cNvSpPr>
            <a:spLocks noChangeArrowheads="1"/>
          </p:cNvSpPr>
          <p:nvPr/>
        </p:nvSpPr>
        <p:spPr bwMode="auto">
          <a:xfrm>
            <a:off x="165100" y="227013"/>
            <a:ext cx="78359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5789" lIns="91577" rIns="91577" tIns="45789">
            <a:spAutoFit/>
          </a:bodyPr>
          <a:lstStyle>
            <a:lvl1pPr defTabSz="957263" indent="-381000" marL="381000"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1pPr>
            <a:lvl2pPr defTabSz="957263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2pPr>
            <a:lvl3pPr defTabSz="957263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3pPr>
            <a:lvl4pPr defTabSz="957263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4pPr>
            <a:lvl5pPr defTabSz="957263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5pPr>
            <a:lvl6pPr defTabSz="957263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6pPr>
            <a:lvl7pPr defTabSz="957263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7pPr>
            <a:lvl8pPr defTabSz="957263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8pPr>
            <a:lvl9pPr defTabSz="957263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ko-KR" lang="en-US" sz="1600" b="true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2. Summary </a:t>
            </a:r>
            <a:r>
              <a:rPr altLang="ko-KR" lang="en-US" smtClean="0" sz="1600" b="true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– </a:t>
            </a:r>
            <a:r>
              <a:rPr altLang="en-US" lang="ko-KR" smtClean="0" sz="1600" b="true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②</a:t>
            </a:r>
            <a:r>
              <a:rPr altLang="ko-KR" lang="en-US" smtClean="0" sz="1600" b="true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Quintet</a:t>
            </a:r>
            <a:endParaRPr altLang="en-US" lang="ko-KR" sz="1600">
              <a:latin charset="-127" panose="020B0503020000020004" pitchFamily="50" typeface="맑은 고딕"/>
              <a:ea charset="-127" panose="020B0503020000020004" pitchFamily="50" typeface="맑은 고딕"/>
            </a:endParaRPr>
          </a:p>
        </p:txBody>
      </p:sp>
      <p:sp>
        <p:nvSpPr>
          <p:cNvPr id="7172" name="Rectangle 1382"/>
          <p:cNvSpPr>
            <a:spLocks noChangeArrowheads="1"/>
          </p:cNvSpPr>
          <p:nvPr/>
        </p:nvSpPr>
        <p:spPr bwMode="auto">
          <a:xfrm>
            <a:off x="228600" y="5791200"/>
            <a:ext cx="2362200" cy="228600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200">
                <a:solidFill>
                  <a:srgbClr val="000000"/>
                </a:solidFill>
              </a:rPr>
              <a:t>ISSUE</a:t>
            </a:r>
            <a:r>
              <a:rPr altLang="en-US" kumimoji="1" lang="ko-KR" sz="1200">
                <a:solidFill>
                  <a:srgbClr val="000000"/>
                </a:solidFill>
              </a:rPr>
              <a:t> 및 공지사항</a:t>
            </a:r>
            <a:endParaRPr altLang="ko-KR" kumimoji="1" lang="en-US" sz="1200">
              <a:solidFill>
                <a:srgbClr val="000000"/>
              </a:solidFill>
            </a:endParaRPr>
          </a:p>
        </p:txBody>
      </p:sp>
      <p:graphicFrame>
        <p:nvGraphicFramePr>
          <p:cNvPr id="20" name="Group 3691"/>
          <p:cNvGraphicFramePr>
            <a:graphicFrameLocks noGrp="1"/>
          </p:cNvGraphicFramePr>
          <p:nvPr/>
        </p:nvGraphicFramePr>
        <p:xfrm>
          <a:off x="369888" y="6019800"/>
          <a:ext cx="9002712" cy="581025"/>
        </p:xfrm>
        <a:graphic>
          <a:graphicData uri="http://schemas.openxmlformats.org/drawingml/2006/table">
            <a:tbl>
              <a:tblPr/>
              <a:tblGrid>
                <a:gridCol w="9002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0" panose="020B0604020202020204" pitchFamily="34" typeface="Arial"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typeface="Arial"/>
                      </a:endParaRPr>
                    </a:p>
                  </a:txBody>
                  <a:tcPr anchor="ctr" horzOverflow="overflow" marB="46830" marL="90000" marR="90000" marT="468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179" name="Group 240"/>
          <p:cNvGrpSpPr>
            <a:grpSpLocks/>
          </p:cNvGrpSpPr>
          <p:nvPr/>
        </p:nvGrpSpPr>
        <p:grpSpPr bwMode="auto">
          <a:xfrm>
            <a:off x="8289925" y="0"/>
            <a:ext cx="1082675" cy="601663"/>
            <a:chOff x="5222" y="377"/>
            <a:chExt cx="682" cy="379"/>
          </a:xfrm>
        </p:grpSpPr>
        <p:sp>
          <p:nvSpPr>
            <p:cNvPr id="7236" name="Rectangle 94"/>
            <p:cNvSpPr>
              <a:spLocks noChangeArrowheads="1"/>
            </p:cNvSpPr>
            <p:nvPr/>
          </p:nvSpPr>
          <p:spPr bwMode="auto">
            <a:xfrm>
              <a:off x="5222" y="406"/>
              <a:ext cx="144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>
              <a:prstShdw dir="2700000" dist="17961" prst="shdw17">
                <a:srgbClr val="00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800">
                <a:solidFill>
                  <a:srgbClr val="FF6600"/>
                </a:solidFill>
              </a:endParaRPr>
            </a:p>
          </p:txBody>
        </p:sp>
        <p:sp>
          <p:nvSpPr>
            <p:cNvPr id="7237" name="Rectangle 95"/>
            <p:cNvSpPr>
              <a:spLocks noChangeArrowheads="1"/>
            </p:cNvSpPr>
            <p:nvPr/>
          </p:nvSpPr>
          <p:spPr bwMode="auto">
            <a:xfrm>
              <a:off x="5222" y="518"/>
              <a:ext cx="144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prstShdw dir="2700000" dist="17961" prst="shdw17">
                <a:srgbClr val="99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800">
                <a:solidFill>
                  <a:srgbClr val="FF6600"/>
                </a:solidFill>
              </a:endParaRPr>
            </a:p>
          </p:txBody>
        </p:sp>
        <p:sp>
          <p:nvSpPr>
            <p:cNvPr id="7238" name="Rectangle 96"/>
            <p:cNvSpPr>
              <a:spLocks noChangeArrowheads="1"/>
            </p:cNvSpPr>
            <p:nvPr/>
          </p:nvSpPr>
          <p:spPr bwMode="auto">
            <a:xfrm>
              <a:off x="5222" y="622"/>
              <a:ext cx="144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prstShdw dir="2700000" dist="17961" prst="shdw17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800">
                <a:solidFill>
                  <a:srgbClr val="FF6600"/>
                </a:solidFill>
              </a:endParaRPr>
            </a:p>
          </p:txBody>
        </p:sp>
        <p:sp>
          <p:nvSpPr>
            <p:cNvPr id="29" name="Text Box 97"/>
            <p:cNvSpPr txBox="1">
              <a:spLocks noChangeArrowheads="1"/>
            </p:cNvSpPr>
            <p:nvPr/>
          </p:nvSpPr>
          <p:spPr bwMode="auto">
            <a:xfrm>
              <a:off x="5396" y="377"/>
              <a:ext cx="208" cy="155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60425" eaLnBrk="1" hangingPunct="1" indent="-180975" marL="180975">
                <a:spcBef>
                  <a:spcPct val="40000"/>
                </a:spcBef>
                <a:spcAft>
                  <a:spcPct val="0"/>
                </a:spcAft>
                <a:buFont charset="2" pitchFamily="2" typeface="Wingdings"/>
                <a:buNone/>
                <a:defRPr/>
              </a:pPr>
              <a:r>
                <a:rPr altLang="ko-KR" b="0" lang="en-US" sz="1000">
                  <a:solidFill>
                    <a:srgbClr val="000000"/>
                  </a:solidFill>
                  <a:latin typeface="맑은 고딕"/>
                </a:rPr>
                <a:t>: </a:t>
              </a:r>
              <a:r>
                <a:rPr altLang="en-US" b="0" lang="ko-KR" sz="1000">
                  <a:solidFill>
                    <a:srgbClr val="000000"/>
                  </a:solidFill>
                  <a:ea typeface="맑은 고딕"/>
                </a:rPr>
                <a:t>완료</a:t>
              </a:r>
              <a:endParaRPr altLang="ko-KR" b="0" lang="en-US" sz="1000">
                <a:solidFill>
                  <a:srgbClr val="000000"/>
                </a:solidFill>
              </a:endParaRPr>
            </a:p>
          </p:txBody>
        </p:sp>
        <p:sp>
          <p:nvSpPr>
            <p:cNvPr id="30" name="Text Box 98"/>
            <p:cNvSpPr txBox="1">
              <a:spLocks noChangeArrowheads="1"/>
            </p:cNvSpPr>
            <p:nvPr/>
          </p:nvSpPr>
          <p:spPr bwMode="auto">
            <a:xfrm>
              <a:off x="5396" y="489"/>
              <a:ext cx="289" cy="155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60425" eaLnBrk="1" hangingPunct="1" indent="-180975" marL="180975">
                <a:spcBef>
                  <a:spcPct val="40000"/>
                </a:spcBef>
                <a:spcAft>
                  <a:spcPct val="0"/>
                </a:spcAft>
                <a:buFont charset="2" pitchFamily="2" typeface="Wingdings"/>
                <a:buNone/>
                <a:defRPr/>
              </a:pPr>
              <a:r>
                <a:rPr altLang="ko-KR" b="0" lang="en-US" sz="1000">
                  <a:solidFill>
                    <a:srgbClr val="000000"/>
                  </a:solidFill>
                  <a:latin typeface="맑은 고딕"/>
                </a:rPr>
                <a:t>: </a:t>
              </a:r>
              <a:r>
                <a:rPr altLang="en-US" b="0" lang="ko-KR" sz="1000">
                  <a:solidFill>
                    <a:srgbClr val="000000"/>
                  </a:solidFill>
                  <a:ea typeface="맑은 고딕"/>
                </a:rPr>
                <a:t>진행중</a:t>
              </a:r>
              <a:endParaRPr altLang="ko-KR" b="0" lang="en-US" sz="1000">
                <a:solidFill>
                  <a:srgbClr val="000000"/>
                </a:solidFill>
              </a:endParaRPr>
            </a:p>
          </p:txBody>
        </p:sp>
        <p:sp>
          <p:nvSpPr>
            <p:cNvPr id="31" name="Text Box 99"/>
            <p:cNvSpPr txBox="1">
              <a:spLocks noChangeArrowheads="1"/>
            </p:cNvSpPr>
            <p:nvPr/>
          </p:nvSpPr>
          <p:spPr bwMode="auto">
            <a:xfrm>
              <a:off x="5406" y="602"/>
              <a:ext cx="498" cy="154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60425" eaLnBrk="1" hangingPunct="1" indent="-180975" marL="180975">
                <a:spcBef>
                  <a:spcPct val="40000"/>
                </a:spcBef>
                <a:spcAft>
                  <a:spcPct val="0"/>
                </a:spcAft>
                <a:buFont charset="2" pitchFamily="2" typeface="Wingdings"/>
                <a:buNone/>
                <a:defRPr/>
              </a:pPr>
              <a:r>
                <a:rPr altLang="ko-KR" b="0" lang="en-US" sz="1000">
                  <a:solidFill>
                    <a:srgbClr val="000000"/>
                  </a:solidFill>
                  <a:latin typeface="맑은 고딕"/>
                </a:rPr>
                <a:t>: </a:t>
              </a:r>
              <a:r>
                <a:rPr altLang="en-US" b="0" lang="ko-KR" sz="1000">
                  <a:solidFill>
                    <a:srgbClr val="000000"/>
                  </a:solidFill>
                  <a:ea typeface="맑은 고딕"/>
                </a:rPr>
                <a:t>미완료</a:t>
              </a:r>
              <a:r>
                <a:rPr altLang="ko-KR" b="0" lang="en-US" sz="1000">
                  <a:solidFill>
                    <a:srgbClr val="000000"/>
                  </a:solidFill>
                  <a:latin typeface="맑은 고딕"/>
                </a:rPr>
                <a:t>(</a:t>
              </a:r>
              <a:r>
                <a:rPr altLang="en-US" b="0" lang="ko-KR" sz="1000">
                  <a:solidFill>
                    <a:srgbClr val="000000"/>
                  </a:solidFill>
                  <a:ea typeface="맑은 고딕"/>
                </a:rPr>
                <a:t>문제</a:t>
              </a:r>
              <a:r>
                <a:rPr altLang="ko-KR" b="0" lang="en-US" sz="1000">
                  <a:solidFill>
                    <a:srgbClr val="000000"/>
                  </a:solidFill>
                  <a:latin typeface="맑은 고딕"/>
                </a:rPr>
                <a:t>)</a:t>
              </a:r>
            </a:p>
          </p:txBody>
        </p:sp>
      </p:grpSp>
      <p:graphicFrame>
        <p:nvGraphicFramePr>
          <p:cNvPr id="15" name="Group 3690"/>
          <p:cNvGraphicFramePr>
            <a:graphicFrameLocks noGrp="1"/>
          </p:cNvGraphicFramePr>
          <p:nvPr/>
        </p:nvGraphicFramePr>
        <p:xfrm>
          <a:off x="381000" y="990600"/>
          <a:ext cx="8991600" cy="2878138"/>
        </p:xfrm>
        <a:graphic>
          <a:graphicData uri="http://schemas.openxmlformats.org/drawingml/2006/table">
            <a:tbl>
              <a:tblPr/>
              <a:tblGrid>
                <a:gridCol w="84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3215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 </a:t>
                      </a:r>
                    </a:p>
                  </a:txBody>
                  <a:tcPr anchor="ctr" horzOverflow="overflow" marB="46823" marL="90000" marR="90000" marT="46823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6823" marL="90000" marR="90000" marT="46823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6823" marL="90000" marR="90000" marT="4682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err="1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진행율</a:t>
                      </a: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</a:p>
                  </a:txBody>
                  <a:tcPr anchor="ctr" horzOverflow="overflow" marB="46823" marL="90000" marR="90000" marT="46823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상태</a:t>
                      </a:r>
                    </a:p>
                  </a:txBody>
                  <a:tcPr anchor="ctr" horzOverflow="overflow" marB="46823" marL="90000" marR="90000" marT="46823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823" marL="90000" marR="90000" marT="46823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5245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CRM/BI</a:t>
                      </a:r>
                    </a:p>
                  </a:txBody>
                  <a:tcPr anchor="ctr" horzOverflow="overflow" marB="46823" marL="90000" marR="90000" marT="46823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연동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 중복로그인 제한 개발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인카페이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r>
                        <a:rPr altLang="ko-KR" b="0" baseline="0" dirty="0" lang="en-US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_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마케팅 플랫폼 필드테스트 지원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상품권 제휴관련 성능저하 개선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6792" marL="90000" marR="90000" marT="4679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6792" marL="90000" marR="90000" marT="4679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</a:p>
                  </a:txBody>
                  <a:tcPr anchor="ctr" horzOverflow="overflow" marB="46792" marL="90000" marR="90000" marT="4679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6823" marL="90000" marR="90000" marT="46823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6823" marL="90000" marR="90000" marT="46823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9678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6823" marL="90000" marR="90000" marT="46823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 Summary 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</a:p>
                  </a:txBody>
                  <a:tcPr anchor="ctr" horzOverflow="overflow" marB="46789" marL="90000" marR="90000" marT="46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1/15</a:t>
                      </a:r>
                    </a:p>
                  </a:txBody>
                  <a:tcPr anchor="ctr" horzOverflow="overflow" marB="46789" marL="90000" marR="90000" marT="46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</a:txBody>
                  <a:tcPr anchor="ctr" horzOverflow="overflow" marB="46792" marL="90000" marR="90000" marT="4679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6823" marL="90000" marR="90000" marT="46823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6823" marL="90000" marR="90000" marT="46823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11" name="Rectangle 3082"/>
          <p:cNvSpPr>
            <a:spLocks noChangeArrowheads="1"/>
          </p:cNvSpPr>
          <p:nvPr/>
        </p:nvSpPr>
        <p:spPr bwMode="auto">
          <a:xfrm>
            <a:off x="228600" y="3962400"/>
            <a:ext cx="2362200" cy="250825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200">
                <a:solidFill>
                  <a:srgbClr val="000000"/>
                </a:solidFill>
              </a:rPr>
              <a:t>차주 업무 계획</a:t>
            </a:r>
            <a:endParaRPr altLang="ko-KR" kumimoji="1" lang="en-US" sz="1200">
              <a:solidFill>
                <a:srgbClr val="000000"/>
              </a:solidFill>
            </a:endParaRPr>
          </a:p>
        </p:txBody>
      </p:sp>
      <p:graphicFrame>
        <p:nvGraphicFramePr>
          <p:cNvPr id="16" name="Group 3690"/>
          <p:cNvGraphicFramePr>
            <a:graphicFrameLocks noGrp="1"/>
          </p:cNvGraphicFramePr>
          <p:nvPr/>
        </p:nvGraphicFramePr>
        <p:xfrm>
          <a:off x="381000" y="4267200"/>
          <a:ext cx="8991600" cy="1165226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087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</a:t>
                      </a:r>
                    </a:p>
                  </a:txBody>
                  <a:tcPr anchor="ctr" horzOverflow="overflow" marB="46655" marL="90000" marR="90000" marT="466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6655" marL="90000" marR="90000" marT="466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6655" marL="90000" marR="90000" marT="466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55" marL="90000" marR="90000" marT="466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535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</a:txBody>
                  <a:tcPr anchor="ctr" horzOverflow="overflow" marB="46655" marL="90000" marR="90000" marT="466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6655" marL="90000" marR="90000" marT="466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6655" marL="90000" marR="90000" marT="466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6655" marL="90000" marR="90000" marT="466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04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6655" marL="90000" marR="90000" marT="466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0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6655" marL="90000" marR="90000" marT="466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6655" marL="90000" marR="90000" marT="466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6655" marL="90000" marR="90000" marT="466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7">
            <a:extLst>
              <a:ext uri="{FF2B5EF4-FFF2-40B4-BE49-F238E27FC236}">
                <a16:creationId xmlns:a16="http://schemas.microsoft.com/office/drawing/2014/main" id="{95DBC0E4-3FED-4168-A811-F22F73E27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" y="228600"/>
            <a:ext cx="8953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45789" lIns="91577" rIns="91577" tIns="45789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600">
                <a:solidFill>
                  <a:srgbClr val="000000"/>
                </a:solidFill>
              </a:rPr>
              <a:t>3. </a:t>
            </a:r>
            <a:r>
              <a:rPr altLang="en-US" kumimoji="1" lang="ko-KR" sz="1600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mtClean="0" sz="1600">
                <a:solidFill>
                  <a:srgbClr val="000000"/>
                </a:solidFill>
              </a:rPr>
              <a:t>(CP(IT </a:t>
            </a:r>
            <a:r>
              <a:rPr altLang="ko-KR" kumimoji="1" lang="en-US" sz="1600">
                <a:solidFill>
                  <a:srgbClr val="000000"/>
                </a:solidFill>
              </a:rPr>
              <a:t>Winner))</a:t>
            </a:r>
          </a:p>
        </p:txBody>
      </p:sp>
      <p:graphicFrame>
        <p:nvGraphicFramePr>
          <p:cNvPr id="7" name="Group 108">
            <a:extLst>
              <a:ext uri="{FF2B5EF4-FFF2-40B4-BE49-F238E27FC236}">
                <a16:creationId xmlns:a16="http://schemas.microsoft.com/office/drawing/2014/main" id="{D1918DE1-D523-480A-B775-91AD5D4C8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39277"/>
              </p:ext>
            </p:extLst>
          </p:nvPr>
        </p:nvGraphicFramePr>
        <p:xfrm>
          <a:off x="152400" y="1066800"/>
          <a:ext cx="4953000" cy="2404471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81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6725" marL="90000" marR="90000" marT="4672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6725" marL="90000" marR="90000" marT="4672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1" baseline="0" cap="none" i="0" kumimoji="1" lang="ko-KR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6725" marL="90000" marR="90000" marT="4672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6725" marL="90000" marR="90000" marT="4672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6725" marL="90000" marR="90000" marT="4672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608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1" marL="90000" marR="90000" marT="4676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-169863" marL="169863"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더보기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메뉴 권한 중복 조회 이슈 수정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ERS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규정관리지안지 누락 배치 재 실행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따른 운영 반영 작업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자원예약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본사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20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년도 화상 전체 자료 작성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전직원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품질 만족도 조사 설문 생성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조회 권한 기능 변경 및 권한 추가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정유제품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Spread HSK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누락 데이터 등록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안전수업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안전지킴이가이드북 메뉴 전환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연동 배치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범위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:3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-&gt;15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일로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</a:p>
                  </a:txBody>
                  <a:tcPr horzOverflow="overflow" marB="46777" marL="90000" marR="90000" marT="4677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6777" marL="90000" marR="90000" marT="4677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</a:txBody>
                  <a:tcPr horzOverflow="overflow" marB="46777" marL="90000" marR="90000" marT="4677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6777" marL="90000" marR="90000" marT="4677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109">
            <a:extLst>
              <a:ext uri="{FF2B5EF4-FFF2-40B4-BE49-F238E27FC236}">
                <a16:creationId xmlns:a16="http://schemas.microsoft.com/office/drawing/2014/main" id="{7721BB07-7B10-4642-8619-4B25D434F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18837"/>
              </p:ext>
            </p:extLst>
          </p:nvPr>
        </p:nvGraphicFramePr>
        <p:xfrm>
          <a:off x="5181600" y="1066800"/>
          <a:ext cx="4495800" cy="1981200"/>
        </p:xfrm>
        <a:graphic>
          <a:graphicData uri="http://schemas.openxmlformats.org/drawingml/2006/table">
            <a:tbl>
              <a:tblPr/>
              <a:tblGrid>
                <a:gridCol w="674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1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890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</a:p>
                  </a:txBody>
                  <a:tcPr anchor="ctr" horzOverflow="overflow" marB="46733" marL="90000" marR="90000" marT="46733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6733" marL="90000" marR="90000" marT="46733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6733" marL="90000" marR="90000" marT="46733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6733" marL="90000" marR="90000" marT="46733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229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24" marL="90000" marR="90000" marT="4672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228600" marL="25146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228600" marL="29718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228600" marL="34290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228600" marL="38862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CP 1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월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회차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정기점검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(WAS/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배치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재기동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 따른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HTML5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전환 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  ( * 1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차 개발 완료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테스트 및 보완 예정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en-US" dirty="0" kern="1200" kumimoji="1" lang="ko-KR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6823" marL="90000" marR="90000" marT="5476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b="0" baseline="0" cap="none" dirty="0" i="0" kern="1200" kumimoji="1" lang="en-US" noProof="0" normalizeH="0" smtClean="0" spc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6823" marL="90000" marR="90000" marT="5476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01/20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01/29</a:t>
                      </a:r>
                    </a:p>
                  </a:txBody>
                  <a:tcPr horzOverflow="overflow" marB="46823" marL="90000" marR="90000" marT="5476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84" name="Rectangle 136">
            <a:extLst>
              <a:ext uri="{FF2B5EF4-FFF2-40B4-BE49-F238E27FC236}">
                <a16:creationId xmlns:a16="http://schemas.microsoft.com/office/drawing/2014/main" id="{546AF6F6-150A-4F5D-B79C-9EC68A79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701675"/>
            <a:ext cx="4495800" cy="317500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806450" eaLnBrk="1" hangingPunct="1" indent="-247650" marL="247650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400" b="true">
                <a:solidFill>
                  <a:srgbClr val="000000"/>
                </a:solidFill>
                <a:ea typeface="맑은 고딕"/>
              </a:rPr>
              <a:t>차주 업무 계획</a:t>
            </a:r>
            <a:endParaRPr altLang="ko-KR" kumimoji="1" lang="en-US" sz="1400">
              <a:solidFill>
                <a:srgbClr val="000000"/>
              </a:solidFill>
            </a:endParaRPr>
          </a:p>
        </p:txBody>
      </p:sp>
      <p:sp>
        <p:nvSpPr>
          <p:cNvPr id="6185" name="Rectangle 136">
            <a:extLst>
              <a:ext uri="{FF2B5EF4-FFF2-40B4-BE49-F238E27FC236}">
                <a16:creationId xmlns:a16="http://schemas.microsoft.com/office/drawing/2014/main" id="{227A3DDD-F02B-4FC8-A75A-DDE02A45C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85800"/>
            <a:ext cx="4953000" cy="317500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806450" eaLnBrk="1" hangingPunct="1" indent="-247650" marL="247650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400" b="true">
                <a:solidFill>
                  <a:srgbClr val="000000"/>
                </a:solidFill>
                <a:ea typeface="맑은 고딕"/>
              </a:rPr>
              <a:t>금주 업무 실적</a:t>
            </a:r>
            <a:endParaRPr altLang="ko-KR" kumimoji="1"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35"/>
          <p:cNvSpPr>
            <a:spLocks noChangeArrowheads="1"/>
          </p:cNvSpPr>
          <p:nvPr/>
        </p:nvSpPr>
        <p:spPr bwMode="auto">
          <a:xfrm>
            <a:off x="228600" y="685800"/>
            <a:ext cx="4676775" cy="317500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400">
                <a:solidFill>
                  <a:srgbClr val="000000"/>
                </a:solidFill>
              </a:rPr>
              <a:t>금주 업무 실적</a:t>
            </a:r>
            <a:endParaRPr altLang="ko-KR" kumimoji="1" lang="en-US" sz="1400">
              <a:solidFill>
                <a:srgbClr val="000000"/>
              </a:solidFill>
            </a:endParaRPr>
          </a:p>
        </p:txBody>
      </p:sp>
      <p:sp>
        <p:nvSpPr>
          <p:cNvPr id="39939" name="Rectangle 136"/>
          <p:cNvSpPr>
            <a:spLocks noChangeArrowheads="1"/>
          </p:cNvSpPr>
          <p:nvPr/>
        </p:nvSpPr>
        <p:spPr bwMode="auto">
          <a:xfrm>
            <a:off x="5021263" y="685800"/>
            <a:ext cx="4724400" cy="317500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400">
                <a:solidFill>
                  <a:srgbClr val="000000"/>
                </a:solidFill>
              </a:rPr>
              <a:t>차주 업무 계획</a:t>
            </a:r>
            <a:endParaRPr altLang="ko-KR" kumimoji="1" lang="en-US" sz="1400">
              <a:solidFill>
                <a:srgbClr val="000000"/>
              </a:solidFill>
            </a:endParaRPr>
          </a:p>
        </p:txBody>
      </p:sp>
      <p:sp>
        <p:nvSpPr>
          <p:cNvPr id="39999" name="Rectangle 137"/>
          <p:cNvSpPr>
            <a:spLocks noChangeArrowheads="1"/>
          </p:cNvSpPr>
          <p:nvPr/>
        </p:nvSpPr>
        <p:spPr bwMode="auto">
          <a:xfrm>
            <a:off x="200025" y="60325"/>
            <a:ext cx="8953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5789" lIns="91577" rIns="91577" tIns="45789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600">
                <a:solidFill>
                  <a:srgbClr val="000000"/>
                </a:solidFill>
              </a:rPr>
              <a:t>3. </a:t>
            </a:r>
            <a:r>
              <a:rPr altLang="en-US" kumimoji="1" lang="ko-KR" sz="1600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mtClean="0" sz="1600">
                <a:solidFill>
                  <a:srgbClr val="000000"/>
                </a:solidFill>
              </a:rPr>
              <a:t>(</a:t>
            </a:r>
            <a:r>
              <a:rPr altLang="en-US" lang="ko-KR" smtClean="0" sz="1600">
                <a:solidFill>
                  <a:srgbClr val="000000"/>
                </a:solidFill>
              </a:rPr>
              <a:t>①</a:t>
            </a:r>
            <a:r>
              <a:rPr altLang="ko-KR" kumimoji="1" lang="en-US" smtClean="0" sz="1600">
                <a:solidFill>
                  <a:srgbClr val="000000"/>
                </a:solidFill>
              </a:rPr>
              <a:t>Baynex </a:t>
            </a:r>
            <a:r>
              <a:rPr altLang="ko-KR" kumimoji="1" lang="en-US" sz="1600">
                <a:solidFill>
                  <a:srgbClr val="000000"/>
                </a:solidFill>
              </a:rPr>
              <a:t>- ERP)</a:t>
            </a:r>
            <a:endParaRPr altLang="ko-KR" kumimoji="1" lang="en-US" sz="160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558093"/>
              </p:ext>
            </p:extLst>
          </p:nvPr>
        </p:nvGraphicFramePr>
        <p:xfrm>
          <a:off x="266700" y="1063626"/>
          <a:ext cx="4686300" cy="5592750"/>
        </p:xfrm>
        <a:graphic>
          <a:graphicData uri="http://schemas.openxmlformats.org/drawingml/2006/table">
            <a:tbl>
              <a:tblPr/>
              <a:tblGrid>
                <a:gridCol w="562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7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086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</a:p>
                  </a:txBody>
                  <a:tcPr horzOverflow="overflow" marB="46598" marL="90000" marR="90000" marT="4659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6598" marL="90000" marR="90000" marT="4659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6598" marL="90000" marR="90000" marT="4659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6598" marL="90000" marR="90000" marT="4659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598" marL="90000" marR="90000" marT="4659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8737"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공장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오승룡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96" marL="90000" marR="90000" marT="4659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indent="-85725" marL="85725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[MM] 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반납 </a:t>
                      </a:r>
                      <a:r>
                        <a:rPr altLang="en-US" baseline="0" dirty="0" err="1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이동유형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222 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처리 </a:t>
                      </a:r>
                      <a:r>
                        <a:rPr altLang="en-US" baseline="0" dirty="0" err="1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로직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개선</a:t>
                      </a:r>
                    </a:p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* 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ZWM_RFC_RECEIVE_EXEC_RST_INFO </a:t>
                      </a:r>
                      <a:r>
                        <a:rPr altLang="en-US" baseline="0" dirty="0" err="1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이동유형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222 </a:t>
                      </a:r>
                      <a:r>
                        <a:rPr altLang="en-US" baseline="0" dirty="0" err="1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반납시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baseline="0" dirty="0" err="1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특별재고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유형에 따른 </a:t>
                      </a:r>
                      <a:r>
                        <a:rPr altLang="en-US" baseline="0" err="1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로직</a:t>
                      </a:r>
                      <a:r>
                        <a:rPr altLang="en-US" baseline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추가</a:t>
                      </a:r>
                      <a:endParaRPr altLang="ko-KR" baseline="0" dirty="0" kern="1200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[MM] MRO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자재 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MRP </a:t>
                      </a:r>
                      <a:r>
                        <a:rPr altLang="en-US" baseline="0" dirty="0" err="1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자동실행시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메일 전송 기능 추가</a:t>
                      </a:r>
                    </a:p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* 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ZMMR4000 MRP 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실행 후 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P/R 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고정 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ID 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자동 </a:t>
                      </a:r>
                      <a:r>
                        <a:rPr altLang="en-US" baseline="0" dirty="0" err="1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설정시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오류 발생 건에 대한 메일 전송 </a:t>
                      </a:r>
                      <a:r>
                        <a:rPr altLang="en-US" baseline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기능 추가</a:t>
                      </a:r>
                      <a:endParaRPr altLang="ko-KR" baseline="0" dirty="0" kern="1200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[MM] MRO 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자재 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8000 GROUP 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자재운영실적 개발 요청</a:t>
                      </a:r>
                    </a:p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* 화공약품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촉매 플랜트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</a:t>
                      </a:r>
                      <a:r>
                        <a:rPr altLang="en-US" baseline="0" dirty="0" err="1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저장위치별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자재운영실적 리포트 </a:t>
                      </a:r>
                      <a:r>
                        <a:rPr altLang="en-US" baseline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개발 </a:t>
                      </a:r>
                      <a:endParaRPr altLang="ko-KR" baseline="0" dirty="0" kern="1200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[MM] VMI 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자재 예약 확정시 </a:t>
                      </a:r>
                      <a:r>
                        <a:rPr altLang="en-US" baseline="0" dirty="0" err="1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가용재고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체크 </a:t>
                      </a:r>
                      <a:r>
                        <a:rPr altLang="en-US" baseline="0" dirty="0" err="1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로직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보완 건</a:t>
                      </a:r>
                    </a:p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* 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ZMM_RESERVATION_BADI VMI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자재일 경우 </a:t>
                      </a:r>
                      <a:r>
                        <a:rPr altLang="en-US" baseline="0" dirty="0" err="1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가용재고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마이너스 발생시 예외 처리</a:t>
                      </a:r>
                      <a:endParaRPr altLang="ko-KR" baseline="0" dirty="0" kern="1200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12/12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12/22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12/26</a:t>
                      </a: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12/30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01/13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01/31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01/06</a:t>
                      </a: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12/27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50%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6602"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김원기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96" marL="90000" marR="90000" marT="4659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indent="-85725" marL="85725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- [MM](SAP) MRO </a:t>
                      </a:r>
                      <a:r>
                        <a:rPr altLang="en-US" dirty="0" kern="1200" kumimoji="1" lang="ko-KR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제외 자재 정보에 </a:t>
                      </a:r>
                      <a:r>
                        <a:rPr altLang="ko-KR" dirty="0" kern="1200" kumimoji="1" lang="en-US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'</a:t>
                      </a:r>
                      <a:r>
                        <a:rPr altLang="en-US" dirty="0" kern="1200" kumimoji="1" lang="ko-KR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공급업체 정보</a:t>
                      </a:r>
                      <a:r>
                        <a:rPr altLang="ko-KR" dirty="0" kern="1200" kumimoji="1" lang="en-US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' </a:t>
                      </a:r>
                      <a:r>
                        <a:rPr altLang="en-US" dirty="0" kern="1200" kumimoji="1" lang="ko-KR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및 </a:t>
                      </a:r>
                      <a:r>
                        <a:rPr altLang="ko-KR" dirty="0" kern="1200" kumimoji="1" lang="en-US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'</a:t>
                      </a:r>
                      <a:r>
                        <a:rPr altLang="en-US" dirty="0" kern="1200" kumimoji="1" lang="ko-KR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내자</a:t>
                      </a:r>
                      <a:r>
                        <a:rPr altLang="ko-KR" dirty="0" kern="1200" kumimoji="1" lang="en-US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/</a:t>
                      </a:r>
                      <a:r>
                        <a:rPr altLang="en-US" dirty="0" kern="1200" kumimoji="1" lang="ko-KR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외자</a:t>
                      </a:r>
                      <a:r>
                        <a:rPr altLang="ko-KR" dirty="0" kern="1200" kumimoji="1" lang="en-US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' </a:t>
                      </a:r>
                      <a:r>
                        <a:rPr altLang="en-US" dirty="0" kern="1200" kumimoji="1" lang="ko-KR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구분 컬럼 추가 등</a:t>
                      </a:r>
                      <a:endParaRPr altLang="ko-KR" dirty="0" kern="1200" kumimoji="1" lang="en-US" smtClean="0" sz="900">
                        <a:solidFill>
                          <a:schemeClr val="tx1"/>
                        </a:solidFill>
                        <a:latin charset="-127" pitchFamily="50" typeface="맑은 고딕"/>
                        <a:ea charset="-127" pitchFamily="50" typeface="맑은 고딕"/>
                        <a:cs typeface="+mn-cs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- [FI]</a:t>
                      </a:r>
                      <a:r>
                        <a:rPr altLang="en-US" dirty="0" kern="1200" kumimoji="1" lang="ko-KR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회계 자동승인대상 </a:t>
                      </a:r>
                      <a:r>
                        <a:rPr altLang="ko-KR" dirty="0" kern="1200" kumimoji="1" lang="en-US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e-Pro </a:t>
                      </a:r>
                      <a:r>
                        <a:rPr altLang="en-US" dirty="0" kern="1200" kumimoji="1" lang="ko-KR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전표 추출 프로그램 </a:t>
                      </a:r>
                      <a:r>
                        <a:rPr altLang="en-US" dirty="0" err="1" kern="1200" kumimoji="1" lang="ko-KR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개발요청</a:t>
                      </a:r>
                      <a:endParaRPr altLang="ko-KR" dirty="0" kern="1200" kumimoji="1" lang="en-US" smtClean="0" sz="900">
                        <a:solidFill>
                          <a:schemeClr val="tx1"/>
                        </a:solidFill>
                        <a:latin charset="-127" pitchFamily="50" typeface="맑은 고딕"/>
                        <a:ea charset="-127" pitchFamily="50" typeface="맑은 고딕"/>
                        <a:cs typeface="+mn-cs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- [MM]</a:t>
                      </a:r>
                      <a:r>
                        <a:rPr altLang="en-US" dirty="0" err="1" kern="1200" kumimoji="1" lang="ko-KR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기성보고서</a:t>
                      </a:r>
                      <a:r>
                        <a:rPr altLang="ko-KR" dirty="0" kern="1200" kumimoji="1" lang="en-US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(AD5-22-0004) </a:t>
                      </a:r>
                      <a:r>
                        <a:rPr altLang="en-US" dirty="0" kern="1200" kumimoji="1" lang="ko-KR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금액 감액 수정 요청</a:t>
                      </a:r>
                      <a:endParaRPr altLang="ko-KR" dirty="0" kern="1200" kumimoji="1" lang="en-US" smtClean="0" sz="900">
                        <a:solidFill>
                          <a:schemeClr val="tx1"/>
                        </a:solidFill>
                        <a:latin charset="-127" pitchFamily="50" typeface="맑은 고딕"/>
                        <a:ea charset="-127" pitchFamily="50" typeface="맑은 고딕"/>
                        <a:cs typeface="+mn-cs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- [MM]Argus Long-term Price Forecast </a:t>
                      </a:r>
                      <a:r>
                        <a:rPr altLang="en-US" dirty="0" kern="1200" kumimoji="1" lang="ko-KR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구매 건 기성 관련 </a:t>
                      </a:r>
                      <a:r>
                        <a:rPr altLang="ko-KR" dirty="0" kern="1200" kumimoji="1" lang="en-US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DOC </a:t>
                      </a:r>
                      <a:r>
                        <a:rPr altLang="en-US" dirty="0" kern="1200" kumimoji="1" lang="ko-KR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날짜 변경 요청</a:t>
                      </a:r>
                      <a:endParaRPr altLang="ko-KR" dirty="0" kern="1200" kumimoji="1" lang="en-US" smtClean="0" sz="900">
                        <a:solidFill>
                          <a:schemeClr val="tx1"/>
                        </a:solidFill>
                        <a:latin charset="-127" pitchFamily="50" typeface="맑은 고딕"/>
                        <a:ea charset="-127" pitchFamily="50" typeface="맑은 고딕"/>
                        <a:cs typeface="+mn-cs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- [FI]</a:t>
                      </a:r>
                      <a:r>
                        <a:rPr altLang="en-US" dirty="0" kern="1200" kumimoji="1" lang="ko-KR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결재요청리스트 화면 </a:t>
                      </a:r>
                      <a:r>
                        <a:rPr altLang="en-US" dirty="0" err="1" kern="1200" kumimoji="1" lang="ko-KR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속성변경</a:t>
                      </a:r>
                      <a:endParaRPr altLang="ko-KR" dirty="0" kern="1200" kumimoji="1" lang="en-US" smtClean="0" sz="900">
                        <a:solidFill>
                          <a:schemeClr val="tx1"/>
                        </a:solidFill>
                        <a:latin charset="-127" pitchFamily="50" typeface="맑은 고딕"/>
                        <a:ea charset="-127" pitchFamily="50" typeface="맑은 고딕"/>
                        <a:cs typeface="+mn-cs"/>
                      </a:endParaRP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12/07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12/16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12/26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12/26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12/27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dirty="0" kern="1200" lang="en-US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01/31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dirty="0" kern="1200" lang="en-US" smtClean="0" sz="900">
                        <a:solidFill>
                          <a:schemeClr val="tx1"/>
                        </a:solidFill>
                        <a:latin charset="-127" pitchFamily="50" typeface="맑은 고딕"/>
                        <a:ea charset="-127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dirty="0" kern="1200" lang="en-US" smtClean="0" sz="900">
                        <a:solidFill>
                          <a:schemeClr val="tx1"/>
                        </a:solidFill>
                        <a:latin charset="-127" pitchFamily="50" typeface="맑은 고딕"/>
                        <a:ea charset="-127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dirty="0" kern="1200" lang="en-US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01/31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dirty="0" kern="1200" lang="en-US" smtClean="0" sz="900">
                        <a:solidFill>
                          <a:schemeClr val="tx1"/>
                        </a:solidFill>
                        <a:latin charset="-127" pitchFamily="50" typeface="맑은 고딕"/>
                        <a:ea charset="-127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dirty="0" kern="1200" lang="en-US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01/02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dirty="0" kern="1200" lang="en-US" smtClean="0" sz="900">
                        <a:solidFill>
                          <a:schemeClr val="tx1"/>
                        </a:solidFill>
                        <a:latin charset="-127" pitchFamily="50" typeface="맑은 고딕"/>
                        <a:ea charset="-127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dirty="0" kern="1200" lang="en-US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01/02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dirty="0" kern="1200" lang="en-US" smtClean="0" sz="900">
                        <a:solidFill>
                          <a:schemeClr val="tx1"/>
                        </a:solidFill>
                        <a:latin charset="-127" pitchFamily="50" typeface="맑은 고딕"/>
                        <a:ea charset="-127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dirty="0" kern="1200" lang="en-US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01/09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dirty="0" kern="1200" lang="en-US" smtClean="0" sz="900">
                        <a:solidFill>
                          <a:schemeClr val="tx1"/>
                        </a:solidFill>
                        <a:latin charset="-127" pitchFamily="50" typeface="맑은 고딕"/>
                        <a:ea charset="-127" pitchFamily="50" typeface="맑은 고딕"/>
                        <a:cs typeface="+mn-cs"/>
                      </a:endParaRP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40%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12/26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12/26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12/27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Group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332266"/>
              </p:ext>
            </p:extLst>
          </p:nvPr>
        </p:nvGraphicFramePr>
        <p:xfrm>
          <a:off x="5021263" y="1063626"/>
          <a:ext cx="4724400" cy="5533754"/>
        </p:xfrm>
        <a:graphic>
          <a:graphicData uri="http://schemas.openxmlformats.org/drawingml/2006/table">
            <a:tbl>
              <a:tblPr/>
              <a:tblGrid>
                <a:gridCol w="646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238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</a:p>
                  </a:txBody>
                  <a:tcPr horzOverflow="overflow" marB="46734" marL="90000" marR="90000" marT="4673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6734" marL="90000" marR="90000" marT="4673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6734" marL="90000" marR="90000" marT="4673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6734" marL="90000" marR="90000" marT="4673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9535"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공장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오승룡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24" marL="90000" marR="90000" marT="4672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indent="-85725" marL="85725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[MM] MRO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자재 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MRP </a:t>
                      </a:r>
                      <a:r>
                        <a:rPr altLang="en-US" baseline="0" dirty="0" err="1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자동실행시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메일 전송 기능 추가</a:t>
                      </a:r>
                    </a:p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* 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ZMMR4000 MRP 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실행 후 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P/R 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고정 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ID 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자동 </a:t>
                      </a:r>
                      <a:r>
                        <a:rPr altLang="en-US" baseline="0" dirty="0" err="1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설정시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오류 발생 건에 대한 메일 전송 </a:t>
                      </a:r>
                      <a:r>
                        <a:rPr altLang="en-US" baseline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기능 추가</a:t>
                      </a:r>
                      <a:endParaRPr altLang="ko-KR" baseline="0" dirty="0" kern="1200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[MM] MRO 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자재 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8000 GROUP 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자재운영실적 개발 요청</a:t>
                      </a:r>
                    </a:p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* 화공약품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촉매 플랜트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</a:t>
                      </a:r>
                      <a:r>
                        <a:rPr altLang="en-US" baseline="0" dirty="0" err="1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저장위치별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자재운영실적 리포트 </a:t>
                      </a:r>
                      <a:r>
                        <a:rPr altLang="en-US" baseline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개발 </a:t>
                      </a:r>
                      <a:endParaRPr altLang="ko-KR" baseline="0" dirty="0" kern="1200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[MM] VMI 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자재 예약 확정시 </a:t>
                      </a:r>
                      <a:r>
                        <a:rPr altLang="en-US" baseline="0" dirty="0" err="1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가용재고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체크 </a:t>
                      </a:r>
                      <a:r>
                        <a:rPr altLang="en-US" baseline="0" dirty="0" err="1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로직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보완 건</a:t>
                      </a:r>
                    </a:p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* 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ZMM_RESERVATION_BADI VMI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자재일 경우 </a:t>
                      </a:r>
                      <a:r>
                        <a:rPr altLang="en-US" baseline="0" dirty="0" err="1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가용재고</a:t>
                      </a:r>
                      <a:r>
                        <a:rPr altLang="en-US" baseline="0" dirty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마이너스 발생시 예외 처리</a:t>
                      </a:r>
                      <a:endParaRPr altLang="ko-KR" baseline="0" dirty="0" kern="1200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12/22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12/26</a:t>
                      </a: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01/13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01/31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01/06</a:t>
                      </a: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431"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김원기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00" marR="90000" marT="4674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indent="-85725" marL="85725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- [MM](SAP) MRO </a:t>
                      </a:r>
                      <a:r>
                        <a:rPr altLang="en-US" dirty="0" kern="1200" kumimoji="1" lang="ko-KR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제외 자재 정보에 </a:t>
                      </a:r>
                      <a:r>
                        <a:rPr altLang="ko-KR" dirty="0" kern="1200" kumimoji="1" lang="en-US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'</a:t>
                      </a:r>
                      <a:r>
                        <a:rPr altLang="en-US" dirty="0" kern="1200" kumimoji="1" lang="ko-KR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공급업체 정보</a:t>
                      </a:r>
                      <a:r>
                        <a:rPr altLang="ko-KR" dirty="0" kern="1200" kumimoji="1" lang="en-US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' </a:t>
                      </a:r>
                      <a:r>
                        <a:rPr altLang="en-US" dirty="0" kern="1200" kumimoji="1" lang="ko-KR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및 </a:t>
                      </a:r>
                      <a:r>
                        <a:rPr altLang="ko-KR" dirty="0" kern="1200" kumimoji="1" lang="en-US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'</a:t>
                      </a:r>
                      <a:r>
                        <a:rPr altLang="en-US" dirty="0" kern="1200" kumimoji="1" lang="ko-KR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내자</a:t>
                      </a:r>
                      <a:r>
                        <a:rPr altLang="ko-KR" dirty="0" kern="1200" kumimoji="1" lang="en-US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/</a:t>
                      </a:r>
                      <a:r>
                        <a:rPr altLang="en-US" dirty="0" kern="1200" kumimoji="1" lang="ko-KR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외자</a:t>
                      </a:r>
                      <a:r>
                        <a:rPr altLang="ko-KR" dirty="0" kern="1200" kumimoji="1" lang="en-US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' </a:t>
                      </a:r>
                      <a:r>
                        <a:rPr altLang="en-US" dirty="0" kern="1200" kumimoji="1" lang="ko-KR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구분 컬럼 추가 등</a:t>
                      </a:r>
                      <a:endParaRPr altLang="ko-KR" dirty="0" kern="1200" kumimoji="1" lang="en-US" smtClean="0" sz="900">
                        <a:solidFill>
                          <a:schemeClr val="tx1"/>
                        </a:solidFill>
                        <a:latin charset="-127" pitchFamily="50" typeface="맑은 고딕"/>
                        <a:ea charset="-127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- [FI]</a:t>
                      </a:r>
                      <a:r>
                        <a:rPr altLang="en-US" dirty="0" kern="1200" kumimoji="1" lang="ko-KR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회계 자동승인대상 </a:t>
                      </a:r>
                      <a:r>
                        <a:rPr altLang="ko-KR" dirty="0" kern="1200" kumimoji="1" lang="en-US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e-Pro </a:t>
                      </a:r>
                      <a:r>
                        <a:rPr altLang="en-US" dirty="0" kern="1200" kumimoji="1" lang="ko-KR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전표 추출 프로그램 </a:t>
                      </a:r>
                      <a:r>
                        <a:rPr altLang="en-US" dirty="0" err="1" kern="1200" kumimoji="1" lang="ko-KR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개발요청</a:t>
                      </a:r>
                      <a:endParaRPr altLang="ko-KR" dirty="0" kern="1200" kumimoji="1" lang="en-US" smtClean="0" sz="900">
                        <a:solidFill>
                          <a:schemeClr val="tx1"/>
                        </a:solidFill>
                        <a:latin charset="-127" pitchFamily="50" typeface="맑은 고딕"/>
                        <a:ea charset="-127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aseline="0" dirty="0" kern="1200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12/07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12/16</a:t>
                      </a: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01/31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01/31</a:t>
                      </a: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35"/>
          <p:cNvSpPr>
            <a:spLocks noChangeArrowheads="1"/>
          </p:cNvSpPr>
          <p:nvPr/>
        </p:nvSpPr>
        <p:spPr bwMode="auto">
          <a:xfrm>
            <a:off x="190500" y="695325"/>
            <a:ext cx="4676775" cy="317500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400">
                <a:solidFill>
                  <a:srgbClr val="000000"/>
                </a:solidFill>
              </a:rPr>
              <a:t>금주 업무 실적</a:t>
            </a:r>
            <a:endParaRPr altLang="ko-KR" kumimoji="1" lang="en-US" sz="1400">
              <a:solidFill>
                <a:srgbClr val="000000"/>
              </a:solidFill>
            </a:endParaRPr>
          </a:p>
        </p:txBody>
      </p:sp>
      <p:sp>
        <p:nvSpPr>
          <p:cNvPr id="41987" name="Rectangle 136"/>
          <p:cNvSpPr>
            <a:spLocks noChangeArrowheads="1"/>
          </p:cNvSpPr>
          <p:nvPr/>
        </p:nvSpPr>
        <p:spPr bwMode="auto">
          <a:xfrm>
            <a:off x="4953000" y="695325"/>
            <a:ext cx="4724400" cy="317500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400">
                <a:solidFill>
                  <a:srgbClr val="000000"/>
                </a:solidFill>
              </a:rPr>
              <a:t>차주 업무 계획</a:t>
            </a:r>
            <a:endParaRPr altLang="ko-KR" kumimoji="1" lang="en-US" sz="1400">
              <a:solidFill>
                <a:srgbClr val="000000"/>
              </a:solidFill>
            </a:endParaRPr>
          </a:p>
        </p:txBody>
      </p:sp>
      <p:sp>
        <p:nvSpPr>
          <p:cNvPr id="42047" name="Rectangle 137"/>
          <p:cNvSpPr>
            <a:spLocks noChangeArrowheads="1"/>
          </p:cNvSpPr>
          <p:nvPr/>
        </p:nvSpPr>
        <p:spPr bwMode="auto">
          <a:xfrm>
            <a:off x="200025" y="234950"/>
            <a:ext cx="8953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5789" lIns="91577" rIns="91577" tIns="45789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dirty="0" kumimoji="1" lang="en-US" sz="1600">
                <a:solidFill>
                  <a:srgbClr val="000000"/>
                </a:solidFill>
              </a:rPr>
              <a:t>3. </a:t>
            </a:r>
            <a:r>
              <a:rPr altLang="en-US" dirty="0" err="1" kumimoji="1" lang="ko-KR" sz="1600">
                <a:solidFill>
                  <a:srgbClr val="000000"/>
                </a:solidFill>
              </a:rPr>
              <a:t>주간업무</a:t>
            </a:r>
            <a:r>
              <a:rPr altLang="en-US" dirty="0" kumimoji="1" lang="ko-KR" sz="1600">
                <a:solidFill>
                  <a:srgbClr val="000000"/>
                </a:solidFill>
              </a:rPr>
              <a:t> 실적 및 계획</a:t>
            </a:r>
            <a:r>
              <a:rPr altLang="ko-KR" dirty="0" kumimoji="1" lang="en-US" smtClean="0" sz="1600">
                <a:solidFill>
                  <a:srgbClr val="000000"/>
                </a:solidFill>
              </a:rPr>
              <a:t>(</a:t>
            </a:r>
            <a:r>
              <a:rPr altLang="en-US" dirty="0" lang="ko-KR" smtClean="0" sz="1600">
                <a:solidFill>
                  <a:srgbClr val="000000"/>
                </a:solidFill>
              </a:rPr>
              <a:t>①</a:t>
            </a:r>
            <a:r>
              <a:rPr altLang="ko-KR" dirty="0" err="1" kumimoji="1" lang="en-US" smtClean="0" sz="1600">
                <a:solidFill>
                  <a:srgbClr val="000000"/>
                </a:solidFill>
              </a:rPr>
              <a:t>Baynex</a:t>
            </a:r>
            <a:r>
              <a:rPr altLang="ko-KR" dirty="0" kumimoji="1" lang="en-US" smtClean="0" sz="1600">
                <a:solidFill>
                  <a:srgbClr val="000000"/>
                </a:solidFill>
              </a:rPr>
              <a:t> </a:t>
            </a:r>
            <a:r>
              <a:rPr altLang="ko-KR" dirty="0" kumimoji="1" lang="en-US" sz="1600">
                <a:solidFill>
                  <a:srgbClr val="000000"/>
                </a:solidFill>
              </a:rPr>
              <a:t>- ERP)</a:t>
            </a:r>
            <a:endParaRPr altLang="ko-KR" dirty="0" kumimoji="1" lang="en-US" sz="160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000402"/>
              </p:ext>
            </p:extLst>
          </p:nvPr>
        </p:nvGraphicFramePr>
        <p:xfrm>
          <a:off x="200025" y="1066800"/>
          <a:ext cx="4686912" cy="5427464"/>
        </p:xfrm>
        <a:graphic>
          <a:graphicData uri="http://schemas.openxmlformats.org/drawingml/2006/table">
            <a:tbl>
              <a:tblPr/>
              <a:tblGrid>
                <a:gridCol w="79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030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623" marL="90000" marR="90000" marT="46623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6623" marL="90000" marR="90000" marT="46623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6623" marL="90000" marR="90000" marT="4662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6623" marL="90000" marR="90000" marT="46623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623" marL="90000" marR="90000" marT="46623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392"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BC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박남신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7" marL="90000" marR="90000" marT="4676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indent="-85725" marL="85725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="0" baseline="0" cap="none" dirty="0" i="0" kern="1200" kumimoji="0" lang="en-US" noProof="0" normalizeH="0" smtClean="0" spc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Arial"/>
                        </a:rPr>
                        <a:t> [BC] SAP </a:t>
                      </a:r>
                      <a:r>
                        <a:rPr altLang="en-US" b="0" baseline="0" cap="none" dirty="0" i="0" kern="1200" kumimoji="0" lang="ko-KR" noProof="0" normalizeH="0" smtClean="0" spc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Arial"/>
                        </a:rPr>
                        <a:t>시스템 정기 모니터링</a:t>
                      </a:r>
                      <a:endParaRPr altLang="ko-KR" b="0" baseline="0" cap="none" dirty="0" i="0" kern="1200" kumimoji="0" lang="en-US" noProof="0" normalizeH="0" smtClean="0" spc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Arial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="0" baseline="0" cap="none" dirty="0" i="0" kern="1200" kumimoji="0" lang="en-US" noProof="0" normalizeH="0" smtClean="0" spc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Arial"/>
                        </a:rPr>
                        <a:t> [BC] SAP </a:t>
                      </a:r>
                      <a:r>
                        <a:rPr altLang="en-US" b="0" baseline="0" cap="none" dirty="0" i="0" kern="1200" kumimoji="0" lang="ko-KR" noProof="0" normalizeH="0" smtClean="0" spc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Arial"/>
                        </a:rPr>
                        <a:t>시스템 이관 </a:t>
                      </a:r>
                      <a:r>
                        <a:rPr altLang="ko-KR" b="0" baseline="0" cap="none" dirty="0" i="0" kern="1200" kumimoji="0" lang="en-US" noProof="0" normalizeH="0" smtClean="0" spc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Arial"/>
                        </a:rPr>
                        <a:t>/ </a:t>
                      </a:r>
                      <a:r>
                        <a:rPr altLang="en-US" b="0" baseline="0" cap="none" dirty="0" i="0" kern="1200" kumimoji="0" lang="ko-KR" noProof="0" normalizeH="0" smtClean="0" spc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Arial"/>
                        </a:rPr>
                        <a:t>변경</a:t>
                      </a:r>
                      <a:endParaRPr altLang="ko-KR" baseline="0" dirty="0" kern="1200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[BC] ERP</a:t>
                      </a:r>
                      <a:r>
                        <a:rPr altLang="en-US" baseline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운영 내부통제 권고사항 관리자 권한 보유자 현황 취합 정리 및 전달</a:t>
                      </a:r>
                      <a:endParaRPr altLang="ko-KR" baseline="0" dirty="0" kern="1200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[BC] HCM</a:t>
                      </a:r>
                      <a:r>
                        <a:rPr altLang="en-US" baseline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운영 </a:t>
                      </a:r>
                      <a:r>
                        <a:rPr altLang="ko-KR" baseline="0" dirty="0" kern="1200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SSO PW </a:t>
                      </a:r>
                      <a:r>
                        <a:rPr altLang="en-US" baseline="0" kern="1200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변경 오류 관련 업무지원 및 모니터링</a:t>
                      </a:r>
                      <a:endParaRPr altLang="ko-KR" baseline="0" dirty="0" kern="1200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="0" baseline="0" cap="none" dirty="0" i="0" kern="1200" kumimoji="0" lang="en-US" noProof="0" normalizeH="0" smtClean="0" spc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Arial"/>
                        </a:rPr>
                        <a:t> [BC] ERP</a:t>
                      </a:r>
                      <a:r>
                        <a:rPr altLang="en-US" b="0" baseline="0" cap="none" i="0" kern="1200" kumimoji="0" lang="ko-KR" noProof="0" normalizeH="0" smtClean="0" spc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Arial"/>
                        </a:rPr>
                        <a:t>운영 접속 사용자 자동 로그오프 예외처리 설정등록 </a:t>
                      </a:r>
                      <a:r>
                        <a:rPr altLang="ko-KR" b="0" baseline="0" cap="none" dirty="0" i="0" kern="1200" kumimoji="0" lang="en-US" noProof="0" normalizeH="0" smtClean="0" spc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Arial"/>
                        </a:rPr>
                        <a:t>(</a:t>
                      </a:r>
                      <a:r>
                        <a:rPr altLang="en-US" b="0" baseline="0" cap="none" i="0" kern="1200" kumimoji="0" lang="ko-KR" noProof="0" normalizeH="0" smtClean="0" spc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Arial"/>
                        </a:rPr>
                        <a:t>제품출하팀</a:t>
                      </a:r>
                      <a:r>
                        <a:rPr altLang="ko-KR" b="0" baseline="0" cap="none" dirty="0" i="0" kern="1200" kumimoji="0" lang="en-US" noProof="0" normalizeH="0" smtClean="0" spc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Arial"/>
                        </a:rPr>
                        <a:t>)</a:t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="0" baseline="0" cap="none" dirty="0" i="0" kern="1200" kumimoji="0" lang="en-US" noProof="0" normalizeH="0" smtClean="0" spc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Arial"/>
                        </a:rPr>
                        <a:t> [BC] ERP</a:t>
                      </a:r>
                      <a:r>
                        <a:rPr altLang="en-US" b="0" baseline="0" cap="none" i="0" kern="1200" kumimoji="0" lang="ko-KR" noProof="0" normalizeH="0" smtClean="0" spc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Arial"/>
                        </a:rPr>
                        <a:t>운영 일회성 배치잡</a:t>
                      </a:r>
                      <a:r>
                        <a:rPr altLang="ko-KR" b="0" baseline="0" cap="none" dirty="0" i="0" kern="1200" kumimoji="0" lang="en-US" noProof="0" normalizeH="0" smtClean="0" spc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Arial"/>
                        </a:rPr>
                        <a:t> </a:t>
                      </a:r>
                      <a:r>
                        <a:rPr altLang="en-US" b="0" baseline="0" cap="none" i="0" kern="1200" kumimoji="0" lang="ko-KR" noProof="0" normalizeH="0" smtClean="0" spc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Arial"/>
                        </a:rPr>
                        <a:t>신규설정 및 등록작업 </a:t>
                      </a:r>
                      <a:r>
                        <a:rPr altLang="ko-KR" b="0" baseline="0" cap="none" i="0" kern="1200" kumimoji="0" lang="en-US" noProof="0" normalizeH="0" smtClean="0" spc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Arial"/>
                        </a:rPr>
                        <a:t>(ZTD_D_CNFM DLVRY_CUR_DAY </a:t>
                      </a:r>
                      <a:r>
                        <a:rPr altLang="en-US" b="0" baseline="0" cap="none" i="0" kern="1200" kumimoji="0" lang="ko-KR" noProof="0" normalizeH="0" smtClean="0" spc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Arial"/>
                        </a:rPr>
                        <a:t>외</a:t>
                      </a:r>
                      <a:r>
                        <a:rPr altLang="ko-KR" b="0" baseline="0" cap="none" i="0" kern="1200" kumimoji="0" lang="en-US" noProof="0" normalizeH="0" smtClean="0" spc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Arial"/>
                        </a:rPr>
                        <a:t>1</a:t>
                      </a:r>
                      <a:r>
                        <a:rPr altLang="en-US" b="0" baseline="0" cap="none" i="0" kern="1200" kumimoji="0" lang="ko-KR" noProof="0" normalizeH="0" smtClean="0" spc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Arial"/>
                        </a:rPr>
                        <a:t>건</a:t>
                      </a:r>
                      <a:r>
                        <a:rPr altLang="ko-KR" b="0" baseline="0" cap="none" i="0" kern="1200" kumimoji="0" lang="en-US" noProof="0" normalizeH="0" smtClean="0" spc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Arial"/>
                        </a:rPr>
                        <a:t>)</a:t>
                      </a:r>
                      <a:endParaRPr altLang="ko-KR" b="0" baseline="0" cap="none" dirty="0" i="0" kern="1200" kumimoji="0" lang="en-US" noProof="0" normalizeH="0" smtClean="0" spc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Arial"/>
                      </a:endParaRP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12/27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12/26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12/29</a:t>
                      </a: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12/29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12/29</a:t>
                      </a: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12/29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12/29</a:t>
                      </a: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4506"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E-Biz/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계정관리</a:t>
                      </a: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="0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이여진</a:t>
                      </a: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621" marL="90000" marR="90000" marT="466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indent="-85725" marL="85725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base" hangingPunct="1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aseline="0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[EBIZ] ERP </a:t>
                      </a:r>
                      <a:r>
                        <a:rPr altLang="en-US" baseline="0" dirty="0" err="1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매출원장</a:t>
                      </a:r>
                      <a:r>
                        <a:rPr altLang="ko-KR" baseline="0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(ZSDR5370) </a:t>
                      </a:r>
                      <a:r>
                        <a:rPr altLang="en-US" baseline="0" dirty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보완</a:t>
                      </a:r>
                      <a:endParaRPr altLang="ko-KR" baseline="0" dirty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aseline="0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[EBIZ/FLBIZ] </a:t>
                      </a:r>
                      <a:r>
                        <a:rPr altLang="en-US" baseline="0" dirty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감사 대비 어플리케이션 로그 기능</a:t>
                      </a:r>
                      <a:endParaRPr altLang="ko-KR" baseline="0" dirty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aseline="0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[EBIZ] </a:t>
                      </a:r>
                      <a:r>
                        <a:rPr altLang="en-US" baseline="0" dirty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본인인증 변경 작업</a:t>
                      </a:r>
                      <a:endParaRPr altLang="ko-KR" baseline="0" dirty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aseline="0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[EBIZ] ISIMS </a:t>
                      </a:r>
                      <a:r>
                        <a:rPr altLang="en-US" baseline="0" dirty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자동 전송 기능 추가</a:t>
                      </a:r>
                    </a:p>
                    <a:p>
                      <a:pPr algn="l" defTabSz="914400" eaLnBrk="1" fontAlgn="base" hangingPunct="1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aseline="0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[ERP] </a:t>
                      </a:r>
                      <a:r>
                        <a:rPr altLang="en-US" baseline="0" dirty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운영 </a:t>
                      </a:r>
                      <a:r>
                        <a:rPr altLang="ko-KR" baseline="0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ERP </a:t>
                      </a:r>
                      <a:r>
                        <a:rPr altLang="en-US" baseline="0" dirty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사용자 정보 동기화</a:t>
                      </a:r>
                      <a:endParaRPr altLang="ko-KR" baseline="0" dirty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aseline="0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[ERP] ERP </a:t>
                      </a:r>
                      <a:r>
                        <a:rPr altLang="en-US" baseline="0" dirty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사용자 </a:t>
                      </a:r>
                      <a:r>
                        <a:rPr altLang="en-US" baseline="0" dirty="0" err="1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권한신청서</a:t>
                      </a:r>
                      <a:r>
                        <a:rPr altLang="ko-KR" baseline="0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</a:t>
                      </a:r>
                      <a:r>
                        <a:rPr altLang="en-US" baseline="0" dirty="0" err="1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권한부여</a:t>
                      </a:r>
                      <a:r>
                        <a:rPr altLang="ko-KR" baseline="0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 12</a:t>
                      </a:r>
                      <a:r>
                        <a:rPr altLang="en-US" baseline="0" dirty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건</a:t>
                      </a:r>
                    </a:p>
                    <a:p>
                      <a:pPr algn="l" defTabSz="914400" eaLnBrk="1" fontAlgn="base" hangingPunct="1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aseline="0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[ERP] ERP </a:t>
                      </a:r>
                      <a:r>
                        <a:rPr altLang="en-US" baseline="0" dirty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사용자 </a:t>
                      </a:r>
                      <a:r>
                        <a:rPr altLang="en-US" baseline="0" dirty="0" err="1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권한신청서</a:t>
                      </a:r>
                      <a:r>
                        <a:rPr altLang="ko-KR" baseline="0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</a:t>
                      </a:r>
                      <a:r>
                        <a:rPr altLang="en-US" baseline="0" dirty="0" err="1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개인계정</a:t>
                      </a:r>
                      <a:r>
                        <a:rPr altLang="ko-KR" baseline="0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 5</a:t>
                      </a:r>
                      <a:r>
                        <a:rPr altLang="en-US" baseline="0" dirty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건</a:t>
                      </a:r>
                      <a:endParaRPr altLang="ko-KR" baseline="0" dirty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6799" marL="90000" marR="90000" marT="4679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07/21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12/07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12/12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12/22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10/19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12/26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12/26</a:t>
                      </a:r>
                    </a:p>
                  </a:txBody>
                  <a:tcPr horzOverflow="overflow" marB="46799" marL="90000" marR="90000" marT="4679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[</a:t>
                      </a:r>
                      <a:r>
                        <a:rPr altLang="en-US" b="0" baseline="0" cap="none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보류</a:t>
                      </a:r>
                      <a:r>
                        <a:rPr altLang="ko-KR" b="0" baseline="0" cap="none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]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01/02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12/30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01/15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01/30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12/29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12/29</a:t>
                      </a:r>
                    </a:p>
                  </a:txBody>
                  <a:tcPr horzOverflow="overflow" marB="46799" marL="90000" marR="90000" marT="4679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[</a:t>
                      </a:r>
                      <a:r>
                        <a:rPr altLang="en-US" b="0" baseline="0" cap="none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보류</a:t>
                      </a:r>
                      <a:r>
                        <a:rPr altLang="ko-KR" b="0" baseline="0" cap="none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]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12/29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0%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40%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12/29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12/29</a:t>
                      </a: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235338"/>
                  </a:ext>
                </a:extLst>
              </a:tr>
            </a:tbl>
          </a:graphicData>
        </a:graphic>
      </p:graphicFrame>
      <p:graphicFrame>
        <p:nvGraphicFramePr>
          <p:cNvPr id="8" name="Group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878481"/>
              </p:ext>
            </p:extLst>
          </p:nvPr>
        </p:nvGraphicFramePr>
        <p:xfrm>
          <a:off x="4953000" y="1066791"/>
          <a:ext cx="4724400" cy="542965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52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</a:p>
                  </a:txBody>
                  <a:tcPr horzOverflow="overflow" marB="46693" marL="90000" marR="90000" marT="46693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6693" marL="90000" marR="90000" marT="46693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6693" marL="90000" marR="90000" marT="46693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6693" marL="90000" marR="90000" marT="46693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6940"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BC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박남신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1" marL="90000" marR="90000" marT="4676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indent="-85725" marL="85725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altLang="ko-KR" b="0" baseline="0" cap="none" dirty="0" i="0" kern="1200" kumimoji="0" lang="en-US" noProof="0" normalizeH="0" smtClean="0" spc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[BC] </a:t>
                      </a:r>
                      <a:r>
                        <a:rPr altLang="ko-KR" b="0" baseline="0" cap="none" dirty="0" i="0" kern="120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SAP </a:t>
                      </a:r>
                      <a:r>
                        <a:rPr altLang="en-US" b="0" baseline="0" cap="none" dirty="0" i="0" kern="120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시스템 정기 모니터링</a:t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altLang="ko-KR" b="0" baseline="0" cap="none" dirty="0" i="0" kern="1200" kumimoji="0" lang="en-US" noProof="0" normalizeH="0" smtClean="0" spc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[BC] </a:t>
                      </a:r>
                      <a:r>
                        <a:rPr altLang="ko-KR" b="0" baseline="0" cap="none" dirty="0" i="0" kern="120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SAP </a:t>
                      </a:r>
                      <a:r>
                        <a:rPr altLang="en-US" b="0" baseline="0" cap="none" dirty="0" i="0" kern="120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시스템 이관 </a:t>
                      </a:r>
                      <a:r>
                        <a:rPr altLang="ko-KR" b="0" baseline="0" cap="none" dirty="0" i="0" kern="120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 </a:t>
                      </a:r>
                      <a:r>
                        <a:rPr altLang="en-US" b="0" baseline="0" cap="none" i="0" kern="120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변경</a:t>
                      </a:r>
                      <a:endParaRPr altLang="ko-KR" b="0" baseline="0" cap="none" dirty="0" i="0" kern="120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altLang="ko-KR" b="0" baseline="0" cap="none" dirty="0" i="0" kern="1200" kumimoji="0" lang="en-US" noProof="0" normalizeH="0" smtClean="0" spc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[BC] </a:t>
                      </a:r>
                      <a:r>
                        <a:rPr altLang="ko-KR" b="0" baseline="0" cap="none" dirty="0" i="0" kern="1200" kumimoji="0" lang="en-US" noProof="0" normalizeH="0" smtClean="0" spc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ERP</a:t>
                      </a:r>
                      <a:r>
                        <a:rPr altLang="en-US" b="0" baseline="0" cap="none" i="0" kern="1200" kumimoji="0" lang="ko-KR" noProof="0" normalizeH="0" smtClean="0" spc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운영 마감업무 지원작업</a:t>
                      </a:r>
                      <a:endParaRPr altLang="en-US" b="0" baseline="0" cap="none" dirty="0" i="0" kern="1200" kumimoji="0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01/02</a:t>
                      </a: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01/04</a:t>
                      </a: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5009"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E-Biz/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계정관리</a:t>
                      </a: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="0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이여진</a:t>
                      </a: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722" marL="90000" marR="90000" marT="4672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indent="-85725" marL="85725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base" hangingPunct="1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aseline="0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[EBIZ] ERP </a:t>
                      </a:r>
                      <a:r>
                        <a:rPr altLang="en-US" baseline="0" dirty="0" err="1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매출원장</a:t>
                      </a:r>
                      <a:r>
                        <a:rPr altLang="ko-KR" baseline="0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(ZSDR5370) </a:t>
                      </a:r>
                      <a:r>
                        <a:rPr altLang="en-US" baseline="0" dirty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보완</a:t>
                      </a:r>
                      <a:endParaRPr altLang="ko-KR" baseline="0" dirty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aseline="0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[EBIZ/FLBIZ] </a:t>
                      </a:r>
                      <a:r>
                        <a:rPr altLang="en-US" baseline="0" dirty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감사 대비 어플리케이션 로그 기능</a:t>
                      </a:r>
                      <a:endParaRPr altLang="ko-KR" baseline="0" dirty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aseline="0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[EBIZ] ISIMS </a:t>
                      </a:r>
                      <a:r>
                        <a:rPr altLang="en-US" baseline="0" dirty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자동 전송 기능 추가</a:t>
                      </a:r>
                      <a:endParaRPr altLang="ko-KR" baseline="0" dirty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aseline="0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[EBIZ] </a:t>
                      </a:r>
                      <a:r>
                        <a:rPr altLang="en-US" baseline="0" dirty="0" err="1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운영인계정</a:t>
                      </a:r>
                      <a:r>
                        <a:rPr altLang="en-US" baseline="0" dirty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baseline="0" dirty="0" err="1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최초접속</a:t>
                      </a:r>
                      <a:r>
                        <a:rPr altLang="en-US" baseline="0" dirty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확인절차 보완</a:t>
                      </a:r>
                      <a:endParaRPr altLang="ko-KR" baseline="0" dirty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aseline="0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[ERP] </a:t>
                      </a:r>
                      <a:r>
                        <a:rPr altLang="en-US" baseline="0" dirty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운영 </a:t>
                      </a:r>
                      <a:r>
                        <a:rPr altLang="ko-KR" baseline="0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ERP </a:t>
                      </a:r>
                      <a:r>
                        <a:rPr altLang="en-US" baseline="0" dirty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사용자 정보 동기화</a:t>
                      </a:r>
                    </a:p>
                    <a:p>
                      <a:pPr algn="l" defTabSz="914400" eaLnBrk="1" fontAlgn="base" hangingPunct="1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baseline="0" dirty="0" kern="1200" kumimoji="1" lang="en-US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[ERP] ERP </a:t>
                      </a:r>
                      <a:r>
                        <a:rPr altLang="en-US" baseline="0" dirty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사용자 </a:t>
                      </a:r>
                      <a:r>
                        <a:rPr altLang="en-US" baseline="0" dirty="0" err="1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권한신청서</a:t>
                      </a:r>
                      <a:r>
                        <a:rPr altLang="en-US" baseline="0" dirty="0" kern="1200" kumimoji="1" lang="ko-KR" smtClean="0" sz="900"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상시 처리</a:t>
                      </a:r>
                      <a:endParaRPr altLang="ko-KR" baseline="0" dirty="0" kern="1200" kumimoji="1" lang="en-US" smtClean="0" sz="900"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6799" marL="90000" marR="90000" marT="4679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07/21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12/07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12/22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12/27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10/19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01/02</a:t>
                      </a:r>
                    </a:p>
                  </a:txBody>
                  <a:tcPr horzOverflow="overflow" marB="46799" marL="90000" marR="90000" marT="4679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[</a:t>
                      </a: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보류</a:t>
                      </a: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]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01/02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01/15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01/31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01/30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01/06</a:t>
                      </a:r>
                    </a:p>
                  </a:txBody>
                  <a:tcPr horzOverflow="overflow" marB="46799" marL="90000" marR="90000" marT="4679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852709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35"/>
          <p:cNvSpPr>
            <a:spLocks noChangeArrowheads="1"/>
          </p:cNvSpPr>
          <p:nvPr/>
        </p:nvSpPr>
        <p:spPr bwMode="auto">
          <a:xfrm>
            <a:off x="228600" y="685800"/>
            <a:ext cx="4676775" cy="317500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400">
                <a:solidFill>
                  <a:srgbClr val="000000"/>
                </a:solidFill>
              </a:rPr>
              <a:t>금주 업무 실적</a:t>
            </a:r>
            <a:endParaRPr altLang="ko-KR" kumimoji="1" lang="en-US" sz="1400">
              <a:solidFill>
                <a:srgbClr val="000000"/>
              </a:solidFill>
            </a:endParaRPr>
          </a:p>
        </p:txBody>
      </p:sp>
      <p:sp>
        <p:nvSpPr>
          <p:cNvPr id="39939" name="Rectangle 136"/>
          <p:cNvSpPr>
            <a:spLocks noChangeArrowheads="1"/>
          </p:cNvSpPr>
          <p:nvPr/>
        </p:nvSpPr>
        <p:spPr bwMode="auto">
          <a:xfrm>
            <a:off x="5021263" y="685800"/>
            <a:ext cx="4724400" cy="317500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400">
                <a:solidFill>
                  <a:srgbClr val="000000"/>
                </a:solidFill>
              </a:rPr>
              <a:t>차주 업무 계획</a:t>
            </a:r>
            <a:endParaRPr altLang="ko-KR" kumimoji="1" lang="en-US" sz="1400">
              <a:solidFill>
                <a:srgbClr val="000000"/>
              </a:solidFill>
            </a:endParaRPr>
          </a:p>
        </p:txBody>
      </p:sp>
      <p:sp>
        <p:nvSpPr>
          <p:cNvPr id="39999" name="Rectangle 137"/>
          <p:cNvSpPr>
            <a:spLocks noChangeArrowheads="1"/>
          </p:cNvSpPr>
          <p:nvPr/>
        </p:nvSpPr>
        <p:spPr bwMode="auto">
          <a:xfrm>
            <a:off x="200025" y="60325"/>
            <a:ext cx="8953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5789" lIns="91577" rIns="91577" tIns="45789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600">
                <a:solidFill>
                  <a:srgbClr val="000000"/>
                </a:solidFill>
              </a:rPr>
              <a:t>3. </a:t>
            </a:r>
            <a:r>
              <a:rPr altLang="en-US" kumimoji="1" lang="ko-KR" sz="1600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mtClean="0" sz="1600">
                <a:solidFill>
                  <a:srgbClr val="000000"/>
                </a:solidFill>
              </a:rPr>
              <a:t>(</a:t>
            </a:r>
            <a:r>
              <a:rPr altLang="en-US" lang="ko-KR" smtClean="0" sz="1600">
                <a:solidFill>
                  <a:srgbClr val="000000"/>
                </a:solidFill>
              </a:rPr>
              <a:t>①</a:t>
            </a:r>
            <a:r>
              <a:rPr altLang="ko-KR" kumimoji="1" lang="en-US" smtClean="0" sz="1600">
                <a:solidFill>
                  <a:srgbClr val="000000"/>
                </a:solidFill>
              </a:rPr>
              <a:t>Baynex </a:t>
            </a:r>
            <a:r>
              <a:rPr altLang="ko-KR" kumimoji="1" lang="en-US" sz="1600">
                <a:solidFill>
                  <a:srgbClr val="000000"/>
                </a:solidFill>
              </a:rPr>
              <a:t>- ERP)</a:t>
            </a:r>
            <a:endParaRPr altLang="ko-KR" kumimoji="1" lang="en-US" sz="160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063865"/>
              </p:ext>
            </p:extLst>
          </p:nvPr>
        </p:nvGraphicFramePr>
        <p:xfrm>
          <a:off x="266700" y="1063626"/>
          <a:ext cx="4686300" cy="5413374"/>
        </p:xfrm>
        <a:graphic>
          <a:graphicData uri="http://schemas.openxmlformats.org/drawingml/2006/table">
            <a:tbl>
              <a:tblPr/>
              <a:tblGrid>
                <a:gridCol w="562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7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356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</a:p>
                  </a:txBody>
                  <a:tcPr horzOverflow="overflow" marB="46598" marL="90000" marR="90000" marT="4659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6598" marL="90000" marR="90000" marT="4659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6598" marL="90000" marR="90000" marT="4659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6598" marL="90000" marR="90000" marT="4659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6598" marL="90000" marR="90000" marT="46598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805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typeface="Arial"/>
                        </a:rPr>
                        <a:t>ABAP</a:t>
                      </a: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typeface="Arial"/>
                        </a:rPr>
                        <a:t>박태준</a:t>
                      </a:r>
                    </a:p>
                  </a:txBody>
                  <a:tcPr horzOverflow="overflow" marB="46767" marL="90000" marR="90000" marT="4676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indent="-85725" marL="85725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0" fontAlgn="base" hangingPunct="0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dirty="0" kern="1200" lang="en-US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[SD] </a:t>
                      </a:r>
                      <a:r>
                        <a:rPr altLang="en-US" dirty="0" err="1" kern="1200" lang="ko-KR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연체거래처</a:t>
                      </a:r>
                      <a:r>
                        <a:rPr altLang="en-US" dirty="0" kern="1200" lang="ko-KR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 </a:t>
                      </a:r>
                      <a:r>
                        <a:rPr altLang="ko-KR" dirty="0" kern="1200" lang="en-US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Daily Warning </a:t>
                      </a:r>
                      <a:r>
                        <a:rPr altLang="en-US" dirty="0" err="1" kern="1200" lang="ko-KR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메일링</a:t>
                      </a:r>
                      <a:r>
                        <a:rPr altLang="en-US" dirty="0" kern="1200" lang="ko-KR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 서비스 </a:t>
                      </a:r>
                      <a:endParaRPr altLang="ko-KR" dirty="0" kern="1200" lang="en-US" smtClean="0" sz="900">
                        <a:solidFill>
                          <a:schemeClr val="tx1"/>
                        </a:solidFill>
                        <a:latin charset="-127" pitchFamily="50" typeface="맑은 고딕"/>
                        <a:ea charset="-127" pitchFamily="50" typeface="맑은 고딕"/>
                        <a:cs typeface="+mn-cs"/>
                      </a:endParaRPr>
                    </a:p>
                    <a:p>
                      <a:pPr algn="l" defTabSz="914400" eaLnBrk="0" fontAlgn="base" hangingPunct="0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dirty="0" kern="1200" lang="en-US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[SD] SAP </a:t>
                      </a:r>
                      <a:r>
                        <a:rPr altLang="en-US" dirty="0" err="1" kern="1200" lang="ko-KR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가격입력</a:t>
                      </a:r>
                      <a:r>
                        <a:rPr altLang="en-US" dirty="0" kern="1200" lang="ko-KR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 승인 </a:t>
                      </a:r>
                      <a:r>
                        <a:rPr altLang="en-US" dirty="0" err="1" kern="1200" lang="ko-KR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알람</a:t>
                      </a:r>
                      <a:r>
                        <a:rPr altLang="en-US" dirty="0" kern="1200" lang="ko-KR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 기능 생성 요청 등</a:t>
                      </a:r>
                      <a:endParaRPr altLang="ko-KR" dirty="0" kern="1200" lang="en-US" smtClean="0" sz="900">
                        <a:solidFill>
                          <a:schemeClr val="tx1"/>
                        </a:solidFill>
                        <a:latin charset="-127" pitchFamily="50" typeface="맑은 고딕"/>
                        <a:ea charset="-127" pitchFamily="50" typeface="맑은 고딕"/>
                        <a:cs typeface="+mn-cs"/>
                      </a:endParaRPr>
                    </a:p>
                    <a:p>
                      <a:pPr algn="l" defTabSz="914400" eaLnBrk="0" fontAlgn="base" hangingPunct="0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altLang="ko-KR" dirty="0" kern="1200" lang="en-US" smtClean="0" sz="900">
                        <a:solidFill>
                          <a:schemeClr val="tx1"/>
                        </a:solidFill>
                        <a:latin charset="-127" pitchFamily="50" typeface="맑은 고딕"/>
                        <a:ea charset="-127" pitchFamily="50" typeface="맑은 고딕"/>
                        <a:cs typeface="+mn-cs"/>
                      </a:endParaRPr>
                    </a:p>
                    <a:p>
                      <a:pPr algn="l" defTabSz="914400" eaLnBrk="0" fontAlgn="base" hangingPunct="0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altLang="ko-KR" dirty="0" kern="1200" lang="en-US" smtClean="0" sz="900">
                        <a:solidFill>
                          <a:schemeClr val="tx1"/>
                        </a:solidFill>
                        <a:latin charset="-127" pitchFamily="50" typeface="맑은 고딕"/>
                        <a:ea charset="-127" pitchFamily="50" typeface="맑은 고딕"/>
                        <a:cs typeface="+mn-cs"/>
                      </a:endParaRPr>
                    </a:p>
                    <a:p>
                      <a:pPr algn="l" defTabSz="914400" eaLnBrk="0" fontAlgn="base" hangingPunct="0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altLang="ko-KR" baseline="0" dirty="0" kern="1200" lang="en-US" smtClean="0" sz="900">
                        <a:solidFill>
                          <a:schemeClr val="tx1"/>
                        </a:solidFill>
                        <a:latin charset="-127" pitchFamily="50" typeface="맑은 고딕"/>
                        <a:ea charset="-127" pitchFamily="50" typeface="맑은 고딕"/>
                        <a:cs typeface="+mn-cs"/>
                      </a:endParaRP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11/22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12/14</a:t>
                      </a: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01/31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01/31</a:t>
                      </a: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80%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70%</a:t>
                      </a: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333224"/>
              </p:ext>
            </p:extLst>
          </p:nvPr>
        </p:nvGraphicFramePr>
        <p:xfrm>
          <a:off x="5021263" y="1063626"/>
          <a:ext cx="4724400" cy="5418479"/>
        </p:xfrm>
        <a:graphic>
          <a:graphicData uri="http://schemas.openxmlformats.org/drawingml/2006/table">
            <a:tbl>
              <a:tblPr/>
              <a:tblGrid>
                <a:gridCol w="646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2683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</a:p>
                  </a:txBody>
                  <a:tcPr horzOverflow="overflow" marB="46734" marL="90000" marR="90000" marT="4673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6734" marL="90000" marR="90000" marT="4673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6734" marL="90000" marR="90000" marT="4673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6734" marL="90000" marR="90000" marT="4673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0691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typeface="Arial"/>
                        </a:rPr>
                        <a:t>ABAP</a:t>
                      </a: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typeface="Arial"/>
                        </a:rPr>
                        <a:t>박태준</a:t>
                      </a:r>
                    </a:p>
                  </a:txBody>
                  <a:tcPr horzOverflow="overflow" marB="46761" marL="90000" marR="90000" marT="4676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indent="-85725" marL="85725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0" fontAlgn="base" hangingPunct="0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dirty="0" kern="1200" lang="en-US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[SD] PRM </a:t>
                      </a:r>
                      <a:r>
                        <a:rPr altLang="en-US" dirty="0" err="1" kern="1200" lang="ko-KR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퇴직임직원</a:t>
                      </a:r>
                      <a:r>
                        <a:rPr altLang="en-US" dirty="0" kern="1200" lang="ko-KR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 인근</a:t>
                      </a:r>
                      <a:r>
                        <a:rPr altLang="ko-KR" dirty="0" kern="1200" lang="en-US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S/S </a:t>
                      </a:r>
                      <a:r>
                        <a:rPr altLang="en-US" dirty="0" kern="1200" lang="ko-KR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가격조사 </a:t>
                      </a:r>
                      <a:r>
                        <a:rPr altLang="ko-KR" dirty="0" kern="1200" lang="en-US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ERP </a:t>
                      </a:r>
                      <a:r>
                        <a:rPr altLang="en-US" dirty="0" kern="1200" lang="ko-KR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및 </a:t>
                      </a:r>
                      <a:r>
                        <a:rPr altLang="ko-KR" dirty="0" kern="1200" lang="en-US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CP </a:t>
                      </a:r>
                      <a:r>
                        <a:rPr altLang="en-US" dirty="0" err="1" kern="1200" lang="ko-KR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연동요청</a:t>
                      </a:r>
                      <a:endParaRPr altLang="ko-KR" dirty="0" kern="1200" lang="en-US" smtClean="0" sz="900">
                        <a:solidFill>
                          <a:schemeClr val="tx1"/>
                        </a:solidFill>
                        <a:latin charset="-127" pitchFamily="50" typeface="맑은 고딕"/>
                        <a:ea charset="-127" pitchFamily="50" typeface="맑은 고딕"/>
                        <a:cs typeface="+mn-cs"/>
                      </a:endParaRPr>
                    </a:p>
                    <a:p>
                      <a:pPr algn="l" defTabSz="914400" eaLnBrk="0" fontAlgn="base" hangingPunct="0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dirty="0" kern="1200" lang="en-US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[SD] CRM </a:t>
                      </a:r>
                      <a:r>
                        <a:rPr altLang="en-US" dirty="0" kern="1200" lang="ko-KR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시스템 삼성유류대금카드 매입액 및 수수료 </a:t>
                      </a:r>
                      <a:r>
                        <a:rPr altLang="ko-KR" dirty="0" kern="1200" lang="en-US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I/F </a:t>
                      </a:r>
                      <a:r>
                        <a:rPr altLang="en-US" dirty="0" kern="1200" lang="ko-KR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요청</a:t>
                      </a:r>
                      <a:endParaRPr altLang="ko-KR" dirty="0" kern="1200" lang="en-US" smtClean="0" sz="900">
                        <a:solidFill>
                          <a:schemeClr val="tx1"/>
                        </a:solidFill>
                        <a:latin charset="-127" pitchFamily="50" typeface="맑은 고딕"/>
                        <a:ea charset="-127" pitchFamily="50" typeface="맑은 고딕"/>
                        <a:cs typeface="+mn-cs"/>
                      </a:endParaRPr>
                    </a:p>
                    <a:p>
                      <a:pPr algn="l" defTabSz="914400" eaLnBrk="0" fontAlgn="base" hangingPunct="0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dirty="0" kern="1200" lang="en-US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[SD] </a:t>
                      </a:r>
                      <a:r>
                        <a:rPr altLang="en-US" dirty="0" err="1" kern="1200" lang="ko-KR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연체거래처</a:t>
                      </a:r>
                      <a:r>
                        <a:rPr altLang="en-US" dirty="0" kern="1200" lang="ko-KR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 </a:t>
                      </a:r>
                      <a:r>
                        <a:rPr altLang="ko-KR" dirty="0" kern="1200" lang="en-US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Daily Warning </a:t>
                      </a:r>
                      <a:r>
                        <a:rPr altLang="en-US" dirty="0" err="1" kern="1200" lang="ko-KR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메일링</a:t>
                      </a:r>
                      <a:r>
                        <a:rPr altLang="en-US" dirty="0" kern="1200" lang="ko-KR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 서비스 </a:t>
                      </a:r>
                      <a:endParaRPr altLang="ko-KR" dirty="0" kern="1200" lang="en-US" smtClean="0" sz="900">
                        <a:solidFill>
                          <a:schemeClr val="tx1"/>
                        </a:solidFill>
                        <a:latin charset="-127" pitchFamily="50" typeface="맑은 고딕"/>
                        <a:ea charset="-127" pitchFamily="50" typeface="맑은 고딕"/>
                        <a:cs typeface="+mn-cs"/>
                      </a:endParaRPr>
                    </a:p>
                    <a:p>
                      <a:pPr algn="l" defTabSz="914400" eaLnBrk="0" fontAlgn="base" hangingPunct="0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dirty="0" kern="1200" lang="en-US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[SD] SAP </a:t>
                      </a:r>
                      <a:r>
                        <a:rPr altLang="en-US" dirty="0" err="1" kern="1200" lang="ko-KR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가격입력</a:t>
                      </a:r>
                      <a:r>
                        <a:rPr altLang="en-US" dirty="0" kern="1200" lang="ko-KR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 승인 </a:t>
                      </a:r>
                      <a:r>
                        <a:rPr altLang="en-US" dirty="0" err="1" kern="1200" lang="ko-KR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알람</a:t>
                      </a:r>
                      <a:r>
                        <a:rPr altLang="en-US" dirty="0" kern="1200" lang="ko-KR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 기능 생성 요청 등</a:t>
                      </a:r>
                      <a:endParaRPr altLang="ko-KR" dirty="0" kern="1200" lang="en-US" smtClean="0" sz="900">
                        <a:solidFill>
                          <a:schemeClr val="tx1"/>
                        </a:solidFill>
                        <a:latin charset="-127" pitchFamily="50" typeface="맑은 고딕"/>
                        <a:ea charset="-127" pitchFamily="50" typeface="맑은 고딕"/>
                        <a:cs typeface="+mn-cs"/>
                      </a:endParaRPr>
                    </a:p>
                    <a:p>
                      <a:pPr algn="l" defTabSz="914400" eaLnBrk="0" fontAlgn="base" hangingPunct="0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altLang="ko-KR" dirty="0" kern="1200" lang="en-US" smtClean="0" sz="900">
                        <a:solidFill>
                          <a:schemeClr val="tx1"/>
                        </a:solidFill>
                        <a:latin charset="-127" pitchFamily="50" typeface="맑은 고딕"/>
                        <a:ea charset="-127" pitchFamily="50" typeface="맑은 고딕"/>
                        <a:cs typeface="+mn-cs"/>
                      </a:endParaRPr>
                    </a:p>
                    <a:p>
                      <a:pPr algn="l" defTabSz="914400" eaLnBrk="0" fontAlgn="base" hangingPunct="0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altLang="ko-KR" baseline="0" dirty="0" kern="1200" lang="en-US" smtClean="0" sz="900">
                        <a:solidFill>
                          <a:schemeClr val="tx1"/>
                        </a:solidFill>
                        <a:latin charset="-127" pitchFamily="50" typeface="맑은 고딕"/>
                        <a:ea charset="-127" pitchFamily="50" typeface="맑은 고딕"/>
                        <a:cs typeface="+mn-cs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kern="1200" lang="en-US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[</a:t>
                      </a:r>
                      <a:r>
                        <a:rPr altLang="en-US" dirty="0" kern="1200" lang="ko-KR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보류</a:t>
                      </a:r>
                      <a:r>
                        <a:rPr altLang="ko-KR" dirty="0" kern="1200" lang="en-US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]</a:t>
                      </a:r>
                    </a:p>
                    <a:p>
                      <a:pPr algn="l" defTabSz="914400" eaLnBrk="0" fontAlgn="base" hangingPunct="0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[SD] ERP </a:t>
                      </a:r>
                      <a:r>
                        <a:rPr altLang="en-US" dirty="0" err="1" kern="1200" kumimoji="1" lang="ko-KR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매출원장</a:t>
                      </a:r>
                      <a:r>
                        <a:rPr altLang="ko-KR" dirty="0" kern="1200" kumimoji="1" lang="en-US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(ZSDR5370) </a:t>
                      </a:r>
                      <a:r>
                        <a:rPr altLang="en-US" dirty="0" kern="1200" kumimoji="1" lang="ko-KR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보완</a:t>
                      </a:r>
                      <a:endParaRPr altLang="ko-KR" dirty="0" kern="1200" kumimoji="1" lang="en-US" smtClean="0" sz="900">
                        <a:solidFill>
                          <a:schemeClr val="tx1"/>
                        </a:solidFill>
                        <a:latin charset="-127" pitchFamily="50" typeface="맑은 고딕"/>
                        <a:ea charset="-127" pitchFamily="50" typeface="맑은 고딕"/>
                        <a:cs typeface="+mn-cs"/>
                      </a:endParaRPr>
                    </a:p>
                    <a:p>
                      <a:pPr algn="l" defTabSz="914400" eaLnBrk="0" fontAlgn="base" hangingPunct="0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ko-KR" dirty="0" kern="1200" lang="en-US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[SD]</a:t>
                      </a:r>
                      <a:r>
                        <a:rPr altLang="ko-KR" baseline="0" dirty="0" kern="1200" lang="en-US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 </a:t>
                      </a:r>
                      <a:r>
                        <a:rPr altLang="en-US" baseline="0" dirty="0" kern="1200" lang="ko-KR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구매자금 거래처 등록 및 연장 관련 시스템 </a:t>
                      </a:r>
                      <a:r>
                        <a:rPr altLang="ko-KR" baseline="0" dirty="0" kern="1200" lang="en-US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(ERP) </a:t>
                      </a:r>
                      <a:r>
                        <a:rPr altLang="en-US" baseline="0" dirty="0" kern="1200" lang="ko-KR" smtClean="0" sz="900">
                          <a:solidFill>
                            <a:schemeClr val="tx1"/>
                          </a:solidFill>
                          <a:latin charset="-127" pitchFamily="50" typeface="맑은 고딕"/>
                          <a:ea charset="-127" pitchFamily="50" typeface="맑은 고딕"/>
                          <a:cs typeface="+mn-cs"/>
                        </a:rPr>
                        <a:t>요청 </a:t>
                      </a:r>
                      <a:endParaRPr altLang="ko-KR" baseline="0" dirty="0" kern="1200" lang="en-US" smtClean="0" sz="900">
                        <a:solidFill>
                          <a:schemeClr val="tx1"/>
                        </a:solidFill>
                        <a:latin charset="-127" pitchFamily="50" typeface="맑은 고딕"/>
                        <a:ea charset="-127" pitchFamily="50" typeface="맑은 고딕"/>
                        <a:cs typeface="+mn-cs"/>
                      </a:endParaRPr>
                    </a:p>
                    <a:p>
                      <a:pPr algn="l" defTabSz="914400" eaLnBrk="0" fontAlgn="base" hangingPunct="0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altLang="ko-KR" dirty="0" kern="1200" kumimoji="1" lang="en-US" smtClean="0" sz="900">
                        <a:solidFill>
                          <a:schemeClr val="tx1"/>
                        </a:solidFill>
                        <a:latin charset="-127" pitchFamily="50" typeface="맑은 고딕"/>
                        <a:ea charset="-127" pitchFamily="50" typeface="맑은 고딕"/>
                        <a:cs typeface="+mn-cs"/>
                      </a:endParaRPr>
                    </a:p>
                    <a:p>
                      <a:pPr algn="l" defTabSz="914400" eaLnBrk="0" fontAlgn="base" hangingPunct="0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altLang="ko-KR" dirty="0" kern="1200" kumimoji="1" lang="en-US" smtClean="0" sz="900">
                        <a:solidFill>
                          <a:schemeClr val="tx1"/>
                        </a:solidFill>
                        <a:latin charset="-127" pitchFamily="50" typeface="맑은 고딕"/>
                        <a:ea charset="-127" pitchFamily="50" typeface="맑은 고딕"/>
                        <a:cs typeface="+mn-cs"/>
                      </a:endParaRPr>
                    </a:p>
                    <a:p>
                      <a:pPr algn="l" defTabSz="914400" eaLnBrk="0" fontAlgn="base" hangingPunct="0" indent="-171450" latinLnBrk="0" lvl="0" marL="17145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altLang="ko-KR" dirty="0" kern="1200" kumimoji="1" lang="en-US" smtClean="0" sz="900">
                        <a:solidFill>
                          <a:schemeClr val="tx1"/>
                        </a:solidFill>
                        <a:latin charset="-127" pitchFamily="50" typeface="맑은 고딕"/>
                        <a:ea charset="-127" pitchFamily="50" typeface="맑은 고딕"/>
                        <a:cs typeface="+mn-cs"/>
                      </a:endParaRP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11/16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11/16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11/22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12/14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07/20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09/02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01/31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01/31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01/31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01/31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01/31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01/31</a:t>
                      </a:r>
                    </a:p>
                  </a:txBody>
                  <a:tcPr horzOverflow="overflow" marB="46782" marL="90000" marR="90000" marT="4678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