
<file path=[Content_Types].xml><?xml version="1.0" encoding="utf-8"?>
<Types xmlns="http://schemas.openxmlformats.org/package/2006/content-types">
  <Default ContentType="application/x-fontdata" Extension="eot"/>
  <Default ContentType="image/gif" Extension="gif"/>
  <Default ContentType="image/jpeg" Extension="jpeg"/>
  <Default ContentType="image/jpeg" Extension="jpg"/>
  <Default ContentType="application/x-font-ttf" Extension="otf"/>
  <Default ContentType="image/png" Extension="png"/>
  <Default ContentType="application/vnd.openxmlformats-package.relationships+xml" Extension="rels"/>
  <Default ContentType="image/tiff" Extension="tiff"/>
  <Default ContentType="application/x-font-ttf" Extension="ttf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theme+xml" PartName="/ppt/theme/theme1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app.xml" Type="http://schemas.openxmlformats.org/officeDocument/2006/relationships/extended-properties"/><Relationship Id="rId3" Target="docProps/core.xml" Type="http://schemas.openxmlformats.org/package/2006/relationships/metadata/core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70" r:id="rId12"/>
  </p:sldIdLst>
  <p:sldSz cx="10680700" cy="7556500" type="custom"/>
  <p:notesSz cx="6858000" cy="9144000"/>
  <p:embeddedFontLst>
</p:embeddedFontLst>
</p:presentation>
</file>

<file path=ppt/_rels/presentation.xml.rels><?xml version="1.0" encoding="UTF-8" standalone="no"?><Relationships xmlns="http://schemas.openxmlformats.org/package/2006/relationships"><Relationship Id="rId1" Target="slides/slide1.xml" Type="http://schemas.openxmlformats.org/officeDocument/2006/relationships/slide"/><Relationship Id="rId12" Target="slides/slide10.xml" Type="http://schemas.openxmlformats.org/officeDocument/2006/relationships/slide"/><Relationship Id="rId2" Target="slides/slide2.xml" Type="http://schemas.openxmlformats.org/officeDocument/2006/relationships/slide"/><Relationship Id="rId3" Target="slides/slide3.xml" Type="http://schemas.openxmlformats.org/officeDocument/2006/relationships/slide"/><Relationship Id="rId4" Target="slides/slide4.xml" Type="http://schemas.openxmlformats.org/officeDocument/2006/relationships/slide"/><Relationship Id="rId5" Target="slides/slide5.xml" Type="http://schemas.openxmlformats.org/officeDocument/2006/relationships/slide"/><Relationship Id="rId6" Target="slides/slide6.xml" Type="http://schemas.openxmlformats.org/officeDocument/2006/relationships/slide"/><Relationship Id="rId7" Target="slides/slide7.xml" Type="http://schemas.openxmlformats.org/officeDocument/2006/relationships/slide"/><Relationship Id="rId8" Target="slides/slide8.xml" Type="http://schemas.openxmlformats.org/officeDocument/2006/relationships/slide"/><Relationship Id="rId9" Target="slides/slide9.xml" Type="http://schemas.openxmlformats.org/officeDocument/2006/relationships/slide"/><Relationship Id="rIdSm" Target="slideMasters/slideMaster1.xml" Type="http://schemas.openxmlformats.org/officeDocument/2006/relationships/slideMaster"/><Relationship Id="rIdTh" Target="theme/theme1.xml" Type="http://schemas.openxmlformats.org/officeDocument/2006/relationships/theme"/></Relationships>
</file>

<file path=ppt/slideLayouts/_rels/slideLayout1.xml.rels><?xml version="1.0" encoding="UTF-8" standalone="no"?><Relationships xmlns="http://schemas.openxmlformats.org/package/2006/relationships"><Relationship Id="rIdSm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Sl" Target="../slideLayouts/slideLayout1.xml" Type="http://schemas.openxmlformats.org/officeDocument/2006/relationships/slideLayout"/><Relationship Id="rIdTh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Sl"/>
  </p:sldLayoutIdLst>
</p:sldMaster>
</file>

<file path=ppt/slides/_rels/slide1.xml.rels><?xml version="1.0" encoding="UTF-8" standalone="no"?><Relationships xmlns="http://schemas.openxmlformats.org/package/2006/relationships"><Relationship Id="img_0_0_32.jpg" Target="../media/img_0_0_32.jpg" Type="http://schemas.openxmlformats.org/officeDocument/2006/relationships/image"/><Relationship Id="rIdSl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img_0_0_32.jpg" Target="../media/img_0_0_32.jpg" Type="http://schemas.openxmlformats.org/officeDocument/2006/relationships/image"/><Relationship Id="rIdSl" Target="../slideLayouts/slideLayout1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img_0_0_32.jpg" Target="../media/img_0_0_32.jpg" Type="http://schemas.openxmlformats.org/officeDocument/2006/relationships/image"/><Relationship Id="rIdSl" Target="../slideLayouts/slideLayout1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img_0_0_32.jpg" Target="../media/img_0_0_32.jpg" Type="http://schemas.openxmlformats.org/officeDocument/2006/relationships/image"/><Relationship Id="rIdSl" Target="../slideLayouts/slideLayout1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img_0_0_32.jpg" Target="../media/img_0_0_32.jpg" Type="http://schemas.openxmlformats.org/officeDocument/2006/relationships/image"/><Relationship Id="rIdSl" Target="../slideLayouts/slideLayout1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img_0_0_32.jpg" Target="../media/img_0_0_32.jpg" Type="http://schemas.openxmlformats.org/officeDocument/2006/relationships/image"/><Relationship Id="rIdSl" Target="../slideLayouts/slideLayout1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img_0_0_32.jpg" Target="../media/img_0_0_32.jpg" Type="http://schemas.openxmlformats.org/officeDocument/2006/relationships/image"/><Relationship Id="rIdSl" Target="../slideLayouts/slideLayout1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img_0_0_32.jpg" Target="../media/img_0_0_32.jpg" Type="http://schemas.openxmlformats.org/officeDocument/2006/relationships/image"/><Relationship Id="rIdSl" Target="../slideLayouts/slideLayout1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img_0_0_32.jpg" Target="../media/img_0_0_32.jpg" Type="http://schemas.openxmlformats.org/officeDocument/2006/relationships/image"/><Relationship Id="rIdSl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012910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6518468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80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65916899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73960006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26019440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2973643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45523597" name="Text">
    </p:cNvPr>
          <p:cNvSpPr>
            <a:spLocks noGrp="1"/>
          </p:cNvSpPr>
          <p:nvPr/>
        </p:nvSpPr>
        <p:spPr>
          <a:xfrm rot="0">
            <a:off x="9867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038471908" name="Text">
    </p:cNvPr>
          <p:cNvSpPr>
            <a:spLocks noGrp="1"/>
          </p:cNvSpPr>
          <p:nvPr/>
        </p:nvSpPr>
        <p:spPr>
          <a:xfrm rot="0">
            <a:off x="6388100" y="1689100"/>
            <a:ext cx="28448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첨부파일 컨트롤러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</a:p>
        </p:txBody>
      </p:sp>
      <p:sp>
        <p:nvSpPr>
          <p:cNvPr id="1968788927" name="Text">
    </p:cNvPr>
          <p:cNvSpPr>
            <a:spLocks noGrp="1"/>
          </p:cNvSpPr>
          <p:nvPr/>
        </p:nvSpPr>
        <p:spPr>
          <a:xfrm rot="0">
            <a:off x="165100" y="1689100"/>
            <a:ext cx="723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015081956" name="Text">
    </p:cNvPr>
          <p:cNvSpPr>
            <a:spLocks noGrp="1"/>
          </p:cNvSpPr>
          <p:nvPr/>
        </p:nvSpPr>
        <p:spPr>
          <a:xfrm rot="0">
            <a:off x="4406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1140976228" name="Text">
    </p:cNvPr>
          <p:cNvSpPr>
            <a:spLocks noGrp="1"/>
          </p:cNvSpPr>
          <p:nvPr/>
        </p:nvSpPr>
        <p:spPr>
          <a:xfrm rot="0">
            <a:off x="377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1540421085" name="Text">
    </p:cNvPr>
          <p:cNvSpPr>
            <a:spLocks noGrp="1"/>
          </p:cNvSpPr>
          <p:nvPr/>
        </p:nvSpPr>
        <p:spPr>
          <a:xfrm rot="0">
            <a:off x="9232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045235304" name="Text">
    </p:cNvPr>
          <p:cNvSpPr>
            <a:spLocks noGrp="1"/>
          </p:cNvSpPr>
          <p:nvPr/>
        </p:nvSpPr>
        <p:spPr>
          <a:xfrm rot="0">
            <a:off x="57531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28321122" name="Text">
    </p:cNvPr>
          <p:cNvSpPr>
            <a:spLocks noGrp="1"/>
          </p:cNvSpPr>
          <p:nvPr/>
        </p:nvSpPr>
        <p:spPr>
          <a:xfrm rot="0">
            <a:off x="889000" y="4305300"/>
            <a:ext cx="2882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[WMS]적치확정에서 PO L/N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[GCMS]울산지사 기회수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[GCMS]전북지사 상품권 PC 결제 프로그램 셋팅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application Log 확인 요청 (보안관제)</a:t>
            </a:r>
          </a:p>
        </p:txBody>
      </p:sp>
      <p:sp>
        <p:nvSpPr>
          <p:cNvPr id="576548464" name="Text">
    </p:cNvPr>
          <p:cNvSpPr>
            <a:spLocks noGrp="1"/>
          </p:cNvSpPr>
          <p:nvPr/>
        </p:nvSpPr>
        <p:spPr>
          <a:xfrm rot="0">
            <a:off x="5041900" y="43053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834420629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b="1" lang="ko" sz="1000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1988935261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b="5555" l="0" r="0" t="0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194386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57291714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16282584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7500421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80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12045708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78456123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2054403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40331087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87192192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78866088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99051773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83628050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45897617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39802955" name="Text">
    </p:cNvPr>
          <p:cNvSpPr>
            <a:spLocks noGrp="1"/>
          </p:cNvSpPr>
          <p:nvPr/>
        </p:nvSpPr>
        <p:spPr>
          <a:xfrm rot="0">
            <a:off x="98679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27592967" name="Text">
    </p:cNvPr>
          <p:cNvSpPr>
            <a:spLocks noGrp="1"/>
          </p:cNvSpPr>
          <p:nvPr/>
        </p:nvSpPr>
        <p:spPr>
          <a:xfrm rot="0">
            <a:off x="92329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</a:p>
        </p:txBody>
      </p:sp>
      <p:sp>
        <p:nvSpPr>
          <p:cNvPr id="124362210" name="Text">
    </p:cNvPr>
          <p:cNvSpPr>
            <a:spLocks noGrp="1"/>
          </p:cNvSpPr>
          <p:nvPr/>
        </p:nvSpPr>
        <p:spPr>
          <a:xfrm rot="0">
            <a:off x="6388100" y="1689100"/>
            <a:ext cx="2844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</a:p>
        </p:txBody>
      </p:sp>
      <p:sp>
        <p:nvSpPr>
          <p:cNvPr id="1492936255" name="Text">
    </p:cNvPr>
          <p:cNvSpPr>
            <a:spLocks noGrp="1"/>
          </p:cNvSpPr>
          <p:nvPr/>
        </p:nvSpPr>
        <p:spPr>
          <a:xfrm rot="0">
            <a:off x="57531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091115545" name="Text">
    </p:cNvPr>
          <p:cNvSpPr>
            <a:spLocks noGrp="1"/>
          </p:cNvSpPr>
          <p:nvPr/>
        </p:nvSpPr>
        <p:spPr>
          <a:xfrm rot="0">
            <a:off x="165100" y="1689100"/>
            <a:ext cx="7239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750379864" name="Text">
    </p:cNvPr>
          <p:cNvSpPr>
            <a:spLocks noGrp="1"/>
          </p:cNvSpPr>
          <p:nvPr/>
        </p:nvSpPr>
        <p:spPr>
          <a:xfrm rot="0">
            <a:off x="889000" y="1689100"/>
            <a:ext cx="28829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소켓에러 관련 WEB서버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WAS 설정, 로직 설정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[LMS]교육행정&gt;교육계획시행관리 - 2022년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등록자 확인 및 등록방법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기능개선시 기존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문서의 작성 부서와 현재 인사 데이터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상 변경된 부서의 매핑에 대한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변경 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[LMS]교육훈련신청서 전자결재 전표생성 SAP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오류 확인 및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[LMS]Rule Revalidation] 방화벽 정책 확인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중 service port 수정에 대한 LMS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서비스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[LMS]2023년 회사필수 공통지식 강의 영상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업로드</a:t>
            </a:r>
          </a:p>
        </p:txBody>
      </p:sp>
      <p:sp>
        <p:nvSpPr>
          <p:cNvPr id="1744104864" name="Text">
    </p:cNvPr>
          <p:cNvSpPr>
            <a:spLocks noGrp="1"/>
          </p:cNvSpPr>
          <p:nvPr/>
        </p:nvSpPr>
        <p:spPr>
          <a:xfrm rot="0">
            <a:off x="44069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552065279" name="Text">
    </p:cNvPr>
          <p:cNvSpPr>
            <a:spLocks noGrp="1"/>
          </p:cNvSpPr>
          <p:nvPr/>
        </p:nvSpPr>
        <p:spPr>
          <a:xfrm rot="0">
            <a:off x="50419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</a:p>
        </p:txBody>
      </p:sp>
      <p:sp>
        <p:nvSpPr>
          <p:cNvPr id="1071777370" name="Text">
    </p:cNvPr>
          <p:cNvSpPr>
            <a:spLocks noGrp="1"/>
          </p:cNvSpPr>
          <p:nvPr/>
        </p:nvSpPr>
        <p:spPr>
          <a:xfrm rot="0">
            <a:off x="3771900" y="1689100"/>
            <a:ext cx="6350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554158045" name="Text">
    </p:cNvPr>
          <p:cNvSpPr>
            <a:spLocks noGrp="1"/>
          </p:cNvSpPr>
          <p:nvPr/>
        </p:nvSpPr>
        <p:spPr>
          <a:xfrm rot="0">
            <a:off x="98679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477883908" name="Text">
    </p:cNvPr>
          <p:cNvSpPr>
            <a:spLocks noGrp="1"/>
          </p:cNvSpPr>
          <p:nvPr/>
        </p:nvSpPr>
        <p:spPr>
          <a:xfrm rot="0">
            <a:off x="92329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</a:p>
        </p:txBody>
      </p:sp>
      <p:sp>
        <p:nvSpPr>
          <p:cNvPr id="1437016622" name="Text">
    </p:cNvPr>
          <p:cNvSpPr>
            <a:spLocks noGrp="1"/>
          </p:cNvSpPr>
          <p:nvPr/>
        </p:nvSpPr>
        <p:spPr>
          <a:xfrm rot="0">
            <a:off x="6388100" y="50673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</a:p>
        </p:txBody>
      </p:sp>
      <p:sp>
        <p:nvSpPr>
          <p:cNvPr id="2060987926" name="Text">
    </p:cNvPr>
          <p:cNvSpPr>
            <a:spLocks noGrp="1"/>
          </p:cNvSpPr>
          <p:nvPr/>
        </p:nvSpPr>
        <p:spPr>
          <a:xfrm rot="0">
            <a:off x="57531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851207401" name="Text">
    </p:cNvPr>
          <p:cNvSpPr>
            <a:spLocks noGrp="1"/>
          </p:cNvSpPr>
          <p:nvPr/>
        </p:nvSpPr>
        <p:spPr>
          <a:xfrm rot="0">
            <a:off x="165100" y="50673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903474548" name="Text">
    </p:cNvPr>
          <p:cNvSpPr>
            <a:spLocks noGrp="1"/>
          </p:cNvSpPr>
          <p:nvPr/>
        </p:nvSpPr>
        <p:spPr>
          <a:xfrm rot="0">
            <a:off x="889000" y="50673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[e-Pro]해외 벤더 로그인 문제 해결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[e-Pro]견적서 관련 OZ report 문제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 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[e-Pro]자체구매 로그인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 프로젝트팀)</a:t>
            </a:r>
          </a:p>
        </p:txBody>
      </p:sp>
      <p:sp>
        <p:nvSpPr>
          <p:cNvPr id="497966374" name="Text">
    </p:cNvPr>
          <p:cNvSpPr>
            <a:spLocks noGrp="1"/>
          </p:cNvSpPr>
          <p:nvPr/>
        </p:nvSpPr>
        <p:spPr>
          <a:xfrm rot="0">
            <a:off x="44069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</a:p>
        </p:txBody>
      </p:sp>
      <p:sp>
        <p:nvSpPr>
          <p:cNvPr id="641558555" name="Text">
    </p:cNvPr>
          <p:cNvSpPr>
            <a:spLocks noGrp="1"/>
          </p:cNvSpPr>
          <p:nvPr/>
        </p:nvSpPr>
        <p:spPr>
          <a:xfrm rot="0">
            <a:off x="50419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2012732185" name="Text">
    </p:cNvPr>
          <p:cNvSpPr>
            <a:spLocks noGrp="1"/>
          </p:cNvSpPr>
          <p:nvPr/>
        </p:nvSpPr>
        <p:spPr>
          <a:xfrm rot="0">
            <a:off x="3771900" y="5067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602672516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b="1" lang="ko" sz="1000">
                <a:latin typeface="SansSerif"/>
                <a:ea typeface="SansSerif"/>
                <a:cs typeface="SansSerif"/>
              </a:rPr>
              <a:t>8</a:t>
            </a:r>
          </a:p>
        </p:txBody>
      </p:sp>
      <p:pic>
        <p:nvPicPr>
          <p:cNvPr id="1287926706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b="5555" l="0" r="0" t="0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8657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17584037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8274846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71793317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80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82863575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13448848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5092162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21821789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97297290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2086699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751404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07930717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27134702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5564351" name="Text">
    </p:cNvPr>
          <p:cNvSpPr>
            <a:spLocks noGrp="1"/>
          </p:cNvSpPr>
          <p:nvPr/>
        </p:nvSpPr>
        <p:spPr>
          <a:xfrm rot="0">
            <a:off x="9867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315158453" name="Text">
    </p:cNvPr>
          <p:cNvSpPr>
            <a:spLocks noGrp="1"/>
          </p:cNvSpPr>
          <p:nvPr/>
        </p:nvSpPr>
        <p:spPr>
          <a:xfrm rot="0">
            <a:off x="9232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974993638" name="Text">
    </p:cNvPr>
          <p:cNvSpPr>
            <a:spLocks noGrp="1"/>
          </p:cNvSpPr>
          <p:nvPr/>
        </p:nvSpPr>
        <p:spPr>
          <a:xfrm rot="0">
            <a:off x="63881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</a:p>
        </p:txBody>
      </p:sp>
      <p:sp>
        <p:nvSpPr>
          <p:cNvPr id="1077622192" name="Text">
    </p:cNvPr>
          <p:cNvSpPr>
            <a:spLocks noGrp="1"/>
          </p:cNvSpPr>
          <p:nvPr/>
        </p:nvSpPr>
        <p:spPr>
          <a:xfrm rot="0">
            <a:off x="57531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025402033" name="Text">
    </p:cNvPr>
          <p:cNvSpPr>
            <a:spLocks noGrp="1"/>
          </p:cNvSpPr>
          <p:nvPr/>
        </p:nvSpPr>
        <p:spPr>
          <a:xfrm rot="0">
            <a:off x="165100" y="16891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734301698" name="Text">
    </p:cNvPr>
          <p:cNvSpPr>
            <a:spLocks noGrp="1"/>
          </p:cNvSpPr>
          <p:nvPr/>
        </p:nvSpPr>
        <p:spPr>
          <a:xfrm rot="0">
            <a:off x="889000" y="16891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</a:p>
        </p:txBody>
      </p:sp>
      <p:sp>
        <p:nvSpPr>
          <p:cNvPr id="517871278" name="Text">
    </p:cNvPr>
          <p:cNvSpPr>
            <a:spLocks noGrp="1"/>
          </p:cNvSpPr>
          <p:nvPr/>
        </p:nvSpPr>
        <p:spPr>
          <a:xfrm rot="0"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22758768" name="Text">
    </p:cNvPr>
          <p:cNvSpPr>
            <a:spLocks noGrp="1"/>
          </p:cNvSpPr>
          <p:nvPr/>
        </p:nvSpPr>
        <p:spPr>
          <a:xfrm rot="0"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917265549" name="Text">
    </p:cNvPr>
          <p:cNvSpPr>
            <a:spLocks noGrp="1"/>
          </p:cNvSpPr>
          <p:nvPr/>
        </p:nvSpPr>
        <p:spPr>
          <a:xfrm rot="0"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957833412" name="Text">
    </p:cNvPr>
          <p:cNvSpPr>
            <a:spLocks noGrp="1"/>
          </p:cNvSpPr>
          <p:nvPr/>
        </p:nvSpPr>
        <p:spPr>
          <a:xfrm rot="0">
            <a:off x="9867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460828718" name="Text">
    </p:cNvPr>
          <p:cNvSpPr>
            <a:spLocks noGrp="1"/>
          </p:cNvSpPr>
          <p:nvPr/>
        </p:nvSpPr>
        <p:spPr>
          <a:xfrm rot="0">
            <a:off x="9232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501471770" name="Text">
    </p:cNvPr>
          <p:cNvSpPr>
            <a:spLocks noGrp="1"/>
          </p:cNvSpPr>
          <p:nvPr/>
        </p:nvSpPr>
        <p:spPr>
          <a:xfrm rot="0">
            <a:off x="6388100" y="32512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거래처 마스터 수정 요청</a:t>
            </a:r>
          </a:p>
        </p:txBody>
      </p:sp>
      <p:sp>
        <p:nvSpPr>
          <p:cNvPr id="232965004" name="Text">
    </p:cNvPr>
          <p:cNvSpPr>
            <a:spLocks noGrp="1"/>
          </p:cNvSpPr>
          <p:nvPr/>
        </p:nvSpPr>
        <p:spPr>
          <a:xfrm rot="0">
            <a:off x="57531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67490228" name="Text">
    </p:cNvPr>
          <p:cNvSpPr>
            <a:spLocks noGrp="1"/>
          </p:cNvSpPr>
          <p:nvPr/>
        </p:nvSpPr>
        <p:spPr>
          <a:xfrm rot="0">
            <a:off x="165100" y="32512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266047854" name="Text">
    </p:cNvPr>
          <p:cNvSpPr>
            <a:spLocks noGrp="1"/>
          </p:cNvSpPr>
          <p:nvPr/>
        </p:nvSpPr>
        <p:spPr>
          <a:xfrm rot="0">
            <a:off x="889000" y="32512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[PRM]거래처 마스터 수정 요청</a:t>
            </a:r>
          </a:p>
        </p:txBody>
      </p:sp>
      <p:sp>
        <p:nvSpPr>
          <p:cNvPr id="1728346222" name="Text">
    </p:cNvPr>
          <p:cNvSpPr>
            <a:spLocks noGrp="1"/>
          </p:cNvSpPr>
          <p:nvPr/>
        </p:nvSpPr>
        <p:spPr>
          <a:xfrm rot="0">
            <a:off x="4406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2095131041" name="Text">
    </p:cNvPr>
          <p:cNvSpPr>
            <a:spLocks noGrp="1"/>
          </p:cNvSpPr>
          <p:nvPr/>
        </p:nvSpPr>
        <p:spPr>
          <a:xfrm rot="0">
            <a:off x="504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</a:p>
        </p:txBody>
      </p:sp>
      <p:sp>
        <p:nvSpPr>
          <p:cNvPr id="2131655098" name="Text">
    </p:cNvPr>
          <p:cNvSpPr>
            <a:spLocks noGrp="1"/>
          </p:cNvSpPr>
          <p:nvPr/>
        </p:nvSpPr>
        <p:spPr>
          <a:xfrm rot="0">
            <a:off x="377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06618910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b="1" lang="ko" sz="1000">
                <a:latin typeface="SansSerif"/>
                <a:ea typeface="SansSerif"/>
                <a:cs typeface="SansSerif"/>
              </a:rPr>
              <a:t>9</a:t>
            </a:r>
          </a:p>
        </p:txBody>
      </p:sp>
      <p:pic>
        <p:nvPicPr>
          <p:cNvPr id="1121529779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b="5555" l="0" r="0" t="0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90504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95083931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91269884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642825120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80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01561119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72531179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2767786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96232835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29248231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99716841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5088835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75613179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08022169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4263682" name="Text">
    </p:cNvPr>
          <p:cNvSpPr>
            <a:spLocks noGrp="1"/>
          </p:cNvSpPr>
          <p:nvPr/>
        </p:nvSpPr>
        <p:spPr>
          <a:xfrm rot="0">
            <a:off x="9867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2092281625" name="Text">
    </p:cNvPr>
          <p:cNvSpPr>
            <a:spLocks noGrp="1"/>
          </p:cNvSpPr>
          <p:nvPr/>
        </p:nvSpPr>
        <p:spPr>
          <a:xfrm rot="0">
            <a:off x="9232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1323879527" name="Text">
    </p:cNvPr>
          <p:cNvSpPr>
            <a:spLocks noGrp="1"/>
          </p:cNvSpPr>
          <p:nvPr/>
        </p:nvSpPr>
        <p:spPr>
          <a:xfrm rot="0">
            <a:off x="6388100" y="1689100"/>
            <a:ext cx="28448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피드백)시스템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3. 조회 및 작성(데이터 개별화)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</a:p>
        </p:txBody>
      </p:sp>
      <p:sp>
        <p:nvSpPr>
          <p:cNvPr id="1415944696" name="Text">
    </p:cNvPr>
          <p:cNvSpPr>
            <a:spLocks noGrp="1"/>
          </p:cNvSpPr>
          <p:nvPr/>
        </p:nvSpPr>
        <p:spPr>
          <a:xfrm rot="0">
            <a:off x="57531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39999740" name="Text">
    </p:cNvPr>
          <p:cNvSpPr>
            <a:spLocks noGrp="1"/>
          </p:cNvSpPr>
          <p:nvPr/>
        </p:nvSpPr>
        <p:spPr>
          <a:xfrm rot="0">
            <a:off x="165100" y="1689100"/>
            <a:ext cx="723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409217230" name="Text">
    </p:cNvPr>
          <p:cNvSpPr>
            <a:spLocks noGrp="1"/>
          </p:cNvSpPr>
          <p:nvPr/>
        </p:nvSpPr>
        <p:spPr>
          <a:xfrm rot="0">
            <a:off x="889000" y="1689100"/>
            <a:ext cx="2882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1차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(피드백 수렴 / 에러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1. 기능 안정화, 2. 계승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피드백)시스템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3. 조회 및 작성(데이터 개별화)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오픈 작업 및 유지보수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(기타 피드백 수렴)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1. 기능 안정화, 2. 계승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3. 유지보수를 위한 페이지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(modal)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4. 기존 기능 문제점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</a:p>
        </p:txBody>
      </p:sp>
      <p:sp>
        <p:nvSpPr>
          <p:cNvPr id="1543341858" name="Text">
    </p:cNvPr>
          <p:cNvSpPr>
            <a:spLocks noGrp="1"/>
          </p:cNvSpPr>
          <p:nvPr/>
        </p:nvSpPr>
        <p:spPr>
          <a:xfrm rot="0">
            <a:off x="4406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598700028" name="Text">
    </p:cNvPr>
          <p:cNvSpPr>
            <a:spLocks noGrp="1"/>
          </p:cNvSpPr>
          <p:nvPr/>
        </p:nvSpPr>
        <p:spPr>
          <a:xfrm rot="0">
            <a:off x="5041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857372365" name="Text">
    </p:cNvPr>
          <p:cNvSpPr>
            <a:spLocks noGrp="1"/>
          </p:cNvSpPr>
          <p:nvPr/>
        </p:nvSpPr>
        <p:spPr>
          <a:xfrm rot="0">
            <a:off x="3771900" y="1689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</a:p>
        </p:txBody>
      </p:sp>
      <p:sp>
        <p:nvSpPr>
          <p:cNvPr id="399940322" name="Text">
    </p:cNvPr>
          <p:cNvSpPr>
            <a:spLocks noGrp="1"/>
          </p:cNvSpPr>
          <p:nvPr/>
        </p:nvSpPr>
        <p:spPr>
          <a:xfrm rot="0">
            <a:off x="98679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539351981" name="Text">
    </p:cNvPr>
          <p:cNvSpPr>
            <a:spLocks noGrp="1"/>
          </p:cNvSpPr>
          <p:nvPr/>
        </p:nvSpPr>
        <p:spPr>
          <a:xfrm rot="0">
            <a:off x="92329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2024640730" name="Text">
    </p:cNvPr>
          <p:cNvSpPr>
            <a:spLocks noGrp="1"/>
          </p:cNvSpPr>
          <p:nvPr/>
        </p:nvSpPr>
        <p:spPr>
          <a:xfrm rot="0">
            <a:off x="6388100" y="3695700"/>
            <a:ext cx="28448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ITSM-90802 수정 반영 업데이트 에러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해결 요청</a:t>
            </a:r>
          </a:p>
        </p:txBody>
      </p:sp>
      <p:sp>
        <p:nvSpPr>
          <p:cNvPr id="417414428" name="Text">
    </p:cNvPr>
          <p:cNvSpPr>
            <a:spLocks noGrp="1"/>
          </p:cNvSpPr>
          <p:nvPr/>
        </p:nvSpPr>
        <p:spPr>
          <a:xfrm rot="0">
            <a:off x="57531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002681704" name="Text">
    </p:cNvPr>
          <p:cNvSpPr>
            <a:spLocks noGrp="1"/>
          </p:cNvSpPr>
          <p:nvPr/>
        </p:nvSpPr>
        <p:spPr>
          <a:xfrm rot="0">
            <a:off x="165100" y="3695700"/>
            <a:ext cx="723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901118222" name="Text">
    </p:cNvPr>
          <p:cNvSpPr>
            <a:spLocks noGrp="1"/>
          </p:cNvSpPr>
          <p:nvPr/>
        </p:nvSpPr>
        <p:spPr>
          <a:xfrm rot="0">
            <a:off x="889000" y="3695700"/>
            <a:ext cx="2882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[LOPAS]ITSM-90056 PDF파일 업로드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[LOPAS]ITSM-90391 출하처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공사일정관리 에러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[FLBIZ]ITSM-90474 윤활유 수출용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Proforma Invoice 상 계좌정보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[LOPAS]ITSM-90802 수정 반영 업데이트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에러 해결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[CCS]정산 내역 승인요청 후 전자결재에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전자증빙 첨부파일 오류</a:t>
            </a:r>
          </a:p>
        </p:txBody>
      </p:sp>
      <p:sp>
        <p:nvSpPr>
          <p:cNvPr id="554337314" name="Text">
    </p:cNvPr>
          <p:cNvSpPr>
            <a:spLocks noGrp="1"/>
          </p:cNvSpPr>
          <p:nvPr/>
        </p:nvSpPr>
        <p:spPr>
          <a:xfrm rot="0">
            <a:off x="44069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806507714" name="Text">
    </p:cNvPr>
          <p:cNvSpPr>
            <a:spLocks noGrp="1"/>
          </p:cNvSpPr>
          <p:nvPr/>
        </p:nvSpPr>
        <p:spPr>
          <a:xfrm rot="0">
            <a:off x="50419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375181149" name="Text">
    </p:cNvPr>
          <p:cNvSpPr>
            <a:spLocks noGrp="1"/>
          </p:cNvSpPr>
          <p:nvPr/>
        </p:nvSpPr>
        <p:spPr>
          <a:xfrm rot="0">
            <a:off x="3771900" y="36957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205207825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b="1" lang="ko" sz="1000">
                <a:latin typeface="SansSerif"/>
                <a:ea typeface="SansSerif"/>
                <a:cs typeface="SansSerif"/>
              </a:rPr>
              <a:t>10</a:t>
            </a:r>
          </a:p>
        </p:txBody>
      </p:sp>
      <p:pic>
        <p:nvPicPr>
          <p:cNvPr id="2036696864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b="5555" l="0" r="0" t="0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523978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30521917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0338174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808553357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80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9884363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95636847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93677189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33613614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8085263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31415590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79504273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75380404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68174875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71491075" name="Text">
    </p:cNvPr>
          <p:cNvSpPr>
            <a:spLocks noGrp="1"/>
          </p:cNvSpPr>
          <p:nvPr/>
        </p:nvSpPr>
        <p:spPr>
          <a:xfrm rot="0">
            <a:off x="9867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374511320" name="Text">
    </p:cNvPr>
          <p:cNvSpPr>
            <a:spLocks noGrp="1"/>
          </p:cNvSpPr>
          <p:nvPr/>
        </p:nvSpPr>
        <p:spPr>
          <a:xfrm rot="0">
            <a:off x="9232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875492633" name="Text">
    </p:cNvPr>
          <p:cNvSpPr>
            <a:spLocks noGrp="1"/>
          </p:cNvSpPr>
          <p:nvPr/>
        </p:nvSpPr>
        <p:spPr>
          <a:xfrm rot="0">
            <a:off x="6388100" y="1689100"/>
            <a:ext cx="2844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유가 정보 Crack Spread 변환 상수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IOS 링크 사용 다운로드 확인</a:t>
            </a:r>
          </a:p>
        </p:txBody>
      </p:sp>
      <p:sp>
        <p:nvSpPr>
          <p:cNvPr id="1536029017" name="Text">
    </p:cNvPr>
          <p:cNvSpPr>
            <a:spLocks noGrp="1"/>
          </p:cNvSpPr>
          <p:nvPr/>
        </p:nvSpPr>
        <p:spPr>
          <a:xfrm rot="0">
            <a:off x="57531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891720824" name="Text">
    </p:cNvPr>
          <p:cNvSpPr>
            <a:spLocks noGrp="1"/>
          </p:cNvSpPr>
          <p:nvPr/>
        </p:nvSpPr>
        <p:spPr>
          <a:xfrm rot="0">
            <a:off x="165100" y="1689100"/>
            <a:ext cx="723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923605230" name="Text">
    </p:cNvPr>
          <p:cNvSpPr>
            <a:spLocks noGrp="1"/>
          </p:cNvSpPr>
          <p:nvPr/>
        </p:nvSpPr>
        <p:spPr>
          <a:xfrm rot="0">
            <a:off x="889000" y="1689100"/>
            <a:ext cx="2882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[ASM]ITSM-90558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[ASM]ITSM-90072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[ASM]ITSM-74247 SR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[ASM]ITSM-49506 SR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[ASM]ITSM-90072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[ASM]ITSM-83249 견적서 작업자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[ASM]ITSM-90072 자동배포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[ASM]ITSM-90227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[ASM]취약점 점검 작동 검사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[ASM]GCMS 자동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[ATSS]미배차문자전송 장애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[ATSS]강원지사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[ATSS]울산지사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[ATSS]울산지사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[ATSS]포항지사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[ATSS]원주지사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[Mobile]유가 정보 Crack Spread 변환 상수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[Mobile]IOS 링크 사용 다운로드 확인</a:t>
            </a:r>
          </a:p>
        </p:txBody>
      </p:sp>
      <p:sp>
        <p:nvSpPr>
          <p:cNvPr id="836913054" name="Text">
    </p:cNvPr>
          <p:cNvSpPr>
            <a:spLocks noGrp="1"/>
          </p:cNvSpPr>
          <p:nvPr/>
        </p:nvSpPr>
        <p:spPr>
          <a:xfrm rot="0">
            <a:off x="4406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89227202" name="Text">
    </p:cNvPr>
          <p:cNvSpPr>
            <a:spLocks noGrp="1"/>
          </p:cNvSpPr>
          <p:nvPr/>
        </p:nvSpPr>
        <p:spPr>
          <a:xfrm rot="0">
            <a:off x="5041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</a:p>
        </p:txBody>
      </p:sp>
      <p:sp>
        <p:nvSpPr>
          <p:cNvPr id="2132394894" name="Text">
    </p:cNvPr>
          <p:cNvSpPr>
            <a:spLocks noGrp="1"/>
          </p:cNvSpPr>
          <p:nvPr/>
        </p:nvSpPr>
        <p:spPr>
          <a:xfrm rot="0">
            <a:off x="3771900" y="1689100"/>
            <a:ext cx="6350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845479441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b="1" lang="ko" sz="1000">
                <a:latin typeface="SansSerif"/>
                <a:ea typeface="SansSerif"/>
                <a:cs typeface="SansSerif"/>
              </a:rPr>
              <a:t>11</a:t>
            </a:r>
          </a:p>
        </p:txBody>
      </p:sp>
      <p:pic>
        <p:nvPicPr>
          <p:cNvPr id="295276916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b="5555" l="0" r="0" t="0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85194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72597296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99096726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71561104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80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93566083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17632946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4068316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43275128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90875070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31339896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08697108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6377972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10627284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79173712" name="Text">
    </p:cNvPr>
          <p:cNvSpPr>
            <a:spLocks noGrp="1"/>
          </p:cNvSpPr>
          <p:nvPr/>
        </p:nvSpPr>
        <p:spPr>
          <a:xfrm rot="0">
            <a:off x="9867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722397167" name="Text">
    </p:cNvPr>
          <p:cNvSpPr>
            <a:spLocks noGrp="1"/>
          </p:cNvSpPr>
          <p:nvPr/>
        </p:nvSpPr>
        <p:spPr>
          <a:xfrm rot="0">
            <a:off x="9232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613558188" name="Text">
    </p:cNvPr>
          <p:cNvSpPr>
            <a:spLocks noGrp="1"/>
          </p:cNvSpPr>
          <p:nvPr/>
        </p:nvSpPr>
        <p:spPr>
          <a:xfrm rot="0">
            <a:off x="6388100" y="1689100"/>
            <a:ext cx="2844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513320671" name="Text">
    </p:cNvPr>
          <p:cNvSpPr>
            <a:spLocks noGrp="1"/>
          </p:cNvSpPr>
          <p:nvPr/>
        </p:nvSpPr>
        <p:spPr>
          <a:xfrm rot="0">
            <a:off x="57531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326136060" name="Text">
    </p:cNvPr>
          <p:cNvSpPr>
            <a:spLocks noGrp="1"/>
          </p:cNvSpPr>
          <p:nvPr/>
        </p:nvSpPr>
        <p:spPr>
          <a:xfrm rot="0">
            <a:off x="165100" y="1689100"/>
            <a:ext cx="723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327357154" name="Text">
    </p:cNvPr>
          <p:cNvSpPr>
            <a:spLocks noGrp="1"/>
          </p:cNvSpPr>
          <p:nvPr/>
        </p:nvSpPr>
        <p:spPr>
          <a:xfrm rot="0">
            <a:off x="889000" y="1689100"/>
            <a:ext cx="2882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[e-Pro]예가산정  - 액티비티 및 원가 자료      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갱신 관련 자료분석 및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ITSM-83280  – 요청부서 : 연차보수팀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 요청자의 요청으로 보류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[e-Pro]ITSM-90454 발주번호 4501135077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서비스 항번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[CES]예가산정 액티비티 수량 조정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(요청자 최병원 책임님)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[e-Pro]ITSM-90550 품의번호 CO221000404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에 대한 공장코드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[e-Pro]ITSM-90576 해당 구매요구서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계정지정범주코드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[e-Pro]ITSM-90606 해당 발주에 대하여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구매요청자변경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[e-Pro]ITSM-90763 견적의뢰건 첨부 파일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처리 작업</a:t>
            </a:r>
          </a:p>
        </p:txBody>
      </p:sp>
      <p:sp>
        <p:nvSpPr>
          <p:cNvPr id="2047294954" name="Text">
    </p:cNvPr>
          <p:cNvSpPr>
            <a:spLocks noGrp="1"/>
          </p:cNvSpPr>
          <p:nvPr/>
        </p:nvSpPr>
        <p:spPr>
          <a:xfrm rot="0">
            <a:off x="4406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569561643" name="Text">
    </p:cNvPr>
          <p:cNvSpPr>
            <a:spLocks noGrp="1"/>
          </p:cNvSpPr>
          <p:nvPr/>
        </p:nvSpPr>
        <p:spPr>
          <a:xfrm rot="0">
            <a:off x="5041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831889785" name="Text">
    </p:cNvPr>
          <p:cNvSpPr>
            <a:spLocks noGrp="1"/>
          </p:cNvSpPr>
          <p:nvPr/>
        </p:nvSpPr>
        <p:spPr>
          <a:xfrm rot="0">
            <a:off x="3771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281973093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b="1" lang="ko" sz="1000">
                <a:latin typeface="SansSerif"/>
                <a:ea typeface="SansSerif"/>
                <a:cs typeface="SansSerif"/>
              </a:rPr>
              <a:t>12</a:t>
            </a:r>
          </a:p>
        </p:txBody>
      </p:sp>
      <p:pic>
        <p:nvPicPr>
          <p:cNvPr id="1407518459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b="5555" l="0" r="0" t="0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380134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25004704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71006570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740370637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80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4479817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27601134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38322868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94427408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78977987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21515637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3654516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09586714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01003378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82269141" name="Text">
    </p:cNvPr>
          <p:cNvSpPr>
            <a:spLocks noGrp="1"/>
          </p:cNvSpPr>
          <p:nvPr/>
        </p:nvSpPr>
        <p:spPr>
          <a:xfrm rot="0">
            <a:off x="9867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564890836" name="Text">
    </p:cNvPr>
          <p:cNvSpPr>
            <a:spLocks noGrp="1"/>
          </p:cNvSpPr>
          <p:nvPr/>
        </p:nvSpPr>
        <p:spPr>
          <a:xfrm rot="0">
            <a:off x="9232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2004127207" name="Text">
    </p:cNvPr>
          <p:cNvSpPr>
            <a:spLocks noGrp="1"/>
          </p:cNvSpPr>
          <p:nvPr/>
        </p:nvSpPr>
        <p:spPr>
          <a:xfrm rot="0">
            <a:off x="6388100" y="1689100"/>
            <a:ext cx="28448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알림톡_서버이전에 따른 EAI서버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설정변경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CRM&lt;-&gt;EAI 삼성유류대금 카드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결재내역 연계 신규개발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연동을 위한 ERPUSER계정 운영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DB 패스워드 변경</a:t>
            </a:r>
          </a:p>
        </p:txBody>
      </p:sp>
      <p:sp>
        <p:nvSpPr>
          <p:cNvPr id="478047218" name="Text">
    </p:cNvPr>
          <p:cNvSpPr>
            <a:spLocks noGrp="1"/>
          </p:cNvSpPr>
          <p:nvPr/>
        </p:nvSpPr>
        <p:spPr>
          <a:xfrm rot="0">
            <a:off x="57531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297172726" name="Text">
    </p:cNvPr>
          <p:cNvSpPr>
            <a:spLocks noGrp="1"/>
          </p:cNvSpPr>
          <p:nvPr/>
        </p:nvSpPr>
        <p:spPr>
          <a:xfrm rot="0">
            <a:off x="165100" y="1689100"/>
            <a:ext cx="723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811704484" name="Text">
    </p:cNvPr>
          <p:cNvSpPr>
            <a:spLocks noGrp="1"/>
          </p:cNvSpPr>
          <p:nvPr/>
        </p:nvSpPr>
        <p:spPr>
          <a:xfrm rot="0">
            <a:off x="889000" y="1689100"/>
            <a:ext cx="2882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[EAI]EAI &lt;-&gt; SABIC Public Certificate 443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PORT VPN접속확인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[EAI]윤활유이비즈 프로젝트 &lt;-&gt; EAI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인터페이스 연계 개발 및 수정관련 CCB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[EAI]유가/환율 정보의 CP 연계를 위한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EAI의 큐브리드(v8.4.4)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지원가능여부 확인</a:t>
            </a:r>
          </a:p>
        </p:txBody>
      </p:sp>
      <p:sp>
        <p:nvSpPr>
          <p:cNvPr id="1672026362" name="Text">
    </p:cNvPr>
          <p:cNvSpPr>
            <a:spLocks noGrp="1"/>
          </p:cNvSpPr>
          <p:nvPr/>
        </p:nvSpPr>
        <p:spPr>
          <a:xfrm rot="0">
            <a:off x="4406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</a:p>
        </p:txBody>
      </p:sp>
      <p:sp>
        <p:nvSpPr>
          <p:cNvPr id="208129670" name="Text">
    </p:cNvPr>
          <p:cNvSpPr>
            <a:spLocks noGrp="1"/>
          </p:cNvSpPr>
          <p:nvPr/>
        </p:nvSpPr>
        <p:spPr>
          <a:xfrm rot="0">
            <a:off x="5041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</a:p>
        </p:txBody>
      </p:sp>
      <p:sp>
        <p:nvSpPr>
          <p:cNvPr id="1270231300" name="Text">
    </p:cNvPr>
          <p:cNvSpPr>
            <a:spLocks noGrp="1"/>
          </p:cNvSpPr>
          <p:nvPr/>
        </p:nvSpPr>
        <p:spPr>
          <a:xfrm rot="0">
            <a:off x="3771900" y="16891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</a:p>
        </p:txBody>
      </p:sp>
      <p:sp>
        <p:nvSpPr>
          <p:cNvPr id="1987042390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b="1" lang="ko" sz="1000">
                <a:latin typeface="SansSerif"/>
                <a:ea typeface="SansSerif"/>
                <a:cs typeface="SansSerif"/>
              </a:rPr>
              <a:t>13</a:t>
            </a:r>
          </a:p>
        </p:txBody>
      </p:sp>
      <p:pic>
        <p:nvPicPr>
          <p:cNvPr id="1563059369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b="5555" l="0" r="0" t="0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417972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57544080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91406083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33209630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80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51574288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20785324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2035820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38277155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34911504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46682051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56624886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40140268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71162943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47736871" name="Text">
    </p:cNvPr>
          <p:cNvSpPr>
            <a:spLocks noGrp="1"/>
          </p:cNvSpPr>
          <p:nvPr/>
        </p:nvSpPr>
        <p:spPr>
          <a:xfrm rot="0">
            <a:off x="98679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279802935" name="Text">
    </p:cNvPr>
          <p:cNvSpPr>
            <a:spLocks noGrp="1"/>
          </p:cNvSpPr>
          <p:nvPr/>
        </p:nvSpPr>
        <p:spPr>
          <a:xfrm rot="0">
            <a:off x="92329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43519085" name="Text">
    </p:cNvPr>
          <p:cNvSpPr>
            <a:spLocks noGrp="1"/>
          </p:cNvSpPr>
          <p:nvPr/>
        </p:nvSpPr>
        <p:spPr>
          <a:xfrm rot="0">
            <a:off x="6388100" y="1689100"/>
            <a:ext cx="28448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 #2 외화 지급 병합 테스트</a:t>
            </a:r>
          </a:p>
        </p:txBody>
      </p:sp>
      <p:sp>
        <p:nvSpPr>
          <p:cNvPr id="1914592029" name="Text">
    </p:cNvPr>
          <p:cNvSpPr>
            <a:spLocks noGrp="1"/>
          </p:cNvSpPr>
          <p:nvPr/>
        </p:nvSpPr>
        <p:spPr>
          <a:xfrm rot="0">
            <a:off x="57531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19325563" name="Text">
    </p:cNvPr>
          <p:cNvSpPr>
            <a:spLocks noGrp="1"/>
          </p:cNvSpPr>
          <p:nvPr/>
        </p:nvSpPr>
        <p:spPr>
          <a:xfrm rot="0">
            <a:off x="165100" y="1689100"/>
            <a:ext cx="7239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986360610" name="Text">
    </p:cNvPr>
          <p:cNvSpPr>
            <a:spLocks noGrp="1"/>
          </p:cNvSpPr>
          <p:nvPr/>
        </p:nvSpPr>
        <p:spPr>
          <a:xfrm rot="0">
            <a:off x="889000" y="1689100"/>
            <a:ext cx="28829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운영 모니터링 및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SAP 신규/추가등록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구분작업 확인 및 테스트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나프타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파일첨부 발송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보완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휴가로 인한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생성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휴가로 인한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링 및 재수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대사X 사유 확인 (정상)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전자결제 형식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논의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계좌, Invoice 미등록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판별 사유 확인 (SAP)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재수행,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나프타 작업오류 확인 및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작업 스케줄 원복 (작업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정상확인 완료)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Script -&gt; RPA코드로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활용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#1 회계지급전표 OCR미등록 사유 </a:t>
            </a:r>
            <a:br/>
          </a:p>
        </p:txBody>
      </p:sp>
      <p:sp>
        <p:nvSpPr>
          <p:cNvPr id="300156934" name="Text">
    </p:cNvPr>
          <p:cNvSpPr>
            <a:spLocks noGrp="1"/>
          </p:cNvSpPr>
          <p:nvPr/>
        </p:nvSpPr>
        <p:spPr>
          <a:xfrm rot="0">
            <a:off x="44069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295858068" name="Text">
    </p:cNvPr>
          <p:cNvSpPr>
            <a:spLocks noGrp="1"/>
          </p:cNvSpPr>
          <p:nvPr/>
        </p:nvSpPr>
        <p:spPr>
          <a:xfrm rot="0">
            <a:off x="50419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</a:p>
        </p:txBody>
      </p:sp>
      <p:sp>
        <p:nvSpPr>
          <p:cNvPr id="160112807" name="Text">
    </p:cNvPr>
          <p:cNvSpPr>
            <a:spLocks noGrp="1"/>
          </p:cNvSpPr>
          <p:nvPr/>
        </p:nvSpPr>
        <p:spPr>
          <a:xfrm rot="0">
            <a:off x="3771900" y="1689100"/>
            <a:ext cx="635000" cy="506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419413713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b="1" lang="ko" sz="1000">
                <a:latin typeface="SansSerif"/>
                <a:ea typeface="SansSerif"/>
                <a:cs typeface="SansSerif"/>
              </a:rPr>
              <a:t>14</a:t>
            </a:r>
          </a:p>
        </p:txBody>
      </p:sp>
      <p:pic>
        <p:nvPicPr>
          <p:cNvPr id="1703874172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b="5555" l="0" r="0" t="0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497750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32022723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4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40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28076771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71619573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80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34463992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36480026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62712433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58221336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32538727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4175526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55846508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8732032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72614259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06753883" name="Text">
    </p:cNvPr>
          <p:cNvSpPr>
            <a:spLocks noGrp="1"/>
          </p:cNvSpPr>
          <p:nvPr/>
        </p:nvSpPr>
        <p:spPr>
          <a:xfrm rot="0">
            <a:off x="889000" y="16891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#1 회계지급전표 전날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결제문서 형식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SAP Script 작동 불가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</a:t>
            </a:r>
          </a:p>
        </p:txBody>
      </p:sp>
      <p:sp>
        <p:nvSpPr>
          <p:cNvPr id="1785674713" name="Text">
    </p:cNvPr>
          <p:cNvSpPr>
            <a:spLocks noGrp="1"/>
          </p:cNvSpPr>
          <p:nvPr/>
        </p:nvSpPr>
        <p:spPr>
          <a:xfrm rot="0"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364032433" name="Text">
    </p:cNvPr>
          <p:cNvSpPr>
            <a:spLocks noGrp="1"/>
          </p:cNvSpPr>
          <p:nvPr/>
        </p:nvSpPr>
        <p:spPr>
          <a:xfrm rot="0"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</a:p>
        </p:txBody>
      </p:sp>
      <p:sp>
        <p:nvSpPr>
          <p:cNvPr id="1007243146" name="Text">
    </p:cNvPr>
          <p:cNvSpPr>
            <a:spLocks noGrp="1"/>
          </p:cNvSpPr>
          <p:nvPr/>
        </p:nvSpPr>
        <p:spPr>
          <a:xfrm rot="0"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356317288" name="Text">
    </p:cNvPr>
          <p:cNvSpPr>
            <a:spLocks noGrp="1"/>
          </p:cNvSpPr>
          <p:nvPr/>
        </p:nvSpPr>
        <p:spPr>
          <a:xfrm rot="0">
            <a:off x="9867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1131776600" name="Text">
    </p:cNvPr>
          <p:cNvSpPr>
            <a:spLocks noGrp="1"/>
          </p:cNvSpPr>
          <p:nvPr/>
        </p:nvSpPr>
        <p:spPr>
          <a:xfrm rot="0">
            <a:off x="9232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</a:p>
        </p:txBody>
      </p:sp>
      <p:sp>
        <p:nvSpPr>
          <p:cNvPr id="1128957118" name="Text">
    </p:cNvPr>
          <p:cNvSpPr>
            <a:spLocks noGrp="1"/>
          </p:cNvSpPr>
          <p:nvPr/>
        </p:nvSpPr>
        <p:spPr>
          <a:xfrm rot="0">
            <a:off x="6388100" y="32512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 (Web) 공정블럭 유량기록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 출하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제품출하(혼합출하) 페이지 개발</a:t>
            </a:r>
          </a:p>
        </p:txBody>
      </p:sp>
      <p:sp>
        <p:nvSpPr>
          <p:cNvPr id="894035522" name="Text">
    </p:cNvPr>
          <p:cNvSpPr>
            <a:spLocks noGrp="1"/>
          </p:cNvSpPr>
          <p:nvPr/>
        </p:nvSpPr>
        <p:spPr>
          <a:xfrm rot="0">
            <a:off x="57531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533257217" name="Text">
    </p:cNvPr>
          <p:cNvSpPr>
            <a:spLocks noGrp="1"/>
          </p:cNvSpPr>
          <p:nvPr/>
        </p:nvSpPr>
        <p:spPr>
          <a:xfrm rot="0">
            <a:off x="165100" y="32512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883675263" name="Text">
    </p:cNvPr>
          <p:cNvSpPr>
            <a:spLocks noGrp="1"/>
          </p:cNvSpPr>
          <p:nvPr/>
        </p:nvSpPr>
        <p:spPr>
          <a:xfrm rot="0">
            <a:off x="889000" y="32512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[OAS]SSO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[RTS Dashboard] RTS Status. Excel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다운로드 (오류 수정)</a:t>
            </a:r>
          </a:p>
        </p:txBody>
      </p:sp>
      <p:sp>
        <p:nvSpPr>
          <p:cNvPr id="601083168" name="Text">
    </p:cNvPr>
          <p:cNvSpPr>
            <a:spLocks noGrp="1"/>
          </p:cNvSpPr>
          <p:nvPr/>
        </p:nvSpPr>
        <p:spPr>
          <a:xfrm rot="0">
            <a:off x="4406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506952430" name="Text">
    </p:cNvPr>
          <p:cNvSpPr>
            <a:spLocks noGrp="1"/>
          </p:cNvSpPr>
          <p:nvPr/>
        </p:nvSpPr>
        <p:spPr>
          <a:xfrm rot="0">
            <a:off x="504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524792443" name="Text">
    </p:cNvPr>
          <p:cNvSpPr>
            <a:spLocks noGrp="1"/>
          </p:cNvSpPr>
          <p:nvPr/>
        </p:nvSpPr>
        <p:spPr>
          <a:xfrm rot="0">
            <a:off x="377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963303364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b="1" lang="ko" sz="1000">
                <a:latin typeface="SansSerif"/>
                <a:ea typeface="SansSerif"/>
                <a:cs typeface="SansSerif"/>
              </a:rPr>
              <a:t>15</a:t>
            </a:r>
          </a:p>
        </p:txBody>
      </p:sp>
      <p:pic>
        <p:nvPicPr>
          <p:cNvPr id="1208141961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b="5555" l="0" r="0" t="0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BF0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