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67987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94721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885565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547227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32007673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37149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4797515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539030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243235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61808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008643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663229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935277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1201878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416854754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588932657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1878382393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87986086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957247093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1322116573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64285986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262238419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167514260" name="Text">
    </p:cNvPr>
          <p:cNvSpPr>
            <a:spLocks noGrp="1"/>
          </p:cNvSpPr>
          <p:nvPr/>
        </p:nvSpPr>
        <p:spPr>
          <a:xfrm rot="0">
            <a:off x="9867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691626742" name="Text">
    </p:cNvPr>
          <p:cNvSpPr>
            <a:spLocks noGrp="1"/>
          </p:cNvSpPr>
          <p:nvPr/>
        </p:nvSpPr>
        <p:spPr>
          <a:xfrm rot="0">
            <a:off x="9232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860642545" name="Text">
    </p:cNvPr>
          <p:cNvSpPr>
            <a:spLocks noGrp="1"/>
          </p:cNvSpPr>
          <p:nvPr/>
        </p:nvSpPr>
        <p:spPr>
          <a:xfrm rot="0">
            <a:off x="6388100" y="43053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판매현황보고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782903830" name="Text">
    </p:cNvPr>
          <p:cNvSpPr>
            <a:spLocks noGrp="1"/>
          </p:cNvSpPr>
          <p:nvPr/>
        </p:nvSpPr>
        <p:spPr>
          <a:xfrm rot="0">
            <a:off x="57531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7147696" name="Text">
    </p:cNvPr>
          <p:cNvSpPr>
            <a:spLocks noGrp="1"/>
          </p:cNvSpPr>
          <p:nvPr/>
        </p:nvSpPr>
        <p:spPr>
          <a:xfrm rot="0">
            <a:off x="165100" y="43053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43761396" name="Text">
    </p:cNvPr>
          <p:cNvSpPr>
            <a:spLocks noGrp="1"/>
          </p:cNvSpPr>
          <p:nvPr/>
        </p:nvSpPr>
        <p:spPr>
          <a:xfrm rot="0">
            <a:off x="889000" y="43053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84846379" name="Text">
    </p:cNvPr>
          <p:cNvSpPr>
            <a:spLocks noGrp="1"/>
          </p:cNvSpPr>
          <p:nvPr/>
        </p:nvSpPr>
        <p:spPr>
          <a:xfrm rot="0">
            <a:off x="4406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185753369" name="Text">
    </p:cNvPr>
          <p:cNvSpPr>
            <a:spLocks noGrp="1"/>
          </p:cNvSpPr>
          <p:nvPr/>
        </p:nvSpPr>
        <p:spPr>
          <a:xfrm rot="0">
            <a:off x="504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902254141" name="Text">
    </p:cNvPr>
          <p:cNvSpPr>
            <a:spLocks noGrp="1"/>
          </p:cNvSpPr>
          <p:nvPr/>
        </p:nvSpPr>
        <p:spPr>
          <a:xfrm rot="0">
            <a:off x="377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5230583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98991263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63602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275129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5701927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448348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73776468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164898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6614291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0261850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987820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209669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393034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045260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989488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6662452" name="Text">
    </p:cNvPr>
          <p:cNvSpPr>
            <a:spLocks noGrp="1"/>
          </p:cNvSpPr>
          <p:nvPr/>
        </p:nvSpPr>
        <p:spPr>
          <a:xfrm rot="0">
            <a:off x="9867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5985214" name="Text">
    </p:cNvPr>
          <p:cNvSpPr>
            <a:spLocks noGrp="1"/>
          </p:cNvSpPr>
          <p:nvPr/>
        </p:nvSpPr>
        <p:spPr>
          <a:xfrm rot="0">
            <a:off x="9232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1963101370" name="Text">
    </p:cNvPr>
          <p:cNvSpPr>
            <a:spLocks noGrp="1"/>
          </p:cNvSpPr>
          <p:nvPr/>
        </p:nvSpPr>
        <p:spPr>
          <a:xfrm rot="0">
            <a:off x="6388100" y="1689100"/>
            <a:ext cx="2844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797537373" name="Text">
    </p:cNvPr>
          <p:cNvSpPr>
            <a:spLocks noGrp="1"/>
          </p:cNvSpPr>
          <p:nvPr/>
        </p:nvSpPr>
        <p:spPr>
          <a:xfrm rot="0">
            <a:off x="57531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66013121" name="Text">
    </p:cNvPr>
          <p:cNvSpPr>
            <a:spLocks noGrp="1"/>
          </p:cNvSpPr>
          <p:nvPr/>
        </p:nvSpPr>
        <p:spPr>
          <a:xfrm rot="0">
            <a:off x="165100" y="1689100"/>
            <a:ext cx="723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2400369" name="Text">
    </p:cNvPr>
          <p:cNvSpPr>
            <a:spLocks noGrp="1"/>
          </p:cNvSpPr>
          <p:nvPr/>
        </p:nvSpPr>
        <p:spPr>
          <a:xfrm rot="0">
            <a:off x="889000" y="1689100"/>
            <a:ext cx="2882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[LMS]교육행정&gt;교육계획시행관리 - 2022년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등록자 확인 및 등록방법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기능개선시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문서의 작성 부서와 현재 인사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변경된 부서의 매핑에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 전자결재 전표생성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확인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[LMS]Rule Revalidation] 방화벽 정책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 service port 수정에 대한 LMS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[LMS]2023년 회사필수 공통지식 강의 영상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</a:t>
            </a:r>
          </a:p>
        </p:txBody>
      </p:sp>
      <p:sp>
        <p:nvSpPr>
          <p:cNvPr id="1785852281" name="Text">
    </p:cNvPr>
          <p:cNvSpPr>
            <a:spLocks noGrp="1"/>
          </p:cNvSpPr>
          <p:nvPr/>
        </p:nvSpPr>
        <p:spPr>
          <a:xfrm rot="0">
            <a:off x="4406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38963702" name="Text">
    </p:cNvPr>
          <p:cNvSpPr>
            <a:spLocks noGrp="1"/>
          </p:cNvSpPr>
          <p:nvPr/>
        </p:nvSpPr>
        <p:spPr>
          <a:xfrm rot="0">
            <a:off x="504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41892684" name="Text">
    </p:cNvPr>
          <p:cNvSpPr>
            <a:spLocks noGrp="1"/>
          </p:cNvSpPr>
          <p:nvPr/>
        </p:nvSpPr>
        <p:spPr>
          <a:xfrm rot="0">
            <a:off x="377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937574577" name="Text">
    </p:cNvPr>
          <p:cNvSpPr>
            <a:spLocks noGrp="1"/>
          </p:cNvSpPr>
          <p:nvPr/>
        </p:nvSpPr>
        <p:spPr>
          <a:xfrm rot="0">
            <a:off x="9867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392346381" name="Text">
    </p:cNvPr>
          <p:cNvSpPr>
            <a:spLocks noGrp="1"/>
          </p:cNvSpPr>
          <p:nvPr/>
        </p:nvSpPr>
        <p:spPr>
          <a:xfrm rot="0">
            <a:off x="9232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778044767" name="Text">
    </p:cNvPr>
          <p:cNvSpPr>
            <a:spLocks noGrp="1"/>
          </p:cNvSpPr>
          <p:nvPr/>
        </p:nvSpPr>
        <p:spPr>
          <a:xfrm rot="0">
            <a:off x="6388100" y="5067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438580356" name="Text">
    </p:cNvPr>
          <p:cNvSpPr>
            <a:spLocks noGrp="1"/>
          </p:cNvSpPr>
          <p:nvPr/>
        </p:nvSpPr>
        <p:spPr>
          <a:xfrm rot="0">
            <a:off x="57531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887230794" name="Text">
    </p:cNvPr>
          <p:cNvSpPr>
            <a:spLocks noGrp="1"/>
          </p:cNvSpPr>
          <p:nvPr/>
        </p:nvSpPr>
        <p:spPr>
          <a:xfrm rot="0">
            <a:off x="165100" y="50673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318579621" name="Text">
    </p:cNvPr>
          <p:cNvSpPr>
            <a:spLocks noGrp="1"/>
          </p:cNvSpPr>
          <p:nvPr/>
        </p:nvSpPr>
        <p:spPr>
          <a:xfrm rot="0">
            <a:off x="889000" y="50673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[e-Pro]해외 벤더 로그인 문제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1626559445" name="Text">
    </p:cNvPr>
          <p:cNvSpPr>
            <a:spLocks noGrp="1"/>
          </p:cNvSpPr>
          <p:nvPr/>
        </p:nvSpPr>
        <p:spPr>
          <a:xfrm rot="0">
            <a:off x="4406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1109117841" name="Text">
    </p:cNvPr>
          <p:cNvSpPr>
            <a:spLocks noGrp="1"/>
          </p:cNvSpPr>
          <p:nvPr/>
        </p:nvSpPr>
        <p:spPr>
          <a:xfrm rot="0">
            <a:off x="504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412169235" name="Text">
    </p:cNvPr>
          <p:cNvSpPr>
            <a:spLocks noGrp="1"/>
          </p:cNvSpPr>
          <p:nvPr/>
        </p:nvSpPr>
        <p:spPr>
          <a:xfrm rot="0">
            <a:off x="377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62290635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605847420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55797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1195400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0990741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124619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8983666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934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800160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6688007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441226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981747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81841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053801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065594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1475512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636124135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55331189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697793569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27303199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64587350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646036133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879078432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534340681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507947958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914615997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795362418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301953853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38882673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44880096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935239051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563588314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291254141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04134778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209716537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9014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442388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72657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98689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64563366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3938011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68915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065421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901750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771417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785706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592477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227125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3742153" name="Text">
    </p:cNvPr>
          <p:cNvSpPr>
            <a:spLocks noGrp="1"/>
          </p:cNvSpPr>
          <p:nvPr/>
        </p:nvSpPr>
        <p:spPr>
          <a:xfrm rot="0">
            <a:off x="9867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28462018" name="Text">
    </p:cNvPr>
          <p:cNvSpPr>
            <a:spLocks noGrp="1"/>
          </p:cNvSpPr>
          <p:nvPr/>
        </p:nvSpPr>
        <p:spPr>
          <a:xfrm rot="0">
            <a:off x="9232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611677131" name="Text">
    </p:cNvPr>
          <p:cNvSpPr>
            <a:spLocks noGrp="1"/>
          </p:cNvSpPr>
          <p:nvPr/>
        </p:nvSpPr>
        <p:spPr>
          <a:xfrm rot="0">
            <a:off x="6388100" y="16891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250080370" name="Text">
    </p:cNvPr>
          <p:cNvSpPr>
            <a:spLocks noGrp="1"/>
          </p:cNvSpPr>
          <p:nvPr/>
        </p:nvSpPr>
        <p:spPr>
          <a:xfrm rot="0">
            <a:off x="57531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96600410" name="Text">
    </p:cNvPr>
          <p:cNvSpPr>
            <a:spLocks noGrp="1"/>
          </p:cNvSpPr>
          <p:nvPr/>
        </p:nvSpPr>
        <p:spPr>
          <a:xfrm rot="0">
            <a:off x="165100" y="16891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1082062" name="Text">
    </p:cNvPr>
          <p:cNvSpPr>
            <a:spLocks noGrp="1"/>
          </p:cNvSpPr>
          <p:nvPr/>
        </p:nvSpPr>
        <p:spPr>
          <a:xfrm rot="0">
            <a:off x="889000" y="16891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(modal)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247371413" name="Text">
    </p:cNvPr>
          <p:cNvSpPr>
            <a:spLocks noGrp="1"/>
          </p:cNvSpPr>
          <p:nvPr/>
        </p:nvSpPr>
        <p:spPr>
          <a:xfrm rot="0">
            <a:off x="4406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057713996" name="Text">
    </p:cNvPr>
          <p:cNvSpPr>
            <a:spLocks noGrp="1"/>
          </p:cNvSpPr>
          <p:nvPr/>
        </p:nvSpPr>
        <p:spPr>
          <a:xfrm rot="0">
            <a:off x="504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835607179" name="Text">
    </p:cNvPr>
          <p:cNvSpPr>
            <a:spLocks noGrp="1"/>
          </p:cNvSpPr>
          <p:nvPr/>
        </p:nvSpPr>
        <p:spPr>
          <a:xfrm rot="0">
            <a:off x="377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1054013278" name="Text">
    </p:cNvPr>
          <p:cNvSpPr>
            <a:spLocks noGrp="1"/>
          </p:cNvSpPr>
          <p:nvPr/>
        </p:nvSpPr>
        <p:spPr>
          <a:xfrm rot="0">
            <a:off x="9867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143129135" name="Text">
    </p:cNvPr>
          <p:cNvSpPr>
            <a:spLocks noGrp="1"/>
          </p:cNvSpPr>
          <p:nvPr/>
        </p:nvSpPr>
        <p:spPr>
          <a:xfrm rot="0">
            <a:off x="9232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540517096" name="Text">
    </p:cNvPr>
          <p:cNvSpPr>
            <a:spLocks noGrp="1"/>
          </p:cNvSpPr>
          <p:nvPr/>
        </p:nvSpPr>
        <p:spPr>
          <a:xfrm rot="0">
            <a:off x="6388100" y="36957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해결 요청</a:t>
            </a:r>
          </a:p>
        </p:txBody>
      </p:sp>
      <p:sp>
        <p:nvSpPr>
          <p:cNvPr id="73303833" name="Text">
    </p:cNvPr>
          <p:cNvSpPr>
            <a:spLocks noGrp="1"/>
          </p:cNvSpPr>
          <p:nvPr/>
        </p:nvSpPr>
        <p:spPr>
          <a:xfrm rot="0">
            <a:off x="57531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765458635" name="Text">
    </p:cNvPr>
          <p:cNvSpPr>
            <a:spLocks noGrp="1"/>
          </p:cNvSpPr>
          <p:nvPr/>
        </p:nvSpPr>
        <p:spPr>
          <a:xfrm rot="0">
            <a:off x="165100" y="36957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35835371" name="Text">
    </p:cNvPr>
          <p:cNvSpPr>
            <a:spLocks noGrp="1"/>
          </p:cNvSpPr>
          <p:nvPr/>
        </p:nvSpPr>
        <p:spPr>
          <a:xfrm rot="0">
            <a:off x="889000" y="36957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[LOPAS]ITSM-90056 PDF파일 업로드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[FLBIZ]ITSM-90474 윤활유 수출용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[CCS]정산 내역 승인요청 후 전자결재에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전자증빙 첨부파일 오류</a:t>
            </a:r>
          </a:p>
        </p:txBody>
      </p:sp>
      <p:sp>
        <p:nvSpPr>
          <p:cNvPr id="1651744520" name="Text">
    </p:cNvPr>
          <p:cNvSpPr>
            <a:spLocks noGrp="1"/>
          </p:cNvSpPr>
          <p:nvPr/>
        </p:nvSpPr>
        <p:spPr>
          <a:xfrm rot="0">
            <a:off x="4406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308652560" name="Text">
    </p:cNvPr>
          <p:cNvSpPr>
            <a:spLocks noGrp="1"/>
          </p:cNvSpPr>
          <p:nvPr/>
        </p:nvSpPr>
        <p:spPr>
          <a:xfrm rot="0">
            <a:off x="504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089356087" name="Text">
    </p:cNvPr>
          <p:cNvSpPr>
            <a:spLocks noGrp="1"/>
          </p:cNvSpPr>
          <p:nvPr/>
        </p:nvSpPr>
        <p:spPr>
          <a:xfrm rot="0">
            <a:off x="377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29564949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86922231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6877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964548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200766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267218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88577024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6323990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830916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211901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506560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570989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6834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57321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969511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2151193" name="Text">
    </p:cNvPr>
          <p:cNvSpPr>
            <a:spLocks noGrp="1"/>
          </p:cNvSpPr>
          <p:nvPr/>
        </p:nvSpPr>
        <p:spPr>
          <a:xfrm rot="0"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681737925" name="Text">
    </p:cNvPr>
          <p:cNvSpPr>
            <a:spLocks noGrp="1"/>
          </p:cNvSpPr>
          <p:nvPr/>
        </p:nvSpPr>
        <p:spPr>
          <a:xfrm rot="0"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794665083" name="Text">
    </p:cNvPr>
          <p:cNvSpPr>
            <a:spLocks noGrp="1"/>
          </p:cNvSpPr>
          <p:nvPr/>
        </p:nvSpPr>
        <p:spPr>
          <a:xfrm rot="0"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IOS 링크 사용 다운로드 확인</a:t>
            </a:r>
          </a:p>
        </p:txBody>
      </p:sp>
      <p:sp>
        <p:nvSpPr>
          <p:cNvPr id="1720302222" name="Text">
    </p:cNvPr>
          <p:cNvSpPr>
            <a:spLocks noGrp="1"/>
          </p:cNvSpPr>
          <p:nvPr/>
        </p:nvSpPr>
        <p:spPr>
          <a:xfrm rot="0"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81138409" name="Text">
    </p:cNvPr>
          <p:cNvSpPr>
            <a:spLocks noGrp="1"/>
          </p:cNvSpPr>
          <p:nvPr/>
        </p:nvSpPr>
        <p:spPr>
          <a:xfrm rot="0">
            <a:off x="165100" y="1689100"/>
            <a:ext cx="723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32828718" name="Text">
    </p:cNvPr>
          <p:cNvSpPr>
            <a:spLocks noGrp="1"/>
          </p:cNvSpPr>
          <p:nvPr/>
        </p:nvSpPr>
        <p:spPr>
          <a:xfrm rot="0">
            <a:off x="889000" y="1689100"/>
            <a:ext cx="2882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[ASM]ITSM-90558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[ASM]ITSM-74247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[ASM]ITSM-49506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[ASM]ITSM-83249 견적서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[ASM]ITSM-90227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[ASM]취약점 점검 작동 검사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[ASM]GCMS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[ATSS]미배차문자전송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[ATSS]강원지사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[ATSS]포항지사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[ATSS]원주지사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</a:p>
        </p:txBody>
      </p:sp>
      <p:sp>
        <p:nvSpPr>
          <p:cNvPr id="1540379668" name="Text">
    </p:cNvPr>
          <p:cNvSpPr>
            <a:spLocks noGrp="1"/>
          </p:cNvSpPr>
          <p:nvPr/>
        </p:nvSpPr>
        <p:spPr>
          <a:xfrm rot="0"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889978410" name="Text">
    </p:cNvPr>
          <p:cNvSpPr>
            <a:spLocks noGrp="1"/>
          </p:cNvSpPr>
          <p:nvPr/>
        </p:nvSpPr>
        <p:spPr>
          <a:xfrm rot="0"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233380840" name="Text">
    </p:cNvPr>
          <p:cNvSpPr>
            <a:spLocks noGrp="1"/>
          </p:cNvSpPr>
          <p:nvPr/>
        </p:nvSpPr>
        <p:spPr>
          <a:xfrm rot="0"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6800203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1779772000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01256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5195373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72675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900713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37416087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812707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52836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39285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54650558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9574197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079555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86377321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005301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9397248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205104890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28919532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021464889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743106828" name="Text">
    </p:cNvPr>
          <p:cNvSpPr>
            <a:spLocks noGrp="1"/>
          </p:cNvSpPr>
          <p:nvPr/>
        </p:nvSpPr>
        <p:spPr>
          <a:xfrm rot="0">
            <a:off x="165100" y="1689100"/>
            <a:ext cx="723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4113834" name="Text">
    </p:cNvPr>
          <p:cNvSpPr>
            <a:spLocks noGrp="1"/>
          </p:cNvSpPr>
          <p:nvPr/>
        </p:nvSpPr>
        <p:spPr>
          <a:xfrm rot="0">
            <a:off x="889000" y="1689100"/>
            <a:ext cx="2882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[e-Pro]ITSM-90454 발주번호 4501135077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항번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[CES]예가산정 액티비티 수량 조정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[e-Pro]ITSM-90550 품의번호 CO221000404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 대한 공장코드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[e-Pro]ITSM-90576 해당 구매요구서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계정지정범주코드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[e-Pro]ITSM-90606 해당 발주에 대하여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구매요청자변경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[e-Pro]ITSM-90763 견적의뢰건 첨부 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1217913882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716653992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744861117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2780199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25013785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7992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310805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2914776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51539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93831335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2721453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723002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22790749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2418427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38001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396110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3513902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859733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9390884" name="Text">
    </p:cNvPr>
          <p:cNvSpPr>
            <a:spLocks noGrp="1"/>
          </p:cNvSpPr>
          <p:nvPr/>
        </p:nvSpPr>
        <p:spPr>
          <a:xfrm rot="0">
            <a:off x="9867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068517888" name="Text">
    </p:cNvPr>
          <p:cNvSpPr>
            <a:spLocks noGrp="1"/>
          </p:cNvSpPr>
          <p:nvPr/>
        </p:nvSpPr>
        <p:spPr>
          <a:xfrm rot="0">
            <a:off x="9232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106697537" name="Text">
    </p:cNvPr>
          <p:cNvSpPr>
            <a:spLocks noGrp="1"/>
          </p:cNvSpPr>
          <p:nvPr/>
        </p:nvSpPr>
        <p:spPr>
          <a:xfrm rot="0">
            <a:off x="6388100" y="16891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결재내역 연계 신규개발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</a:p>
        </p:txBody>
      </p:sp>
      <p:sp>
        <p:nvSpPr>
          <p:cNvPr id="1005853686" name="Text">
    </p:cNvPr>
          <p:cNvSpPr>
            <a:spLocks noGrp="1"/>
          </p:cNvSpPr>
          <p:nvPr/>
        </p:nvSpPr>
        <p:spPr>
          <a:xfrm rot="0">
            <a:off x="57531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51466258" name="Text">
    </p:cNvPr>
          <p:cNvSpPr>
            <a:spLocks noGrp="1"/>
          </p:cNvSpPr>
          <p:nvPr/>
        </p:nvSpPr>
        <p:spPr>
          <a:xfrm rot="0">
            <a:off x="165100" y="1689100"/>
            <a:ext cx="723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05555733" name="Text">
    </p:cNvPr>
          <p:cNvSpPr>
            <a:spLocks noGrp="1"/>
          </p:cNvSpPr>
          <p:nvPr/>
        </p:nvSpPr>
        <p:spPr>
          <a:xfrm rot="0">
            <a:off x="889000" y="1689100"/>
            <a:ext cx="2882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[EAI]EAI &lt;-&gt; SABIC Public Certificate 443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VPN접속확인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[EAI]윤활유이비즈 프로젝트 &lt;-&gt; EAI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[EAI]유가/환율 정보의 CP 연계를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EAI의 큐브리드(v8.4.4)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지원가능여부 확인</a:t>
            </a:r>
          </a:p>
        </p:txBody>
      </p:sp>
      <p:sp>
        <p:nvSpPr>
          <p:cNvPr id="803850509" name="Text">
    </p:cNvPr>
          <p:cNvSpPr>
            <a:spLocks noGrp="1"/>
          </p:cNvSpPr>
          <p:nvPr/>
        </p:nvSpPr>
        <p:spPr>
          <a:xfrm rot="0">
            <a:off x="4406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</a:p>
        </p:txBody>
      </p:sp>
      <p:sp>
        <p:nvSpPr>
          <p:cNvPr id="878267565" name="Text">
    </p:cNvPr>
          <p:cNvSpPr>
            <a:spLocks noGrp="1"/>
          </p:cNvSpPr>
          <p:nvPr/>
        </p:nvSpPr>
        <p:spPr>
          <a:xfrm rot="0">
            <a:off x="504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</a:p>
        </p:txBody>
      </p:sp>
      <p:sp>
        <p:nvSpPr>
          <p:cNvPr id="766494148" name="Text">
    </p:cNvPr>
          <p:cNvSpPr>
            <a:spLocks noGrp="1"/>
          </p:cNvSpPr>
          <p:nvPr/>
        </p:nvSpPr>
        <p:spPr>
          <a:xfrm rot="0">
            <a:off x="377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</a:p>
        </p:txBody>
      </p:sp>
      <p:sp>
        <p:nvSpPr>
          <p:cNvPr id="169271196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86290474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32525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8293511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744644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239804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9298407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952797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448670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6343629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431480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01932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535769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55531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6599725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9868498" name="Text">
    </p:cNvPr>
          <p:cNvSpPr>
            <a:spLocks noGrp="1"/>
          </p:cNvSpPr>
          <p:nvPr/>
        </p:nvSpPr>
        <p:spPr>
          <a:xfrm rot="0">
            <a:off x="9867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071075330" name="Text">
    </p:cNvPr>
          <p:cNvSpPr>
            <a:spLocks noGrp="1"/>
          </p:cNvSpPr>
          <p:nvPr/>
        </p:nvSpPr>
        <p:spPr>
          <a:xfrm rot="0">
            <a:off x="9232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963837138" name="Text">
    </p:cNvPr>
          <p:cNvSpPr>
            <a:spLocks noGrp="1"/>
          </p:cNvSpPr>
          <p:nvPr/>
        </p:nvSpPr>
        <p:spPr>
          <a:xfrm rot="0">
            <a:off x="6388100" y="1689100"/>
            <a:ext cx="28448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2136615812" name="Text">
    </p:cNvPr>
          <p:cNvSpPr>
            <a:spLocks noGrp="1"/>
          </p:cNvSpPr>
          <p:nvPr/>
        </p:nvSpPr>
        <p:spPr>
          <a:xfrm rot="0">
            <a:off x="57531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97415724" name="Text">
    </p:cNvPr>
          <p:cNvSpPr>
            <a:spLocks noGrp="1"/>
          </p:cNvSpPr>
          <p:nvPr/>
        </p:nvSpPr>
        <p:spPr>
          <a:xfrm rot="0">
            <a:off x="165100" y="1689100"/>
            <a:ext cx="723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742632028" name="Text">
    </p:cNvPr>
          <p:cNvSpPr>
            <a:spLocks noGrp="1"/>
          </p:cNvSpPr>
          <p:nvPr/>
        </p:nvSpPr>
        <p:spPr>
          <a:xfrm rot="0">
            <a:off x="889000" y="1689100"/>
            <a:ext cx="2882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운영 모니터링 및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신규/추가등록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구분작업 확인 및 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파일첨부 발송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보완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대사X 사유 확인 (정상)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전자결제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계좌, Invoice 미등록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판별 사유 확인 (SAP)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재수행,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작업오류 확인 및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작업 스케줄 원복 (작업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정상확인 완료)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Script -&gt; RPA코드로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OCR미등록 사유 </a:t>
            </a:r>
            <a:br/>
          </a:p>
        </p:txBody>
      </p:sp>
      <p:sp>
        <p:nvSpPr>
          <p:cNvPr id="929288784" name="Text">
    </p:cNvPr>
          <p:cNvSpPr>
            <a:spLocks noGrp="1"/>
          </p:cNvSpPr>
          <p:nvPr/>
        </p:nvSpPr>
        <p:spPr>
          <a:xfrm rot="0">
            <a:off x="4406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424397107" name="Text">
    </p:cNvPr>
          <p:cNvSpPr>
            <a:spLocks noGrp="1"/>
          </p:cNvSpPr>
          <p:nvPr/>
        </p:nvSpPr>
        <p:spPr>
          <a:xfrm rot="0">
            <a:off x="504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</a:p>
        </p:txBody>
      </p:sp>
      <p:sp>
        <p:nvSpPr>
          <p:cNvPr id="1035948782" name="Text">
    </p:cNvPr>
          <p:cNvSpPr>
            <a:spLocks noGrp="1"/>
          </p:cNvSpPr>
          <p:nvPr/>
        </p:nvSpPr>
        <p:spPr>
          <a:xfrm rot="0">
            <a:off x="377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0336187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625458382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61454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3820572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148450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241252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308132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879720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268819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559176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763041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1690713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973401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371428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302747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3098554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전날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결제문서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Script 작동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1796817778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25322695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755822885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024494277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73124038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289680265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</a:p>
        </p:txBody>
      </p:sp>
      <p:sp>
        <p:nvSpPr>
          <p:cNvPr id="1156568087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6603757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76384997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[OAS]SSO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다운로드 (오류 수정)</a:t>
            </a:r>
          </a:p>
        </p:txBody>
      </p:sp>
      <p:sp>
        <p:nvSpPr>
          <p:cNvPr id="1265330807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97812065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29984767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6032399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211882339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